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99" r:id="rId5"/>
    <p:sldId id="264" r:id="rId6"/>
    <p:sldId id="298" r:id="rId7"/>
    <p:sldId id="266" r:id="rId8"/>
    <p:sldId id="267" r:id="rId9"/>
    <p:sldId id="270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4" r:id="rId18"/>
    <p:sldId id="283" r:id="rId19"/>
    <p:sldId id="285" r:id="rId20"/>
    <p:sldId id="291" r:id="rId21"/>
    <p:sldId id="295" r:id="rId22"/>
    <p:sldId id="296" r:id="rId23"/>
    <p:sldId id="29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3030F-F862-4E0C-93AF-B56A9F3DF863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2811-2F7B-4923-AD94-FC012FF04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5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3030F-F862-4E0C-93AF-B56A9F3DF863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2811-2F7B-4923-AD94-FC012FF04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86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3030F-F862-4E0C-93AF-B56A9F3DF863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2811-2F7B-4923-AD94-FC012FF04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21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3030F-F862-4E0C-93AF-B56A9F3DF863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2811-2F7B-4923-AD94-FC012FF04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1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3030F-F862-4E0C-93AF-B56A9F3DF863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2811-2F7B-4923-AD94-FC012FF04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58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3030F-F862-4E0C-93AF-B56A9F3DF863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2811-2F7B-4923-AD94-FC012FF04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88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3030F-F862-4E0C-93AF-B56A9F3DF863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2811-2F7B-4923-AD94-FC012FF04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55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3030F-F862-4E0C-93AF-B56A9F3DF863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2811-2F7B-4923-AD94-FC012FF04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27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3030F-F862-4E0C-93AF-B56A9F3DF863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2811-2F7B-4923-AD94-FC012FF04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46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3030F-F862-4E0C-93AF-B56A9F3DF863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2811-2F7B-4923-AD94-FC012FF04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47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3030F-F862-4E0C-93AF-B56A9F3DF863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2811-2F7B-4923-AD94-FC012FF04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40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3030F-F862-4E0C-93AF-B56A9F3DF863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52811-2F7B-4923-AD94-FC012FF04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0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0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9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11" Type="http://schemas.openxmlformats.org/officeDocument/2006/relationships/image" Target="../media/image23.png"/><Relationship Id="rId5" Type="http://schemas.microsoft.com/office/2007/relationships/hdphoto" Target="../media/hdphoto2.wdp"/><Relationship Id="rId15" Type="http://schemas.openxmlformats.org/officeDocument/2006/relationships/image" Target="../media/image27.png"/><Relationship Id="rId10" Type="http://schemas.openxmlformats.org/officeDocument/2006/relationships/image" Target="../media/image220.png"/><Relationship Id="rId4" Type="http://schemas.openxmlformats.org/officeDocument/2006/relationships/image" Target="../media/image16.png"/><Relationship Id="rId9" Type="http://schemas.openxmlformats.org/officeDocument/2006/relationships/image" Target="../media/image210.png"/><Relationship Id="rId1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1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9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microsoft.com/office/2007/relationships/hdphoto" Target="../media/hdphoto2.wdp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16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9;p28">
            <a:extLst>
              <a:ext uri="{FF2B5EF4-FFF2-40B4-BE49-F238E27FC236}">
                <a16:creationId xmlns:a16="http://schemas.microsoft.com/office/drawing/2014/main" id="{A109733C-9934-446F-9765-C0C740C0F062}"/>
              </a:ext>
            </a:extLst>
          </p:cNvPr>
          <p:cNvSpPr txBox="1">
            <a:spLocks/>
          </p:cNvSpPr>
          <p:nvPr/>
        </p:nvSpPr>
        <p:spPr>
          <a:xfrm>
            <a:off x="4044537" y="2302032"/>
            <a:ext cx="5195454" cy="879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400" b="1" dirty="0">
                <a:solidFill>
                  <a:srgbClr val="1C3E71"/>
                </a:solidFill>
                <a:latin typeface="+mj-lt"/>
                <a:ea typeface="Roboto" panose="02000000000000000000" pitchFamily="2" charset="0"/>
              </a:rPr>
              <a:t>Di </a:t>
            </a:r>
            <a:r>
              <a:rPr lang="en-US" sz="4400" b="1" dirty="0" err="1">
                <a:solidFill>
                  <a:srgbClr val="1C3E71"/>
                </a:solidFill>
                <a:latin typeface="+mj-lt"/>
                <a:ea typeface="Roboto" panose="02000000000000000000" pitchFamily="2" charset="0"/>
              </a:rPr>
              <a:t>truyền</a:t>
            </a:r>
            <a:r>
              <a:rPr lang="en-US" sz="4400" b="1" dirty="0">
                <a:solidFill>
                  <a:srgbClr val="1C3E71"/>
                </a:solidFill>
                <a:latin typeface="+mj-lt"/>
                <a:ea typeface="Roboto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1C3E71"/>
                </a:solidFill>
                <a:latin typeface="+mj-lt"/>
                <a:ea typeface="Roboto" panose="02000000000000000000" pitchFamily="2" charset="0"/>
              </a:rPr>
              <a:t>giới</a:t>
            </a:r>
            <a:r>
              <a:rPr lang="en-US" sz="4400" b="1" dirty="0">
                <a:solidFill>
                  <a:srgbClr val="1C3E71"/>
                </a:solidFill>
                <a:latin typeface="+mj-lt"/>
                <a:ea typeface="Roboto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1C3E71"/>
                </a:solidFill>
                <a:latin typeface="+mj-lt"/>
                <a:ea typeface="Roboto" panose="02000000000000000000" pitchFamily="2" charset="0"/>
              </a:rPr>
              <a:t>tính</a:t>
            </a:r>
            <a:endParaRPr lang="en-US" sz="4400" b="1" dirty="0">
              <a:solidFill>
                <a:srgbClr val="1C3E71"/>
              </a:solidFill>
              <a:latin typeface="+mj-lt"/>
              <a:ea typeface="Roboto" panose="02000000000000000000" pitchFamily="2" charset="0"/>
            </a:endParaRPr>
          </a:p>
        </p:txBody>
      </p:sp>
      <p:sp>
        <p:nvSpPr>
          <p:cNvPr id="8" name="Google Shape;524;p46">
            <a:extLst>
              <a:ext uri="{FF2B5EF4-FFF2-40B4-BE49-F238E27FC236}">
                <a16:creationId xmlns:a16="http://schemas.microsoft.com/office/drawing/2014/main" id="{88E065EA-CB1B-4875-A93A-1A62C4CAA58E}"/>
              </a:ext>
            </a:extLst>
          </p:cNvPr>
          <p:cNvSpPr/>
          <p:nvPr/>
        </p:nvSpPr>
        <p:spPr>
          <a:xfrm>
            <a:off x="-1562628" y="3351317"/>
            <a:ext cx="791400" cy="754200"/>
          </a:xfrm>
          <a:prstGeom prst="roundRect">
            <a:avLst>
              <a:gd name="adj" fmla="val 16667"/>
            </a:avLst>
          </a:prstGeom>
          <a:solidFill>
            <a:srgbClr val="35CEC3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84B5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9" name="Google Shape;527;p46">
            <a:extLst>
              <a:ext uri="{FF2B5EF4-FFF2-40B4-BE49-F238E27FC236}">
                <a16:creationId xmlns:a16="http://schemas.microsoft.com/office/drawing/2014/main" id="{47B56541-0F33-4E0C-BFF0-A6761B600E0C}"/>
              </a:ext>
            </a:extLst>
          </p:cNvPr>
          <p:cNvSpPr txBox="1"/>
          <p:nvPr/>
        </p:nvSpPr>
        <p:spPr>
          <a:xfrm>
            <a:off x="-1562628" y="3508367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+mj-lt"/>
              </a:rPr>
              <a:t>#35cec3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84B5E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898DDF3-6CEA-4894-B915-10158532CA6F}"/>
              </a:ext>
            </a:extLst>
          </p:cNvPr>
          <p:cNvGrpSpPr/>
          <p:nvPr/>
        </p:nvGrpSpPr>
        <p:grpSpPr>
          <a:xfrm>
            <a:off x="2875220" y="2302032"/>
            <a:ext cx="898865" cy="862860"/>
            <a:chOff x="1005839" y="2137110"/>
            <a:chExt cx="898865" cy="86286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657161E-6BBE-41C2-9CBA-08FFA3A639DD}"/>
                </a:ext>
              </a:extLst>
            </p:cNvPr>
            <p:cNvSpPr/>
            <p:nvPr/>
          </p:nvSpPr>
          <p:spPr>
            <a:xfrm>
              <a:off x="1005839" y="2137110"/>
              <a:ext cx="898865" cy="862860"/>
            </a:xfrm>
            <a:prstGeom prst="ellipse">
              <a:avLst/>
            </a:prstGeom>
            <a:solidFill>
              <a:srgbClr val="35CEC3"/>
            </a:solidFill>
            <a:ln>
              <a:solidFill>
                <a:srgbClr val="35CE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Google Shape;333;p34">
              <a:extLst>
                <a:ext uri="{FF2B5EF4-FFF2-40B4-BE49-F238E27FC236}">
                  <a16:creationId xmlns:a16="http://schemas.microsoft.com/office/drawing/2014/main" id="{F8021278-E9C8-4B18-961D-E03DE1EC0B11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300307" y="2164109"/>
              <a:ext cx="31725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Nunito Light"/>
                <a:buAutoNum type="arabi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E76A28"/>
                </a:buClr>
                <a:buSzPts val="1600"/>
                <a:buFont typeface="Nunito Light"/>
                <a:buAutoNum type="alphaL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E76A28"/>
                </a:buClr>
                <a:buSzPts val="1500"/>
                <a:buFont typeface="Nunito Light"/>
                <a:buAutoNum type="romanL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E76A28"/>
                </a:buClr>
                <a:buSzPts val="1500"/>
                <a:buFont typeface="Nunito Light"/>
                <a:buAutoNum type="arabi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E76A28"/>
                </a:buClr>
                <a:buSzPts val="1400"/>
                <a:buFont typeface="Nunito Light"/>
                <a:buAutoNum type="alphaL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Nunito Light"/>
                <a:buAutoNum type="romanL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999999"/>
                </a:buClr>
                <a:buSzPts val="1300"/>
                <a:buFont typeface="Nunito Light"/>
                <a:buAutoNum type="arabi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999999"/>
                </a:buClr>
                <a:buSzPts val="1300"/>
                <a:buFont typeface="Nunito Light"/>
                <a:buAutoNum type="alphaL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ts val="1600"/>
                </a:spcAft>
                <a:buClr>
                  <a:srgbClr val="999999"/>
                </a:buClr>
                <a:buSzPts val="1400"/>
                <a:buFont typeface="Nunito Light"/>
                <a:buAutoNum type="romanL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pPr marL="0" indent="0">
                <a:buFont typeface="Nunito Light"/>
                <a:buNone/>
              </a:pPr>
              <a:r>
                <a:rPr lang="en-US" sz="3600" b="1" dirty="0">
                  <a:solidFill>
                    <a:schemeClr val="bg1"/>
                  </a:solidFill>
                  <a:latin typeface="+mj-lt"/>
                </a:rPr>
                <a:t>I</a:t>
              </a:r>
            </a:p>
          </p:txBody>
        </p:sp>
      </p:grpSp>
      <p:pic>
        <p:nvPicPr>
          <p:cNvPr id="2" name="Picture 2" descr="Linkage and Recombination (Part 2): Sex linkage in Drosophila, Linked gene  &amp; Synthetic gene : Plantlet">
            <a:extLst>
              <a:ext uri="{FF2B5EF4-FFF2-40B4-BE49-F238E27FC236}">
                <a16:creationId xmlns:a16="http://schemas.microsoft.com/office/drawing/2014/main" id="{37C29C84-328B-AFAF-3578-949D81DD9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2155" y="3351317"/>
            <a:ext cx="2654424" cy="237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71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524;p46">
            <a:extLst>
              <a:ext uri="{FF2B5EF4-FFF2-40B4-BE49-F238E27FC236}">
                <a16:creationId xmlns:a16="http://schemas.microsoft.com/office/drawing/2014/main" id="{88E065EA-CB1B-4875-A93A-1A62C4CAA58E}"/>
              </a:ext>
            </a:extLst>
          </p:cNvPr>
          <p:cNvSpPr/>
          <p:nvPr/>
        </p:nvSpPr>
        <p:spPr>
          <a:xfrm>
            <a:off x="-1562628" y="3351317"/>
            <a:ext cx="791400" cy="754200"/>
          </a:xfrm>
          <a:prstGeom prst="roundRect">
            <a:avLst>
              <a:gd name="adj" fmla="val 16667"/>
            </a:avLst>
          </a:prstGeom>
          <a:solidFill>
            <a:srgbClr val="35CEC3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84B5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9" name="Google Shape;527;p46">
            <a:extLst>
              <a:ext uri="{FF2B5EF4-FFF2-40B4-BE49-F238E27FC236}">
                <a16:creationId xmlns:a16="http://schemas.microsoft.com/office/drawing/2014/main" id="{47B56541-0F33-4E0C-BFF0-A6761B600E0C}"/>
              </a:ext>
            </a:extLst>
          </p:cNvPr>
          <p:cNvSpPr txBox="1"/>
          <p:nvPr/>
        </p:nvSpPr>
        <p:spPr>
          <a:xfrm>
            <a:off x="-1562628" y="3508367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+mj-lt"/>
              </a:rPr>
              <a:t>#35cec3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84B5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0" name="Google Shape;243;p28">
            <a:extLst>
              <a:ext uri="{FF2B5EF4-FFF2-40B4-BE49-F238E27FC236}">
                <a16:creationId xmlns:a16="http://schemas.microsoft.com/office/drawing/2014/main" id="{5AAA21F5-21F1-471B-B08B-E022185B59B8}"/>
              </a:ext>
            </a:extLst>
          </p:cNvPr>
          <p:cNvSpPr txBox="1">
            <a:spLocks/>
          </p:cNvSpPr>
          <p:nvPr/>
        </p:nvSpPr>
        <p:spPr>
          <a:xfrm>
            <a:off x="3203735" y="2350640"/>
            <a:ext cx="9356658" cy="8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rona One"/>
              <a:buNone/>
              <a:defRPr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rona One"/>
              <a:buNone/>
              <a:defRPr sz="2400" b="0" i="0" u="none" strike="noStrike" cap="none">
                <a:solidFill>
                  <a:schemeClr val="dk2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rona One"/>
              <a:buNone/>
              <a:defRPr sz="2400" b="0" i="0" u="none" strike="noStrike" cap="none">
                <a:solidFill>
                  <a:schemeClr val="dk2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rona One"/>
              <a:buNone/>
              <a:defRPr sz="2400" b="0" i="0" u="none" strike="noStrike" cap="none">
                <a:solidFill>
                  <a:schemeClr val="dk2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rona One"/>
              <a:buNone/>
              <a:defRPr sz="2400" b="0" i="0" u="none" strike="noStrike" cap="none">
                <a:solidFill>
                  <a:schemeClr val="dk2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rona One"/>
              <a:buNone/>
              <a:defRPr sz="2400" b="0" i="0" u="none" strike="noStrike" cap="none">
                <a:solidFill>
                  <a:schemeClr val="dk2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rona One"/>
              <a:buNone/>
              <a:defRPr sz="2400" b="0" i="0" u="none" strike="noStrike" cap="none">
                <a:solidFill>
                  <a:schemeClr val="dk2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rona One"/>
              <a:buNone/>
              <a:defRPr sz="2400" b="0" i="0" u="none" strike="noStrike" cap="none">
                <a:solidFill>
                  <a:schemeClr val="dk2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rona One"/>
              <a:buNone/>
              <a:defRPr sz="2400" b="0" i="0" u="none" strike="noStrike" cap="none">
                <a:solidFill>
                  <a:schemeClr val="dk2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pPr marL="0" indent="0"/>
            <a:r>
              <a:rPr lang="en-US" sz="3600" dirty="0">
                <a:solidFill>
                  <a:srgbClr val="1C3E71"/>
                </a:solidFill>
                <a:latin typeface="+mj-lt"/>
                <a:ea typeface="Roboto" panose="02000000000000000000" pitchFamily="2" charset="0"/>
              </a:rPr>
              <a:t>Di </a:t>
            </a:r>
            <a:r>
              <a:rPr lang="en-US" sz="3600" dirty="0" err="1">
                <a:solidFill>
                  <a:srgbClr val="1C3E71"/>
                </a:solidFill>
                <a:latin typeface="+mj-lt"/>
                <a:ea typeface="Roboto" panose="02000000000000000000" pitchFamily="2" charset="0"/>
              </a:rPr>
              <a:t>truyền</a:t>
            </a:r>
            <a:r>
              <a:rPr lang="en-US" sz="3600" dirty="0">
                <a:solidFill>
                  <a:srgbClr val="1C3E71"/>
                </a:solidFill>
                <a:latin typeface="+mj-lt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1C3E71"/>
                </a:solidFill>
                <a:latin typeface="+mj-lt"/>
                <a:ea typeface="Roboto" panose="02000000000000000000" pitchFamily="2" charset="0"/>
              </a:rPr>
              <a:t>liên</a:t>
            </a:r>
            <a:r>
              <a:rPr lang="en-US" sz="3600" dirty="0">
                <a:solidFill>
                  <a:srgbClr val="1C3E71"/>
                </a:solidFill>
                <a:latin typeface="+mj-lt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1C3E71"/>
                </a:solidFill>
                <a:latin typeface="+mj-lt"/>
                <a:ea typeface="Roboto" panose="02000000000000000000" pitchFamily="2" charset="0"/>
              </a:rPr>
              <a:t>kết</a:t>
            </a:r>
            <a:r>
              <a:rPr lang="en-US" sz="3600" dirty="0">
                <a:solidFill>
                  <a:srgbClr val="1C3E71"/>
                </a:solidFill>
                <a:latin typeface="+mj-lt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1C3E71"/>
                </a:solidFill>
                <a:latin typeface="+mj-lt"/>
                <a:ea typeface="Roboto" panose="02000000000000000000" pitchFamily="2" charset="0"/>
              </a:rPr>
              <a:t>với</a:t>
            </a:r>
            <a:r>
              <a:rPr lang="en-US" sz="3600" dirty="0">
                <a:solidFill>
                  <a:srgbClr val="1C3E71"/>
                </a:solidFill>
                <a:latin typeface="+mj-lt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1C3E71"/>
                </a:solidFill>
                <a:latin typeface="+mj-lt"/>
                <a:ea typeface="Roboto" panose="02000000000000000000" pitchFamily="2" charset="0"/>
              </a:rPr>
              <a:t>giới</a:t>
            </a:r>
            <a:r>
              <a:rPr lang="en-US" sz="3600" dirty="0">
                <a:solidFill>
                  <a:srgbClr val="1C3E71"/>
                </a:solidFill>
                <a:latin typeface="+mj-lt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1C3E71"/>
                </a:solidFill>
                <a:latin typeface="+mj-lt"/>
                <a:ea typeface="Roboto" panose="02000000000000000000" pitchFamily="2" charset="0"/>
              </a:rPr>
              <a:t>tính</a:t>
            </a:r>
            <a:endParaRPr lang="en-US" sz="3600" dirty="0">
              <a:solidFill>
                <a:srgbClr val="1C3E71"/>
              </a:solidFill>
              <a:latin typeface="+mj-lt"/>
              <a:ea typeface="Roboto" panose="02000000000000000000" pitchFamily="2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4662F5D-712E-4052-BC9F-76A21AF8E4BF}"/>
              </a:ext>
            </a:extLst>
          </p:cNvPr>
          <p:cNvGrpSpPr/>
          <p:nvPr/>
        </p:nvGrpSpPr>
        <p:grpSpPr>
          <a:xfrm>
            <a:off x="2130127" y="2321230"/>
            <a:ext cx="898865" cy="862860"/>
            <a:chOff x="1020930" y="3289702"/>
            <a:chExt cx="898865" cy="86286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457C743-BF73-4972-9D70-E7980E3987E5}"/>
                </a:ext>
              </a:extLst>
            </p:cNvPr>
            <p:cNvSpPr/>
            <p:nvPr/>
          </p:nvSpPr>
          <p:spPr>
            <a:xfrm>
              <a:off x="1020930" y="3289702"/>
              <a:ext cx="898865" cy="862860"/>
            </a:xfrm>
            <a:prstGeom prst="ellipse">
              <a:avLst/>
            </a:prstGeom>
            <a:solidFill>
              <a:srgbClr val="FF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Google Shape;333;p34">
              <a:extLst>
                <a:ext uri="{FF2B5EF4-FFF2-40B4-BE49-F238E27FC236}">
                  <a16:creationId xmlns:a16="http://schemas.microsoft.com/office/drawing/2014/main" id="{E65D2D9E-5624-434C-AD21-422DEA628CC3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269677" y="3339561"/>
              <a:ext cx="495789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Nunito Light"/>
                <a:buAutoNum type="arabi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E76A28"/>
                </a:buClr>
                <a:buSzPts val="1600"/>
                <a:buFont typeface="Nunito Light"/>
                <a:buAutoNum type="alphaL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E76A28"/>
                </a:buClr>
                <a:buSzPts val="1500"/>
                <a:buFont typeface="Nunito Light"/>
                <a:buAutoNum type="romanL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E76A28"/>
                </a:buClr>
                <a:buSzPts val="1500"/>
                <a:buFont typeface="Nunito Light"/>
                <a:buAutoNum type="arabi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E76A28"/>
                </a:buClr>
                <a:buSzPts val="1400"/>
                <a:buFont typeface="Nunito Light"/>
                <a:buAutoNum type="alphaL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Nunito Light"/>
                <a:buAutoNum type="romanL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999999"/>
                </a:buClr>
                <a:buSzPts val="1300"/>
                <a:buFont typeface="Nunito Light"/>
                <a:buAutoNum type="arabi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999999"/>
                </a:buClr>
                <a:buSzPts val="1300"/>
                <a:buFont typeface="Nunito Light"/>
                <a:buAutoNum type="alphaL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ts val="1600"/>
                </a:spcAft>
                <a:buClr>
                  <a:srgbClr val="999999"/>
                </a:buClr>
                <a:buSzPts val="1400"/>
                <a:buFont typeface="Nunito Light"/>
                <a:buAutoNum type="romanL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pPr marL="0" indent="0">
                <a:buFont typeface="Nunito Light"/>
                <a:buNone/>
              </a:pPr>
              <a:r>
                <a:rPr lang="en-US" sz="3600" b="1" dirty="0">
                  <a:solidFill>
                    <a:schemeClr val="bg1"/>
                  </a:solidFill>
                  <a:latin typeface="+mj-lt"/>
                </a:rPr>
                <a:t>II</a:t>
              </a:r>
            </a:p>
          </p:txBody>
        </p:sp>
      </p:grpSp>
      <p:pic>
        <p:nvPicPr>
          <p:cNvPr id="6146" name="Picture 2" descr="Linkage and Recombination (Part 2): Sex linkage in Drosophila, Linked gene  &amp; Synthetic gene : Plantlet">
            <a:extLst>
              <a:ext uri="{FF2B5EF4-FFF2-40B4-BE49-F238E27FC236}">
                <a16:creationId xmlns:a16="http://schemas.microsoft.com/office/drawing/2014/main" id="{C658D0ED-AC5D-2A7A-B862-29653C71A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9091" y="3280399"/>
            <a:ext cx="2654424" cy="237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713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98DE46-0470-4A9E-81E1-F20724FAFEDD}"/>
              </a:ext>
            </a:extLst>
          </p:cNvPr>
          <p:cNvSpPr txBox="1"/>
          <p:nvPr/>
        </p:nvSpPr>
        <p:spPr>
          <a:xfrm>
            <a:off x="6037277" y="2041341"/>
            <a:ext cx="5528841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b="1" i="0" dirty="0">
                <a:solidFill>
                  <a:srgbClr val="1C3E71"/>
                </a:solidFill>
                <a:effectLst/>
              </a:rPr>
              <a:t>Thomas Hunt Morgan</a:t>
            </a:r>
            <a:r>
              <a:rPr lang="vi-VN" sz="2400" b="0" i="0" dirty="0">
                <a:solidFill>
                  <a:srgbClr val="1C3E71"/>
                </a:solidFill>
                <a:effectLst/>
              </a:rPr>
              <a:t> (1866-1945) </a:t>
            </a:r>
            <a:endParaRPr lang="en-US" sz="2400" b="0" i="0" dirty="0">
              <a:solidFill>
                <a:srgbClr val="1C3E71"/>
              </a:solidFill>
              <a:effectLst/>
            </a:endParaRPr>
          </a:p>
          <a:p>
            <a:pPr algn="just"/>
            <a:r>
              <a:rPr lang="vi-VN" b="0" i="0" dirty="0">
                <a:solidFill>
                  <a:srgbClr val="1C3E71"/>
                </a:solidFill>
                <a:effectLst/>
              </a:rPr>
              <a:t>là</a:t>
            </a:r>
            <a:r>
              <a:rPr lang="en-US" b="0" i="0" dirty="0">
                <a:solidFill>
                  <a:srgbClr val="1C3E7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C3E71"/>
                </a:solidFill>
                <a:effectLst/>
              </a:rPr>
              <a:t>nhà</a:t>
            </a:r>
            <a:r>
              <a:rPr lang="en-US" b="0" i="0" dirty="0">
                <a:solidFill>
                  <a:srgbClr val="1C3E71"/>
                </a:solidFill>
                <a:effectLst/>
              </a:rPr>
              <a:t> di </a:t>
            </a:r>
            <a:r>
              <a:rPr lang="en-US" b="0" i="0" dirty="0" err="1">
                <a:solidFill>
                  <a:srgbClr val="1C3E71"/>
                </a:solidFill>
                <a:effectLst/>
              </a:rPr>
              <a:t>truyền</a:t>
            </a:r>
            <a:r>
              <a:rPr lang="en-US" b="0" i="0" dirty="0">
                <a:solidFill>
                  <a:srgbClr val="1C3E7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C3E71"/>
                </a:solidFill>
                <a:effectLst/>
              </a:rPr>
              <a:t>học</a:t>
            </a:r>
            <a:r>
              <a:rPr lang="en-US" b="0" i="0" dirty="0">
                <a:solidFill>
                  <a:srgbClr val="1C3E7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C3E71"/>
                </a:solidFill>
                <a:effectLst/>
              </a:rPr>
              <a:t>người</a:t>
            </a:r>
            <a:r>
              <a:rPr lang="en-US" b="0" i="0" dirty="0">
                <a:solidFill>
                  <a:srgbClr val="1C3E7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C3E71"/>
                </a:solidFill>
                <a:effectLst/>
              </a:rPr>
              <a:t>Mỹ</a:t>
            </a:r>
            <a:r>
              <a:rPr lang="en-US" b="0" i="0" dirty="0">
                <a:solidFill>
                  <a:srgbClr val="1C3E71"/>
                </a:solidFill>
                <a:effectLst/>
              </a:rPr>
              <a:t> </a:t>
            </a:r>
            <a:r>
              <a:rPr lang="vi-VN" b="0" i="0" dirty="0">
                <a:solidFill>
                  <a:srgbClr val="1C3E71"/>
                </a:solidFill>
                <a:effectLst/>
              </a:rPr>
              <a:t> thường được nhắc đến do các khám phá về vai trò của nhiễm sắc thể trong quá trình di truyền của sinh vật, về sự phân bố các</a:t>
            </a:r>
            <a:r>
              <a:rPr lang="en-US" b="0" i="0" dirty="0">
                <a:solidFill>
                  <a:srgbClr val="1C3E71"/>
                </a:solidFill>
                <a:effectLst/>
              </a:rPr>
              <a:t> gene</a:t>
            </a:r>
            <a:r>
              <a:rPr lang="vi-VN" b="0" i="0" dirty="0">
                <a:solidFill>
                  <a:srgbClr val="1C3E71"/>
                </a:solidFill>
                <a:effectLst/>
              </a:rPr>
              <a:t> (thời đó gọi là "nhân tố Menđen") thành dãy</a:t>
            </a:r>
            <a:r>
              <a:rPr lang="en-US" b="0" i="0" dirty="0">
                <a:solidFill>
                  <a:srgbClr val="1C3E71"/>
                </a:solidFill>
                <a:effectLst/>
              </a:rPr>
              <a:t> locus </a:t>
            </a:r>
            <a:r>
              <a:rPr lang="vi-VN" b="0" i="0" dirty="0">
                <a:solidFill>
                  <a:srgbClr val="1C3E71"/>
                </a:solidFill>
                <a:effectLst/>
              </a:rPr>
              <a:t>trên</a:t>
            </a:r>
            <a:r>
              <a:rPr lang="en-US" b="0" i="0" dirty="0">
                <a:solidFill>
                  <a:srgbClr val="1C3E71"/>
                </a:solidFill>
                <a:effectLst/>
              </a:rPr>
              <a:t> NST </a:t>
            </a:r>
            <a:r>
              <a:rPr lang="vi-VN" b="0" i="0" dirty="0">
                <a:solidFill>
                  <a:srgbClr val="1C3E71"/>
                </a:solidFill>
                <a:effectLst/>
              </a:rPr>
              <a:t>và đóng vai trò hoàn thiện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b="1" dirty="0" err="1">
                <a:solidFill>
                  <a:srgbClr val="1C3E71"/>
                </a:solidFill>
              </a:rPr>
              <a:t>học</a:t>
            </a:r>
            <a:r>
              <a:rPr lang="en-US" b="1" dirty="0">
                <a:solidFill>
                  <a:srgbClr val="1C3E71"/>
                </a:solidFill>
              </a:rPr>
              <a:t> </a:t>
            </a:r>
            <a:r>
              <a:rPr lang="en-US" b="1" dirty="0" err="1">
                <a:solidFill>
                  <a:srgbClr val="1C3E71"/>
                </a:solidFill>
              </a:rPr>
              <a:t>thuyết</a:t>
            </a:r>
            <a:r>
              <a:rPr lang="en-US" b="1" dirty="0">
                <a:solidFill>
                  <a:srgbClr val="1C3E71"/>
                </a:solidFill>
              </a:rPr>
              <a:t> di </a:t>
            </a:r>
            <a:r>
              <a:rPr lang="en-US" b="1" dirty="0" err="1">
                <a:solidFill>
                  <a:srgbClr val="1C3E71"/>
                </a:solidFill>
              </a:rPr>
              <a:t>truyền</a:t>
            </a:r>
            <a:r>
              <a:rPr lang="en-US" b="1" dirty="0">
                <a:solidFill>
                  <a:srgbClr val="1C3E71"/>
                </a:solidFill>
              </a:rPr>
              <a:t> NST</a:t>
            </a:r>
            <a:r>
              <a:rPr lang="vi-VN" b="0" i="0" dirty="0">
                <a:solidFill>
                  <a:srgbClr val="1C3E71"/>
                </a:solidFill>
                <a:effectLst/>
              </a:rPr>
              <a:t>. Ông được trao</a:t>
            </a:r>
            <a:r>
              <a:rPr lang="en-US" b="0" i="0" dirty="0">
                <a:solidFill>
                  <a:srgbClr val="1C3E7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C3E71"/>
                </a:solidFill>
                <a:effectLst/>
              </a:rPr>
              <a:t>Giải</a:t>
            </a:r>
            <a:r>
              <a:rPr lang="en-US" b="0" i="0" dirty="0">
                <a:solidFill>
                  <a:srgbClr val="1C3E71"/>
                </a:solidFill>
                <a:effectLst/>
              </a:rPr>
              <a:t> Nobel </a:t>
            </a:r>
            <a:r>
              <a:rPr lang="en-US" b="0" i="0" dirty="0" err="1">
                <a:solidFill>
                  <a:srgbClr val="1C3E71"/>
                </a:solidFill>
                <a:effectLst/>
              </a:rPr>
              <a:t>Sinh</a:t>
            </a:r>
            <a:r>
              <a:rPr lang="en-US" b="0" i="0" dirty="0">
                <a:solidFill>
                  <a:srgbClr val="1C3E7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C3E71"/>
                </a:solidFill>
                <a:effectLst/>
              </a:rPr>
              <a:t>lý</a:t>
            </a:r>
            <a:r>
              <a:rPr lang="en-US" b="0" i="0" dirty="0">
                <a:solidFill>
                  <a:srgbClr val="1C3E7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C3E71"/>
                </a:solidFill>
                <a:effectLst/>
              </a:rPr>
              <a:t>và</a:t>
            </a:r>
            <a:r>
              <a:rPr lang="en-US" b="0" i="0" dirty="0">
                <a:solidFill>
                  <a:srgbClr val="1C3E71"/>
                </a:solidFill>
                <a:effectLst/>
              </a:rPr>
              <a:t> Y </a:t>
            </a:r>
            <a:r>
              <a:rPr lang="en-US" b="0" i="0" dirty="0" err="1">
                <a:solidFill>
                  <a:srgbClr val="1C3E71"/>
                </a:solidFill>
                <a:effectLst/>
              </a:rPr>
              <a:t>học</a:t>
            </a:r>
            <a:r>
              <a:rPr lang="en-US" b="0" i="0" dirty="0">
                <a:solidFill>
                  <a:srgbClr val="1C3E71"/>
                </a:solidFill>
                <a:effectLst/>
              </a:rPr>
              <a:t> </a:t>
            </a:r>
            <a:r>
              <a:rPr lang="vi-VN" b="0" i="0" dirty="0">
                <a:solidFill>
                  <a:srgbClr val="1C3E71"/>
                </a:solidFill>
                <a:effectLst/>
              </a:rPr>
              <a:t>vào năm 1933.</a:t>
            </a:r>
            <a:endParaRPr lang="en-US" dirty="0">
              <a:solidFill>
                <a:srgbClr val="1C3E71"/>
              </a:solidFill>
            </a:endParaRPr>
          </a:p>
        </p:txBody>
      </p:sp>
      <p:pic>
        <p:nvPicPr>
          <p:cNvPr id="5122" name="Picture 2" descr="Thomas Hunt Morgan, looking into camera, paper in hand | History of the  Marine Biological Laboratory">
            <a:extLst>
              <a:ext uri="{FF2B5EF4-FFF2-40B4-BE49-F238E27FC236}">
                <a16:creationId xmlns:a16="http://schemas.microsoft.com/office/drawing/2014/main" id="{6F6AD5F5-71C4-4041-96CC-50205464E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24" y="584980"/>
            <a:ext cx="4382947" cy="543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403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Flies Structural Pests The Outdoor Enabler Pest Control, 47% OFF">
            <a:extLst>
              <a:ext uri="{FF2B5EF4-FFF2-40B4-BE49-F238E27FC236}">
                <a16:creationId xmlns:a16="http://schemas.microsoft.com/office/drawing/2014/main" id="{D86D2A0F-7558-46DB-AB15-0EE338BAA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990" y="976607"/>
            <a:ext cx="4294035" cy="307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B7AB06-FED4-429A-98EA-9BF579DEFDEB}"/>
              </a:ext>
            </a:extLst>
          </p:cNvPr>
          <p:cNvSpPr txBox="1"/>
          <p:nvPr/>
        </p:nvSpPr>
        <p:spPr>
          <a:xfrm>
            <a:off x="1501762" y="4327931"/>
            <a:ext cx="918847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1C3E71"/>
                </a:solidFill>
              </a:rPr>
              <a:t>    </a:t>
            </a:r>
            <a:r>
              <a:rPr lang="vi-VN" b="0" i="0" dirty="0">
                <a:solidFill>
                  <a:srgbClr val="1C3E71"/>
                </a:solidFill>
                <a:effectLst/>
              </a:rPr>
              <a:t>Phòng thí nghiệm của Morgan về sau được gọi là </a:t>
            </a:r>
            <a:r>
              <a:rPr lang="vi-VN" b="1" i="0" dirty="0">
                <a:solidFill>
                  <a:srgbClr val="1C3E71"/>
                </a:solidFill>
                <a:effectLst/>
              </a:rPr>
              <a:t>"phòng thí nghiệm </a:t>
            </a:r>
            <a:r>
              <a:rPr lang="en-US" b="1" i="0" u="none" strike="noStrike" dirty="0" err="1">
                <a:solidFill>
                  <a:srgbClr val="1C3E71"/>
                </a:solidFill>
                <a:effectLst/>
              </a:rPr>
              <a:t>ruồi</a:t>
            </a:r>
            <a:r>
              <a:rPr lang="en-US" u="none" strike="noStrike" dirty="0">
                <a:solidFill>
                  <a:srgbClr val="1C3E71"/>
                </a:solidFill>
              </a:rPr>
              <a:t>’’</a:t>
            </a:r>
            <a:r>
              <a:rPr lang="en-US" b="0" i="0" dirty="0">
                <a:solidFill>
                  <a:srgbClr val="1C3E7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C3E71"/>
                </a:solidFill>
                <a:effectLst/>
              </a:rPr>
              <a:t>với</a:t>
            </a:r>
            <a:r>
              <a:rPr lang="en-US" b="0" i="0" dirty="0">
                <a:solidFill>
                  <a:srgbClr val="1C3E71"/>
                </a:solidFill>
                <a:effectLst/>
              </a:rPr>
              <a:t> đ</a:t>
            </a:r>
            <a:r>
              <a:rPr lang="vi-VN" b="0" i="0" dirty="0">
                <a:solidFill>
                  <a:srgbClr val="1C3E71"/>
                </a:solidFill>
                <a:effectLst/>
              </a:rPr>
              <a:t>ối tượng độc đáo và thuận lợi cho nghiên cứu là</a:t>
            </a:r>
            <a:r>
              <a:rPr lang="en-US" b="0" i="0" dirty="0">
                <a:solidFill>
                  <a:srgbClr val="1C3E71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1C3E71"/>
                </a:solidFill>
                <a:effectLst/>
              </a:rPr>
              <a:t>ruồi</a:t>
            </a:r>
            <a:r>
              <a:rPr lang="en-US" b="1" i="0" dirty="0">
                <a:solidFill>
                  <a:srgbClr val="1C3E71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1C3E71"/>
                </a:solidFill>
                <a:effectLst/>
              </a:rPr>
              <a:t>giấm</a:t>
            </a:r>
            <a:r>
              <a:rPr lang="en-US" dirty="0">
                <a:solidFill>
                  <a:srgbClr val="1C3E71"/>
                </a:solidFill>
              </a:rPr>
              <a:t>.</a:t>
            </a:r>
            <a:endParaRPr lang="en-US" b="0" i="0" dirty="0">
              <a:solidFill>
                <a:srgbClr val="1C3E71"/>
              </a:solidFill>
              <a:effectLst/>
            </a:endParaRPr>
          </a:p>
          <a:p>
            <a:pPr algn="just"/>
            <a:r>
              <a:rPr lang="en-US" dirty="0">
                <a:solidFill>
                  <a:srgbClr val="1C3E71"/>
                </a:solidFill>
              </a:rPr>
              <a:t>  </a:t>
            </a:r>
            <a:r>
              <a:rPr lang="en-US" b="0" i="0" dirty="0" err="1">
                <a:solidFill>
                  <a:srgbClr val="1C3E71"/>
                </a:solidFill>
                <a:effectLst/>
              </a:rPr>
              <a:t>Ông</a:t>
            </a:r>
            <a:r>
              <a:rPr lang="en-US" b="0" i="0" dirty="0">
                <a:solidFill>
                  <a:srgbClr val="1C3E7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C3E71"/>
                </a:solidFill>
                <a:effectLst/>
              </a:rPr>
              <a:t>tiến</a:t>
            </a:r>
            <a:r>
              <a:rPr lang="en-US" b="0" i="0" dirty="0">
                <a:solidFill>
                  <a:srgbClr val="1C3E7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C3E71"/>
                </a:solidFill>
                <a:effectLst/>
              </a:rPr>
              <a:t>hành</a:t>
            </a:r>
            <a:r>
              <a:rPr lang="en-US" b="0" i="0" dirty="0">
                <a:solidFill>
                  <a:srgbClr val="1C3E7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C3E71"/>
                </a:solidFill>
                <a:effectLst/>
              </a:rPr>
              <a:t>rất</a:t>
            </a:r>
            <a:r>
              <a:rPr lang="en-US" b="0" i="0" dirty="0">
                <a:solidFill>
                  <a:srgbClr val="1C3E7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C3E71"/>
                </a:solidFill>
                <a:effectLst/>
              </a:rPr>
              <a:t>nhiều</a:t>
            </a:r>
            <a:r>
              <a:rPr lang="en-US" b="0" i="0" dirty="0">
                <a:solidFill>
                  <a:srgbClr val="1C3E7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C3E71"/>
                </a:solidFill>
                <a:effectLst/>
              </a:rPr>
              <a:t>thí</a:t>
            </a:r>
            <a:r>
              <a:rPr lang="en-US" b="0" i="0" dirty="0">
                <a:solidFill>
                  <a:srgbClr val="1C3E7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C3E71"/>
                </a:solidFill>
                <a:effectLst/>
              </a:rPr>
              <a:t>nghiệm</a:t>
            </a:r>
            <a:r>
              <a:rPr lang="en-US" b="0" i="0" dirty="0">
                <a:solidFill>
                  <a:srgbClr val="1C3E71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1C3E71"/>
                </a:solidFill>
                <a:effectLst/>
              </a:rPr>
              <a:t>cho</a:t>
            </a:r>
            <a:r>
              <a:rPr lang="en-US" b="0" i="0" dirty="0">
                <a:solidFill>
                  <a:srgbClr val="1C3E71"/>
                </a:solidFill>
                <a:effectLst/>
              </a:rPr>
              <a:t> ra </a:t>
            </a:r>
            <a:r>
              <a:rPr lang="en-US" b="0" i="0" dirty="0" err="1">
                <a:solidFill>
                  <a:srgbClr val="1C3E71"/>
                </a:solidFill>
                <a:effectLst/>
              </a:rPr>
              <a:t>đời</a:t>
            </a:r>
            <a:r>
              <a:rPr lang="en-US" b="0" i="0" dirty="0">
                <a:solidFill>
                  <a:srgbClr val="1C3E71"/>
                </a:solidFill>
                <a:effectLst/>
              </a:rPr>
              <a:t> </a:t>
            </a:r>
            <a:r>
              <a:rPr lang="en-US" dirty="0">
                <a:solidFill>
                  <a:srgbClr val="1C3E71"/>
                </a:solidFill>
              </a:rPr>
              <a:t>t</a:t>
            </a:r>
            <a:r>
              <a:rPr lang="vi-VN" b="0" i="0" dirty="0">
                <a:solidFill>
                  <a:srgbClr val="1C3E71"/>
                </a:solidFill>
                <a:effectLst/>
              </a:rPr>
              <a:t>huyết di truyền </a:t>
            </a:r>
            <a:r>
              <a:rPr lang="en-US" b="0" i="0" dirty="0">
                <a:solidFill>
                  <a:srgbClr val="1C3E71"/>
                </a:solidFill>
                <a:effectLst/>
              </a:rPr>
              <a:t>NST </a:t>
            </a:r>
            <a:r>
              <a:rPr lang="vi-VN" b="0" i="0" dirty="0">
                <a:solidFill>
                  <a:srgbClr val="1C3E71"/>
                </a:solidFill>
                <a:effectLst/>
              </a:rPr>
              <a:t>cho thấy các gene phân bố theo chiều dọc nhiễm sắc thể tạo thành nhóm liên kết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và</a:t>
            </a:r>
            <a:r>
              <a:rPr lang="en-US" dirty="0">
                <a:solidFill>
                  <a:srgbClr val="1C3E71"/>
                </a:solidFill>
              </a:rPr>
              <a:t> di </a:t>
            </a:r>
            <a:r>
              <a:rPr lang="en-US" dirty="0" err="1">
                <a:solidFill>
                  <a:srgbClr val="1C3E71"/>
                </a:solidFill>
              </a:rPr>
              <a:t>truyền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liên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kết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với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giới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tính</a:t>
            </a:r>
            <a:r>
              <a:rPr lang="en-US" dirty="0">
                <a:solidFill>
                  <a:srgbClr val="1C3E71"/>
                </a:solidFill>
              </a:rPr>
              <a:t>.</a:t>
            </a:r>
            <a:endParaRPr lang="en-US" b="0" i="0" dirty="0">
              <a:solidFill>
                <a:srgbClr val="1C3E71"/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0C649C-E047-422B-A8BD-9896C48CC774}"/>
              </a:ext>
            </a:extLst>
          </p:cNvPr>
          <p:cNvSpPr txBox="1"/>
          <p:nvPr/>
        </p:nvSpPr>
        <p:spPr>
          <a:xfrm>
            <a:off x="2916706" y="3744680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 err="1">
                <a:solidFill>
                  <a:srgbClr val="1F4E79"/>
                </a:solidFill>
                <a:effectLst/>
                <a:ea typeface="Times New Roman" panose="02020603050405020304" pitchFamily="18" charset="0"/>
              </a:rPr>
              <a:t>Ruồi</a:t>
            </a:r>
            <a:r>
              <a:rPr lang="en-US" sz="1800" b="1" dirty="0">
                <a:solidFill>
                  <a:srgbClr val="1F4E7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1F4E79"/>
                </a:solidFill>
                <a:effectLst/>
                <a:ea typeface="Times New Roman" panose="02020603050405020304" pitchFamily="18" charset="0"/>
              </a:rPr>
              <a:t>giấm</a:t>
            </a:r>
            <a:r>
              <a:rPr lang="en-US" sz="1800" b="1" dirty="0">
                <a:solidFill>
                  <a:srgbClr val="1F4E7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b="1" i="1" dirty="0">
                <a:solidFill>
                  <a:srgbClr val="1F4E79"/>
                </a:solidFill>
                <a:effectLst/>
                <a:ea typeface="Times New Roman" panose="02020603050405020304" pitchFamily="18" charset="0"/>
              </a:rPr>
              <a:t>Drosophila melanogaster</a:t>
            </a:r>
            <a:r>
              <a:rPr lang="en-US" sz="1800" b="1" dirty="0">
                <a:solidFill>
                  <a:srgbClr val="1F4E79"/>
                </a:solidFill>
                <a:effectLst/>
                <a:ea typeface="Times New Roman" panose="02020603050405020304" pitchFamily="18" charset="0"/>
              </a:rPr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7740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6" descr="Download Focus, Idea, Light Bulb. Royalty-Free Stock Illustration Image -  Pixabay">
            <a:extLst>
              <a:ext uri="{FF2B5EF4-FFF2-40B4-BE49-F238E27FC236}">
                <a16:creationId xmlns:a16="http://schemas.microsoft.com/office/drawing/2014/main" id="{539390AB-F985-4C44-9D35-53FD5A5AC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06" y="74929"/>
            <a:ext cx="970293" cy="87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9AB5EE-39DB-4A0F-A5A3-663B37481C5E}"/>
              </a:ext>
            </a:extLst>
          </p:cNvPr>
          <p:cNvSpPr txBox="1"/>
          <p:nvPr/>
        </p:nvSpPr>
        <p:spPr>
          <a:xfrm>
            <a:off x="1410629" y="291994"/>
            <a:ext cx="9946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1C3E71"/>
                </a:solidFill>
              </a:rPr>
              <a:t>              </a:t>
            </a:r>
            <a:r>
              <a:rPr lang="en-US" dirty="0" err="1">
                <a:solidFill>
                  <a:srgbClr val="1C3E71"/>
                </a:solidFill>
              </a:rPr>
              <a:t>Năm</a:t>
            </a:r>
            <a:r>
              <a:rPr lang="en-US" dirty="0">
                <a:solidFill>
                  <a:srgbClr val="1C3E71"/>
                </a:solidFill>
              </a:rPr>
              <a:t> 1910, Hunt Morgan </a:t>
            </a:r>
            <a:r>
              <a:rPr lang="en-US" dirty="0" err="1">
                <a:solidFill>
                  <a:srgbClr val="1C3E71"/>
                </a:solidFill>
              </a:rPr>
              <a:t>đã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tiến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hành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phép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lai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trên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ruồi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giấm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với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tính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trạng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mắt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đỏ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và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mắt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trắng</a:t>
            </a:r>
            <a:r>
              <a:rPr lang="en-US" dirty="0">
                <a:solidFill>
                  <a:srgbClr val="1C3E71"/>
                </a:solidFill>
              </a:rPr>
              <a:t>. Quan </a:t>
            </a:r>
            <a:r>
              <a:rPr lang="en-US" dirty="0" err="1">
                <a:solidFill>
                  <a:srgbClr val="1C3E71"/>
                </a:solidFill>
              </a:rPr>
              <a:t>sát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kết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quả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thí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nghiệm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và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xác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định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tính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trạng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trội</a:t>
            </a:r>
            <a:r>
              <a:rPr lang="en-US" dirty="0">
                <a:solidFill>
                  <a:srgbClr val="1C3E71"/>
                </a:solidFill>
              </a:rPr>
              <a:t>/</a:t>
            </a:r>
            <a:r>
              <a:rPr lang="en-US" dirty="0" err="1">
                <a:solidFill>
                  <a:srgbClr val="1C3E71"/>
                </a:solidFill>
              </a:rPr>
              <a:t>lặn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và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nhận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xét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sự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biểu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hiện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của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tính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trạng</a:t>
            </a:r>
            <a:r>
              <a:rPr lang="en-US" dirty="0">
                <a:solidFill>
                  <a:srgbClr val="1C3E71"/>
                </a:solidFill>
              </a:rPr>
              <a:t> ở </a:t>
            </a:r>
            <a:r>
              <a:rPr lang="en-US" dirty="0" err="1">
                <a:solidFill>
                  <a:srgbClr val="1C3E71"/>
                </a:solidFill>
              </a:rPr>
              <a:t>thế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hệ</a:t>
            </a:r>
            <a:r>
              <a:rPr lang="en-US" dirty="0">
                <a:solidFill>
                  <a:srgbClr val="1C3E71"/>
                </a:solidFill>
              </a:rPr>
              <a:t> F1. F2? 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F01C367-0D9C-43D1-AA7B-697E6D2247EE}"/>
              </a:ext>
            </a:extLst>
          </p:cNvPr>
          <p:cNvGrpSpPr/>
          <p:nvPr/>
        </p:nvGrpSpPr>
        <p:grpSpPr>
          <a:xfrm>
            <a:off x="907268" y="1332602"/>
            <a:ext cx="5120079" cy="4160724"/>
            <a:chOff x="2265028" y="769361"/>
            <a:chExt cx="6962862" cy="531927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DD27828-1995-4C24-9F54-329D3D4E2E53}"/>
                </a:ext>
              </a:extLst>
            </p:cNvPr>
            <p:cNvSpPr/>
            <p:nvPr/>
          </p:nvSpPr>
          <p:spPr>
            <a:xfrm>
              <a:off x="2265028" y="913486"/>
              <a:ext cx="6962862" cy="1795212"/>
            </a:xfrm>
            <a:prstGeom prst="rect">
              <a:avLst/>
            </a:prstGeom>
            <a:solidFill>
              <a:srgbClr val="D9DCFA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D477948-CB8D-44E4-851B-C18067F4C6CC}"/>
                </a:ext>
              </a:extLst>
            </p:cNvPr>
            <p:cNvSpPr/>
            <p:nvPr/>
          </p:nvSpPr>
          <p:spPr>
            <a:xfrm>
              <a:off x="2265028" y="2703059"/>
              <a:ext cx="6962862" cy="1705963"/>
            </a:xfrm>
            <a:prstGeom prst="rect">
              <a:avLst/>
            </a:prstGeom>
            <a:solidFill>
              <a:srgbClr val="A1EDE6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38EB2B1-803A-4C73-B7E5-E0F09414F42E}"/>
                </a:ext>
              </a:extLst>
            </p:cNvPr>
            <p:cNvSpPr/>
            <p:nvPr/>
          </p:nvSpPr>
          <p:spPr>
            <a:xfrm>
              <a:off x="2265028" y="4436503"/>
              <a:ext cx="6962862" cy="165213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CF9708EE-416C-4248-9983-05D73D848B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68" r="57122" b="78791"/>
            <a:stretch/>
          </p:blipFill>
          <p:spPr bwMode="auto">
            <a:xfrm>
              <a:off x="3831333" y="769361"/>
              <a:ext cx="1422500" cy="1247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B934C07A-A387-465F-8962-4277A9BBD3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29" t="1363" r="24861" b="77428"/>
            <a:stretch/>
          </p:blipFill>
          <p:spPr bwMode="auto">
            <a:xfrm>
              <a:off x="6293378" y="824759"/>
              <a:ext cx="1422500" cy="1247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6BBEB2-A9EF-40DF-819C-6CC2BB595142}"/>
                </a:ext>
              </a:extLst>
            </p:cNvPr>
            <p:cNvSpPr txBox="1"/>
            <p:nvPr/>
          </p:nvSpPr>
          <p:spPr>
            <a:xfrm>
              <a:off x="2581489" y="1405226"/>
              <a:ext cx="8499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C3E71"/>
                  </a:solidFill>
                </a:rPr>
                <a:t>Pt/c: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036FDBC-FC88-44B3-9652-F77D1C5D6BF9}"/>
                </a:ext>
              </a:extLst>
            </p:cNvPr>
            <p:cNvSpPr txBox="1"/>
            <p:nvPr/>
          </p:nvSpPr>
          <p:spPr>
            <a:xfrm>
              <a:off x="2581489" y="3050446"/>
              <a:ext cx="6158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C3E71"/>
                  </a:solidFill>
                </a:rPr>
                <a:t>F1:</a:t>
              </a:r>
            </a:p>
          </p:txBody>
        </p:sp>
        <p:pic>
          <p:nvPicPr>
            <p:cNvPr id="11" name="Picture 2" descr="Giống cái – Wikipedia tiếng Việt">
              <a:extLst>
                <a:ext uri="{FF2B5EF4-FFF2-40B4-BE49-F238E27FC236}">
                  <a16:creationId xmlns:a16="http://schemas.microsoft.com/office/drawing/2014/main" id="{6E4199E4-3597-4CC5-9D8F-1A8E064031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9570" y="1629577"/>
              <a:ext cx="399508" cy="386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Kí Hiệu Đặc Biệt Nam Nữ ♂♀ | 199+ Tên 웃 유 Đẹp Nhất - CẦU XANH">
              <a:extLst>
                <a:ext uri="{FF2B5EF4-FFF2-40B4-BE49-F238E27FC236}">
                  <a16:creationId xmlns:a16="http://schemas.microsoft.com/office/drawing/2014/main" id="{4AD556E3-F77A-4501-AAA6-1887C485FDB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06" t="25688" r="26837" b="24404"/>
            <a:stretch/>
          </p:blipFill>
          <p:spPr bwMode="auto">
            <a:xfrm>
              <a:off x="7627284" y="1576532"/>
              <a:ext cx="266700" cy="290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2B9D1A6B-ECCE-49BA-8C7E-4ED7822656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68" r="57122" b="78791"/>
            <a:stretch/>
          </p:blipFill>
          <p:spPr bwMode="auto">
            <a:xfrm>
              <a:off x="3875007" y="2680432"/>
              <a:ext cx="1378826" cy="1209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320C6DB-8D89-4712-B15E-FBBD55EC3DC2}"/>
                </a:ext>
              </a:extLst>
            </p:cNvPr>
            <p:cNvSpPr txBox="1"/>
            <p:nvPr/>
          </p:nvSpPr>
          <p:spPr>
            <a:xfrm>
              <a:off x="2581489" y="4800154"/>
              <a:ext cx="6158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C3E71"/>
                  </a:solidFill>
                </a:rPr>
                <a:t>F2:</a:t>
              </a:r>
            </a:p>
          </p:txBody>
        </p:sp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F0024420-8511-413C-8A35-AE4AEF32F6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29" t="1363" r="24861" b="77428"/>
            <a:stretch/>
          </p:blipFill>
          <p:spPr bwMode="auto">
            <a:xfrm>
              <a:off x="6575808" y="4237229"/>
              <a:ext cx="1422502" cy="1247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AFAFAF50-DC06-412B-B774-4F7B137993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35" t="36247" r="22955" b="42544"/>
            <a:stretch/>
          </p:blipFill>
          <p:spPr bwMode="auto">
            <a:xfrm>
              <a:off x="6379039" y="2614647"/>
              <a:ext cx="1422501" cy="1247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3B04795E-5A07-4B4D-931B-A32ACCB850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68" r="57122" b="78791"/>
            <a:stretch/>
          </p:blipFill>
          <p:spPr bwMode="auto">
            <a:xfrm>
              <a:off x="4017994" y="4237229"/>
              <a:ext cx="1378826" cy="1209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52997EFA-8A9F-44B6-B60F-41E10221E4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35" t="36247" r="22955" b="42544"/>
            <a:stretch/>
          </p:blipFill>
          <p:spPr bwMode="auto">
            <a:xfrm>
              <a:off x="5390608" y="4237229"/>
              <a:ext cx="1422501" cy="1247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Giống cái – Wikipedia tiếng Việt">
              <a:extLst>
                <a:ext uri="{FF2B5EF4-FFF2-40B4-BE49-F238E27FC236}">
                  <a16:creationId xmlns:a16="http://schemas.microsoft.com/office/drawing/2014/main" id="{672C3FC2-4DC3-4A74-899C-0C10232F10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4055" y="5137090"/>
              <a:ext cx="399508" cy="386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Kí Hiệu Đặc Biệt Nam Nữ ♂♀ | 199+ Tên 웃 유 Đẹp Nhất - CẦU XANH">
              <a:extLst>
                <a:ext uri="{FF2B5EF4-FFF2-40B4-BE49-F238E27FC236}">
                  <a16:creationId xmlns:a16="http://schemas.microsoft.com/office/drawing/2014/main" id="{84885F24-B655-4EA7-9A9E-09C17DF28F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06" t="25688" r="26837" b="24404"/>
            <a:stretch/>
          </p:blipFill>
          <p:spPr bwMode="auto">
            <a:xfrm>
              <a:off x="5428763" y="5137090"/>
              <a:ext cx="266700" cy="290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6" descr="Kí Hiệu Đặc Biệt Nam Nữ ♂♀ | 199+ Tên 웃 유 Đẹp Nhất - CẦU XANH">
              <a:extLst>
                <a:ext uri="{FF2B5EF4-FFF2-40B4-BE49-F238E27FC236}">
                  <a16:creationId xmlns:a16="http://schemas.microsoft.com/office/drawing/2014/main" id="{E1EE915F-EB8C-4B94-A2FB-A5CDEB2978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06" t="25688" r="26837" b="24404"/>
            <a:stretch/>
          </p:blipFill>
          <p:spPr bwMode="auto">
            <a:xfrm>
              <a:off x="6796275" y="5137090"/>
              <a:ext cx="266700" cy="290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6" descr="Kí Hiệu Đặc Biệt Nam Nữ ♂♀ | 199+ Tên 웃 유 Đẹp Nhất - CẦU XANH">
              <a:extLst>
                <a:ext uri="{FF2B5EF4-FFF2-40B4-BE49-F238E27FC236}">
                  <a16:creationId xmlns:a16="http://schemas.microsoft.com/office/drawing/2014/main" id="{2644536A-0DD3-4AC1-9AFE-347263A905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06" t="25688" r="26837" b="24404"/>
            <a:stretch/>
          </p:blipFill>
          <p:spPr bwMode="auto">
            <a:xfrm>
              <a:off x="3651614" y="3385502"/>
              <a:ext cx="266699" cy="290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2C53C68-0230-4781-8B97-126D939904CC}"/>
                </a:ext>
              </a:extLst>
            </p:cNvPr>
            <p:cNvSpPr txBox="1"/>
            <p:nvPr/>
          </p:nvSpPr>
          <p:spPr>
            <a:xfrm>
              <a:off x="3530095" y="5106691"/>
              <a:ext cx="360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C3E71"/>
                  </a:solidFill>
                </a:rPr>
                <a:t>2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FFAFA5A-3750-442C-9464-AF3090C04E80}"/>
                </a:ext>
              </a:extLst>
            </p:cNvPr>
            <p:cNvSpPr txBox="1"/>
            <p:nvPr/>
          </p:nvSpPr>
          <p:spPr>
            <a:xfrm>
              <a:off x="5083207" y="5106691"/>
              <a:ext cx="360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C3E71"/>
                  </a:solidFill>
                </a:rPr>
                <a:t>1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126E8EA-70B3-40A4-AD89-31A594679B0B}"/>
                </a:ext>
              </a:extLst>
            </p:cNvPr>
            <p:cNvSpPr txBox="1"/>
            <p:nvPr/>
          </p:nvSpPr>
          <p:spPr>
            <a:xfrm>
              <a:off x="6484056" y="5106691"/>
              <a:ext cx="360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C3E71"/>
                  </a:solidFill>
                </a:rPr>
                <a:t>1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47224A8-7859-4383-8C73-0A314CFA6CD8}"/>
                </a:ext>
              </a:extLst>
            </p:cNvPr>
            <p:cNvSpPr txBox="1"/>
            <p:nvPr/>
          </p:nvSpPr>
          <p:spPr>
            <a:xfrm>
              <a:off x="5540554" y="1276787"/>
              <a:ext cx="3802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C3E71"/>
                  </a:solidFill>
                </a:rPr>
                <a:t>X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6488FF2-4164-4691-80FB-47D82229EDCA}"/>
                </a:ext>
              </a:extLst>
            </p:cNvPr>
            <p:cNvSpPr txBox="1"/>
            <p:nvPr/>
          </p:nvSpPr>
          <p:spPr>
            <a:xfrm>
              <a:off x="5477610" y="2911157"/>
              <a:ext cx="3802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C3E71"/>
                  </a:solidFill>
                </a:rPr>
                <a:t>X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AB51174B-BC9F-4AA6-BA18-0266C1E50741}"/>
                </a:ext>
              </a:extLst>
            </p:cNvPr>
            <p:cNvCxnSpPr>
              <a:cxnSpLocks/>
            </p:cNvCxnSpPr>
            <p:nvPr/>
          </p:nvCxnSpPr>
          <p:spPr>
            <a:xfrm>
              <a:off x="5705503" y="1752445"/>
              <a:ext cx="0" cy="885837"/>
            </a:xfrm>
            <a:prstGeom prst="straightConnector1">
              <a:avLst/>
            </a:prstGeom>
            <a:ln w="28575">
              <a:solidFill>
                <a:srgbClr val="1C3E7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C3AD8E6B-42B2-4778-92BE-BDC05A19CF8A}"/>
                </a:ext>
              </a:extLst>
            </p:cNvPr>
            <p:cNvCxnSpPr>
              <a:cxnSpLocks/>
            </p:cNvCxnSpPr>
            <p:nvPr/>
          </p:nvCxnSpPr>
          <p:spPr>
            <a:xfrm>
              <a:off x="5765379" y="3457338"/>
              <a:ext cx="11513" cy="779891"/>
            </a:xfrm>
            <a:prstGeom prst="straightConnector1">
              <a:avLst/>
            </a:prstGeom>
            <a:ln w="28575">
              <a:solidFill>
                <a:srgbClr val="1C3E7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5C9FC25-191F-4110-A1D1-8FC2DEA38094}"/>
                </a:ext>
              </a:extLst>
            </p:cNvPr>
            <p:cNvSpPr txBox="1"/>
            <p:nvPr/>
          </p:nvSpPr>
          <p:spPr>
            <a:xfrm>
              <a:off x="4101951" y="2038320"/>
              <a:ext cx="9140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1C3E71"/>
                  </a:solidFill>
                </a:rPr>
                <a:t>Mắt</a:t>
              </a:r>
              <a:r>
                <a:rPr lang="en-US" dirty="0">
                  <a:solidFill>
                    <a:srgbClr val="1C3E71"/>
                  </a:solidFill>
                </a:rPr>
                <a:t> </a:t>
              </a:r>
              <a:r>
                <a:rPr lang="en-US" dirty="0" err="1">
                  <a:solidFill>
                    <a:srgbClr val="1C3E71"/>
                  </a:solidFill>
                </a:rPr>
                <a:t>đỏ</a:t>
              </a:r>
              <a:endParaRPr lang="en-US" dirty="0">
                <a:solidFill>
                  <a:srgbClr val="1C3E71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19B9209-9BA3-48DC-9863-AA51040B227E}"/>
                </a:ext>
              </a:extLst>
            </p:cNvPr>
            <p:cNvSpPr txBox="1"/>
            <p:nvPr/>
          </p:nvSpPr>
          <p:spPr>
            <a:xfrm>
              <a:off x="6696931" y="2038320"/>
              <a:ext cx="11801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1C3E71"/>
                  </a:solidFill>
                </a:rPr>
                <a:t>Mắt</a:t>
              </a:r>
              <a:r>
                <a:rPr lang="en-US" dirty="0">
                  <a:solidFill>
                    <a:srgbClr val="1C3E71"/>
                  </a:solidFill>
                </a:rPr>
                <a:t> </a:t>
              </a:r>
              <a:r>
                <a:rPr lang="en-US" dirty="0" err="1">
                  <a:solidFill>
                    <a:srgbClr val="1C3E71"/>
                  </a:solidFill>
                </a:rPr>
                <a:t>trắng</a:t>
              </a:r>
              <a:endParaRPr lang="en-US" dirty="0">
                <a:solidFill>
                  <a:srgbClr val="1C3E71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E4618F3-DE84-4A3F-92E2-F2F6AF701FA7}"/>
                </a:ext>
              </a:extLst>
            </p:cNvPr>
            <p:cNvSpPr txBox="1"/>
            <p:nvPr/>
          </p:nvSpPr>
          <p:spPr>
            <a:xfrm>
              <a:off x="4124563" y="3914830"/>
              <a:ext cx="9140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1C3E71"/>
                  </a:solidFill>
                </a:rPr>
                <a:t>Mắt</a:t>
              </a:r>
              <a:r>
                <a:rPr lang="en-US" dirty="0">
                  <a:solidFill>
                    <a:srgbClr val="1C3E71"/>
                  </a:solidFill>
                </a:rPr>
                <a:t> </a:t>
              </a:r>
              <a:r>
                <a:rPr lang="en-US" dirty="0" err="1">
                  <a:solidFill>
                    <a:srgbClr val="1C3E71"/>
                  </a:solidFill>
                </a:rPr>
                <a:t>đỏ</a:t>
              </a:r>
              <a:endParaRPr lang="en-US" dirty="0">
                <a:solidFill>
                  <a:srgbClr val="1C3E71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BBA7D82-9AC4-4E47-B5ED-17D0DAEB3D76}"/>
                </a:ext>
              </a:extLst>
            </p:cNvPr>
            <p:cNvSpPr txBox="1"/>
            <p:nvPr/>
          </p:nvSpPr>
          <p:spPr>
            <a:xfrm>
              <a:off x="6719543" y="3914830"/>
              <a:ext cx="1181269" cy="472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1C3E71"/>
                  </a:solidFill>
                </a:rPr>
                <a:t>Mắt</a:t>
              </a:r>
              <a:r>
                <a:rPr lang="en-US" dirty="0">
                  <a:solidFill>
                    <a:srgbClr val="1C3E71"/>
                  </a:solidFill>
                </a:rPr>
                <a:t> </a:t>
              </a:r>
              <a:r>
                <a:rPr lang="en-US" dirty="0" err="1" smtClean="0">
                  <a:solidFill>
                    <a:srgbClr val="1C3E71"/>
                  </a:solidFill>
                </a:rPr>
                <a:t>đỏ</a:t>
              </a:r>
              <a:endParaRPr lang="en-US" dirty="0">
                <a:solidFill>
                  <a:srgbClr val="1C3E71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6D15F92-FD38-4E2D-B63F-E75FC794E876}"/>
                </a:ext>
              </a:extLst>
            </p:cNvPr>
            <p:cNvSpPr txBox="1"/>
            <p:nvPr/>
          </p:nvSpPr>
          <p:spPr>
            <a:xfrm>
              <a:off x="3917912" y="5568356"/>
              <a:ext cx="1526289" cy="472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1C3E71"/>
                  </a:solidFill>
                </a:rPr>
                <a:t>Mắt</a:t>
              </a:r>
              <a:r>
                <a:rPr lang="en-US" dirty="0">
                  <a:solidFill>
                    <a:srgbClr val="1C3E71"/>
                  </a:solidFill>
                </a:rPr>
                <a:t> </a:t>
              </a:r>
              <a:r>
                <a:rPr lang="en-US" dirty="0" err="1">
                  <a:solidFill>
                    <a:srgbClr val="1C3E71"/>
                  </a:solidFill>
                </a:rPr>
                <a:t>đỏ</a:t>
              </a:r>
              <a:endParaRPr lang="en-US" dirty="0">
                <a:solidFill>
                  <a:srgbClr val="1C3E71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592E12A-C84B-42FA-92A0-018FA6FA6881}"/>
                </a:ext>
              </a:extLst>
            </p:cNvPr>
            <p:cNvSpPr txBox="1"/>
            <p:nvPr/>
          </p:nvSpPr>
          <p:spPr>
            <a:xfrm>
              <a:off x="6789278" y="5567360"/>
              <a:ext cx="1180131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1C3E71"/>
                  </a:solidFill>
                </a:rPr>
                <a:t>Mắt</a:t>
              </a:r>
              <a:r>
                <a:rPr lang="en-US" dirty="0">
                  <a:solidFill>
                    <a:srgbClr val="1C3E71"/>
                  </a:solidFill>
                </a:rPr>
                <a:t> </a:t>
              </a:r>
              <a:r>
                <a:rPr lang="en-US" dirty="0" err="1">
                  <a:solidFill>
                    <a:srgbClr val="1C3E71"/>
                  </a:solidFill>
                </a:rPr>
                <a:t>trắng</a:t>
              </a:r>
              <a:endParaRPr lang="en-US" dirty="0">
                <a:solidFill>
                  <a:srgbClr val="1C3E71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D2D8241-110C-4F43-831E-0DA11EBE1423}"/>
                </a:ext>
              </a:extLst>
            </p:cNvPr>
            <p:cNvSpPr txBox="1"/>
            <p:nvPr/>
          </p:nvSpPr>
          <p:spPr>
            <a:xfrm>
              <a:off x="5392245" y="5560307"/>
              <a:ext cx="914033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1C3E71"/>
                  </a:solidFill>
                </a:rPr>
                <a:t>Mắt</a:t>
              </a:r>
              <a:r>
                <a:rPr lang="en-US" dirty="0">
                  <a:solidFill>
                    <a:srgbClr val="1C3E71"/>
                  </a:solidFill>
                </a:rPr>
                <a:t> </a:t>
              </a:r>
              <a:r>
                <a:rPr lang="en-US" dirty="0" err="1">
                  <a:solidFill>
                    <a:srgbClr val="1C3E71"/>
                  </a:solidFill>
                </a:rPr>
                <a:t>đỏ</a:t>
              </a:r>
              <a:endParaRPr lang="en-US" dirty="0">
                <a:solidFill>
                  <a:srgbClr val="1C3E71"/>
                </a:solidFill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F204E2-0A56-B364-E95D-E38A068481DF}"/>
              </a:ext>
            </a:extLst>
          </p:cNvPr>
          <p:cNvGrpSpPr/>
          <p:nvPr/>
        </p:nvGrpSpPr>
        <p:grpSpPr>
          <a:xfrm>
            <a:off x="6449495" y="1356231"/>
            <a:ext cx="5120079" cy="4128381"/>
            <a:chOff x="6449495" y="1226841"/>
            <a:chExt cx="5120079" cy="4128381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0A700B8-1C40-4377-B08F-92477B063CB0}"/>
                </a:ext>
              </a:extLst>
            </p:cNvPr>
            <p:cNvSpPr/>
            <p:nvPr/>
          </p:nvSpPr>
          <p:spPr>
            <a:xfrm>
              <a:off x="6449495" y="1307232"/>
              <a:ext cx="5120079" cy="1404210"/>
            </a:xfrm>
            <a:prstGeom prst="rect">
              <a:avLst/>
            </a:prstGeom>
            <a:solidFill>
              <a:srgbClr val="D9DCFA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37C6C92-9092-4E0D-949C-EDD6A9509B5C}"/>
                </a:ext>
              </a:extLst>
            </p:cNvPr>
            <p:cNvSpPr/>
            <p:nvPr/>
          </p:nvSpPr>
          <p:spPr>
            <a:xfrm>
              <a:off x="6449495" y="2707031"/>
              <a:ext cx="5120079" cy="1334399"/>
            </a:xfrm>
            <a:prstGeom prst="rect">
              <a:avLst/>
            </a:prstGeom>
            <a:solidFill>
              <a:srgbClr val="A1EDE6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8D78D4-624A-4204-901F-54629F8EB34F}"/>
                </a:ext>
              </a:extLst>
            </p:cNvPr>
            <p:cNvSpPr/>
            <p:nvPr/>
          </p:nvSpPr>
          <p:spPr>
            <a:xfrm>
              <a:off x="6449495" y="4062926"/>
              <a:ext cx="5120079" cy="129229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F21A2E2-19BC-4E6E-A157-7F56E0AF1296}"/>
                </a:ext>
              </a:extLst>
            </p:cNvPr>
            <p:cNvSpPr txBox="1"/>
            <p:nvPr/>
          </p:nvSpPr>
          <p:spPr>
            <a:xfrm>
              <a:off x="6682202" y="1691870"/>
              <a:ext cx="624976" cy="36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C3E71"/>
                  </a:solidFill>
                </a:rPr>
                <a:t>Pt/c: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E3EA4A5-03AE-45E0-9908-445F208D242D}"/>
                </a:ext>
              </a:extLst>
            </p:cNvPr>
            <p:cNvSpPr txBox="1"/>
            <p:nvPr/>
          </p:nvSpPr>
          <p:spPr>
            <a:xfrm>
              <a:off x="6682202" y="2978756"/>
              <a:ext cx="452877" cy="36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C3E71"/>
                  </a:solidFill>
                </a:rPr>
                <a:t>F1:</a:t>
              </a:r>
            </a:p>
          </p:txBody>
        </p:sp>
        <p:pic>
          <p:nvPicPr>
            <p:cNvPr id="58" name="Picture 2" descr="Giống cái – Wikipedia tiếng Việt">
              <a:extLst>
                <a:ext uri="{FF2B5EF4-FFF2-40B4-BE49-F238E27FC236}">
                  <a16:creationId xmlns:a16="http://schemas.microsoft.com/office/drawing/2014/main" id="{412425BF-1F8D-4712-A40D-9ECEA87426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2313" y="1867356"/>
              <a:ext cx="293775" cy="302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6" descr="Kí Hiệu Đặc Biệt Nam Nữ ♂♀ | 199+ Tên 웃 유 Đẹp Nhất - CẦU XANH">
              <a:extLst>
                <a:ext uri="{FF2B5EF4-FFF2-40B4-BE49-F238E27FC236}">
                  <a16:creationId xmlns:a16="http://schemas.microsoft.com/office/drawing/2014/main" id="{6FE5520E-D5BD-4BB7-BDF5-A21DC5207A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06" t="25688" r="26837" b="24404"/>
            <a:stretch/>
          </p:blipFill>
          <p:spPr bwMode="auto">
            <a:xfrm>
              <a:off x="10392583" y="1825865"/>
              <a:ext cx="196115" cy="227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2">
              <a:extLst>
                <a:ext uri="{FF2B5EF4-FFF2-40B4-BE49-F238E27FC236}">
                  <a16:creationId xmlns:a16="http://schemas.microsoft.com/office/drawing/2014/main" id="{41837730-F728-45CE-953F-BB8A0864EE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68" r="57122" b="78791"/>
            <a:stretch/>
          </p:blipFill>
          <p:spPr bwMode="auto">
            <a:xfrm>
              <a:off x="7633379" y="2689332"/>
              <a:ext cx="1013908" cy="945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5B4BC51-B3A3-4002-B930-D014BB78CC42}"/>
                </a:ext>
              </a:extLst>
            </p:cNvPr>
            <p:cNvSpPr txBox="1"/>
            <p:nvPr/>
          </p:nvSpPr>
          <p:spPr>
            <a:xfrm>
              <a:off x="6682202" y="4347373"/>
              <a:ext cx="452877" cy="36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C3E71"/>
                  </a:solidFill>
                </a:rPr>
                <a:t>F2:</a:t>
              </a:r>
            </a:p>
          </p:txBody>
        </p:sp>
        <p:pic>
          <p:nvPicPr>
            <p:cNvPr id="62" name="Picture 2">
              <a:extLst>
                <a:ext uri="{FF2B5EF4-FFF2-40B4-BE49-F238E27FC236}">
                  <a16:creationId xmlns:a16="http://schemas.microsoft.com/office/drawing/2014/main" id="{DC6ECB16-03BC-4EC3-B53B-ABFEE8DEC6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29" t="1363" r="24861" b="77428"/>
            <a:stretch/>
          </p:blipFill>
          <p:spPr bwMode="auto">
            <a:xfrm>
              <a:off x="10156351" y="3911327"/>
              <a:ext cx="1046024" cy="975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2">
              <a:extLst>
                <a:ext uri="{FF2B5EF4-FFF2-40B4-BE49-F238E27FC236}">
                  <a16:creationId xmlns:a16="http://schemas.microsoft.com/office/drawing/2014/main" id="{C9A071E6-E381-4EE2-94C3-991A2365D1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68" r="57122" b="78791"/>
            <a:stretch/>
          </p:blipFill>
          <p:spPr bwMode="auto">
            <a:xfrm>
              <a:off x="7334582" y="3957652"/>
              <a:ext cx="1013908" cy="945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2">
              <a:extLst>
                <a:ext uri="{FF2B5EF4-FFF2-40B4-BE49-F238E27FC236}">
                  <a16:creationId xmlns:a16="http://schemas.microsoft.com/office/drawing/2014/main" id="{4E0C9F88-8A73-4B3D-BB70-697EF86D1E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35" t="36247" r="22955" b="42544"/>
            <a:stretch/>
          </p:blipFill>
          <p:spPr bwMode="auto">
            <a:xfrm>
              <a:off x="9284825" y="3911327"/>
              <a:ext cx="1046024" cy="975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2" descr="Giống cái – Wikipedia tiếng Việt">
              <a:extLst>
                <a:ext uri="{FF2B5EF4-FFF2-40B4-BE49-F238E27FC236}">
                  <a16:creationId xmlns:a16="http://schemas.microsoft.com/office/drawing/2014/main" id="{F2CF3A1F-E3A2-4361-A248-0D3CA08BA1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4575" y="4610923"/>
              <a:ext cx="293775" cy="302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6" descr="Kí Hiệu Đặc Biệt Nam Nữ ♂♀ | 199+ Tên 웃 유 Đẹp Nhất - CẦU XANH">
              <a:extLst>
                <a:ext uri="{FF2B5EF4-FFF2-40B4-BE49-F238E27FC236}">
                  <a16:creationId xmlns:a16="http://schemas.microsoft.com/office/drawing/2014/main" id="{4AA9ABED-83B7-4106-AF9D-8F6B6706E4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06" t="25688" r="26837" b="24404"/>
            <a:stretch/>
          </p:blipFill>
          <p:spPr bwMode="auto">
            <a:xfrm>
              <a:off x="9312882" y="4610923"/>
              <a:ext cx="196115" cy="227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6" descr="Kí Hiệu Đặc Biệt Nam Nữ ♂♀ | 199+ Tên 웃 유 Đẹp Nhất - CẦU XANH">
              <a:extLst>
                <a:ext uri="{FF2B5EF4-FFF2-40B4-BE49-F238E27FC236}">
                  <a16:creationId xmlns:a16="http://schemas.microsoft.com/office/drawing/2014/main" id="{1D50F824-D029-4368-881F-4E3A293E04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06" t="25688" r="26837" b="24404"/>
            <a:stretch/>
          </p:blipFill>
          <p:spPr bwMode="auto">
            <a:xfrm>
              <a:off x="10318469" y="4610923"/>
              <a:ext cx="196115" cy="227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6" descr="Kí Hiệu Đặc Biệt Nam Nữ ♂♀ | 199+ Tên 웃 유 Đẹp Nhất - CẦU XANH">
              <a:extLst>
                <a:ext uri="{FF2B5EF4-FFF2-40B4-BE49-F238E27FC236}">
                  <a16:creationId xmlns:a16="http://schemas.microsoft.com/office/drawing/2014/main" id="{955E4348-865C-47AD-B7D6-2739BE88C7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06" t="25688" r="26837" b="24404"/>
            <a:stretch/>
          </p:blipFill>
          <p:spPr bwMode="auto">
            <a:xfrm>
              <a:off x="10359672" y="3269300"/>
              <a:ext cx="196115" cy="227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F823F51-B59A-4483-BFD0-25A0DC6DFA86}"/>
                </a:ext>
              </a:extLst>
            </p:cNvPr>
            <p:cNvSpPr txBox="1"/>
            <p:nvPr/>
          </p:nvSpPr>
          <p:spPr>
            <a:xfrm>
              <a:off x="7103707" y="4587145"/>
              <a:ext cx="360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C3E71"/>
                  </a:solidFill>
                </a:rPr>
                <a:t>1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686C7CE-B1E1-445F-B499-ED294E317C5F}"/>
                </a:ext>
              </a:extLst>
            </p:cNvPr>
            <p:cNvSpPr txBox="1"/>
            <p:nvPr/>
          </p:nvSpPr>
          <p:spPr>
            <a:xfrm>
              <a:off x="9016113" y="4565416"/>
              <a:ext cx="265455" cy="36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C3E71"/>
                  </a:solidFill>
                </a:rPr>
                <a:t>1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F273E8F-CBF8-47F7-B081-DB76879B3155}"/>
                </a:ext>
              </a:extLst>
            </p:cNvPr>
            <p:cNvSpPr txBox="1"/>
            <p:nvPr/>
          </p:nvSpPr>
          <p:spPr>
            <a:xfrm>
              <a:off x="10047672" y="4557742"/>
              <a:ext cx="265455" cy="36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C3E71"/>
                  </a:solidFill>
                </a:rPr>
                <a:t>1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E650264-43B3-4869-A5A8-6D65AE8B1989}"/>
                </a:ext>
              </a:extLst>
            </p:cNvPr>
            <p:cNvSpPr txBox="1"/>
            <p:nvPr/>
          </p:nvSpPr>
          <p:spPr>
            <a:xfrm>
              <a:off x="8858124" y="1591405"/>
              <a:ext cx="279600" cy="36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C3E71"/>
                  </a:solidFill>
                </a:rPr>
                <a:t>X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E18CABB-AC08-446A-8284-874829B6939E}"/>
                </a:ext>
              </a:extLst>
            </p:cNvPr>
            <p:cNvSpPr txBox="1"/>
            <p:nvPr/>
          </p:nvSpPr>
          <p:spPr>
            <a:xfrm>
              <a:off x="8802363" y="2794953"/>
              <a:ext cx="279600" cy="36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C3E71"/>
                  </a:solidFill>
                </a:rPr>
                <a:t>X</a:t>
              </a:r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F919610E-C122-4F7A-9382-9EEB98709B86}"/>
                </a:ext>
              </a:extLst>
            </p:cNvPr>
            <p:cNvCxnSpPr>
              <a:cxnSpLocks/>
            </p:cNvCxnSpPr>
            <p:nvPr/>
          </p:nvCxnSpPr>
          <p:spPr>
            <a:xfrm>
              <a:off x="8979418" y="1963463"/>
              <a:ext cx="0" cy="692899"/>
            </a:xfrm>
            <a:prstGeom prst="straightConnector1">
              <a:avLst/>
            </a:prstGeom>
            <a:ln w="28575">
              <a:solidFill>
                <a:srgbClr val="1C3E7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7AEA36C1-0C87-41D2-9793-255776859DC5}"/>
                </a:ext>
              </a:extLst>
            </p:cNvPr>
            <p:cNvCxnSpPr>
              <a:cxnSpLocks/>
            </p:cNvCxnSpPr>
            <p:nvPr/>
          </p:nvCxnSpPr>
          <p:spPr>
            <a:xfrm>
              <a:off x="9023447" y="3297026"/>
              <a:ext cx="8466" cy="610029"/>
            </a:xfrm>
            <a:prstGeom prst="straightConnector1">
              <a:avLst/>
            </a:prstGeom>
            <a:ln w="28575">
              <a:solidFill>
                <a:srgbClr val="1C3E7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7874967-57F6-4509-9F1B-9F6581751904}"/>
                </a:ext>
              </a:extLst>
            </p:cNvPr>
            <p:cNvSpPr txBox="1"/>
            <p:nvPr/>
          </p:nvSpPr>
          <p:spPr>
            <a:xfrm>
              <a:off x="7680451" y="2187073"/>
              <a:ext cx="11801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1C3E71"/>
                  </a:solidFill>
                </a:rPr>
                <a:t>Mắt</a:t>
              </a:r>
              <a:r>
                <a:rPr lang="en-US" dirty="0">
                  <a:solidFill>
                    <a:srgbClr val="1C3E71"/>
                  </a:solidFill>
                </a:rPr>
                <a:t> </a:t>
              </a:r>
              <a:r>
                <a:rPr lang="en-US" dirty="0" err="1">
                  <a:solidFill>
                    <a:srgbClr val="1C3E71"/>
                  </a:solidFill>
                </a:rPr>
                <a:t>trắng</a:t>
              </a:r>
              <a:endParaRPr lang="en-US" dirty="0">
                <a:solidFill>
                  <a:srgbClr val="1C3E71"/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5F4C2C2-A870-4CE6-A443-563CE7481E80}"/>
                </a:ext>
              </a:extLst>
            </p:cNvPr>
            <p:cNvSpPr txBox="1"/>
            <p:nvPr/>
          </p:nvSpPr>
          <p:spPr>
            <a:xfrm>
              <a:off x="9708456" y="2187074"/>
              <a:ext cx="9140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1C3E71"/>
                  </a:solidFill>
                </a:rPr>
                <a:t>Mắt</a:t>
              </a:r>
              <a:r>
                <a:rPr lang="en-US" dirty="0">
                  <a:solidFill>
                    <a:srgbClr val="1C3E71"/>
                  </a:solidFill>
                </a:rPr>
                <a:t> </a:t>
              </a:r>
              <a:r>
                <a:rPr lang="en-US" dirty="0" err="1">
                  <a:solidFill>
                    <a:srgbClr val="1C3E71"/>
                  </a:solidFill>
                </a:rPr>
                <a:t>đỏ</a:t>
              </a:r>
              <a:endParaRPr lang="en-US" dirty="0">
                <a:solidFill>
                  <a:srgbClr val="1C3E71"/>
                </a:solidFill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EBEC769-E373-4443-8670-FC9C780AD5A8}"/>
                </a:ext>
              </a:extLst>
            </p:cNvPr>
            <p:cNvSpPr txBox="1"/>
            <p:nvPr/>
          </p:nvSpPr>
          <p:spPr>
            <a:xfrm>
              <a:off x="7816888" y="3694456"/>
              <a:ext cx="672126" cy="2888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1C3E71"/>
                  </a:solidFill>
                </a:rPr>
                <a:t>Mắt</a:t>
              </a:r>
              <a:r>
                <a:rPr lang="en-US" dirty="0">
                  <a:solidFill>
                    <a:srgbClr val="1C3E71"/>
                  </a:solidFill>
                </a:rPr>
                <a:t> </a:t>
              </a:r>
              <a:r>
                <a:rPr lang="en-US" dirty="0" err="1">
                  <a:solidFill>
                    <a:srgbClr val="1C3E71"/>
                  </a:solidFill>
                </a:rPr>
                <a:t>đỏ</a:t>
              </a:r>
              <a:endParaRPr lang="en-US" dirty="0">
                <a:solidFill>
                  <a:srgbClr val="1C3E71"/>
                </a:solidFill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6F09DF26-AEDB-4378-BFF5-3C0763B17178}"/>
                </a:ext>
              </a:extLst>
            </p:cNvPr>
            <p:cNvSpPr txBox="1"/>
            <p:nvPr/>
          </p:nvSpPr>
          <p:spPr>
            <a:xfrm>
              <a:off x="9445913" y="3614014"/>
              <a:ext cx="11801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1C3E71"/>
                  </a:solidFill>
                </a:rPr>
                <a:t>Mắt</a:t>
              </a:r>
              <a:r>
                <a:rPr lang="en-US" dirty="0">
                  <a:solidFill>
                    <a:srgbClr val="1C3E71"/>
                  </a:solidFill>
                </a:rPr>
                <a:t> </a:t>
              </a:r>
              <a:r>
                <a:rPr lang="en-US" dirty="0" err="1">
                  <a:solidFill>
                    <a:srgbClr val="1C3E71"/>
                  </a:solidFill>
                </a:rPr>
                <a:t>trắng</a:t>
              </a:r>
              <a:endParaRPr lang="en-US" dirty="0">
                <a:solidFill>
                  <a:srgbClr val="1C3E71"/>
                </a:solidFill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2DFA597-8173-4454-966B-B2027F77F5ED}"/>
                </a:ext>
              </a:extLst>
            </p:cNvPr>
            <p:cNvSpPr txBox="1"/>
            <p:nvPr/>
          </p:nvSpPr>
          <p:spPr>
            <a:xfrm>
              <a:off x="7355910" y="4912960"/>
              <a:ext cx="672126" cy="2888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1C3E71"/>
                  </a:solidFill>
                </a:rPr>
                <a:t>Mắt</a:t>
              </a:r>
              <a:r>
                <a:rPr lang="en-US" dirty="0">
                  <a:solidFill>
                    <a:srgbClr val="1C3E71"/>
                  </a:solidFill>
                </a:rPr>
                <a:t> </a:t>
              </a:r>
              <a:r>
                <a:rPr lang="en-US" dirty="0" err="1">
                  <a:solidFill>
                    <a:srgbClr val="1C3E71"/>
                  </a:solidFill>
                </a:rPr>
                <a:t>đỏ</a:t>
              </a:r>
              <a:endParaRPr lang="en-US" dirty="0">
                <a:solidFill>
                  <a:srgbClr val="1C3E71"/>
                </a:solidFill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B32DE397-862A-4B17-8782-E05EE79F77CB}"/>
                </a:ext>
              </a:extLst>
            </p:cNvPr>
            <p:cNvSpPr txBox="1"/>
            <p:nvPr/>
          </p:nvSpPr>
          <p:spPr>
            <a:xfrm>
              <a:off x="10313324" y="4912960"/>
              <a:ext cx="867799" cy="2888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1C3E71"/>
                  </a:solidFill>
                </a:rPr>
                <a:t>Mắt</a:t>
              </a:r>
              <a:r>
                <a:rPr lang="en-US" dirty="0">
                  <a:solidFill>
                    <a:srgbClr val="1C3E71"/>
                  </a:solidFill>
                </a:rPr>
                <a:t> </a:t>
              </a:r>
              <a:r>
                <a:rPr lang="en-US" dirty="0" err="1">
                  <a:solidFill>
                    <a:srgbClr val="1C3E71"/>
                  </a:solidFill>
                </a:rPr>
                <a:t>trắng</a:t>
              </a:r>
              <a:endParaRPr lang="en-US" dirty="0">
                <a:solidFill>
                  <a:srgbClr val="1C3E71"/>
                </a:solidFill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5AADB92D-58CB-4087-B852-0B83DE91D090}"/>
                </a:ext>
              </a:extLst>
            </p:cNvPr>
            <p:cNvSpPr txBox="1"/>
            <p:nvPr/>
          </p:nvSpPr>
          <p:spPr>
            <a:xfrm>
              <a:off x="9496855" y="4912960"/>
              <a:ext cx="672126" cy="2888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1C3E71"/>
                  </a:solidFill>
                </a:rPr>
                <a:t>Mắt</a:t>
              </a:r>
              <a:r>
                <a:rPr lang="en-US" dirty="0">
                  <a:solidFill>
                    <a:srgbClr val="1C3E71"/>
                  </a:solidFill>
                </a:rPr>
                <a:t> </a:t>
              </a:r>
              <a:r>
                <a:rPr lang="en-US" dirty="0" err="1">
                  <a:solidFill>
                    <a:srgbClr val="1C3E71"/>
                  </a:solidFill>
                </a:rPr>
                <a:t>đỏ</a:t>
              </a:r>
              <a:endParaRPr lang="en-US" dirty="0">
                <a:solidFill>
                  <a:srgbClr val="1C3E71"/>
                </a:solidFill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4C58B5B-9B08-4B4E-9D01-3EA628C32C6A}"/>
                </a:ext>
              </a:extLst>
            </p:cNvPr>
            <p:cNvGrpSpPr/>
            <p:nvPr/>
          </p:nvGrpSpPr>
          <p:grpSpPr>
            <a:xfrm>
              <a:off x="7738523" y="1305192"/>
              <a:ext cx="907169" cy="949835"/>
              <a:chOff x="5363362" y="57733"/>
              <a:chExt cx="907169" cy="949835"/>
            </a:xfrm>
          </p:grpSpPr>
          <p:pic>
            <p:nvPicPr>
              <p:cNvPr id="86" name="Picture 2">
                <a:extLst>
                  <a:ext uri="{FF2B5EF4-FFF2-40B4-BE49-F238E27FC236}">
                    <a16:creationId xmlns:a16="http://schemas.microsoft.com/office/drawing/2014/main" id="{1B31FDB7-28B3-4D2D-ABFA-CB46628409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793" t="1363" r="24861" b="87372"/>
              <a:stretch/>
            </p:blipFill>
            <p:spPr bwMode="auto">
              <a:xfrm>
                <a:off x="5452842" y="57733"/>
                <a:ext cx="817689" cy="5183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" name="Picture 2">
                <a:extLst>
                  <a:ext uri="{FF2B5EF4-FFF2-40B4-BE49-F238E27FC236}">
                    <a16:creationId xmlns:a16="http://schemas.microsoft.com/office/drawing/2014/main" id="{67F67755-6A15-4A0B-8E22-DBE3E8898F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968" t="11832" r="60347" b="78791"/>
              <a:stretch/>
            </p:blipFill>
            <p:spPr bwMode="auto">
              <a:xfrm>
                <a:off x="5363362" y="576099"/>
                <a:ext cx="884717" cy="4314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4DC3AFF9-C8F8-56F9-1E36-1D695DA1E3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35" t="36247" r="22955" b="42544"/>
            <a:stretch/>
          </p:blipFill>
          <p:spPr bwMode="auto">
            <a:xfrm>
              <a:off x="9562169" y="1226841"/>
              <a:ext cx="1046024" cy="975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37257D53-8A2E-DC8A-F748-FDF242DB8D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29" t="1363" r="24861" b="77428"/>
            <a:stretch/>
          </p:blipFill>
          <p:spPr bwMode="auto">
            <a:xfrm>
              <a:off x="9270875" y="2667114"/>
              <a:ext cx="1046024" cy="975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Giống cái – Wikipedia tiếng Việt">
              <a:extLst>
                <a:ext uri="{FF2B5EF4-FFF2-40B4-BE49-F238E27FC236}">
                  <a16:creationId xmlns:a16="http://schemas.microsoft.com/office/drawing/2014/main" id="{6F5C4446-B959-39D3-DEB8-A7D28748EB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9615" y="4573546"/>
              <a:ext cx="293775" cy="302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CB80876-D50D-9246-4BFC-70EC7E94FFD1}"/>
                </a:ext>
              </a:extLst>
            </p:cNvPr>
            <p:cNvSpPr txBox="1"/>
            <p:nvPr/>
          </p:nvSpPr>
          <p:spPr>
            <a:xfrm>
              <a:off x="8118747" y="4549768"/>
              <a:ext cx="360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C3E71"/>
                  </a:solidFill>
                </a:rPr>
                <a:t>1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DA68FBA-2146-5C73-5619-E3D6F3ECF2FB}"/>
                </a:ext>
              </a:extLst>
            </p:cNvPr>
            <p:cNvSpPr txBox="1"/>
            <p:nvPr/>
          </p:nvSpPr>
          <p:spPr>
            <a:xfrm>
              <a:off x="8258643" y="4918778"/>
              <a:ext cx="11801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1C3E71"/>
                  </a:solidFill>
                </a:rPr>
                <a:t>Mắt</a:t>
              </a:r>
              <a:r>
                <a:rPr lang="en-US" dirty="0">
                  <a:solidFill>
                    <a:srgbClr val="1C3E71"/>
                  </a:solidFill>
                </a:rPr>
                <a:t> </a:t>
              </a:r>
              <a:r>
                <a:rPr lang="en-US" dirty="0" err="1">
                  <a:solidFill>
                    <a:srgbClr val="1C3E71"/>
                  </a:solidFill>
                </a:rPr>
                <a:t>trắng</a:t>
              </a:r>
              <a:endParaRPr lang="en-US" dirty="0">
                <a:solidFill>
                  <a:srgbClr val="1C3E71"/>
                </a:solidFill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FF8A2F05-4038-B3F1-0BB9-E9505BA66384}"/>
                </a:ext>
              </a:extLst>
            </p:cNvPr>
            <p:cNvGrpSpPr/>
            <p:nvPr/>
          </p:nvGrpSpPr>
          <p:grpSpPr>
            <a:xfrm>
              <a:off x="8294133" y="3982935"/>
              <a:ext cx="907169" cy="949835"/>
              <a:chOff x="5363362" y="57733"/>
              <a:chExt cx="907169" cy="949835"/>
            </a:xfrm>
          </p:grpSpPr>
          <p:pic>
            <p:nvPicPr>
              <p:cNvPr id="85" name="Picture 2">
                <a:extLst>
                  <a:ext uri="{FF2B5EF4-FFF2-40B4-BE49-F238E27FC236}">
                    <a16:creationId xmlns:a16="http://schemas.microsoft.com/office/drawing/2014/main" id="{A102277E-5CCD-4516-26D9-D84B139108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793" t="1363" r="24861" b="87372"/>
              <a:stretch/>
            </p:blipFill>
            <p:spPr bwMode="auto">
              <a:xfrm>
                <a:off x="5452842" y="57733"/>
                <a:ext cx="817689" cy="5183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2">
                <a:extLst>
                  <a:ext uri="{FF2B5EF4-FFF2-40B4-BE49-F238E27FC236}">
                    <a16:creationId xmlns:a16="http://schemas.microsoft.com/office/drawing/2014/main" id="{F5B33D7B-81F0-D3C2-CF23-9048A68740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968" t="11832" r="60347" b="78791"/>
              <a:stretch/>
            </p:blipFill>
            <p:spPr bwMode="auto">
              <a:xfrm>
                <a:off x="5363362" y="576099"/>
                <a:ext cx="884717" cy="4314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0" name="Picture 2" descr="Giống cái – Wikipedia tiếng Việt">
              <a:extLst>
                <a:ext uri="{FF2B5EF4-FFF2-40B4-BE49-F238E27FC236}">
                  <a16:creationId xmlns:a16="http://schemas.microsoft.com/office/drawing/2014/main" id="{2F19CCFA-CF8E-3A5D-E7BB-43DC30D2C3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2624" y="3348188"/>
              <a:ext cx="293775" cy="302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69CE06E6-5205-9030-E9F4-754573BCE14D}"/>
              </a:ext>
            </a:extLst>
          </p:cNvPr>
          <p:cNvSpPr txBox="1"/>
          <p:nvPr/>
        </p:nvSpPr>
        <p:spPr>
          <a:xfrm>
            <a:off x="2164785" y="5533167"/>
            <a:ext cx="18085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1C3E71"/>
                </a:solidFill>
              </a:rPr>
              <a:t>PHÉP LAI THUẬN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CE3A5C5-02A4-37F9-505E-E5E10F3FE85F}"/>
              </a:ext>
            </a:extLst>
          </p:cNvPr>
          <p:cNvSpPr txBox="1"/>
          <p:nvPr/>
        </p:nvSpPr>
        <p:spPr>
          <a:xfrm>
            <a:off x="8152951" y="5533167"/>
            <a:ext cx="18870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1C3E71"/>
                </a:solidFill>
              </a:rPr>
              <a:t>PHÉP LAI NGHỊCH</a:t>
            </a:r>
          </a:p>
        </p:txBody>
      </p:sp>
      <p:pic>
        <p:nvPicPr>
          <p:cNvPr id="95" name="Picture 2" descr="Giống cái – Wikipedia tiếng Việt">
            <a:extLst>
              <a:ext uri="{FF2B5EF4-FFF2-40B4-BE49-F238E27FC236}">
                <a16:creationId xmlns:a16="http://schemas.microsoft.com/office/drawing/2014/main" id="{93EA9BF8-18ED-A44F-E4D7-3F743B9A6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317" y="3412964"/>
            <a:ext cx="293775" cy="30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055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6" descr="Download Focus, Idea, Light Bulb. Royalty-Free Stock Illustration Image -  Pixabay">
            <a:extLst>
              <a:ext uri="{FF2B5EF4-FFF2-40B4-BE49-F238E27FC236}">
                <a16:creationId xmlns:a16="http://schemas.microsoft.com/office/drawing/2014/main" id="{539390AB-F985-4C44-9D35-53FD5A5AC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06" y="74929"/>
            <a:ext cx="970293" cy="87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9AB5EE-39DB-4A0F-A5A3-663B37481C5E}"/>
              </a:ext>
            </a:extLst>
          </p:cNvPr>
          <p:cNvSpPr txBox="1"/>
          <p:nvPr/>
        </p:nvSpPr>
        <p:spPr>
          <a:xfrm>
            <a:off x="1487418" y="223521"/>
            <a:ext cx="9946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1C3E71"/>
                </a:solidFill>
              </a:rPr>
              <a:t>              </a:t>
            </a:r>
            <a:r>
              <a:rPr lang="en-US" dirty="0" err="1">
                <a:solidFill>
                  <a:srgbClr val="1C3E71"/>
                </a:solidFill>
              </a:rPr>
              <a:t>Năm</a:t>
            </a:r>
            <a:r>
              <a:rPr lang="en-US" dirty="0">
                <a:solidFill>
                  <a:srgbClr val="1C3E71"/>
                </a:solidFill>
              </a:rPr>
              <a:t> 1910, Hunt Morgan </a:t>
            </a:r>
            <a:r>
              <a:rPr lang="en-US" dirty="0" err="1">
                <a:solidFill>
                  <a:srgbClr val="1C3E71"/>
                </a:solidFill>
              </a:rPr>
              <a:t>đã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tiến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hành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phép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lai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trên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ruồi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giấm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với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tính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trạng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mắt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đỏ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và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mắt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trắng</a:t>
            </a:r>
            <a:r>
              <a:rPr lang="en-US" dirty="0">
                <a:solidFill>
                  <a:srgbClr val="1C3E71"/>
                </a:solidFill>
              </a:rPr>
              <a:t>. Quan </a:t>
            </a:r>
            <a:r>
              <a:rPr lang="en-US" dirty="0" err="1">
                <a:solidFill>
                  <a:srgbClr val="1C3E71"/>
                </a:solidFill>
              </a:rPr>
              <a:t>sát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kết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quả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thí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nghiệm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và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xác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định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tính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trạng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trội</a:t>
            </a:r>
            <a:r>
              <a:rPr lang="en-US" dirty="0">
                <a:solidFill>
                  <a:srgbClr val="1C3E71"/>
                </a:solidFill>
              </a:rPr>
              <a:t>/</a:t>
            </a:r>
            <a:r>
              <a:rPr lang="en-US" dirty="0" err="1">
                <a:solidFill>
                  <a:srgbClr val="1C3E71"/>
                </a:solidFill>
              </a:rPr>
              <a:t>lặn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và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nhận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xét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sự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biểu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hiện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của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tính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trạng</a:t>
            </a:r>
            <a:r>
              <a:rPr lang="en-US" dirty="0">
                <a:solidFill>
                  <a:srgbClr val="1C3E71"/>
                </a:solidFill>
              </a:rPr>
              <a:t> ở </a:t>
            </a:r>
            <a:r>
              <a:rPr lang="en-US" dirty="0" err="1">
                <a:solidFill>
                  <a:srgbClr val="1C3E71"/>
                </a:solidFill>
              </a:rPr>
              <a:t>thế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hệ</a:t>
            </a:r>
            <a:r>
              <a:rPr lang="en-US" dirty="0">
                <a:solidFill>
                  <a:srgbClr val="1C3E71"/>
                </a:solidFill>
              </a:rPr>
              <a:t> F1. F2? 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6A15803E-C0F6-2E7A-D1B6-5E38D1D3EB5E}"/>
              </a:ext>
            </a:extLst>
          </p:cNvPr>
          <p:cNvGrpSpPr/>
          <p:nvPr/>
        </p:nvGrpSpPr>
        <p:grpSpPr>
          <a:xfrm>
            <a:off x="803399" y="1194498"/>
            <a:ext cx="5120079" cy="4160724"/>
            <a:chOff x="332763" y="1200058"/>
            <a:chExt cx="5120079" cy="4160724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3F01C367-0D9C-43D1-AA7B-697E6D2247EE}"/>
                </a:ext>
              </a:extLst>
            </p:cNvPr>
            <p:cNvGrpSpPr/>
            <p:nvPr/>
          </p:nvGrpSpPr>
          <p:grpSpPr>
            <a:xfrm>
              <a:off x="332763" y="1200058"/>
              <a:ext cx="5120079" cy="4160724"/>
              <a:chOff x="2265028" y="769361"/>
              <a:chExt cx="6962862" cy="5319278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DD27828-1995-4C24-9F54-329D3D4E2E53}"/>
                  </a:ext>
                </a:extLst>
              </p:cNvPr>
              <p:cNvSpPr/>
              <p:nvPr/>
            </p:nvSpPr>
            <p:spPr>
              <a:xfrm>
                <a:off x="2265028" y="913486"/>
                <a:ext cx="6962862" cy="1795212"/>
              </a:xfrm>
              <a:prstGeom prst="rect">
                <a:avLst/>
              </a:prstGeom>
              <a:solidFill>
                <a:srgbClr val="D9DCFA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D477948-CB8D-44E4-851B-C18067F4C6CC}"/>
                  </a:ext>
                </a:extLst>
              </p:cNvPr>
              <p:cNvSpPr/>
              <p:nvPr/>
            </p:nvSpPr>
            <p:spPr>
              <a:xfrm>
                <a:off x="2265028" y="2703059"/>
                <a:ext cx="6962862" cy="1705963"/>
              </a:xfrm>
              <a:prstGeom prst="rect">
                <a:avLst/>
              </a:prstGeom>
              <a:solidFill>
                <a:srgbClr val="A1EDE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38EB2B1-803A-4C73-B7E5-E0F09414F42E}"/>
                  </a:ext>
                </a:extLst>
              </p:cNvPr>
              <p:cNvSpPr/>
              <p:nvPr/>
            </p:nvSpPr>
            <p:spPr>
              <a:xfrm>
                <a:off x="2265028" y="4436503"/>
                <a:ext cx="6962862" cy="165213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2">
                <a:extLst>
                  <a:ext uri="{FF2B5EF4-FFF2-40B4-BE49-F238E27FC236}">
                    <a16:creationId xmlns:a16="http://schemas.microsoft.com/office/drawing/2014/main" id="{CF9708EE-416C-4248-9983-05D73D848B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968" r="57122" b="78791"/>
              <a:stretch/>
            </p:blipFill>
            <p:spPr bwMode="auto">
              <a:xfrm>
                <a:off x="3831333" y="769361"/>
                <a:ext cx="1422500" cy="12476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2">
                <a:extLst>
                  <a:ext uri="{FF2B5EF4-FFF2-40B4-BE49-F238E27FC236}">
                    <a16:creationId xmlns:a16="http://schemas.microsoft.com/office/drawing/2014/main" id="{B934C07A-A387-465F-8962-4277A9BBD3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229" t="1363" r="24861" b="77428"/>
              <a:stretch/>
            </p:blipFill>
            <p:spPr bwMode="auto">
              <a:xfrm>
                <a:off x="6293378" y="824759"/>
                <a:ext cx="1422500" cy="12476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6BBEB2-A9EF-40DF-819C-6CC2BB595142}"/>
                  </a:ext>
                </a:extLst>
              </p:cNvPr>
              <p:cNvSpPr txBox="1"/>
              <p:nvPr/>
            </p:nvSpPr>
            <p:spPr>
              <a:xfrm>
                <a:off x="2581489" y="1405226"/>
                <a:ext cx="983591" cy="590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1C3E71"/>
                    </a:solidFill>
                  </a:rPr>
                  <a:t>P</a:t>
                </a:r>
                <a:r>
                  <a:rPr lang="en-US" sz="2400" b="1" baseline="-25000" dirty="0">
                    <a:solidFill>
                      <a:srgbClr val="FF0000"/>
                    </a:solidFill>
                  </a:rPr>
                  <a:t>t/c</a:t>
                </a:r>
                <a:r>
                  <a:rPr lang="en-US" sz="2400" b="1" dirty="0">
                    <a:solidFill>
                      <a:srgbClr val="1C3E71"/>
                    </a:solidFill>
                  </a:rPr>
                  <a:t>: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036FDBC-FC88-44B3-9652-F77D1C5D6BF9}"/>
                  </a:ext>
                </a:extLst>
              </p:cNvPr>
              <p:cNvSpPr txBox="1"/>
              <p:nvPr/>
            </p:nvSpPr>
            <p:spPr>
              <a:xfrm>
                <a:off x="2581489" y="3050446"/>
                <a:ext cx="756877" cy="590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1C3E71"/>
                    </a:solidFill>
                  </a:rPr>
                  <a:t>F</a:t>
                </a:r>
                <a:r>
                  <a:rPr lang="en-US" sz="2400" b="1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sz="2400" b="1" dirty="0">
                    <a:solidFill>
                      <a:srgbClr val="1C3E71"/>
                    </a:solidFill>
                  </a:rPr>
                  <a:t>:</a:t>
                </a:r>
              </a:p>
            </p:txBody>
          </p:sp>
          <p:pic>
            <p:nvPicPr>
              <p:cNvPr id="11" name="Picture 2" descr="Giống cái – Wikipedia tiếng Việt">
                <a:extLst>
                  <a:ext uri="{FF2B5EF4-FFF2-40B4-BE49-F238E27FC236}">
                    <a16:creationId xmlns:a16="http://schemas.microsoft.com/office/drawing/2014/main" id="{6E4199E4-3597-4CC5-9D8F-1A8E064031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9570" y="1629577"/>
                <a:ext cx="399508" cy="3865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6" descr="Kí Hiệu Đặc Biệt Nam Nữ ♂♀ | 199+ Tên 웃 유 Đẹp Nhất - CẦU XANH">
                <a:extLst>
                  <a:ext uri="{FF2B5EF4-FFF2-40B4-BE49-F238E27FC236}">
                    <a16:creationId xmlns:a16="http://schemas.microsoft.com/office/drawing/2014/main" id="{4AD556E3-F77A-4501-AAA6-1887C485FD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806" t="25688" r="26837" b="24404"/>
              <a:stretch/>
            </p:blipFill>
            <p:spPr bwMode="auto">
              <a:xfrm>
                <a:off x="7627284" y="1576532"/>
                <a:ext cx="266700" cy="2903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>
                <a:extLst>
                  <a:ext uri="{FF2B5EF4-FFF2-40B4-BE49-F238E27FC236}">
                    <a16:creationId xmlns:a16="http://schemas.microsoft.com/office/drawing/2014/main" id="{2B9D1A6B-ECCE-49BA-8C7E-4ED7822656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968" r="57122" b="78791"/>
              <a:stretch/>
            </p:blipFill>
            <p:spPr bwMode="auto">
              <a:xfrm>
                <a:off x="3875007" y="2680432"/>
                <a:ext cx="1378826" cy="12092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320C6DB-8D89-4712-B15E-FBBD55EC3DC2}"/>
                  </a:ext>
                </a:extLst>
              </p:cNvPr>
              <p:cNvSpPr txBox="1"/>
              <p:nvPr/>
            </p:nvSpPr>
            <p:spPr>
              <a:xfrm>
                <a:off x="2581489" y="4800154"/>
                <a:ext cx="756877" cy="590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1C3E71"/>
                    </a:solidFill>
                  </a:rPr>
                  <a:t>F</a:t>
                </a:r>
                <a:r>
                  <a:rPr lang="en-US" sz="2400" b="1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en-US" sz="2400" b="1" dirty="0">
                    <a:solidFill>
                      <a:srgbClr val="1C3E71"/>
                    </a:solidFill>
                  </a:rPr>
                  <a:t>:</a:t>
                </a:r>
              </a:p>
            </p:txBody>
          </p:sp>
          <p:pic>
            <p:nvPicPr>
              <p:cNvPr id="22" name="Picture 2">
                <a:extLst>
                  <a:ext uri="{FF2B5EF4-FFF2-40B4-BE49-F238E27FC236}">
                    <a16:creationId xmlns:a16="http://schemas.microsoft.com/office/drawing/2014/main" id="{F0024420-8511-413C-8A35-AE4AEF32F6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229" t="1363" r="24861" b="77428"/>
              <a:stretch/>
            </p:blipFill>
            <p:spPr bwMode="auto">
              <a:xfrm>
                <a:off x="6575808" y="4237229"/>
                <a:ext cx="1422502" cy="12476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>
                <a:extLst>
                  <a:ext uri="{FF2B5EF4-FFF2-40B4-BE49-F238E27FC236}">
                    <a16:creationId xmlns:a16="http://schemas.microsoft.com/office/drawing/2014/main" id="{AFAFAF50-DC06-412B-B774-4F7B137993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135" t="36247" r="22955" b="42544"/>
              <a:stretch/>
            </p:blipFill>
            <p:spPr bwMode="auto">
              <a:xfrm>
                <a:off x="6379039" y="2614647"/>
                <a:ext cx="1422501" cy="12476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>
                <a:extLst>
                  <a:ext uri="{FF2B5EF4-FFF2-40B4-BE49-F238E27FC236}">
                    <a16:creationId xmlns:a16="http://schemas.microsoft.com/office/drawing/2014/main" id="{3B04795E-5A07-4B4D-931B-A32ACCB850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968" r="57122" b="78791"/>
              <a:stretch/>
            </p:blipFill>
            <p:spPr bwMode="auto">
              <a:xfrm>
                <a:off x="4017994" y="4237229"/>
                <a:ext cx="1378826" cy="12092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>
                <a:extLst>
                  <a:ext uri="{FF2B5EF4-FFF2-40B4-BE49-F238E27FC236}">
                    <a16:creationId xmlns:a16="http://schemas.microsoft.com/office/drawing/2014/main" id="{52997EFA-8A9F-44B6-B60F-41E10221E4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135" t="36247" r="22955" b="42544"/>
              <a:stretch/>
            </p:blipFill>
            <p:spPr bwMode="auto">
              <a:xfrm>
                <a:off x="5390608" y="4237229"/>
                <a:ext cx="1422501" cy="12476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Giống cái – Wikipedia tiếng Việt">
                <a:extLst>
                  <a:ext uri="{FF2B5EF4-FFF2-40B4-BE49-F238E27FC236}">
                    <a16:creationId xmlns:a16="http://schemas.microsoft.com/office/drawing/2014/main" id="{672C3FC2-4DC3-4A74-899C-0C10232F10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4055" y="5137090"/>
                <a:ext cx="399508" cy="3865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6" descr="Kí Hiệu Đặc Biệt Nam Nữ ♂♀ | 199+ Tên 웃 유 Đẹp Nhất - CẦU XANH">
                <a:extLst>
                  <a:ext uri="{FF2B5EF4-FFF2-40B4-BE49-F238E27FC236}">
                    <a16:creationId xmlns:a16="http://schemas.microsoft.com/office/drawing/2014/main" id="{84885F24-B655-4EA7-9A9E-09C17DF28F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806" t="25688" r="26837" b="24404"/>
              <a:stretch/>
            </p:blipFill>
            <p:spPr bwMode="auto">
              <a:xfrm>
                <a:off x="5428763" y="5137090"/>
                <a:ext cx="266700" cy="2903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6" descr="Kí Hiệu Đặc Biệt Nam Nữ ♂♀ | 199+ Tên 웃 유 Đẹp Nhất - CẦU XANH">
                <a:extLst>
                  <a:ext uri="{FF2B5EF4-FFF2-40B4-BE49-F238E27FC236}">
                    <a16:creationId xmlns:a16="http://schemas.microsoft.com/office/drawing/2014/main" id="{E1EE915F-EB8C-4B94-A2FB-A5CDEB2978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806" t="25688" r="26837" b="24404"/>
              <a:stretch/>
            </p:blipFill>
            <p:spPr bwMode="auto">
              <a:xfrm>
                <a:off x="6796275" y="5137090"/>
                <a:ext cx="266700" cy="2903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6" descr="Kí Hiệu Đặc Biệt Nam Nữ ♂♀ | 199+ Tên 웃 유 Đẹp Nhất - CẦU XANH">
                <a:extLst>
                  <a:ext uri="{FF2B5EF4-FFF2-40B4-BE49-F238E27FC236}">
                    <a16:creationId xmlns:a16="http://schemas.microsoft.com/office/drawing/2014/main" id="{2644536A-0DD3-4AC1-9AFE-347263A905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806" t="25688" r="26837" b="24404"/>
              <a:stretch/>
            </p:blipFill>
            <p:spPr bwMode="auto">
              <a:xfrm>
                <a:off x="7582528" y="3421892"/>
                <a:ext cx="266700" cy="2903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2C53C68-0230-4781-8B97-126D939904CC}"/>
                  </a:ext>
                </a:extLst>
              </p:cNvPr>
              <p:cNvSpPr txBox="1"/>
              <p:nvPr/>
            </p:nvSpPr>
            <p:spPr>
              <a:xfrm>
                <a:off x="3530095" y="5106691"/>
                <a:ext cx="3609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1C3E71"/>
                    </a:solidFill>
                  </a:rPr>
                  <a:t>2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FFAFA5A-3750-442C-9464-AF3090C04E80}"/>
                  </a:ext>
                </a:extLst>
              </p:cNvPr>
              <p:cNvSpPr txBox="1"/>
              <p:nvPr/>
            </p:nvSpPr>
            <p:spPr>
              <a:xfrm>
                <a:off x="5083207" y="5106691"/>
                <a:ext cx="3609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1C3E71"/>
                    </a:solidFill>
                  </a:rPr>
                  <a:t>1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126E8EA-70B3-40A4-AD89-31A594679B0B}"/>
                  </a:ext>
                </a:extLst>
              </p:cNvPr>
              <p:cNvSpPr txBox="1"/>
              <p:nvPr/>
            </p:nvSpPr>
            <p:spPr>
              <a:xfrm>
                <a:off x="6484056" y="5106691"/>
                <a:ext cx="3609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1C3E71"/>
                    </a:solidFill>
                  </a:rPr>
                  <a:t>1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47224A8-7859-4383-8C73-0A314CFA6CD8}"/>
                  </a:ext>
                </a:extLst>
              </p:cNvPr>
              <p:cNvSpPr txBox="1"/>
              <p:nvPr/>
            </p:nvSpPr>
            <p:spPr>
              <a:xfrm>
                <a:off x="5540554" y="1276787"/>
                <a:ext cx="3802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1C3E71"/>
                    </a:solidFill>
                  </a:rPr>
                  <a:t>X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6488FF2-4164-4691-80FB-47D82229EDCA}"/>
                  </a:ext>
                </a:extLst>
              </p:cNvPr>
              <p:cNvSpPr txBox="1"/>
              <p:nvPr/>
            </p:nvSpPr>
            <p:spPr>
              <a:xfrm>
                <a:off x="5477610" y="2911157"/>
                <a:ext cx="3802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1C3E71"/>
                    </a:solidFill>
                  </a:rPr>
                  <a:t>X</a:t>
                </a:r>
              </a:p>
            </p:txBody>
          </p: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AB51174B-BC9F-4AA6-BA18-0266C1E507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05503" y="1752445"/>
                <a:ext cx="0" cy="885837"/>
              </a:xfrm>
              <a:prstGeom prst="straightConnector1">
                <a:avLst/>
              </a:prstGeom>
              <a:ln w="28575">
                <a:solidFill>
                  <a:srgbClr val="1C3E7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C3AD8E6B-42B2-4778-92BE-BDC05A19CF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65379" y="3457338"/>
                <a:ext cx="11513" cy="779891"/>
              </a:xfrm>
              <a:prstGeom prst="straightConnector1">
                <a:avLst/>
              </a:prstGeom>
              <a:ln w="28575">
                <a:solidFill>
                  <a:srgbClr val="1C3E7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5C9FC25-191F-4110-A1D1-8FC2DEA38094}"/>
                  </a:ext>
                </a:extLst>
              </p:cNvPr>
              <p:cNvSpPr txBox="1"/>
              <p:nvPr/>
            </p:nvSpPr>
            <p:spPr>
              <a:xfrm>
                <a:off x="4101951" y="2038320"/>
                <a:ext cx="9140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solidFill>
                      <a:srgbClr val="1C3E71"/>
                    </a:solidFill>
                  </a:rPr>
                  <a:t>Mắt</a:t>
                </a:r>
                <a:r>
                  <a:rPr lang="en-US" dirty="0">
                    <a:solidFill>
                      <a:srgbClr val="1C3E71"/>
                    </a:solidFill>
                  </a:rPr>
                  <a:t> </a:t>
                </a:r>
                <a:r>
                  <a:rPr lang="en-US" dirty="0" err="1">
                    <a:solidFill>
                      <a:srgbClr val="1C3E71"/>
                    </a:solidFill>
                  </a:rPr>
                  <a:t>đỏ</a:t>
                </a:r>
                <a:endParaRPr lang="en-US" dirty="0">
                  <a:solidFill>
                    <a:srgbClr val="1C3E71"/>
                  </a:solidFill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19B9209-9BA3-48DC-9863-AA51040B227E}"/>
                  </a:ext>
                </a:extLst>
              </p:cNvPr>
              <p:cNvSpPr txBox="1"/>
              <p:nvPr/>
            </p:nvSpPr>
            <p:spPr>
              <a:xfrm>
                <a:off x="6696931" y="2038320"/>
                <a:ext cx="11801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solidFill>
                      <a:srgbClr val="1C3E71"/>
                    </a:solidFill>
                  </a:rPr>
                  <a:t>Mắt</a:t>
                </a:r>
                <a:r>
                  <a:rPr lang="en-US" dirty="0">
                    <a:solidFill>
                      <a:srgbClr val="1C3E71"/>
                    </a:solidFill>
                  </a:rPr>
                  <a:t> </a:t>
                </a:r>
                <a:r>
                  <a:rPr lang="en-US" dirty="0" err="1">
                    <a:solidFill>
                      <a:srgbClr val="1C3E71"/>
                    </a:solidFill>
                  </a:rPr>
                  <a:t>trắng</a:t>
                </a:r>
                <a:endParaRPr lang="en-US" dirty="0">
                  <a:solidFill>
                    <a:srgbClr val="1C3E71"/>
                  </a:solidFill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E4618F3-DE84-4A3F-92E2-F2F6AF701FA7}"/>
                  </a:ext>
                </a:extLst>
              </p:cNvPr>
              <p:cNvSpPr txBox="1"/>
              <p:nvPr/>
            </p:nvSpPr>
            <p:spPr>
              <a:xfrm>
                <a:off x="4124563" y="3914830"/>
                <a:ext cx="9140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solidFill>
                      <a:srgbClr val="1C3E71"/>
                    </a:solidFill>
                  </a:rPr>
                  <a:t>Mắt</a:t>
                </a:r>
                <a:r>
                  <a:rPr lang="en-US" dirty="0">
                    <a:solidFill>
                      <a:srgbClr val="1C3E71"/>
                    </a:solidFill>
                  </a:rPr>
                  <a:t> </a:t>
                </a:r>
                <a:r>
                  <a:rPr lang="en-US" dirty="0" err="1">
                    <a:solidFill>
                      <a:srgbClr val="1C3E71"/>
                    </a:solidFill>
                  </a:rPr>
                  <a:t>đỏ</a:t>
                </a:r>
                <a:endParaRPr lang="en-US" dirty="0">
                  <a:solidFill>
                    <a:srgbClr val="1C3E71"/>
                  </a:solidFill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BBA7D82-9AC4-4E47-B5ED-17D0DAEB3D76}"/>
                  </a:ext>
                </a:extLst>
              </p:cNvPr>
              <p:cNvSpPr txBox="1"/>
              <p:nvPr/>
            </p:nvSpPr>
            <p:spPr>
              <a:xfrm>
                <a:off x="6719543" y="3914830"/>
                <a:ext cx="9140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solidFill>
                      <a:srgbClr val="1C3E71"/>
                    </a:solidFill>
                  </a:rPr>
                  <a:t>Mắt</a:t>
                </a:r>
                <a:r>
                  <a:rPr lang="en-US" dirty="0">
                    <a:solidFill>
                      <a:srgbClr val="1C3E71"/>
                    </a:solidFill>
                  </a:rPr>
                  <a:t> </a:t>
                </a:r>
                <a:r>
                  <a:rPr lang="en-US" dirty="0" err="1">
                    <a:solidFill>
                      <a:srgbClr val="1C3E71"/>
                    </a:solidFill>
                  </a:rPr>
                  <a:t>đỏ</a:t>
                </a:r>
                <a:endParaRPr lang="en-US" dirty="0">
                  <a:solidFill>
                    <a:srgbClr val="1C3E71"/>
                  </a:solidFill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6D15F92-FD38-4E2D-B63F-E75FC794E876}"/>
                  </a:ext>
                </a:extLst>
              </p:cNvPr>
              <p:cNvSpPr txBox="1"/>
              <p:nvPr/>
            </p:nvSpPr>
            <p:spPr>
              <a:xfrm>
                <a:off x="3917912" y="5568356"/>
                <a:ext cx="1526289" cy="472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solidFill>
                      <a:srgbClr val="1C3E71"/>
                    </a:solidFill>
                  </a:rPr>
                  <a:t>Mắt</a:t>
                </a:r>
                <a:r>
                  <a:rPr lang="en-US" dirty="0">
                    <a:solidFill>
                      <a:srgbClr val="1C3E71"/>
                    </a:solidFill>
                  </a:rPr>
                  <a:t> </a:t>
                </a:r>
                <a:r>
                  <a:rPr lang="en-US" dirty="0" err="1">
                    <a:solidFill>
                      <a:srgbClr val="1C3E71"/>
                    </a:solidFill>
                  </a:rPr>
                  <a:t>đỏ</a:t>
                </a:r>
                <a:endParaRPr lang="en-US" dirty="0">
                  <a:solidFill>
                    <a:srgbClr val="1C3E71"/>
                  </a:solidFill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592E12A-C84B-42FA-92A0-018FA6FA6881}"/>
                  </a:ext>
                </a:extLst>
              </p:cNvPr>
              <p:cNvSpPr txBox="1"/>
              <p:nvPr/>
            </p:nvSpPr>
            <p:spPr>
              <a:xfrm>
                <a:off x="6789278" y="5567360"/>
                <a:ext cx="1180131" cy="369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solidFill>
                      <a:srgbClr val="1C3E71"/>
                    </a:solidFill>
                  </a:rPr>
                  <a:t>Mắt</a:t>
                </a:r>
                <a:r>
                  <a:rPr lang="en-US" dirty="0">
                    <a:solidFill>
                      <a:srgbClr val="1C3E71"/>
                    </a:solidFill>
                  </a:rPr>
                  <a:t> </a:t>
                </a:r>
                <a:r>
                  <a:rPr lang="en-US" dirty="0" err="1">
                    <a:solidFill>
                      <a:srgbClr val="1C3E71"/>
                    </a:solidFill>
                  </a:rPr>
                  <a:t>trắng</a:t>
                </a:r>
                <a:endParaRPr lang="en-US" dirty="0">
                  <a:solidFill>
                    <a:srgbClr val="1C3E71"/>
                  </a:solidFill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D2D8241-110C-4F43-831E-0DA11EBE1423}"/>
                  </a:ext>
                </a:extLst>
              </p:cNvPr>
              <p:cNvSpPr txBox="1"/>
              <p:nvPr/>
            </p:nvSpPr>
            <p:spPr>
              <a:xfrm>
                <a:off x="5392245" y="5560307"/>
                <a:ext cx="914033" cy="369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solidFill>
                      <a:srgbClr val="1C3E71"/>
                    </a:solidFill>
                  </a:rPr>
                  <a:t>Mắt</a:t>
                </a:r>
                <a:r>
                  <a:rPr lang="en-US" dirty="0">
                    <a:solidFill>
                      <a:srgbClr val="1C3E71"/>
                    </a:solidFill>
                  </a:rPr>
                  <a:t> </a:t>
                </a:r>
                <a:r>
                  <a:rPr lang="en-US" dirty="0" err="1">
                    <a:solidFill>
                      <a:srgbClr val="1C3E71"/>
                    </a:solidFill>
                  </a:rPr>
                  <a:t>đỏ</a:t>
                </a:r>
                <a:endParaRPr lang="en-US" dirty="0">
                  <a:solidFill>
                    <a:srgbClr val="1C3E71"/>
                  </a:solidFill>
                </a:endParaRPr>
              </a:p>
            </p:txBody>
          </p:sp>
        </p:grpSp>
        <p:pic>
          <p:nvPicPr>
            <p:cNvPr id="89" name="Picture 2" descr="Giống cái – Wikipedia tiếng Việt">
              <a:extLst>
                <a:ext uri="{FF2B5EF4-FFF2-40B4-BE49-F238E27FC236}">
                  <a16:creationId xmlns:a16="http://schemas.microsoft.com/office/drawing/2014/main" id="{93EA9BF8-18ED-A44F-E4D7-3F743B9A6B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4693" y="3267157"/>
              <a:ext cx="293775" cy="302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69CE06E6-5205-9030-E9F4-754573BCE14D}"/>
              </a:ext>
            </a:extLst>
          </p:cNvPr>
          <p:cNvSpPr txBox="1"/>
          <p:nvPr/>
        </p:nvSpPr>
        <p:spPr>
          <a:xfrm>
            <a:off x="1825133" y="5406520"/>
            <a:ext cx="18085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1C3E71"/>
                </a:solidFill>
              </a:rPr>
              <a:t>PHÉP LAI THUẬN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7C7A86-6545-AC6F-B4E2-D6DF66C69E2B}"/>
              </a:ext>
            </a:extLst>
          </p:cNvPr>
          <p:cNvSpPr txBox="1"/>
          <p:nvPr/>
        </p:nvSpPr>
        <p:spPr>
          <a:xfrm>
            <a:off x="6169420" y="2407517"/>
            <a:ext cx="5558519" cy="1708160"/>
          </a:xfrm>
          <a:prstGeom prst="rect">
            <a:avLst/>
          </a:prstGeom>
          <a:solidFill>
            <a:srgbClr val="FFE7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rgbClr val="1C3E71"/>
                </a:solidFill>
              </a:rPr>
              <a:t>Pt/c </a:t>
            </a:r>
            <a:r>
              <a:rPr lang="en-US" dirty="0">
                <a:solidFill>
                  <a:srgbClr val="1C3E71"/>
                </a:solidFill>
                <a:latin typeface="Abadi" panose="020B0604020104020204" pitchFamily="34" charset="0"/>
              </a:rPr>
              <a:t>→</a:t>
            </a:r>
            <a:r>
              <a:rPr lang="en-US" dirty="0">
                <a:solidFill>
                  <a:srgbClr val="1C3E71"/>
                </a:solidFill>
              </a:rPr>
              <a:t> F1 100% </a:t>
            </a:r>
            <a:r>
              <a:rPr lang="en-US" dirty="0" err="1">
                <a:solidFill>
                  <a:srgbClr val="1C3E71"/>
                </a:solidFill>
              </a:rPr>
              <a:t>tính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trạng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mắt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đỏ</a:t>
            </a:r>
            <a:endParaRPr lang="en-US" dirty="0">
              <a:solidFill>
                <a:srgbClr val="1C3E7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dirty="0">
                <a:solidFill>
                  <a:srgbClr val="1C3E71"/>
                </a:solidFill>
              </a:rPr>
              <a:t> F1xF1 </a:t>
            </a:r>
            <a:r>
              <a:rPr lang="en-US" dirty="0">
                <a:solidFill>
                  <a:srgbClr val="1C3E71"/>
                </a:solidFill>
                <a:latin typeface="Abadi" panose="020B0604020104020204" pitchFamily="34" charset="0"/>
              </a:rPr>
              <a:t>→</a:t>
            </a:r>
            <a:r>
              <a:rPr lang="en-US" dirty="0">
                <a:solidFill>
                  <a:srgbClr val="1C3E71"/>
                </a:solidFill>
              </a:rPr>
              <a:t> F2  3 đỏ:1 </a:t>
            </a:r>
            <a:r>
              <a:rPr lang="en-US" dirty="0" err="1">
                <a:solidFill>
                  <a:srgbClr val="1C3E71"/>
                </a:solidFill>
              </a:rPr>
              <a:t>trắng</a:t>
            </a:r>
            <a:r>
              <a:rPr lang="en-US" dirty="0">
                <a:solidFill>
                  <a:srgbClr val="1C3E71"/>
                </a:solidFill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en-US" dirty="0" err="1">
                <a:solidFill>
                  <a:srgbClr val="1C3E71"/>
                </a:solidFill>
              </a:rPr>
              <a:t>Tính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trạng</a:t>
            </a:r>
            <a:r>
              <a:rPr lang="en-US" dirty="0">
                <a:solidFill>
                  <a:srgbClr val="1C3E71"/>
                </a:solidFill>
              </a:rPr>
              <a:t> do </a:t>
            </a:r>
            <a:r>
              <a:rPr lang="en-US" b="1" dirty="0" err="1">
                <a:solidFill>
                  <a:srgbClr val="1C3E71"/>
                </a:solidFill>
              </a:rPr>
              <a:t>một</a:t>
            </a:r>
            <a:r>
              <a:rPr lang="en-US" b="1" dirty="0">
                <a:solidFill>
                  <a:srgbClr val="1C3E71"/>
                </a:solidFill>
              </a:rPr>
              <a:t> </a:t>
            </a:r>
            <a:r>
              <a:rPr lang="en-US" b="1" dirty="0" err="1">
                <a:solidFill>
                  <a:srgbClr val="1C3E71"/>
                </a:solidFill>
              </a:rPr>
              <a:t>cặp</a:t>
            </a:r>
            <a:r>
              <a:rPr lang="en-US" b="1" dirty="0">
                <a:solidFill>
                  <a:srgbClr val="1C3E71"/>
                </a:solidFill>
              </a:rPr>
              <a:t> gene </a:t>
            </a:r>
            <a:r>
              <a:rPr lang="en-US" dirty="0" err="1">
                <a:solidFill>
                  <a:srgbClr val="1C3E71"/>
                </a:solidFill>
              </a:rPr>
              <a:t>quy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định</a:t>
            </a:r>
            <a:r>
              <a:rPr lang="en-US" dirty="0">
                <a:solidFill>
                  <a:srgbClr val="1C3E71"/>
                </a:solidFill>
              </a:rPr>
              <a:t>,  </a:t>
            </a:r>
            <a:r>
              <a:rPr lang="en-US" b="1" dirty="0" err="1">
                <a:solidFill>
                  <a:srgbClr val="1C3E71"/>
                </a:solidFill>
              </a:rPr>
              <a:t>mắt</a:t>
            </a:r>
            <a:r>
              <a:rPr lang="en-US" b="1" dirty="0">
                <a:solidFill>
                  <a:srgbClr val="1C3E71"/>
                </a:solidFill>
              </a:rPr>
              <a:t> </a:t>
            </a:r>
            <a:r>
              <a:rPr lang="en-US" b="1" dirty="0" err="1">
                <a:solidFill>
                  <a:srgbClr val="1C3E71"/>
                </a:solidFill>
              </a:rPr>
              <a:t>đỏ</a:t>
            </a:r>
            <a:r>
              <a:rPr lang="en-US" b="1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là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b="1" dirty="0" err="1">
                <a:solidFill>
                  <a:srgbClr val="1C3E71"/>
                </a:solidFill>
              </a:rPr>
              <a:t>trội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hoàn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toàn</a:t>
            </a:r>
            <a:r>
              <a:rPr lang="en-US" dirty="0">
                <a:solidFill>
                  <a:srgbClr val="1C3E71"/>
                </a:solidFill>
              </a:rPr>
              <a:t> so </a:t>
            </a:r>
            <a:r>
              <a:rPr lang="en-US" dirty="0" err="1">
                <a:solidFill>
                  <a:srgbClr val="1C3E71"/>
                </a:solidFill>
              </a:rPr>
              <a:t>với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tính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trạng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b="1" dirty="0" err="1">
                <a:solidFill>
                  <a:srgbClr val="1C3E71"/>
                </a:solidFill>
              </a:rPr>
              <a:t>mắt</a:t>
            </a:r>
            <a:r>
              <a:rPr lang="en-US" b="1" dirty="0">
                <a:solidFill>
                  <a:srgbClr val="1C3E71"/>
                </a:solidFill>
              </a:rPr>
              <a:t> </a:t>
            </a:r>
            <a:r>
              <a:rPr lang="en-US" b="1" dirty="0" err="1">
                <a:solidFill>
                  <a:srgbClr val="1C3E71"/>
                </a:solidFill>
              </a:rPr>
              <a:t>trắng</a:t>
            </a:r>
            <a:r>
              <a:rPr lang="en-US" dirty="0">
                <a:solidFill>
                  <a:srgbClr val="1C3E7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013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6" descr="Download Focus, Idea, Light Bulb. Royalty-Free Stock Illustration Image -  Pixabay">
            <a:extLst>
              <a:ext uri="{FF2B5EF4-FFF2-40B4-BE49-F238E27FC236}">
                <a16:creationId xmlns:a16="http://schemas.microsoft.com/office/drawing/2014/main" id="{539390AB-F985-4C44-9D35-53FD5A5AC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06" y="74929"/>
            <a:ext cx="970293" cy="87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9AB5EE-39DB-4A0F-A5A3-663B37481C5E}"/>
              </a:ext>
            </a:extLst>
          </p:cNvPr>
          <p:cNvSpPr txBox="1"/>
          <p:nvPr/>
        </p:nvSpPr>
        <p:spPr>
          <a:xfrm>
            <a:off x="1410629" y="291994"/>
            <a:ext cx="9946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1C3E71"/>
                </a:solidFill>
              </a:rPr>
              <a:t>              </a:t>
            </a:r>
            <a:r>
              <a:rPr lang="en-US" dirty="0" err="1">
                <a:solidFill>
                  <a:srgbClr val="1C3E71"/>
                </a:solidFill>
              </a:rPr>
              <a:t>Năm</a:t>
            </a:r>
            <a:r>
              <a:rPr lang="en-US" dirty="0">
                <a:solidFill>
                  <a:srgbClr val="1C3E71"/>
                </a:solidFill>
              </a:rPr>
              <a:t> 1910, Hunt Morgan </a:t>
            </a:r>
            <a:r>
              <a:rPr lang="en-US" dirty="0" err="1">
                <a:solidFill>
                  <a:srgbClr val="1C3E71"/>
                </a:solidFill>
              </a:rPr>
              <a:t>đã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tiến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hành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phép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lai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trên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ruồi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giấm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với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tính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trạng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mắt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đỏ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và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mắt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trắng</a:t>
            </a:r>
            <a:r>
              <a:rPr lang="en-US" dirty="0">
                <a:solidFill>
                  <a:srgbClr val="1C3E71"/>
                </a:solidFill>
              </a:rPr>
              <a:t>. Quan </a:t>
            </a:r>
            <a:r>
              <a:rPr lang="en-US" dirty="0" err="1">
                <a:solidFill>
                  <a:srgbClr val="1C3E71"/>
                </a:solidFill>
              </a:rPr>
              <a:t>sát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kết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quả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thí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nghiệm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và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xác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định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tính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trạng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trội</a:t>
            </a:r>
            <a:r>
              <a:rPr lang="en-US" dirty="0">
                <a:solidFill>
                  <a:srgbClr val="1C3E71"/>
                </a:solidFill>
              </a:rPr>
              <a:t>/</a:t>
            </a:r>
            <a:r>
              <a:rPr lang="en-US" dirty="0" err="1">
                <a:solidFill>
                  <a:srgbClr val="1C3E71"/>
                </a:solidFill>
              </a:rPr>
              <a:t>lặn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và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nhận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xét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sự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biểu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hiện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của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tính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trạng</a:t>
            </a:r>
            <a:r>
              <a:rPr lang="en-US" dirty="0">
                <a:solidFill>
                  <a:srgbClr val="1C3E71"/>
                </a:solidFill>
              </a:rPr>
              <a:t> ở </a:t>
            </a:r>
            <a:r>
              <a:rPr lang="en-US" dirty="0" err="1">
                <a:solidFill>
                  <a:srgbClr val="1C3E71"/>
                </a:solidFill>
              </a:rPr>
              <a:t>thế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hệ</a:t>
            </a:r>
            <a:r>
              <a:rPr lang="en-US" dirty="0">
                <a:solidFill>
                  <a:srgbClr val="1C3E71"/>
                </a:solidFill>
              </a:rPr>
              <a:t> F1. F2? 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6A15803E-C0F6-2E7A-D1B6-5E38D1D3EB5E}"/>
              </a:ext>
            </a:extLst>
          </p:cNvPr>
          <p:cNvGrpSpPr/>
          <p:nvPr/>
        </p:nvGrpSpPr>
        <p:grpSpPr>
          <a:xfrm>
            <a:off x="803399" y="1194498"/>
            <a:ext cx="5120079" cy="4160724"/>
            <a:chOff x="332763" y="1200058"/>
            <a:chExt cx="5120079" cy="4160724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3F01C367-0D9C-43D1-AA7B-697E6D2247EE}"/>
                </a:ext>
              </a:extLst>
            </p:cNvPr>
            <p:cNvGrpSpPr/>
            <p:nvPr/>
          </p:nvGrpSpPr>
          <p:grpSpPr>
            <a:xfrm>
              <a:off x="332763" y="1200058"/>
              <a:ext cx="5120079" cy="4160724"/>
              <a:chOff x="2265028" y="769361"/>
              <a:chExt cx="6962862" cy="5319278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DD27828-1995-4C24-9F54-329D3D4E2E53}"/>
                  </a:ext>
                </a:extLst>
              </p:cNvPr>
              <p:cNvSpPr/>
              <p:nvPr/>
            </p:nvSpPr>
            <p:spPr>
              <a:xfrm>
                <a:off x="2265028" y="913486"/>
                <a:ext cx="6962862" cy="1795212"/>
              </a:xfrm>
              <a:prstGeom prst="rect">
                <a:avLst/>
              </a:prstGeom>
              <a:solidFill>
                <a:srgbClr val="D9DCFA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D477948-CB8D-44E4-851B-C18067F4C6CC}"/>
                  </a:ext>
                </a:extLst>
              </p:cNvPr>
              <p:cNvSpPr/>
              <p:nvPr/>
            </p:nvSpPr>
            <p:spPr>
              <a:xfrm>
                <a:off x="2265028" y="2703059"/>
                <a:ext cx="6962862" cy="1705963"/>
              </a:xfrm>
              <a:prstGeom prst="rect">
                <a:avLst/>
              </a:prstGeom>
              <a:solidFill>
                <a:srgbClr val="A1EDE6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38EB2B1-803A-4C73-B7E5-E0F09414F42E}"/>
                  </a:ext>
                </a:extLst>
              </p:cNvPr>
              <p:cNvSpPr/>
              <p:nvPr/>
            </p:nvSpPr>
            <p:spPr>
              <a:xfrm>
                <a:off x="2265028" y="4436503"/>
                <a:ext cx="6962862" cy="165213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2">
                <a:extLst>
                  <a:ext uri="{FF2B5EF4-FFF2-40B4-BE49-F238E27FC236}">
                    <a16:creationId xmlns:a16="http://schemas.microsoft.com/office/drawing/2014/main" id="{CF9708EE-416C-4248-9983-05D73D848B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968" r="57122" b="78791"/>
              <a:stretch/>
            </p:blipFill>
            <p:spPr bwMode="auto">
              <a:xfrm>
                <a:off x="3831333" y="769361"/>
                <a:ext cx="1422500" cy="12476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2">
                <a:extLst>
                  <a:ext uri="{FF2B5EF4-FFF2-40B4-BE49-F238E27FC236}">
                    <a16:creationId xmlns:a16="http://schemas.microsoft.com/office/drawing/2014/main" id="{B934C07A-A387-465F-8962-4277A9BBD3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229" t="1363" r="24861" b="77428"/>
              <a:stretch/>
            </p:blipFill>
            <p:spPr bwMode="auto">
              <a:xfrm>
                <a:off x="6293378" y="824759"/>
                <a:ext cx="1422500" cy="12476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6BBEB2-A9EF-40DF-819C-6CC2BB595142}"/>
                  </a:ext>
                </a:extLst>
              </p:cNvPr>
              <p:cNvSpPr txBox="1"/>
              <p:nvPr/>
            </p:nvSpPr>
            <p:spPr>
              <a:xfrm>
                <a:off x="2581489" y="1405226"/>
                <a:ext cx="983591" cy="590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1C3E71"/>
                    </a:solidFill>
                  </a:rPr>
                  <a:t>P</a:t>
                </a:r>
                <a:r>
                  <a:rPr lang="en-US" sz="2400" b="1" baseline="-25000" dirty="0">
                    <a:solidFill>
                      <a:srgbClr val="FF0000"/>
                    </a:solidFill>
                  </a:rPr>
                  <a:t>t/c</a:t>
                </a:r>
                <a:r>
                  <a:rPr lang="en-US" sz="2400" b="1" dirty="0">
                    <a:solidFill>
                      <a:srgbClr val="1C3E71"/>
                    </a:solidFill>
                  </a:rPr>
                  <a:t>: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036FDBC-FC88-44B3-9652-F77D1C5D6BF9}"/>
                  </a:ext>
                </a:extLst>
              </p:cNvPr>
              <p:cNvSpPr txBox="1"/>
              <p:nvPr/>
            </p:nvSpPr>
            <p:spPr>
              <a:xfrm>
                <a:off x="2581489" y="3050446"/>
                <a:ext cx="756877" cy="590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1C3E71"/>
                    </a:solidFill>
                  </a:rPr>
                  <a:t>F</a:t>
                </a:r>
                <a:r>
                  <a:rPr lang="en-US" sz="2400" b="1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sz="2400" b="1" dirty="0">
                    <a:solidFill>
                      <a:srgbClr val="1C3E71"/>
                    </a:solidFill>
                  </a:rPr>
                  <a:t>:</a:t>
                </a:r>
              </a:p>
            </p:txBody>
          </p:sp>
          <p:pic>
            <p:nvPicPr>
              <p:cNvPr id="11" name="Picture 2" descr="Giống cái – Wikipedia tiếng Việt">
                <a:extLst>
                  <a:ext uri="{FF2B5EF4-FFF2-40B4-BE49-F238E27FC236}">
                    <a16:creationId xmlns:a16="http://schemas.microsoft.com/office/drawing/2014/main" id="{6E4199E4-3597-4CC5-9D8F-1A8E064031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9570" y="1629577"/>
                <a:ext cx="399508" cy="3865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6" descr="Kí Hiệu Đặc Biệt Nam Nữ ♂♀ | 199+ Tên 웃 유 Đẹp Nhất - CẦU XANH">
                <a:extLst>
                  <a:ext uri="{FF2B5EF4-FFF2-40B4-BE49-F238E27FC236}">
                    <a16:creationId xmlns:a16="http://schemas.microsoft.com/office/drawing/2014/main" id="{4AD556E3-F77A-4501-AAA6-1887C485FD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806" t="25688" r="26837" b="24404"/>
              <a:stretch/>
            </p:blipFill>
            <p:spPr bwMode="auto">
              <a:xfrm>
                <a:off x="7627284" y="1576532"/>
                <a:ext cx="266700" cy="2903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>
                <a:extLst>
                  <a:ext uri="{FF2B5EF4-FFF2-40B4-BE49-F238E27FC236}">
                    <a16:creationId xmlns:a16="http://schemas.microsoft.com/office/drawing/2014/main" id="{2B9D1A6B-ECCE-49BA-8C7E-4ED7822656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968" r="57122" b="78791"/>
              <a:stretch/>
            </p:blipFill>
            <p:spPr bwMode="auto">
              <a:xfrm>
                <a:off x="3875007" y="2680432"/>
                <a:ext cx="1378826" cy="12092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320C6DB-8D89-4712-B15E-FBBD55EC3DC2}"/>
                  </a:ext>
                </a:extLst>
              </p:cNvPr>
              <p:cNvSpPr txBox="1"/>
              <p:nvPr/>
            </p:nvSpPr>
            <p:spPr>
              <a:xfrm>
                <a:off x="2581489" y="4800154"/>
                <a:ext cx="756877" cy="590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1C3E71"/>
                    </a:solidFill>
                  </a:rPr>
                  <a:t>F</a:t>
                </a:r>
                <a:r>
                  <a:rPr lang="en-US" sz="2400" b="1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en-US" sz="2400" b="1" dirty="0">
                    <a:solidFill>
                      <a:srgbClr val="1C3E71"/>
                    </a:solidFill>
                  </a:rPr>
                  <a:t>:</a:t>
                </a:r>
              </a:p>
            </p:txBody>
          </p:sp>
          <p:pic>
            <p:nvPicPr>
              <p:cNvPr id="22" name="Picture 2">
                <a:extLst>
                  <a:ext uri="{FF2B5EF4-FFF2-40B4-BE49-F238E27FC236}">
                    <a16:creationId xmlns:a16="http://schemas.microsoft.com/office/drawing/2014/main" id="{F0024420-8511-413C-8A35-AE4AEF32F6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229" t="1363" r="24861" b="77428"/>
              <a:stretch/>
            </p:blipFill>
            <p:spPr bwMode="auto">
              <a:xfrm>
                <a:off x="6575808" y="4237229"/>
                <a:ext cx="1422502" cy="12476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>
                <a:extLst>
                  <a:ext uri="{FF2B5EF4-FFF2-40B4-BE49-F238E27FC236}">
                    <a16:creationId xmlns:a16="http://schemas.microsoft.com/office/drawing/2014/main" id="{AFAFAF50-DC06-412B-B774-4F7B137993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135" t="36247" r="22955" b="42544"/>
              <a:stretch/>
            </p:blipFill>
            <p:spPr bwMode="auto">
              <a:xfrm>
                <a:off x="6379039" y="2614647"/>
                <a:ext cx="1422501" cy="12476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>
                <a:extLst>
                  <a:ext uri="{FF2B5EF4-FFF2-40B4-BE49-F238E27FC236}">
                    <a16:creationId xmlns:a16="http://schemas.microsoft.com/office/drawing/2014/main" id="{3B04795E-5A07-4B4D-931B-A32ACCB850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968" r="57122" b="78791"/>
              <a:stretch/>
            </p:blipFill>
            <p:spPr bwMode="auto">
              <a:xfrm>
                <a:off x="4017994" y="4237229"/>
                <a:ext cx="1378826" cy="12092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>
                <a:extLst>
                  <a:ext uri="{FF2B5EF4-FFF2-40B4-BE49-F238E27FC236}">
                    <a16:creationId xmlns:a16="http://schemas.microsoft.com/office/drawing/2014/main" id="{52997EFA-8A9F-44B6-B60F-41E10221E4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135" t="36247" r="22955" b="42544"/>
              <a:stretch/>
            </p:blipFill>
            <p:spPr bwMode="auto">
              <a:xfrm>
                <a:off x="5390608" y="4237229"/>
                <a:ext cx="1422501" cy="12476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Giống cái – Wikipedia tiếng Việt">
                <a:extLst>
                  <a:ext uri="{FF2B5EF4-FFF2-40B4-BE49-F238E27FC236}">
                    <a16:creationId xmlns:a16="http://schemas.microsoft.com/office/drawing/2014/main" id="{672C3FC2-4DC3-4A74-899C-0C10232F10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4055" y="5137090"/>
                <a:ext cx="399508" cy="3865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6" descr="Kí Hiệu Đặc Biệt Nam Nữ ♂♀ | 199+ Tên 웃 유 Đẹp Nhất - CẦU XANH">
                <a:extLst>
                  <a:ext uri="{FF2B5EF4-FFF2-40B4-BE49-F238E27FC236}">
                    <a16:creationId xmlns:a16="http://schemas.microsoft.com/office/drawing/2014/main" id="{84885F24-B655-4EA7-9A9E-09C17DF28F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806" t="25688" r="26837" b="24404"/>
              <a:stretch/>
            </p:blipFill>
            <p:spPr bwMode="auto">
              <a:xfrm>
                <a:off x="5428763" y="5137090"/>
                <a:ext cx="266700" cy="2903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6" descr="Kí Hiệu Đặc Biệt Nam Nữ ♂♀ | 199+ Tên 웃 유 Đẹp Nhất - CẦU XANH">
                <a:extLst>
                  <a:ext uri="{FF2B5EF4-FFF2-40B4-BE49-F238E27FC236}">
                    <a16:creationId xmlns:a16="http://schemas.microsoft.com/office/drawing/2014/main" id="{E1EE915F-EB8C-4B94-A2FB-A5CDEB2978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806" t="25688" r="26837" b="24404"/>
              <a:stretch/>
            </p:blipFill>
            <p:spPr bwMode="auto">
              <a:xfrm>
                <a:off x="6796275" y="5137090"/>
                <a:ext cx="266700" cy="2903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6" descr="Kí Hiệu Đặc Biệt Nam Nữ ♂♀ | 199+ Tên 웃 유 Đẹp Nhất - CẦU XANH">
                <a:extLst>
                  <a:ext uri="{FF2B5EF4-FFF2-40B4-BE49-F238E27FC236}">
                    <a16:creationId xmlns:a16="http://schemas.microsoft.com/office/drawing/2014/main" id="{2644536A-0DD3-4AC1-9AFE-347263A905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806" t="25688" r="26837" b="24404"/>
              <a:stretch/>
            </p:blipFill>
            <p:spPr bwMode="auto">
              <a:xfrm>
                <a:off x="7582528" y="3421892"/>
                <a:ext cx="266700" cy="2903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2C53C68-0230-4781-8B97-126D939904CC}"/>
                  </a:ext>
                </a:extLst>
              </p:cNvPr>
              <p:cNvSpPr txBox="1"/>
              <p:nvPr/>
            </p:nvSpPr>
            <p:spPr>
              <a:xfrm>
                <a:off x="3530095" y="5106691"/>
                <a:ext cx="3609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1C3E71"/>
                    </a:solidFill>
                  </a:rPr>
                  <a:t>2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FFAFA5A-3750-442C-9464-AF3090C04E80}"/>
                  </a:ext>
                </a:extLst>
              </p:cNvPr>
              <p:cNvSpPr txBox="1"/>
              <p:nvPr/>
            </p:nvSpPr>
            <p:spPr>
              <a:xfrm>
                <a:off x="5083207" y="5106691"/>
                <a:ext cx="3609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1C3E71"/>
                    </a:solidFill>
                  </a:rPr>
                  <a:t>1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126E8EA-70B3-40A4-AD89-31A594679B0B}"/>
                  </a:ext>
                </a:extLst>
              </p:cNvPr>
              <p:cNvSpPr txBox="1"/>
              <p:nvPr/>
            </p:nvSpPr>
            <p:spPr>
              <a:xfrm>
                <a:off x="6484056" y="5106691"/>
                <a:ext cx="3609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1C3E71"/>
                    </a:solidFill>
                  </a:rPr>
                  <a:t>1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47224A8-7859-4383-8C73-0A314CFA6CD8}"/>
                  </a:ext>
                </a:extLst>
              </p:cNvPr>
              <p:cNvSpPr txBox="1"/>
              <p:nvPr/>
            </p:nvSpPr>
            <p:spPr>
              <a:xfrm>
                <a:off x="5540554" y="1276787"/>
                <a:ext cx="3802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1C3E71"/>
                    </a:solidFill>
                  </a:rPr>
                  <a:t>X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6488FF2-4164-4691-80FB-47D82229EDCA}"/>
                  </a:ext>
                </a:extLst>
              </p:cNvPr>
              <p:cNvSpPr txBox="1"/>
              <p:nvPr/>
            </p:nvSpPr>
            <p:spPr>
              <a:xfrm>
                <a:off x="5477610" y="2911157"/>
                <a:ext cx="3802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1C3E71"/>
                    </a:solidFill>
                  </a:rPr>
                  <a:t>X</a:t>
                </a:r>
              </a:p>
            </p:txBody>
          </p: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AB51174B-BC9F-4AA6-BA18-0266C1E507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05503" y="1752445"/>
                <a:ext cx="0" cy="885837"/>
              </a:xfrm>
              <a:prstGeom prst="straightConnector1">
                <a:avLst/>
              </a:prstGeom>
              <a:ln w="28575">
                <a:solidFill>
                  <a:srgbClr val="1C3E7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C3AD8E6B-42B2-4778-92BE-BDC05A19CF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65379" y="3457338"/>
                <a:ext cx="11513" cy="779891"/>
              </a:xfrm>
              <a:prstGeom prst="straightConnector1">
                <a:avLst/>
              </a:prstGeom>
              <a:ln w="28575">
                <a:solidFill>
                  <a:srgbClr val="1C3E7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5C9FC25-191F-4110-A1D1-8FC2DEA38094}"/>
                  </a:ext>
                </a:extLst>
              </p:cNvPr>
              <p:cNvSpPr txBox="1"/>
              <p:nvPr/>
            </p:nvSpPr>
            <p:spPr>
              <a:xfrm>
                <a:off x="4101951" y="2038320"/>
                <a:ext cx="9140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solidFill>
                      <a:srgbClr val="1C3E71"/>
                    </a:solidFill>
                  </a:rPr>
                  <a:t>Mắt</a:t>
                </a:r>
                <a:r>
                  <a:rPr lang="en-US" dirty="0">
                    <a:solidFill>
                      <a:srgbClr val="1C3E71"/>
                    </a:solidFill>
                  </a:rPr>
                  <a:t> </a:t>
                </a:r>
                <a:r>
                  <a:rPr lang="en-US" dirty="0" err="1">
                    <a:solidFill>
                      <a:srgbClr val="1C3E71"/>
                    </a:solidFill>
                  </a:rPr>
                  <a:t>đỏ</a:t>
                </a:r>
                <a:endParaRPr lang="en-US" dirty="0">
                  <a:solidFill>
                    <a:srgbClr val="1C3E71"/>
                  </a:solidFill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19B9209-9BA3-48DC-9863-AA51040B227E}"/>
                  </a:ext>
                </a:extLst>
              </p:cNvPr>
              <p:cNvSpPr txBox="1"/>
              <p:nvPr/>
            </p:nvSpPr>
            <p:spPr>
              <a:xfrm>
                <a:off x="6696931" y="2038320"/>
                <a:ext cx="11801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solidFill>
                      <a:srgbClr val="1C3E71"/>
                    </a:solidFill>
                  </a:rPr>
                  <a:t>Mắt</a:t>
                </a:r>
                <a:r>
                  <a:rPr lang="en-US" dirty="0">
                    <a:solidFill>
                      <a:srgbClr val="1C3E71"/>
                    </a:solidFill>
                  </a:rPr>
                  <a:t> </a:t>
                </a:r>
                <a:r>
                  <a:rPr lang="en-US" dirty="0" err="1">
                    <a:solidFill>
                      <a:srgbClr val="1C3E71"/>
                    </a:solidFill>
                  </a:rPr>
                  <a:t>trắng</a:t>
                </a:r>
                <a:endParaRPr lang="en-US" dirty="0">
                  <a:solidFill>
                    <a:srgbClr val="1C3E71"/>
                  </a:solidFill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E4618F3-DE84-4A3F-92E2-F2F6AF701FA7}"/>
                  </a:ext>
                </a:extLst>
              </p:cNvPr>
              <p:cNvSpPr txBox="1"/>
              <p:nvPr/>
            </p:nvSpPr>
            <p:spPr>
              <a:xfrm>
                <a:off x="4124563" y="3914830"/>
                <a:ext cx="9140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solidFill>
                      <a:srgbClr val="1C3E71"/>
                    </a:solidFill>
                  </a:rPr>
                  <a:t>Mắt</a:t>
                </a:r>
                <a:r>
                  <a:rPr lang="en-US" dirty="0">
                    <a:solidFill>
                      <a:srgbClr val="1C3E71"/>
                    </a:solidFill>
                  </a:rPr>
                  <a:t> </a:t>
                </a:r>
                <a:r>
                  <a:rPr lang="en-US" dirty="0" err="1">
                    <a:solidFill>
                      <a:srgbClr val="1C3E71"/>
                    </a:solidFill>
                  </a:rPr>
                  <a:t>đỏ</a:t>
                </a:r>
                <a:endParaRPr lang="en-US" dirty="0">
                  <a:solidFill>
                    <a:srgbClr val="1C3E71"/>
                  </a:solidFill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BBA7D82-9AC4-4E47-B5ED-17D0DAEB3D76}"/>
                  </a:ext>
                </a:extLst>
              </p:cNvPr>
              <p:cNvSpPr txBox="1"/>
              <p:nvPr/>
            </p:nvSpPr>
            <p:spPr>
              <a:xfrm>
                <a:off x="6719543" y="3914830"/>
                <a:ext cx="9140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solidFill>
                      <a:srgbClr val="1C3E71"/>
                    </a:solidFill>
                  </a:rPr>
                  <a:t>Mắt</a:t>
                </a:r>
                <a:r>
                  <a:rPr lang="en-US" dirty="0">
                    <a:solidFill>
                      <a:srgbClr val="1C3E71"/>
                    </a:solidFill>
                  </a:rPr>
                  <a:t> </a:t>
                </a:r>
                <a:r>
                  <a:rPr lang="en-US" dirty="0" err="1">
                    <a:solidFill>
                      <a:srgbClr val="1C3E71"/>
                    </a:solidFill>
                  </a:rPr>
                  <a:t>đỏ</a:t>
                </a:r>
                <a:endParaRPr lang="en-US" dirty="0">
                  <a:solidFill>
                    <a:srgbClr val="1C3E71"/>
                  </a:solidFill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6D15F92-FD38-4E2D-B63F-E75FC794E876}"/>
                  </a:ext>
                </a:extLst>
              </p:cNvPr>
              <p:cNvSpPr txBox="1"/>
              <p:nvPr/>
            </p:nvSpPr>
            <p:spPr>
              <a:xfrm>
                <a:off x="3917912" y="5568356"/>
                <a:ext cx="1526289" cy="472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solidFill>
                      <a:srgbClr val="1C3E71"/>
                    </a:solidFill>
                  </a:rPr>
                  <a:t>Mắt</a:t>
                </a:r>
                <a:r>
                  <a:rPr lang="en-US" dirty="0">
                    <a:solidFill>
                      <a:srgbClr val="1C3E71"/>
                    </a:solidFill>
                  </a:rPr>
                  <a:t> </a:t>
                </a:r>
                <a:r>
                  <a:rPr lang="en-US" dirty="0" err="1">
                    <a:solidFill>
                      <a:srgbClr val="1C3E71"/>
                    </a:solidFill>
                  </a:rPr>
                  <a:t>đỏ</a:t>
                </a:r>
                <a:endParaRPr lang="en-US" dirty="0">
                  <a:solidFill>
                    <a:srgbClr val="1C3E71"/>
                  </a:solidFill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592E12A-C84B-42FA-92A0-018FA6FA6881}"/>
                  </a:ext>
                </a:extLst>
              </p:cNvPr>
              <p:cNvSpPr txBox="1"/>
              <p:nvPr/>
            </p:nvSpPr>
            <p:spPr>
              <a:xfrm>
                <a:off x="6789278" y="5567360"/>
                <a:ext cx="1180131" cy="369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solidFill>
                      <a:srgbClr val="1C3E71"/>
                    </a:solidFill>
                  </a:rPr>
                  <a:t>Mắt</a:t>
                </a:r>
                <a:r>
                  <a:rPr lang="en-US" dirty="0">
                    <a:solidFill>
                      <a:srgbClr val="1C3E71"/>
                    </a:solidFill>
                  </a:rPr>
                  <a:t> </a:t>
                </a:r>
                <a:r>
                  <a:rPr lang="en-US" dirty="0" err="1">
                    <a:solidFill>
                      <a:srgbClr val="1C3E71"/>
                    </a:solidFill>
                  </a:rPr>
                  <a:t>trắng</a:t>
                </a:r>
                <a:endParaRPr lang="en-US" dirty="0">
                  <a:solidFill>
                    <a:srgbClr val="1C3E71"/>
                  </a:solidFill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D2D8241-110C-4F43-831E-0DA11EBE1423}"/>
                  </a:ext>
                </a:extLst>
              </p:cNvPr>
              <p:cNvSpPr txBox="1"/>
              <p:nvPr/>
            </p:nvSpPr>
            <p:spPr>
              <a:xfrm>
                <a:off x="5392245" y="5560307"/>
                <a:ext cx="914033" cy="369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solidFill>
                      <a:srgbClr val="1C3E71"/>
                    </a:solidFill>
                  </a:rPr>
                  <a:t>Mắt</a:t>
                </a:r>
                <a:r>
                  <a:rPr lang="en-US" dirty="0">
                    <a:solidFill>
                      <a:srgbClr val="1C3E71"/>
                    </a:solidFill>
                  </a:rPr>
                  <a:t> </a:t>
                </a:r>
                <a:r>
                  <a:rPr lang="en-US" dirty="0" err="1">
                    <a:solidFill>
                      <a:srgbClr val="1C3E71"/>
                    </a:solidFill>
                  </a:rPr>
                  <a:t>đỏ</a:t>
                </a:r>
                <a:endParaRPr lang="en-US" dirty="0">
                  <a:solidFill>
                    <a:srgbClr val="1C3E71"/>
                  </a:solidFill>
                </a:endParaRPr>
              </a:p>
            </p:txBody>
          </p:sp>
        </p:grpSp>
        <p:pic>
          <p:nvPicPr>
            <p:cNvPr id="89" name="Picture 2" descr="Giống cái – Wikipedia tiếng Việt">
              <a:extLst>
                <a:ext uri="{FF2B5EF4-FFF2-40B4-BE49-F238E27FC236}">
                  <a16:creationId xmlns:a16="http://schemas.microsoft.com/office/drawing/2014/main" id="{93EA9BF8-18ED-A44F-E4D7-3F743B9A6B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4693" y="3267157"/>
              <a:ext cx="293775" cy="302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F204E2-0A56-B364-E95D-E38A068481DF}"/>
              </a:ext>
            </a:extLst>
          </p:cNvPr>
          <p:cNvGrpSpPr/>
          <p:nvPr/>
        </p:nvGrpSpPr>
        <p:grpSpPr>
          <a:xfrm>
            <a:off x="6449495" y="1226841"/>
            <a:ext cx="5120079" cy="4128381"/>
            <a:chOff x="6449495" y="1226841"/>
            <a:chExt cx="5120079" cy="4128381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0A700B8-1C40-4377-B08F-92477B063CB0}"/>
                </a:ext>
              </a:extLst>
            </p:cNvPr>
            <p:cNvSpPr/>
            <p:nvPr/>
          </p:nvSpPr>
          <p:spPr>
            <a:xfrm>
              <a:off x="6449495" y="1307232"/>
              <a:ext cx="5120079" cy="1404210"/>
            </a:xfrm>
            <a:prstGeom prst="rect">
              <a:avLst/>
            </a:prstGeom>
            <a:solidFill>
              <a:srgbClr val="D9DCFA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37C6C92-9092-4E0D-949C-EDD6A9509B5C}"/>
                </a:ext>
              </a:extLst>
            </p:cNvPr>
            <p:cNvSpPr/>
            <p:nvPr/>
          </p:nvSpPr>
          <p:spPr>
            <a:xfrm>
              <a:off x="6449495" y="2707031"/>
              <a:ext cx="5120079" cy="1334399"/>
            </a:xfrm>
            <a:prstGeom prst="rect">
              <a:avLst/>
            </a:prstGeom>
            <a:solidFill>
              <a:srgbClr val="A1EDE6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8D78D4-624A-4204-901F-54629F8EB34F}"/>
                </a:ext>
              </a:extLst>
            </p:cNvPr>
            <p:cNvSpPr/>
            <p:nvPr/>
          </p:nvSpPr>
          <p:spPr>
            <a:xfrm>
              <a:off x="6449495" y="4062926"/>
              <a:ext cx="5120079" cy="129229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F21A2E2-19BC-4E6E-A157-7F56E0AF1296}"/>
                </a:ext>
              </a:extLst>
            </p:cNvPr>
            <p:cNvSpPr txBox="1"/>
            <p:nvPr/>
          </p:nvSpPr>
          <p:spPr>
            <a:xfrm>
              <a:off x="6682202" y="1691870"/>
              <a:ext cx="7232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C3E71"/>
                  </a:solidFill>
                </a:rPr>
                <a:t>P</a:t>
              </a:r>
              <a:r>
                <a:rPr lang="en-US" sz="2400" b="1" baseline="-25000" dirty="0">
                  <a:solidFill>
                    <a:srgbClr val="FF0000"/>
                  </a:solidFill>
                </a:rPr>
                <a:t>t/c</a:t>
              </a:r>
              <a:r>
                <a:rPr lang="en-US" sz="2400" b="1" dirty="0">
                  <a:solidFill>
                    <a:srgbClr val="1C3E71"/>
                  </a:solidFill>
                </a:rPr>
                <a:t>: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E3EA4A5-03AE-45E0-9908-445F208D242D}"/>
                </a:ext>
              </a:extLst>
            </p:cNvPr>
            <p:cNvSpPr txBox="1"/>
            <p:nvPr/>
          </p:nvSpPr>
          <p:spPr>
            <a:xfrm>
              <a:off x="6682202" y="2978756"/>
              <a:ext cx="5565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C3E71"/>
                  </a:solidFill>
                </a:rPr>
                <a:t>F</a:t>
              </a:r>
              <a:r>
                <a:rPr lang="en-US" sz="2400" b="1" baseline="-25000" dirty="0">
                  <a:solidFill>
                    <a:srgbClr val="FF0000"/>
                  </a:solidFill>
                </a:rPr>
                <a:t>1</a:t>
              </a:r>
              <a:r>
                <a:rPr lang="en-US" sz="2400" b="1" dirty="0">
                  <a:solidFill>
                    <a:srgbClr val="1C3E71"/>
                  </a:solidFill>
                </a:rPr>
                <a:t>:</a:t>
              </a:r>
            </a:p>
          </p:txBody>
        </p:sp>
        <p:pic>
          <p:nvPicPr>
            <p:cNvPr id="58" name="Picture 2" descr="Giống cái – Wikipedia tiếng Việt">
              <a:extLst>
                <a:ext uri="{FF2B5EF4-FFF2-40B4-BE49-F238E27FC236}">
                  <a16:creationId xmlns:a16="http://schemas.microsoft.com/office/drawing/2014/main" id="{412425BF-1F8D-4712-A40D-9ECEA87426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2313" y="1867356"/>
              <a:ext cx="293775" cy="302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6" descr="Kí Hiệu Đặc Biệt Nam Nữ ♂♀ | 199+ Tên 웃 유 Đẹp Nhất - CẦU XANH">
              <a:extLst>
                <a:ext uri="{FF2B5EF4-FFF2-40B4-BE49-F238E27FC236}">
                  <a16:creationId xmlns:a16="http://schemas.microsoft.com/office/drawing/2014/main" id="{6FE5520E-D5BD-4BB7-BDF5-A21DC5207A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06" t="25688" r="26837" b="24404"/>
            <a:stretch/>
          </p:blipFill>
          <p:spPr bwMode="auto">
            <a:xfrm>
              <a:off x="10392583" y="1825865"/>
              <a:ext cx="196115" cy="227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2">
              <a:extLst>
                <a:ext uri="{FF2B5EF4-FFF2-40B4-BE49-F238E27FC236}">
                  <a16:creationId xmlns:a16="http://schemas.microsoft.com/office/drawing/2014/main" id="{41837730-F728-45CE-953F-BB8A0864EE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68" r="57122" b="78791"/>
            <a:stretch/>
          </p:blipFill>
          <p:spPr bwMode="auto">
            <a:xfrm>
              <a:off x="7633379" y="2689332"/>
              <a:ext cx="1013908" cy="945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5B4BC51-B3A3-4002-B930-D014BB78CC42}"/>
                </a:ext>
              </a:extLst>
            </p:cNvPr>
            <p:cNvSpPr txBox="1"/>
            <p:nvPr/>
          </p:nvSpPr>
          <p:spPr>
            <a:xfrm>
              <a:off x="6682202" y="4347373"/>
              <a:ext cx="5565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C3E71"/>
                  </a:solidFill>
                </a:rPr>
                <a:t>F</a:t>
              </a:r>
              <a:r>
                <a:rPr lang="en-US" sz="2400" b="1" baseline="-25000" dirty="0">
                  <a:solidFill>
                    <a:srgbClr val="FF0000"/>
                  </a:solidFill>
                </a:rPr>
                <a:t>2</a:t>
              </a:r>
              <a:r>
                <a:rPr lang="en-US" sz="2400" b="1" dirty="0">
                  <a:solidFill>
                    <a:srgbClr val="1C3E71"/>
                  </a:solidFill>
                </a:rPr>
                <a:t>:</a:t>
              </a:r>
            </a:p>
          </p:txBody>
        </p:sp>
        <p:pic>
          <p:nvPicPr>
            <p:cNvPr id="62" name="Picture 2">
              <a:extLst>
                <a:ext uri="{FF2B5EF4-FFF2-40B4-BE49-F238E27FC236}">
                  <a16:creationId xmlns:a16="http://schemas.microsoft.com/office/drawing/2014/main" id="{DC6ECB16-03BC-4EC3-B53B-ABFEE8DEC6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29" t="1363" r="24861" b="77428"/>
            <a:stretch/>
          </p:blipFill>
          <p:spPr bwMode="auto">
            <a:xfrm>
              <a:off x="10156351" y="3911327"/>
              <a:ext cx="1046024" cy="975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2">
              <a:extLst>
                <a:ext uri="{FF2B5EF4-FFF2-40B4-BE49-F238E27FC236}">
                  <a16:creationId xmlns:a16="http://schemas.microsoft.com/office/drawing/2014/main" id="{C9A071E6-E381-4EE2-94C3-991A2365D1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68" r="57122" b="78791"/>
            <a:stretch/>
          </p:blipFill>
          <p:spPr bwMode="auto">
            <a:xfrm>
              <a:off x="7334582" y="3957652"/>
              <a:ext cx="1013908" cy="945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2">
              <a:extLst>
                <a:ext uri="{FF2B5EF4-FFF2-40B4-BE49-F238E27FC236}">
                  <a16:creationId xmlns:a16="http://schemas.microsoft.com/office/drawing/2014/main" id="{4E0C9F88-8A73-4B3D-BB70-697EF86D1E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35" t="36247" r="22955" b="42544"/>
            <a:stretch/>
          </p:blipFill>
          <p:spPr bwMode="auto">
            <a:xfrm>
              <a:off x="9284825" y="3911327"/>
              <a:ext cx="1046024" cy="975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2" descr="Giống cái – Wikipedia tiếng Việt">
              <a:extLst>
                <a:ext uri="{FF2B5EF4-FFF2-40B4-BE49-F238E27FC236}">
                  <a16:creationId xmlns:a16="http://schemas.microsoft.com/office/drawing/2014/main" id="{F2CF3A1F-E3A2-4361-A248-0D3CA08BA1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4575" y="4610923"/>
              <a:ext cx="293775" cy="302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6" descr="Kí Hiệu Đặc Biệt Nam Nữ ♂♀ | 199+ Tên 웃 유 Đẹp Nhất - CẦU XANH">
              <a:extLst>
                <a:ext uri="{FF2B5EF4-FFF2-40B4-BE49-F238E27FC236}">
                  <a16:creationId xmlns:a16="http://schemas.microsoft.com/office/drawing/2014/main" id="{4AA9ABED-83B7-4106-AF9D-8F6B6706E4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06" t="25688" r="26837" b="24404"/>
            <a:stretch/>
          </p:blipFill>
          <p:spPr bwMode="auto">
            <a:xfrm>
              <a:off x="9312882" y="4610923"/>
              <a:ext cx="196115" cy="227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6" descr="Kí Hiệu Đặc Biệt Nam Nữ ♂♀ | 199+ Tên 웃 유 Đẹp Nhất - CẦU XANH">
              <a:extLst>
                <a:ext uri="{FF2B5EF4-FFF2-40B4-BE49-F238E27FC236}">
                  <a16:creationId xmlns:a16="http://schemas.microsoft.com/office/drawing/2014/main" id="{1D50F824-D029-4368-881F-4E3A293E04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06" t="25688" r="26837" b="24404"/>
            <a:stretch/>
          </p:blipFill>
          <p:spPr bwMode="auto">
            <a:xfrm>
              <a:off x="10318469" y="4610923"/>
              <a:ext cx="196115" cy="227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6" descr="Kí Hiệu Đặc Biệt Nam Nữ ♂♀ | 199+ Tên 웃 유 Đẹp Nhất - CẦU XANH">
              <a:extLst>
                <a:ext uri="{FF2B5EF4-FFF2-40B4-BE49-F238E27FC236}">
                  <a16:creationId xmlns:a16="http://schemas.microsoft.com/office/drawing/2014/main" id="{955E4348-865C-47AD-B7D6-2739BE88C7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06" t="25688" r="26837" b="24404"/>
            <a:stretch/>
          </p:blipFill>
          <p:spPr bwMode="auto">
            <a:xfrm>
              <a:off x="10359672" y="3269300"/>
              <a:ext cx="196115" cy="227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F823F51-B59A-4483-BFD0-25A0DC6DFA86}"/>
                </a:ext>
              </a:extLst>
            </p:cNvPr>
            <p:cNvSpPr txBox="1"/>
            <p:nvPr/>
          </p:nvSpPr>
          <p:spPr>
            <a:xfrm>
              <a:off x="7103707" y="4587145"/>
              <a:ext cx="360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C3E71"/>
                  </a:solidFill>
                </a:rPr>
                <a:t>1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686C7CE-B1E1-445F-B499-ED294E317C5F}"/>
                </a:ext>
              </a:extLst>
            </p:cNvPr>
            <p:cNvSpPr txBox="1"/>
            <p:nvPr/>
          </p:nvSpPr>
          <p:spPr>
            <a:xfrm>
              <a:off x="9016113" y="4565416"/>
              <a:ext cx="265455" cy="36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C3E71"/>
                  </a:solidFill>
                </a:rPr>
                <a:t>1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F273E8F-CBF8-47F7-B081-DB76879B3155}"/>
                </a:ext>
              </a:extLst>
            </p:cNvPr>
            <p:cNvSpPr txBox="1"/>
            <p:nvPr/>
          </p:nvSpPr>
          <p:spPr>
            <a:xfrm>
              <a:off x="10047672" y="4557742"/>
              <a:ext cx="265455" cy="36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C3E71"/>
                  </a:solidFill>
                </a:rPr>
                <a:t>1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E650264-43B3-4869-A5A8-6D65AE8B1989}"/>
                </a:ext>
              </a:extLst>
            </p:cNvPr>
            <p:cNvSpPr txBox="1"/>
            <p:nvPr/>
          </p:nvSpPr>
          <p:spPr>
            <a:xfrm>
              <a:off x="8858124" y="1591405"/>
              <a:ext cx="279600" cy="36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C3E71"/>
                  </a:solidFill>
                </a:rPr>
                <a:t>X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E18CABB-AC08-446A-8284-874829B6939E}"/>
                </a:ext>
              </a:extLst>
            </p:cNvPr>
            <p:cNvSpPr txBox="1"/>
            <p:nvPr/>
          </p:nvSpPr>
          <p:spPr>
            <a:xfrm>
              <a:off x="8802363" y="2794953"/>
              <a:ext cx="279600" cy="36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C3E71"/>
                  </a:solidFill>
                </a:rPr>
                <a:t>X</a:t>
              </a:r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F919610E-C122-4F7A-9382-9EEB98709B86}"/>
                </a:ext>
              </a:extLst>
            </p:cNvPr>
            <p:cNvCxnSpPr>
              <a:cxnSpLocks/>
            </p:cNvCxnSpPr>
            <p:nvPr/>
          </p:nvCxnSpPr>
          <p:spPr>
            <a:xfrm>
              <a:off x="8979418" y="1963463"/>
              <a:ext cx="0" cy="692899"/>
            </a:xfrm>
            <a:prstGeom prst="straightConnector1">
              <a:avLst/>
            </a:prstGeom>
            <a:ln w="28575">
              <a:solidFill>
                <a:srgbClr val="1C3E7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7AEA36C1-0C87-41D2-9793-255776859DC5}"/>
                </a:ext>
              </a:extLst>
            </p:cNvPr>
            <p:cNvCxnSpPr>
              <a:cxnSpLocks/>
            </p:cNvCxnSpPr>
            <p:nvPr/>
          </p:nvCxnSpPr>
          <p:spPr>
            <a:xfrm>
              <a:off x="9023447" y="3297026"/>
              <a:ext cx="8466" cy="610029"/>
            </a:xfrm>
            <a:prstGeom prst="straightConnector1">
              <a:avLst/>
            </a:prstGeom>
            <a:ln w="28575">
              <a:solidFill>
                <a:srgbClr val="1C3E7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7874967-57F6-4509-9F1B-9F6581751904}"/>
                </a:ext>
              </a:extLst>
            </p:cNvPr>
            <p:cNvSpPr txBox="1"/>
            <p:nvPr/>
          </p:nvSpPr>
          <p:spPr>
            <a:xfrm>
              <a:off x="7680451" y="2187073"/>
              <a:ext cx="11801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1C3E71"/>
                  </a:solidFill>
                </a:rPr>
                <a:t>Mắt</a:t>
              </a:r>
              <a:r>
                <a:rPr lang="en-US" dirty="0">
                  <a:solidFill>
                    <a:srgbClr val="1C3E71"/>
                  </a:solidFill>
                </a:rPr>
                <a:t> </a:t>
              </a:r>
              <a:r>
                <a:rPr lang="en-US" dirty="0" err="1">
                  <a:solidFill>
                    <a:srgbClr val="1C3E71"/>
                  </a:solidFill>
                </a:rPr>
                <a:t>trắng</a:t>
              </a:r>
              <a:endParaRPr lang="en-US" dirty="0">
                <a:solidFill>
                  <a:srgbClr val="1C3E71"/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5F4C2C2-A870-4CE6-A443-563CE7481E80}"/>
                </a:ext>
              </a:extLst>
            </p:cNvPr>
            <p:cNvSpPr txBox="1"/>
            <p:nvPr/>
          </p:nvSpPr>
          <p:spPr>
            <a:xfrm>
              <a:off x="9708456" y="2187074"/>
              <a:ext cx="9140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1C3E71"/>
                  </a:solidFill>
                </a:rPr>
                <a:t>Mắt</a:t>
              </a:r>
              <a:r>
                <a:rPr lang="en-US" dirty="0">
                  <a:solidFill>
                    <a:srgbClr val="1C3E71"/>
                  </a:solidFill>
                </a:rPr>
                <a:t> </a:t>
              </a:r>
              <a:r>
                <a:rPr lang="en-US" dirty="0" err="1">
                  <a:solidFill>
                    <a:srgbClr val="1C3E71"/>
                  </a:solidFill>
                </a:rPr>
                <a:t>đỏ</a:t>
              </a:r>
              <a:endParaRPr lang="en-US" dirty="0">
                <a:solidFill>
                  <a:srgbClr val="1C3E71"/>
                </a:solidFill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EBEC769-E373-4443-8670-FC9C780AD5A8}"/>
                </a:ext>
              </a:extLst>
            </p:cNvPr>
            <p:cNvSpPr txBox="1"/>
            <p:nvPr/>
          </p:nvSpPr>
          <p:spPr>
            <a:xfrm>
              <a:off x="7816888" y="3694456"/>
              <a:ext cx="672126" cy="2888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1C3E71"/>
                  </a:solidFill>
                </a:rPr>
                <a:t>Mắt</a:t>
              </a:r>
              <a:r>
                <a:rPr lang="en-US" dirty="0">
                  <a:solidFill>
                    <a:srgbClr val="1C3E71"/>
                  </a:solidFill>
                </a:rPr>
                <a:t> </a:t>
              </a:r>
              <a:r>
                <a:rPr lang="en-US" dirty="0" err="1">
                  <a:solidFill>
                    <a:srgbClr val="1C3E71"/>
                  </a:solidFill>
                </a:rPr>
                <a:t>đỏ</a:t>
              </a:r>
              <a:endParaRPr lang="en-US" dirty="0">
                <a:solidFill>
                  <a:srgbClr val="1C3E71"/>
                </a:solidFill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6F09DF26-AEDB-4378-BFF5-3C0763B17178}"/>
                </a:ext>
              </a:extLst>
            </p:cNvPr>
            <p:cNvSpPr txBox="1"/>
            <p:nvPr/>
          </p:nvSpPr>
          <p:spPr>
            <a:xfrm>
              <a:off x="9445913" y="3614014"/>
              <a:ext cx="11801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1C3E71"/>
                  </a:solidFill>
                </a:rPr>
                <a:t>Mắt</a:t>
              </a:r>
              <a:r>
                <a:rPr lang="en-US" dirty="0">
                  <a:solidFill>
                    <a:srgbClr val="1C3E71"/>
                  </a:solidFill>
                </a:rPr>
                <a:t> </a:t>
              </a:r>
              <a:r>
                <a:rPr lang="en-US" dirty="0" err="1">
                  <a:solidFill>
                    <a:srgbClr val="1C3E71"/>
                  </a:solidFill>
                </a:rPr>
                <a:t>trắng</a:t>
              </a:r>
              <a:endParaRPr lang="en-US" dirty="0">
                <a:solidFill>
                  <a:srgbClr val="1C3E71"/>
                </a:solidFill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2DFA597-8173-4454-966B-B2027F77F5ED}"/>
                </a:ext>
              </a:extLst>
            </p:cNvPr>
            <p:cNvSpPr txBox="1"/>
            <p:nvPr/>
          </p:nvSpPr>
          <p:spPr>
            <a:xfrm>
              <a:off x="7355910" y="4912960"/>
              <a:ext cx="672126" cy="2888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1C3E71"/>
                  </a:solidFill>
                </a:rPr>
                <a:t>Mắt</a:t>
              </a:r>
              <a:r>
                <a:rPr lang="en-US" dirty="0">
                  <a:solidFill>
                    <a:srgbClr val="1C3E71"/>
                  </a:solidFill>
                </a:rPr>
                <a:t> </a:t>
              </a:r>
              <a:r>
                <a:rPr lang="en-US" dirty="0" err="1">
                  <a:solidFill>
                    <a:srgbClr val="1C3E71"/>
                  </a:solidFill>
                </a:rPr>
                <a:t>đỏ</a:t>
              </a:r>
              <a:endParaRPr lang="en-US" dirty="0">
                <a:solidFill>
                  <a:srgbClr val="1C3E71"/>
                </a:solidFill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B32DE397-862A-4B17-8782-E05EE79F77CB}"/>
                </a:ext>
              </a:extLst>
            </p:cNvPr>
            <p:cNvSpPr txBox="1"/>
            <p:nvPr/>
          </p:nvSpPr>
          <p:spPr>
            <a:xfrm>
              <a:off x="10313324" y="4912960"/>
              <a:ext cx="867799" cy="2888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1C3E71"/>
                  </a:solidFill>
                </a:rPr>
                <a:t>Mắt</a:t>
              </a:r>
              <a:r>
                <a:rPr lang="en-US" dirty="0">
                  <a:solidFill>
                    <a:srgbClr val="1C3E71"/>
                  </a:solidFill>
                </a:rPr>
                <a:t> </a:t>
              </a:r>
              <a:r>
                <a:rPr lang="en-US" dirty="0" err="1">
                  <a:solidFill>
                    <a:srgbClr val="1C3E71"/>
                  </a:solidFill>
                </a:rPr>
                <a:t>trắng</a:t>
              </a:r>
              <a:endParaRPr lang="en-US" dirty="0">
                <a:solidFill>
                  <a:srgbClr val="1C3E71"/>
                </a:solidFill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5AADB92D-58CB-4087-B852-0B83DE91D090}"/>
                </a:ext>
              </a:extLst>
            </p:cNvPr>
            <p:cNvSpPr txBox="1"/>
            <p:nvPr/>
          </p:nvSpPr>
          <p:spPr>
            <a:xfrm>
              <a:off x="9496855" y="4912960"/>
              <a:ext cx="672126" cy="2888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1C3E71"/>
                  </a:solidFill>
                </a:rPr>
                <a:t>Mắt</a:t>
              </a:r>
              <a:r>
                <a:rPr lang="en-US" dirty="0">
                  <a:solidFill>
                    <a:srgbClr val="1C3E71"/>
                  </a:solidFill>
                </a:rPr>
                <a:t> </a:t>
              </a:r>
              <a:r>
                <a:rPr lang="en-US" dirty="0" err="1">
                  <a:solidFill>
                    <a:srgbClr val="1C3E71"/>
                  </a:solidFill>
                </a:rPr>
                <a:t>đỏ</a:t>
              </a:r>
              <a:endParaRPr lang="en-US" dirty="0">
                <a:solidFill>
                  <a:srgbClr val="1C3E71"/>
                </a:solidFill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4C58B5B-9B08-4B4E-9D01-3EA628C32C6A}"/>
                </a:ext>
              </a:extLst>
            </p:cNvPr>
            <p:cNvGrpSpPr/>
            <p:nvPr/>
          </p:nvGrpSpPr>
          <p:grpSpPr>
            <a:xfrm>
              <a:off x="7738523" y="1305192"/>
              <a:ext cx="907169" cy="949835"/>
              <a:chOff x="5363362" y="57733"/>
              <a:chExt cx="907169" cy="949835"/>
            </a:xfrm>
          </p:grpSpPr>
          <p:pic>
            <p:nvPicPr>
              <p:cNvPr id="86" name="Picture 2">
                <a:extLst>
                  <a:ext uri="{FF2B5EF4-FFF2-40B4-BE49-F238E27FC236}">
                    <a16:creationId xmlns:a16="http://schemas.microsoft.com/office/drawing/2014/main" id="{1B31FDB7-28B3-4D2D-ABFA-CB46628409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793" t="1363" r="24861" b="87372"/>
              <a:stretch/>
            </p:blipFill>
            <p:spPr bwMode="auto">
              <a:xfrm>
                <a:off x="5452842" y="57733"/>
                <a:ext cx="817689" cy="5183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" name="Picture 2">
                <a:extLst>
                  <a:ext uri="{FF2B5EF4-FFF2-40B4-BE49-F238E27FC236}">
                    <a16:creationId xmlns:a16="http://schemas.microsoft.com/office/drawing/2014/main" id="{67F67755-6A15-4A0B-8E22-DBE3E8898F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968" t="11832" r="60347" b="78791"/>
              <a:stretch/>
            </p:blipFill>
            <p:spPr bwMode="auto">
              <a:xfrm>
                <a:off x="5363362" y="576099"/>
                <a:ext cx="884717" cy="4314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4DC3AFF9-C8F8-56F9-1E36-1D695DA1E3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35" t="36247" r="22955" b="42544"/>
            <a:stretch/>
          </p:blipFill>
          <p:spPr bwMode="auto">
            <a:xfrm>
              <a:off x="9562169" y="1226841"/>
              <a:ext cx="1046024" cy="975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37257D53-8A2E-DC8A-F748-FDF242DB8D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29" t="1363" r="24861" b="77428"/>
            <a:stretch/>
          </p:blipFill>
          <p:spPr bwMode="auto">
            <a:xfrm>
              <a:off x="9270875" y="2667114"/>
              <a:ext cx="1046024" cy="975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Giống cái – Wikipedia tiếng Việt">
              <a:extLst>
                <a:ext uri="{FF2B5EF4-FFF2-40B4-BE49-F238E27FC236}">
                  <a16:creationId xmlns:a16="http://schemas.microsoft.com/office/drawing/2014/main" id="{6F5C4446-B959-39D3-DEB8-A7D28748EB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9615" y="4573546"/>
              <a:ext cx="293775" cy="302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CB80876-D50D-9246-4BFC-70EC7E94FFD1}"/>
                </a:ext>
              </a:extLst>
            </p:cNvPr>
            <p:cNvSpPr txBox="1"/>
            <p:nvPr/>
          </p:nvSpPr>
          <p:spPr>
            <a:xfrm>
              <a:off x="8118747" y="4549768"/>
              <a:ext cx="360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C3E71"/>
                  </a:solidFill>
                </a:rPr>
                <a:t>1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DA68FBA-2146-5C73-5619-E3D6F3ECF2FB}"/>
                </a:ext>
              </a:extLst>
            </p:cNvPr>
            <p:cNvSpPr txBox="1"/>
            <p:nvPr/>
          </p:nvSpPr>
          <p:spPr>
            <a:xfrm>
              <a:off x="8258643" y="4918778"/>
              <a:ext cx="11801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1C3E71"/>
                  </a:solidFill>
                </a:rPr>
                <a:t>Mắt</a:t>
              </a:r>
              <a:r>
                <a:rPr lang="en-US" dirty="0">
                  <a:solidFill>
                    <a:srgbClr val="1C3E71"/>
                  </a:solidFill>
                </a:rPr>
                <a:t> </a:t>
              </a:r>
              <a:r>
                <a:rPr lang="en-US" dirty="0" err="1">
                  <a:solidFill>
                    <a:srgbClr val="1C3E71"/>
                  </a:solidFill>
                </a:rPr>
                <a:t>trắng</a:t>
              </a:r>
              <a:endParaRPr lang="en-US" dirty="0">
                <a:solidFill>
                  <a:srgbClr val="1C3E71"/>
                </a:solidFill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FF8A2F05-4038-B3F1-0BB9-E9505BA66384}"/>
                </a:ext>
              </a:extLst>
            </p:cNvPr>
            <p:cNvGrpSpPr/>
            <p:nvPr/>
          </p:nvGrpSpPr>
          <p:grpSpPr>
            <a:xfrm>
              <a:off x="8294133" y="3982935"/>
              <a:ext cx="907169" cy="949835"/>
              <a:chOff x="5363362" y="57733"/>
              <a:chExt cx="907169" cy="949835"/>
            </a:xfrm>
          </p:grpSpPr>
          <p:pic>
            <p:nvPicPr>
              <p:cNvPr id="85" name="Picture 2">
                <a:extLst>
                  <a:ext uri="{FF2B5EF4-FFF2-40B4-BE49-F238E27FC236}">
                    <a16:creationId xmlns:a16="http://schemas.microsoft.com/office/drawing/2014/main" id="{A102277E-5CCD-4516-26D9-D84B139108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793" t="1363" r="24861" b="87372"/>
              <a:stretch/>
            </p:blipFill>
            <p:spPr bwMode="auto">
              <a:xfrm>
                <a:off x="5452842" y="57733"/>
                <a:ext cx="817689" cy="5183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2">
                <a:extLst>
                  <a:ext uri="{FF2B5EF4-FFF2-40B4-BE49-F238E27FC236}">
                    <a16:creationId xmlns:a16="http://schemas.microsoft.com/office/drawing/2014/main" id="{F5B33D7B-81F0-D3C2-CF23-9048A68740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968" t="11832" r="60347" b="78791"/>
              <a:stretch/>
            </p:blipFill>
            <p:spPr bwMode="auto">
              <a:xfrm>
                <a:off x="5363362" y="576099"/>
                <a:ext cx="884717" cy="4314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0" name="Picture 2" descr="Giống cái – Wikipedia tiếng Việt">
              <a:extLst>
                <a:ext uri="{FF2B5EF4-FFF2-40B4-BE49-F238E27FC236}">
                  <a16:creationId xmlns:a16="http://schemas.microsoft.com/office/drawing/2014/main" id="{2F19CCFA-CF8E-3A5D-E7BB-43DC30D2C3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2624" y="3348188"/>
              <a:ext cx="293775" cy="302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69CE06E6-5205-9030-E9F4-754573BCE14D}"/>
              </a:ext>
            </a:extLst>
          </p:cNvPr>
          <p:cNvSpPr txBox="1"/>
          <p:nvPr/>
        </p:nvSpPr>
        <p:spPr>
          <a:xfrm>
            <a:off x="1825133" y="5406520"/>
            <a:ext cx="18085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1C3E71"/>
                </a:solidFill>
              </a:rPr>
              <a:t>PHÉP LAI THUẬN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CE3A5C5-02A4-37F9-505E-E5E10F3FE85F}"/>
              </a:ext>
            </a:extLst>
          </p:cNvPr>
          <p:cNvSpPr txBox="1"/>
          <p:nvPr/>
        </p:nvSpPr>
        <p:spPr>
          <a:xfrm>
            <a:off x="8152951" y="5403777"/>
            <a:ext cx="18870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1C3E71"/>
                </a:solidFill>
              </a:rPr>
              <a:t>PHÉP LAI NGHỊCH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CFFCF8E-CF12-41C2-5145-C98FA1243F88}"/>
              </a:ext>
            </a:extLst>
          </p:cNvPr>
          <p:cNvSpPr txBox="1"/>
          <p:nvPr/>
        </p:nvSpPr>
        <p:spPr>
          <a:xfrm>
            <a:off x="1248332" y="5744945"/>
            <a:ext cx="9695336" cy="877163"/>
          </a:xfrm>
          <a:prstGeom prst="rect">
            <a:avLst/>
          </a:prstGeom>
          <a:solidFill>
            <a:srgbClr val="FFE7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err="1">
                <a:solidFill>
                  <a:srgbClr val="1C3E71"/>
                </a:solidFill>
              </a:rPr>
              <a:t>Tính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trạng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mắt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trắng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phân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bố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không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đều</a:t>
            </a:r>
            <a:r>
              <a:rPr lang="en-US" dirty="0">
                <a:solidFill>
                  <a:srgbClr val="1C3E71"/>
                </a:solidFill>
              </a:rPr>
              <a:t> ở </a:t>
            </a:r>
            <a:r>
              <a:rPr lang="en-US" dirty="0" err="1">
                <a:solidFill>
                  <a:srgbClr val="1C3E71"/>
                </a:solidFill>
              </a:rPr>
              <a:t>hai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giới</a:t>
            </a:r>
            <a:r>
              <a:rPr lang="en-US" dirty="0">
                <a:solidFill>
                  <a:srgbClr val="1C3E71"/>
                </a:solidFill>
              </a:rPr>
              <a:t>, </a:t>
            </a:r>
            <a:r>
              <a:rPr lang="en-US" dirty="0" err="1">
                <a:solidFill>
                  <a:srgbClr val="1C3E71"/>
                </a:solidFill>
              </a:rPr>
              <a:t>chủ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yếu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biểu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hiện</a:t>
            </a:r>
            <a:r>
              <a:rPr lang="en-US" dirty="0">
                <a:solidFill>
                  <a:srgbClr val="1C3E71"/>
                </a:solidFill>
              </a:rPr>
              <a:t> ở con </a:t>
            </a:r>
            <a:r>
              <a:rPr lang="en-US" dirty="0" err="1">
                <a:solidFill>
                  <a:srgbClr val="1C3E71"/>
                </a:solidFill>
              </a:rPr>
              <a:t>đực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>
                <a:solidFill>
                  <a:srgbClr val="1C3E71"/>
                </a:solidFill>
                <a:latin typeface="Abadi" panose="020B0604020104020204" pitchFamily="34" charset="0"/>
              </a:rPr>
              <a:t>→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Tính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trạng</a:t>
            </a:r>
            <a:r>
              <a:rPr lang="en-US" dirty="0">
                <a:solidFill>
                  <a:srgbClr val="1C3E71"/>
                </a:solidFill>
              </a:rPr>
              <a:t> do </a:t>
            </a:r>
            <a:r>
              <a:rPr lang="en-US" dirty="0" err="1">
                <a:solidFill>
                  <a:srgbClr val="1C3E71"/>
                </a:solidFill>
              </a:rPr>
              <a:t>một</a:t>
            </a:r>
            <a:r>
              <a:rPr lang="en-US" dirty="0">
                <a:solidFill>
                  <a:srgbClr val="1C3E71"/>
                </a:solidFill>
              </a:rPr>
              <a:t> gene </a:t>
            </a:r>
            <a:r>
              <a:rPr lang="en-US" dirty="0" err="1">
                <a:solidFill>
                  <a:srgbClr val="1C3E71"/>
                </a:solidFill>
              </a:rPr>
              <a:t>quy</a:t>
            </a:r>
            <a:r>
              <a:rPr lang="en-US" dirty="0">
                <a:solidFill>
                  <a:srgbClr val="1C3E71"/>
                </a:solidFill>
              </a:rPr>
              <a:t> định </a:t>
            </a:r>
            <a:r>
              <a:rPr lang="en-US" b="1" dirty="0" err="1">
                <a:solidFill>
                  <a:srgbClr val="1C3E71"/>
                </a:solidFill>
              </a:rPr>
              <a:t>nằm</a:t>
            </a:r>
            <a:r>
              <a:rPr lang="en-US" b="1" dirty="0">
                <a:solidFill>
                  <a:srgbClr val="1C3E71"/>
                </a:solidFill>
              </a:rPr>
              <a:t> </a:t>
            </a:r>
            <a:r>
              <a:rPr lang="en-US" b="1" dirty="0" err="1">
                <a:solidFill>
                  <a:srgbClr val="1C3E71"/>
                </a:solidFill>
              </a:rPr>
              <a:t>trên</a:t>
            </a:r>
            <a:r>
              <a:rPr lang="en-US" b="1" dirty="0">
                <a:solidFill>
                  <a:srgbClr val="1C3E71"/>
                </a:solidFill>
              </a:rPr>
              <a:t> NST </a:t>
            </a:r>
            <a:r>
              <a:rPr lang="en-US" b="1" dirty="0" err="1">
                <a:solidFill>
                  <a:srgbClr val="1C3E71"/>
                </a:solidFill>
              </a:rPr>
              <a:t>giới</a:t>
            </a:r>
            <a:r>
              <a:rPr lang="en-US" b="1" dirty="0">
                <a:solidFill>
                  <a:srgbClr val="1C3E71"/>
                </a:solidFill>
              </a:rPr>
              <a:t> </a:t>
            </a:r>
            <a:r>
              <a:rPr lang="en-US" b="1" dirty="0" err="1">
                <a:solidFill>
                  <a:srgbClr val="1C3E71"/>
                </a:solidFill>
              </a:rPr>
              <a:t>tính</a:t>
            </a:r>
            <a:r>
              <a:rPr lang="en-US" b="1" dirty="0">
                <a:solidFill>
                  <a:srgbClr val="1C3E71"/>
                </a:solidFill>
              </a:rPr>
              <a:t> X </a:t>
            </a:r>
            <a:r>
              <a:rPr lang="en-US" dirty="0" err="1">
                <a:solidFill>
                  <a:srgbClr val="1C3E71"/>
                </a:solidFill>
              </a:rPr>
              <a:t>không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có</a:t>
            </a:r>
            <a:r>
              <a:rPr lang="en-US" dirty="0">
                <a:solidFill>
                  <a:srgbClr val="1C3E71"/>
                </a:solidFill>
              </a:rPr>
              <a:t> allele </a:t>
            </a:r>
            <a:r>
              <a:rPr lang="en-US" dirty="0" err="1">
                <a:solidFill>
                  <a:srgbClr val="1C3E71"/>
                </a:solidFill>
              </a:rPr>
              <a:t>tương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ứng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trên</a:t>
            </a:r>
            <a:r>
              <a:rPr lang="en-US" dirty="0">
                <a:solidFill>
                  <a:srgbClr val="1C3E71"/>
                </a:solidFill>
              </a:rPr>
              <a:t> Y</a:t>
            </a:r>
          </a:p>
        </p:txBody>
      </p:sp>
    </p:spTree>
    <p:extLst>
      <p:ext uri="{BB962C8B-B14F-4D97-AF65-F5344CB8AC3E}">
        <p14:creationId xmlns:p14="http://schemas.microsoft.com/office/powerpoint/2010/main" val="414238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6" descr="Download Focus, Idea, Light Bulb. Royalty-Free Stock Illustration Image -  Pixabay">
            <a:extLst>
              <a:ext uri="{FF2B5EF4-FFF2-40B4-BE49-F238E27FC236}">
                <a16:creationId xmlns:a16="http://schemas.microsoft.com/office/drawing/2014/main" id="{539390AB-F985-4C44-9D35-53FD5A5AC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22" y="72961"/>
            <a:ext cx="970293" cy="87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9AB5EE-39DB-4A0F-A5A3-663B37481C5E}"/>
              </a:ext>
            </a:extLst>
          </p:cNvPr>
          <p:cNvSpPr txBox="1"/>
          <p:nvPr/>
        </p:nvSpPr>
        <p:spPr>
          <a:xfrm>
            <a:off x="1123258" y="221774"/>
            <a:ext cx="11030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1C3E71"/>
                </a:solidFill>
              </a:rPr>
              <a:t>Viết</a:t>
            </a:r>
            <a:r>
              <a:rPr lang="en-US" sz="2000" b="1" dirty="0">
                <a:solidFill>
                  <a:srgbClr val="1C3E71"/>
                </a:solidFill>
              </a:rPr>
              <a:t> </a:t>
            </a:r>
            <a:r>
              <a:rPr lang="en-US" sz="2000" b="1" dirty="0" err="1">
                <a:solidFill>
                  <a:srgbClr val="1C3E71"/>
                </a:solidFill>
              </a:rPr>
              <a:t>sơ</a:t>
            </a:r>
            <a:r>
              <a:rPr lang="en-US" sz="2000" b="1" dirty="0">
                <a:solidFill>
                  <a:srgbClr val="1C3E71"/>
                </a:solidFill>
              </a:rPr>
              <a:t> </a:t>
            </a:r>
            <a:r>
              <a:rPr lang="en-US" sz="2000" b="1" dirty="0" err="1">
                <a:solidFill>
                  <a:srgbClr val="1C3E71"/>
                </a:solidFill>
              </a:rPr>
              <a:t>đồ</a:t>
            </a:r>
            <a:r>
              <a:rPr lang="en-US" sz="2000" b="1" dirty="0">
                <a:solidFill>
                  <a:srgbClr val="1C3E71"/>
                </a:solidFill>
              </a:rPr>
              <a:t> </a:t>
            </a:r>
            <a:r>
              <a:rPr lang="en-US" sz="2000" b="1" dirty="0" err="1">
                <a:solidFill>
                  <a:srgbClr val="1C3E71"/>
                </a:solidFill>
              </a:rPr>
              <a:t>lai</a:t>
            </a:r>
            <a:r>
              <a:rPr lang="vi-VN" sz="2000" b="1" dirty="0">
                <a:solidFill>
                  <a:srgbClr val="1C3E71"/>
                </a:solidFill>
              </a:rPr>
              <a:t> và cho biết tính gene quy định tính trạng ở con được được truyền từ bố hay mẹ?</a:t>
            </a:r>
            <a:r>
              <a:rPr lang="en-US" sz="2000" b="1" dirty="0">
                <a:solidFill>
                  <a:srgbClr val="1C3E71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6BBEB2-A9EF-40DF-819C-6CC2BB595142}"/>
              </a:ext>
            </a:extLst>
          </p:cNvPr>
          <p:cNvSpPr txBox="1"/>
          <p:nvPr/>
        </p:nvSpPr>
        <p:spPr>
          <a:xfrm>
            <a:off x="2465294" y="900169"/>
            <a:ext cx="624976" cy="3611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C3E71"/>
                </a:solidFill>
              </a:rPr>
              <a:t>Pt/c: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36FDBC-FC88-44B3-9652-F77D1C5D6BF9}"/>
              </a:ext>
            </a:extLst>
          </p:cNvPr>
          <p:cNvSpPr txBox="1"/>
          <p:nvPr/>
        </p:nvSpPr>
        <p:spPr>
          <a:xfrm>
            <a:off x="2476135" y="2881154"/>
            <a:ext cx="452877" cy="3611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C3E71"/>
                </a:solidFill>
              </a:rPr>
              <a:t>F1:</a:t>
            </a:r>
          </a:p>
        </p:txBody>
      </p:sp>
      <p:pic>
        <p:nvPicPr>
          <p:cNvPr id="11" name="Picture 2" descr="Giống cái – Wikipedia tiếng Việt">
            <a:extLst>
              <a:ext uri="{FF2B5EF4-FFF2-40B4-BE49-F238E27FC236}">
                <a16:creationId xmlns:a16="http://schemas.microsoft.com/office/drawing/2014/main" id="{6E4199E4-3597-4CC5-9D8F-1A8E06403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05" y="1075655"/>
            <a:ext cx="293775" cy="30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í Hiệu Đặc Biệt Nam Nữ ♂♀ | 199+ Tên 웃 유 Đẹp Nhất - CẦU XANH">
            <a:extLst>
              <a:ext uri="{FF2B5EF4-FFF2-40B4-BE49-F238E27FC236}">
                <a16:creationId xmlns:a16="http://schemas.microsoft.com/office/drawing/2014/main" id="{4AD556E3-F77A-4501-AAA6-1887C485FD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06" t="25688" r="26837" b="24404"/>
          <a:stretch/>
        </p:blipFill>
        <p:spPr bwMode="auto">
          <a:xfrm>
            <a:off x="8001053" y="980407"/>
            <a:ext cx="196115" cy="22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320C6DB-8D89-4712-B15E-FBBD55EC3DC2}"/>
              </a:ext>
            </a:extLst>
          </p:cNvPr>
          <p:cNvSpPr txBox="1"/>
          <p:nvPr/>
        </p:nvSpPr>
        <p:spPr>
          <a:xfrm>
            <a:off x="2451297" y="4462296"/>
            <a:ext cx="452877" cy="3611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C3E71"/>
                </a:solidFill>
              </a:rPr>
              <a:t>F2:</a:t>
            </a:r>
          </a:p>
        </p:txBody>
      </p:sp>
      <p:pic>
        <p:nvPicPr>
          <p:cNvPr id="27" name="Picture 2" descr="Giống cái – Wikipedia tiếng Việt">
            <a:extLst>
              <a:ext uri="{FF2B5EF4-FFF2-40B4-BE49-F238E27FC236}">
                <a16:creationId xmlns:a16="http://schemas.microsoft.com/office/drawing/2014/main" id="{672C3FC2-4DC3-4A74-899C-0C10232F1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982" y="4656400"/>
            <a:ext cx="293775" cy="30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Kí Hiệu Đặc Biệt Nam Nữ ♂♀ | 199+ Tên 웃 유 Đẹp Nhất - CẦU XANH">
            <a:extLst>
              <a:ext uri="{FF2B5EF4-FFF2-40B4-BE49-F238E27FC236}">
                <a16:creationId xmlns:a16="http://schemas.microsoft.com/office/drawing/2014/main" id="{84885F24-B655-4EA7-9A9E-09C17DF28F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06" t="25688" r="26837" b="24404"/>
          <a:stretch/>
        </p:blipFill>
        <p:spPr bwMode="auto">
          <a:xfrm>
            <a:off x="4889563" y="4495592"/>
            <a:ext cx="196115" cy="22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Kí Hiệu Đặc Biệt Nam Nữ ♂♀ | 199+ Tên 웃 유 Đẹp Nhất - CẦU XANH">
            <a:extLst>
              <a:ext uri="{FF2B5EF4-FFF2-40B4-BE49-F238E27FC236}">
                <a16:creationId xmlns:a16="http://schemas.microsoft.com/office/drawing/2014/main" id="{E1EE915F-EB8C-4B94-A2FB-A5CDEB2978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06" t="25688" r="26837" b="24404"/>
          <a:stretch/>
        </p:blipFill>
        <p:spPr bwMode="auto">
          <a:xfrm>
            <a:off x="9940540" y="5981683"/>
            <a:ext cx="196115" cy="22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Kí Hiệu Đặc Biệt Nam Nữ ♂♀ | 199+ Tên 웃 유 Đẹp Nhất - CẦU XANH">
            <a:extLst>
              <a:ext uri="{FF2B5EF4-FFF2-40B4-BE49-F238E27FC236}">
                <a16:creationId xmlns:a16="http://schemas.microsoft.com/office/drawing/2014/main" id="{2644536A-0DD3-4AC1-9AFE-347263A905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06" t="25688" r="26837" b="24404"/>
          <a:stretch/>
        </p:blipFill>
        <p:spPr bwMode="auto">
          <a:xfrm>
            <a:off x="8138742" y="2988044"/>
            <a:ext cx="196115" cy="22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2C53C68-0230-4781-8B97-126D939904CC}"/>
              </a:ext>
            </a:extLst>
          </p:cNvPr>
          <p:cNvSpPr txBox="1"/>
          <p:nvPr/>
        </p:nvSpPr>
        <p:spPr>
          <a:xfrm>
            <a:off x="9408294" y="4341208"/>
            <a:ext cx="2217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>
                <a:solidFill>
                  <a:srgbClr val="1C3E71"/>
                </a:solidFill>
              </a:rPr>
              <a:t>Tỉ lệ kiểu hình F2 </a:t>
            </a:r>
            <a:endParaRPr lang="en-US" sz="2000" b="1" dirty="0">
              <a:solidFill>
                <a:srgbClr val="1C3E7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47224A8-7859-4383-8C73-0A314CFA6CD8}"/>
              </a:ext>
            </a:extLst>
          </p:cNvPr>
          <p:cNvSpPr txBox="1"/>
          <p:nvPr/>
        </p:nvSpPr>
        <p:spPr>
          <a:xfrm>
            <a:off x="5928586" y="633798"/>
            <a:ext cx="279600" cy="3611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C3E71"/>
                </a:solidFill>
              </a:rPr>
              <a:t>X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6488FF2-4164-4691-80FB-47D82229EDCA}"/>
              </a:ext>
            </a:extLst>
          </p:cNvPr>
          <p:cNvSpPr txBox="1"/>
          <p:nvPr/>
        </p:nvSpPr>
        <p:spPr>
          <a:xfrm>
            <a:off x="6011823" y="2813157"/>
            <a:ext cx="279600" cy="3611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C3E71"/>
                </a:solidFill>
              </a:rPr>
              <a:t>X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B51174B-BC9F-4AA6-BA18-0266C1E50741}"/>
              </a:ext>
            </a:extLst>
          </p:cNvPr>
          <p:cNvCxnSpPr>
            <a:cxnSpLocks/>
          </p:cNvCxnSpPr>
          <p:nvPr/>
        </p:nvCxnSpPr>
        <p:spPr>
          <a:xfrm>
            <a:off x="6114078" y="1047473"/>
            <a:ext cx="0" cy="692899"/>
          </a:xfrm>
          <a:prstGeom prst="straightConnector1">
            <a:avLst/>
          </a:prstGeom>
          <a:ln w="28575">
            <a:solidFill>
              <a:srgbClr val="1C3E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3AD8E6B-42B2-4778-92BE-BDC05A19CF8A}"/>
              </a:ext>
            </a:extLst>
          </p:cNvPr>
          <p:cNvCxnSpPr>
            <a:cxnSpLocks/>
          </p:cNvCxnSpPr>
          <p:nvPr/>
        </p:nvCxnSpPr>
        <p:spPr>
          <a:xfrm>
            <a:off x="6203953" y="3327918"/>
            <a:ext cx="8466" cy="610029"/>
          </a:xfrm>
          <a:prstGeom prst="straightConnector1">
            <a:avLst/>
          </a:prstGeom>
          <a:ln w="28575">
            <a:solidFill>
              <a:srgbClr val="1C3E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85C9FC25-191F-4110-A1D1-8FC2DEA38094}"/>
              </a:ext>
            </a:extLst>
          </p:cNvPr>
          <p:cNvSpPr txBox="1"/>
          <p:nvPr/>
        </p:nvSpPr>
        <p:spPr>
          <a:xfrm>
            <a:off x="3930423" y="1290886"/>
            <a:ext cx="1122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1C3E71"/>
                </a:solidFill>
              </a:rPr>
              <a:t>Mắt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đỏ</a:t>
            </a:r>
            <a:endParaRPr lang="en-US" dirty="0">
              <a:solidFill>
                <a:srgbClr val="1C3E7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19B9209-9BA3-48DC-9863-AA51040B227E}"/>
              </a:ext>
            </a:extLst>
          </p:cNvPr>
          <p:cNvSpPr txBox="1"/>
          <p:nvPr/>
        </p:nvSpPr>
        <p:spPr>
          <a:xfrm>
            <a:off x="6925453" y="1304442"/>
            <a:ext cx="1251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1C3E71"/>
                </a:solidFill>
              </a:rPr>
              <a:t>Mắt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trắng</a:t>
            </a:r>
            <a:endParaRPr lang="en-US" dirty="0">
              <a:solidFill>
                <a:srgbClr val="1C3E7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E4618F3-DE84-4A3F-92E2-F2F6AF701FA7}"/>
              </a:ext>
            </a:extLst>
          </p:cNvPr>
          <p:cNvSpPr txBox="1"/>
          <p:nvPr/>
        </p:nvSpPr>
        <p:spPr>
          <a:xfrm>
            <a:off x="4109690" y="3173980"/>
            <a:ext cx="672126" cy="2888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1C3E71"/>
                </a:solidFill>
              </a:rPr>
              <a:t>Mắt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đỏ</a:t>
            </a:r>
            <a:endParaRPr lang="en-US" dirty="0">
              <a:solidFill>
                <a:srgbClr val="1C3E7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BBA7D82-9AC4-4E47-B5ED-17D0DAEB3D76}"/>
              </a:ext>
            </a:extLst>
          </p:cNvPr>
          <p:cNvSpPr txBox="1"/>
          <p:nvPr/>
        </p:nvSpPr>
        <p:spPr>
          <a:xfrm>
            <a:off x="6990385" y="3184120"/>
            <a:ext cx="672126" cy="2888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1C3E71"/>
                </a:solidFill>
              </a:rPr>
              <a:t>Mắt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đỏ</a:t>
            </a:r>
            <a:endParaRPr lang="en-US" dirty="0">
              <a:solidFill>
                <a:srgbClr val="1C3E7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6D15F92-FD38-4E2D-B63F-E75FC794E876}"/>
              </a:ext>
            </a:extLst>
          </p:cNvPr>
          <p:cNvSpPr txBox="1"/>
          <p:nvPr/>
        </p:nvSpPr>
        <p:spPr>
          <a:xfrm>
            <a:off x="9610839" y="4861247"/>
            <a:ext cx="2043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1C3E71"/>
                </a:solidFill>
              </a:rPr>
              <a:t>2      </a:t>
            </a:r>
            <a:r>
              <a:rPr lang="en-US" sz="2000" dirty="0" err="1">
                <a:solidFill>
                  <a:srgbClr val="1C3E71"/>
                </a:solidFill>
              </a:rPr>
              <a:t>Mắt</a:t>
            </a:r>
            <a:r>
              <a:rPr lang="en-US" sz="2000" dirty="0">
                <a:solidFill>
                  <a:srgbClr val="1C3E71"/>
                </a:solidFill>
              </a:rPr>
              <a:t> </a:t>
            </a:r>
            <a:r>
              <a:rPr lang="en-US" sz="2000" dirty="0" err="1">
                <a:solidFill>
                  <a:srgbClr val="1C3E71"/>
                </a:solidFill>
              </a:rPr>
              <a:t>đỏ</a:t>
            </a:r>
            <a:endParaRPr lang="en-US" sz="2000" dirty="0">
              <a:solidFill>
                <a:srgbClr val="1C3E71"/>
              </a:solidFill>
            </a:endParaRPr>
          </a:p>
        </p:txBody>
      </p:sp>
      <p:pic>
        <p:nvPicPr>
          <p:cNvPr id="89" name="Picture 2" descr="Giống cái – Wikipedia tiếng Việt">
            <a:extLst>
              <a:ext uri="{FF2B5EF4-FFF2-40B4-BE49-F238E27FC236}">
                <a16:creationId xmlns:a16="http://schemas.microsoft.com/office/drawing/2014/main" id="{93EA9BF8-18ED-A44F-E4D7-3F743B9A6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155" y="2971916"/>
            <a:ext cx="293775" cy="30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0E4BBBD-F129-631D-62AF-360EF8092891}"/>
              </a:ext>
            </a:extLst>
          </p:cNvPr>
          <p:cNvGrpSpPr/>
          <p:nvPr/>
        </p:nvGrpSpPr>
        <p:grpSpPr>
          <a:xfrm>
            <a:off x="4674287" y="692620"/>
            <a:ext cx="265964" cy="586233"/>
            <a:chOff x="3401146" y="1794658"/>
            <a:chExt cx="265964" cy="58623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77EE280-5BA5-34F3-52A7-415101491CE6}"/>
                </a:ext>
              </a:extLst>
            </p:cNvPr>
            <p:cNvGrpSpPr/>
            <p:nvPr/>
          </p:nvGrpSpPr>
          <p:grpSpPr>
            <a:xfrm>
              <a:off x="3564095" y="1794658"/>
              <a:ext cx="103015" cy="586233"/>
              <a:chOff x="2432807" y="1284790"/>
              <a:chExt cx="360728" cy="3766339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16657417-EA38-B787-C8F2-0CEA18C2AB59}"/>
                  </a:ext>
                </a:extLst>
              </p:cNvPr>
              <p:cNvGrpSpPr/>
              <p:nvPr/>
            </p:nvGrpSpPr>
            <p:grpSpPr>
              <a:xfrm>
                <a:off x="2432807" y="1284790"/>
                <a:ext cx="360727" cy="1875949"/>
                <a:chOff x="2432807" y="925974"/>
                <a:chExt cx="360727" cy="1875949"/>
              </a:xfrm>
            </p:grpSpPr>
            <p:sp>
              <p:nvSpPr>
                <p:cNvPr id="101" name="Rectangle: Rounded Corners 100">
                  <a:extLst>
                    <a:ext uri="{FF2B5EF4-FFF2-40B4-BE49-F238E27FC236}">
                      <a16:creationId xmlns:a16="http://schemas.microsoft.com/office/drawing/2014/main" id="{AA9019EA-4A96-27EC-F9C2-77D58AC46D57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Flowchart: Delay 101">
                  <a:extLst>
                    <a:ext uri="{FF2B5EF4-FFF2-40B4-BE49-F238E27FC236}">
                      <a16:creationId xmlns:a16="http://schemas.microsoft.com/office/drawing/2014/main" id="{853807D2-53F4-48DA-01F0-D58F98EBB181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637160C8-96A9-B88D-50B8-F7D2A0A8C90D}"/>
                  </a:ext>
                </a:extLst>
              </p:cNvPr>
              <p:cNvGrpSpPr/>
              <p:nvPr/>
            </p:nvGrpSpPr>
            <p:grpSpPr>
              <a:xfrm rot="10800000">
                <a:off x="2432808" y="3175180"/>
                <a:ext cx="360727" cy="1875949"/>
                <a:chOff x="2432807" y="925974"/>
                <a:chExt cx="360727" cy="1875949"/>
              </a:xfrm>
            </p:grpSpPr>
            <p:sp>
              <p:nvSpPr>
                <p:cNvPr id="99" name="Rectangle: Rounded Corners 98">
                  <a:extLst>
                    <a:ext uri="{FF2B5EF4-FFF2-40B4-BE49-F238E27FC236}">
                      <a16:creationId xmlns:a16="http://schemas.microsoft.com/office/drawing/2014/main" id="{7FC89342-20F8-2E3A-AD98-818C94740BB3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Flowchart: Delay 99">
                  <a:extLst>
                    <a:ext uri="{FF2B5EF4-FFF2-40B4-BE49-F238E27FC236}">
                      <a16:creationId xmlns:a16="http://schemas.microsoft.com/office/drawing/2014/main" id="{04269C9F-33C5-1539-91DD-E71F927A37F9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1D31E3B-421A-4A14-5135-226C44BADD06}"/>
                </a:ext>
              </a:extLst>
            </p:cNvPr>
            <p:cNvGrpSpPr/>
            <p:nvPr/>
          </p:nvGrpSpPr>
          <p:grpSpPr>
            <a:xfrm>
              <a:off x="3401717" y="1794658"/>
              <a:ext cx="103015" cy="586233"/>
              <a:chOff x="2432807" y="1284790"/>
              <a:chExt cx="360728" cy="3766339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2FE95E7C-9B46-7CD9-CD60-F7125299A562}"/>
                  </a:ext>
                </a:extLst>
              </p:cNvPr>
              <p:cNvGrpSpPr/>
              <p:nvPr/>
            </p:nvGrpSpPr>
            <p:grpSpPr>
              <a:xfrm>
                <a:off x="2432807" y="1284790"/>
                <a:ext cx="360727" cy="1875949"/>
                <a:chOff x="2432807" y="925974"/>
                <a:chExt cx="360727" cy="1875949"/>
              </a:xfrm>
            </p:grpSpPr>
            <p:sp>
              <p:nvSpPr>
                <p:cNvPr id="69" name="Rectangle: Rounded Corners 68">
                  <a:extLst>
                    <a:ext uri="{FF2B5EF4-FFF2-40B4-BE49-F238E27FC236}">
                      <a16:creationId xmlns:a16="http://schemas.microsoft.com/office/drawing/2014/main" id="{71B55733-4B8A-F4F7-68C5-DA83D9F74755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Flowchart: Delay 95">
                  <a:extLst>
                    <a:ext uri="{FF2B5EF4-FFF2-40B4-BE49-F238E27FC236}">
                      <a16:creationId xmlns:a16="http://schemas.microsoft.com/office/drawing/2014/main" id="{66921664-C8E6-F4C5-F6FE-008E91074C48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4BEB9D6A-7F2B-1155-3B03-9AEED2287E58}"/>
                  </a:ext>
                </a:extLst>
              </p:cNvPr>
              <p:cNvGrpSpPr/>
              <p:nvPr/>
            </p:nvGrpSpPr>
            <p:grpSpPr>
              <a:xfrm rot="10800000">
                <a:off x="2432808" y="3175180"/>
                <a:ext cx="360727" cy="1875949"/>
                <a:chOff x="2432807" y="925974"/>
                <a:chExt cx="360727" cy="1875949"/>
              </a:xfrm>
            </p:grpSpPr>
            <p:sp>
              <p:nvSpPr>
                <p:cNvPr id="55" name="Rectangle: Rounded Corners 54">
                  <a:extLst>
                    <a:ext uri="{FF2B5EF4-FFF2-40B4-BE49-F238E27FC236}">
                      <a16:creationId xmlns:a16="http://schemas.microsoft.com/office/drawing/2014/main" id="{5F3776DA-CB51-6EAF-1EE5-46C0BFED10D8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Flowchart: Delay 62">
                  <a:extLst>
                    <a:ext uri="{FF2B5EF4-FFF2-40B4-BE49-F238E27FC236}">
                      <a16:creationId xmlns:a16="http://schemas.microsoft.com/office/drawing/2014/main" id="{441DCB30-B0FD-54A0-5FC5-8941F03EDF7E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F58C123-C1AA-E6F8-221A-4E6F0750188F}"/>
                </a:ext>
              </a:extLst>
            </p:cNvPr>
            <p:cNvSpPr/>
            <p:nvPr/>
          </p:nvSpPr>
          <p:spPr>
            <a:xfrm>
              <a:off x="3401146" y="1868234"/>
              <a:ext cx="99230" cy="2882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B0BF26F-21C3-C472-F562-16B9CED3066E}"/>
                </a:ext>
              </a:extLst>
            </p:cNvPr>
            <p:cNvSpPr/>
            <p:nvPr/>
          </p:nvSpPr>
          <p:spPr>
            <a:xfrm>
              <a:off x="3565648" y="1866074"/>
              <a:ext cx="99230" cy="2882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550C82F4-56C3-7A58-8C92-3B54AA39841D}"/>
              </a:ext>
            </a:extLst>
          </p:cNvPr>
          <p:cNvGrpSpPr/>
          <p:nvPr/>
        </p:nvGrpSpPr>
        <p:grpSpPr>
          <a:xfrm>
            <a:off x="7551211" y="633798"/>
            <a:ext cx="276047" cy="576117"/>
            <a:chOff x="7781081" y="1101828"/>
            <a:chExt cx="276047" cy="576117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1CB284F5-E82F-6F79-0C9F-47A35F8A8002}"/>
                </a:ext>
              </a:extLst>
            </p:cNvPr>
            <p:cNvGrpSpPr/>
            <p:nvPr/>
          </p:nvGrpSpPr>
          <p:grpSpPr>
            <a:xfrm>
              <a:off x="7956145" y="1216426"/>
              <a:ext cx="100983" cy="178371"/>
              <a:chOff x="2432806" y="734717"/>
              <a:chExt cx="360728" cy="2067206"/>
            </a:xfrm>
            <a:solidFill>
              <a:srgbClr val="0070C0"/>
            </a:solidFill>
          </p:grpSpPr>
          <p:sp>
            <p:nvSpPr>
              <p:cNvPr id="116" name="Rectangle: Rounded Corners 115">
                <a:extLst>
                  <a:ext uri="{FF2B5EF4-FFF2-40B4-BE49-F238E27FC236}">
                    <a16:creationId xmlns:a16="http://schemas.microsoft.com/office/drawing/2014/main" id="{F3180151-6D69-5112-5709-D108522E737C}"/>
                  </a:ext>
                </a:extLst>
              </p:cNvPr>
              <p:cNvSpPr/>
              <p:nvPr/>
            </p:nvSpPr>
            <p:spPr>
              <a:xfrm>
                <a:off x="2432807" y="1023457"/>
                <a:ext cx="360727" cy="1778466"/>
              </a:xfrm>
              <a:prstGeom prst="roundRect">
                <a:avLst/>
              </a:prstGeom>
              <a:grpFill/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Flowchart: Delay 116">
                <a:extLst>
                  <a:ext uri="{FF2B5EF4-FFF2-40B4-BE49-F238E27FC236}">
                    <a16:creationId xmlns:a16="http://schemas.microsoft.com/office/drawing/2014/main" id="{EC629906-B093-25AA-E2B6-78CAF99FA83C}"/>
                  </a:ext>
                </a:extLst>
              </p:cNvPr>
              <p:cNvSpPr/>
              <p:nvPr/>
            </p:nvSpPr>
            <p:spPr>
              <a:xfrm rot="16200000">
                <a:off x="2378645" y="788878"/>
                <a:ext cx="469049" cy="360727"/>
              </a:xfrm>
              <a:prstGeom prst="flowChartDelay">
                <a:avLst/>
              </a:prstGeom>
              <a:solidFill>
                <a:srgbClr val="E71D73"/>
              </a:solidFill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D2479D2-D493-A554-B87D-B6D6F7C1A4B6}"/>
                </a:ext>
              </a:extLst>
            </p:cNvPr>
            <p:cNvGrpSpPr/>
            <p:nvPr/>
          </p:nvGrpSpPr>
          <p:grpSpPr>
            <a:xfrm rot="10800000">
              <a:off x="7956146" y="1395236"/>
              <a:ext cx="100982" cy="245566"/>
              <a:chOff x="2432807" y="925974"/>
              <a:chExt cx="360727" cy="1875949"/>
            </a:xfrm>
            <a:solidFill>
              <a:srgbClr val="0070C0"/>
            </a:solidFill>
          </p:grpSpPr>
          <p:sp>
            <p:nvSpPr>
              <p:cNvPr id="114" name="Rectangle: Rounded Corners 113">
                <a:extLst>
                  <a:ext uri="{FF2B5EF4-FFF2-40B4-BE49-F238E27FC236}">
                    <a16:creationId xmlns:a16="http://schemas.microsoft.com/office/drawing/2014/main" id="{C4D0920B-7E11-59CF-3253-6DB30BFF1BBB}"/>
                  </a:ext>
                </a:extLst>
              </p:cNvPr>
              <p:cNvSpPr/>
              <p:nvPr/>
            </p:nvSpPr>
            <p:spPr>
              <a:xfrm>
                <a:off x="2432807" y="1023457"/>
                <a:ext cx="360727" cy="1778466"/>
              </a:xfrm>
              <a:prstGeom prst="roundRect">
                <a:avLst/>
              </a:prstGeom>
              <a:grpFill/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lowchart: Delay 114">
                <a:extLst>
                  <a:ext uri="{FF2B5EF4-FFF2-40B4-BE49-F238E27FC236}">
                    <a16:creationId xmlns:a16="http://schemas.microsoft.com/office/drawing/2014/main" id="{0F776F2B-4B38-8AA7-84FB-6BA9DD6E89EB}"/>
                  </a:ext>
                </a:extLst>
              </p:cNvPr>
              <p:cNvSpPr/>
              <p:nvPr/>
            </p:nvSpPr>
            <p:spPr>
              <a:xfrm rot="16200000">
                <a:off x="2474275" y="884506"/>
                <a:ext cx="277792" cy="360727"/>
              </a:xfrm>
              <a:prstGeom prst="flowChartDelay">
                <a:avLst/>
              </a:prstGeom>
              <a:solidFill>
                <a:srgbClr val="E71D73"/>
              </a:solidFill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FA585934-D39E-6D36-2584-1993A534EE5B}"/>
                </a:ext>
              </a:extLst>
            </p:cNvPr>
            <p:cNvGrpSpPr/>
            <p:nvPr/>
          </p:nvGrpSpPr>
          <p:grpSpPr>
            <a:xfrm>
              <a:off x="7781081" y="1101828"/>
              <a:ext cx="100982" cy="576117"/>
              <a:chOff x="2432807" y="1284790"/>
              <a:chExt cx="360728" cy="3766339"/>
            </a:xfrm>
          </p:grpSpPr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604903B6-3557-6276-A0BE-1C3C4B1F5071}"/>
                  </a:ext>
                </a:extLst>
              </p:cNvPr>
              <p:cNvGrpSpPr/>
              <p:nvPr/>
            </p:nvGrpSpPr>
            <p:grpSpPr>
              <a:xfrm>
                <a:off x="2432807" y="1284790"/>
                <a:ext cx="360727" cy="1875949"/>
                <a:chOff x="2432807" y="925974"/>
                <a:chExt cx="360727" cy="1875949"/>
              </a:xfrm>
            </p:grpSpPr>
            <p:sp>
              <p:nvSpPr>
                <p:cNvPr id="112" name="Rectangle: Rounded Corners 111">
                  <a:extLst>
                    <a:ext uri="{FF2B5EF4-FFF2-40B4-BE49-F238E27FC236}">
                      <a16:creationId xmlns:a16="http://schemas.microsoft.com/office/drawing/2014/main" id="{EE45A6CB-8B30-C28E-F17F-B7E848CB969C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1D71B9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Flowchart: Delay 112">
                  <a:extLst>
                    <a:ext uri="{FF2B5EF4-FFF2-40B4-BE49-F238E27FC236}">
                      <a16:creationId xmlns:a16="http://schemas.microsoft.com/office/drawing/2014/main" id="{044A1C77-0B8B-E6EE-F2B1-8514FB520FB9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FE2A69BB-C739-9A31-776A-6CF971897F59}"/>
                  </a:ext>
                </a:extLst>
              </p:cNvPr>
              <p:cNvGrpSpPr/>
              <p:nvPr/>
            </p:nvGrpSpPr>
            <p:grpSpPr>
              <a:xfrm rot="10800000">
                <a:off x="2432808" y="3175180"/>
                <a:ext cx="360727" cy="1875949"/>
                <a:chOff x="2432807" y="925974"/>
                <a:chExt cx="360727" cy="1875949"/>
              </a:xfrm>
            </p:grpSpPr>
            <p:sp>
              <p:nvSpPr>
                <p:cNvPr id="110" name="Rectangle: Rounded Corners 109">
                  <a:extLst>
                    <a:ext uri="{FF2B5EF4-FFF2-40B4-BE49-F238E27FC236}">
                      <a16:creationId xmlns:a16="http://schemas.microsoft.com/office/drawing/2014/main" id="{229EA74B-2D7B-7CAD-A42D-54AB272EDF69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1D71B9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Flowchart: Delay 110">
                  <a:extLst>
                    <a:ext uri="{FF2B5EF4-FFF2-40B4-BE49-F238E27FC236}">
                      <a16:creationId xmlns:a16="http://schemas.microsoft.com/office/drawing/2014/main" id="{F5F7888B-08E3-C611-F1AA-B2DE63B99255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5B06EA8-3C60-B3C0-B99C-F9AEC9E61391}"/>
                </a:ext>
              </a:extLst>
            </p:cNvPr>
            <p:cNvSpPr/>
            <p:nvPr/>
          </p:nvSpPr>
          <p:spPr>
            <a:xfrm>
              <a:off x="7782936" y="1177005"/>
              <a:ext cx="97272" cy="2832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C7773084-B1FE-7DB7-A0F4-AC0D94353541}"/>
              </a:ext>
            </a:extLst>
          </p:cNvPr>
          <p:cNvSpPr txBox="1"/>
          <p:nvPr/>
        </p:nvSpPr>
        <p:spPr>
          <a:xfrm>
            <a:off x="4438308" y="621379"/>
            <a:ext cx="7425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1C3E71"/>
                </a:solidFill>
              </a:rPr>
              <a:t>A       </a:t>
            </a:r>
            <a:r>
              <a:rPr lang="vi-VN" sz="1000" b="1" dirty="0">
                <a:solidFill>
                  <a:srgbClr val="1C3E71"/>
                </a:solidFill>
              </a:rPr>
              <a:t>    </a:t>
            </a:r>
            <a:r>
              <a:rPr lang="en-US" sz="1000" b="1" dirty="0">
                <a:solidFill>
                  <a:srgbClr val="1C3E71"/>
                </a:solidFill>
              </a:rPr>
              <a:t> A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F105F76-3352-C80B-7FC0-FC5E4B4EDFB8}"/>
              </a:ext>
            </a:extLst>
          </p:cNvPr>
          <p:cNvSpPr txBox="1"/>
          <p:nvPr/>
        </p:nvSpPr>
        <p:spPr>
          <a:xfrm>
            <a:off x="7278691" y="602189"/>
            <a:ext cx="2535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000" b="1" dirty="0">
                <a:solidFill>
                  <a:srgbClr val="E71D73"/>
                </a:solidFill>
              </a:rPr>
              <a:t>a</a:t>
            </a:r>
            <a:endParaRPr lang="en-US" sz="1000" b="1" dirty="0">
              <a:solidFill>
                <a:srgbClr val="E71D73"/>
              </a:solidFill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28D50BD-143A-3516-0EE2-5A4FCC3AA1AC}"/>
              </a:ext>
            </a:extLst>
          </p:cNvPr>
          <p:cNvSpPr txBox="1"/>
          <p:nvPr/>
        </p:nvSpPr>
        <p:spPr>
          <a:xfrm>
            <a:off x="3600601" y="909966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C3E71"/>
                </a:solidFill>
              </a:rPr>
              <a:t>X</a:t>
            </a:r>
            <a:r>
              <a:rPr lang="en-US" sz="2400" b="1" baseline="30000" dirty="0">
                <a:solidFill>
                  <a:srgbClr val="1C3E71"/>
                </a:solidFill>
              </a:rPr>
              <a:t>A</a:t>
            </a:r>
            <a:r>
              <a:rPr lang="en-US" sz="2400" b="1" dirty="0">
                <a:solidFill>
                  <a:srgbClr val="1C3E71"/>
                </a:solidFill>
              </a:rPr>
              <a:t>X</a:t>
            </a:r>
            <a:r>
              <a:rPr lang="en-US" sz="2400" b="1" baseline="30000" dirty="0">
                <a:solidFill>
                  <a:srgbClr val="1C3E71"/>
                </a:solidFill>
              </a:rPr>
              <a:t>A</a:t>
            </a:r>
            <a:endParaRPr lang="en-US" sz="2400" b="1" dirty="0">
              <a:solidFill>
                <a:srgbClr val="1C3E71"/>
              </a:solidFill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BB7528B6-9A8E-1ED3-A03E-DFDF7F5D681B}"/>
              </a:ext>
            </a:extLst>
          </p:cNvPr>
          <p:cNvSpPr txBox="1"/>
          <p:nvPr/>
        </p:nvSpPr>
        <p:spPr>
          <a:xfrm>
            <a:off x="6600007" y="894436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E71D73"/>
                </a:solidFill>
              </a:rPr>
              <a:t>X</a:t>
            </a:r>
            <a:r>
              <a:rPr lang="vi-VN" sz="2400" b="1" baseline="30000" dirty="0">
                <a:solidFill>
                  <a:srgbClr val="E71D73"/>
                </a:solidFill>
              </a:rPr>
              <a:t>a</a:t>
            </a:r>
            <a:r>
              <a:rPr lang="en-US" sz="2400" b="1" dirty="0">
                <a:solidFill>
                  <a:srgbClr val="E71D73"/>
                </a:solidFill>
              </a:rPr>
              <a:t>Y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D1E49455-CD0D-FD5B-10B0-627F560382F2}"/>
              </a:ext>
            </a:extLst>
          </p:cNvPr>
          <p:cNvSpPr txBox="1"/>
          <p:nvPr/>
        </p:nvSpPr>
        <p:spPr>
          <a:xfrm>
            <a:off x="2451297" y="1990753"/>
            <a:ext cx="671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C3E71"/>
                </a:solidFill>
              </a:rPr>
              <a:t>GT: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C609903-1CD6-0A4A-C81A-F4CCE6D256BE}"/>
              </a:ext>
            </a:extLst>
          </p:cNvPr>
          <p:cNvSpPr txBox="1"/>
          <p:nvPr/>
        </p:nvSpPr>
        <p:spPr>
          <a:xfrm>
            <a:off x="3865628" y="1995099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C3E71"/>
                </a:solidFill>
              </a:rPr>
              <a:t>X</a:t>
            </a:r>
            <a:r>
              <a:rPr lang="en-US" sz="2400" b="1" baseline="30000" dirty="0">
                <a:solidFill>
                  <a:srgbClr val="1C3E71"/>
                </a:solidFill>
              </a:rPr>
              <a:t>A</a:t>
            </a:r>
            <a:endParaRPr lang="en-US" sz="2400" b="1" dirty="0">
              <a:solidFill>
                <a:srgbClr val="1C3E71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F7DCD765-CC5E-514E-0FFD-6C3AFDE95299}"/>
              </a:ext>
            </a:extLst>
          </p:cNvPr>
          <p:cNvSpPr txBox="1"/>
          <p:nvPr/>
        </p:nvSpPr>
        <p:spPr>
          <a:xfrm>
            <a:off x="6691180" y="1995099"/>
            <a:ext cx="134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E71D73"/>
                </a:solidFill>
              </a:rPr>
              <a:t>X</a:t>
            </a:r>
            <a:r>
              <a:rPr lang="vi-VN" sz="2400" b="1" baseline="30000" dirty="0">
                <a:solidFill>
                  <a:srgbClr val="E71D73"/>
                </a:solidFill>
              </a:rPr>
              <a:t>a</a:t>
            </a:r>
            <a:r>
              <a:rPr lang="en-US" sz="2400" b="1" baseline="30000" dirty="0">
                <a:solidFill>
                  <a:srgbClr val="E71D73"/>
                </a:solidFill>
              </a:rPr>
              <a:t> </a:t>
            </a:r>
            <a:r>
              <a:rPr lang="en-US" sz="2400" b="1" dirty="0">
                <a:solidFill>
                  <a:srgbClr val="E71D73"/>
                </a:solidFill>
              </a:rPr>
              <a:t>,   </a:t>
            </a:r>
            <a:r>
              <a:rPr lang="vi-VN" sz="2400" b="1" dirty="0">
                <a:solidFill>
                  <a:srgbClr val="E71D73"/>
                </a:solidFill>
              </a:rPr>
              <a:t>    </a:t>
            </a:r>
            <a:r>
              <a:rPr lang="en-US" sz="2400" b="1" dirty="0">
                <a:solidFill>
                  <a:srgbClr val="E71D73"/>
                </a:solidFill>
              </a:rPr>
              <a:t>Y</a:t>
            </a: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52935C4C-27F4-44F3-CB9F-CBA6A82D5F04}"/>
              </a:ext>
            </a:extLst>
          </p:cNvPr>
          <p:cNvGrpSpPr/>
          <p:nvPr/>
        </p:nvGrpSpPr>
        <p:grpSpPr>
          <a:xfrm>
            <a:off x="4485334" y="1871732"/>
            <a:ext cx="103586" cy="586233"/>
            <a:chOff x="5698604" y="2339762"/>
            <a:chExt cx="103586" cy="586233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B638FD82-F0EB-6E84-8243-C32B8E4A4B66}"/>
                </a:ext>
              </a:extLst>
            </p:cNvPr>
            <p:cNvGrpSpPr/>
            <p:nvPr/>
          </p:nvGrpSpPr>
          <p:grpSpPr>
            <a:xfrm>
              <a:off x="5699175" y="2339762"/>
              <a:ext cx="103015" cy="586233"/>
              <a:chOff x="2432807" y="1284790"/>
              <a:chExt cx="360728" cy="3766339"/>
            </a:xfrm>
          </p:grpSpPr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A42B0D9-8DFA-0634-06E1-6789D675FE80}"/>
                  </a:ext>
                </a:extLst>
              </p:cNvPr>
              <p:cNvGrpSpPr/>
              <p:nvPr/>
            </p:nvGrpSpPr>
            <p:grpSpPr>
              <a:xfrm>
                <a:off x="2432807" y="1284790"/>
                <a:ext cx="360727" cy="1875949"/>
                <a:chOff x="2432807" y="925974"/>
                <a:chExt cx="360727" cy="1875949"/>
              </a:xfrm>
            </p:grpSpPr>
            <p:sp>
              <p:nvSpPr>
                <p:cNvPr id="135" name="Rectangle: Rounded Corners 134">
                  <a:extLst>
                    <a:ext uri="{FF2B5EF4-FFF2-40B4-BE49-F238E27FC236}">
                      <a16:creationId xmlns:a16="http://schemas.microsoft.com/office/drawing/2014/main" id="{CC393CA2-BCB4-CA20-33F3-BC3104650B4A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Flowchart: Delay 135">
                  <a:extLst>
                    <a:ext uri="{FF2B5EF4-FFF2-40B4-BE49-F238E27FC236}">
                      <a16:creationId xmlns:a16="http://schemas.microsoft.com/office/drawing/2014/main" id="{4762672A-E2DF-0E08-07C6-10481EBE77F4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7D19A8DC-51E3-5A44-BD87-69E56C96B722}"/>
                  </a:ext>
                </a:extLst>
              </p:cNvPr>
              <p:cNvGrpSpPr/>
              <p:nvPr/>
            </p:nvGrpSpPr>
            <p:grpSpPr>
              <a:xfrm rot="10800000">
                <a:off x="2432808" y="3175180"/>
                <a:ext cx="360727" cy="1875949"/>
                <a:chOff x="2432807" y="925974"/>
                <a:chExt cx="360727" cy="1875949"/>
              </a:xfrm>
            </p:grpSpPr>
            <p:sp>
              <p:nvSpPr>
                <p:cNvPr id="133" name="Rectangle: Rounded Corners 132">
                  <a:extLst>
                    <a:ext uri="{FF2B5EF4-FFF2-40B4-BE49-F238E27FC236}">
                      <a16:creationId xmlns:a16="http://schemas.microsoft.com/office/drawing/2014/main" id="{E5F6DBFA-854A-8702-C07C-77DAB5F25309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lowchart: Delay 133">
                  <a:extLst>
                    <a:ext uri="{FF2B5EF4-FFF2-40B4-BE49-F238E27FC236}">
                      <a16:creationId xmlns:a16="http://schemas.microsoft.com/office/drawing/2014/main" id="{2B2E6518-2E04-AD41-1F6B-D6B0774A3C9F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AD265D65-2D16-5150-E1A8-DAF19220BD98}"/>
                </a:ext>
              </a:extLst>
            </p:cNvPr>
            <p:cNvSpPr/>
            <p:nvPr/>
          </p:nvSpPr>
          <p:spPr>
            <a:xfrm>
              <a:off x="5698604" y="2413338"/>
              <a:ext cx="99230" cy="2882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41BA0611-499C-3591-2CEC-2DA91701C7C4}"/>
              </a:ext>
            </a:extLst>
          </p:cNvPr>
          <p:cNvSpPr txBox="1"/>
          <p:nvPr/>
        </p:nvSpPr>
        <p:spPr>
          <a:xfrm>
            <a:off x="4560348" y="1809504"/>
            <a:ext cx="3223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1C3E71"/>
                </a:solidFill>
              </a:rPr>
              <a:t>A     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FB7DF781-D4E2-1A18-57D9-7AEED7EA8687}"/>
              </a:ext>
            </a:extLst>
          </p:cNvPr>
          <p:cNvGrpSpPr/>
          <p:nvPr/>
        </p:nvGrpSpPr>
        <p:grpSpPr>
          <a:xfrm>
            <a:off x="8035751" y="1885194"/>
            <a:ext cx="100983" cy="424376"/>
            <a:chOff x="10307670" y="1551802"/>
            <a:chExt cx="100983" cy="424376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E76C1D8D-DBE8-AB99-C5B4-30925D62392B}"/>
                </a:ext>
              </a:extLst>
            </p:cNvPr>
            <p:cNvGrpSpPr/>
            <p:nvPr/>
          </p:nvGrpSpPr>
          <p:grpSpPr>
            <a:xfrm>
              <a:off x="10307670" y="1551802"/>
              <a:ext cx="100983" cy="178371"/>
              <a:chOff x="2432806" y="734717"/>
              <a:chExt cx="360728" cy="2067206"/>
            </a:xfrm>
            <a:solidFill>
              <a:srgbClr val="0070C0"/>
            </a:solidFill>
          </p:grpSpPr>
          <p:sp>
            <p:nvSpPr>
              <p:cNvPr id="158" name="Rectangle: Rounded Corners 157">
                <a:extLst>
                  <a:ext uri="{FF2B5EF4-FFF2-40B4-BE49-F238E27FC236}">
                    <a16:creationId xmlns:a16="http://schemas.microsoft.com/office/drawing/2014/main" id="{D558A4BD-0EC4-BC5C-624E-492FBB8B293F}"/>
                  </a:ext>
                </a:extLst>
              </p:cNvPr>
              <p:cNvSpPr/>
              <p:nvPr/>
            </p:nvSpPr>
            <p:spPr>
              <a:xfrm>
                <a:off x="2432807" y="1023457"/>
                <a:ext cx="360727" cy="1778466"/>
              </a:xfrm>
              <a:prstGeom prst="roundRect">
                <a:avLst/>
              </a:prstGeom>
              <a:grpFill/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Flowchart: Delay 158">
                <a:extLst>
                  <a:ext uri="{FF2B5EF4-FFF2-40B4-BE49-F238E27FC236}">
                    <a16:creationId xmlns:a16="http://schemas.microsoft.com/office/drawing/2014/main" id="{1C48C40B-F105-6701-5814-0300A42DEB22}"/>
                  </a:ext>
                </a:extLst>
              </p:cNvPr>
              <p:cNvSpPr/>
              <p:nvPr/>
            </p:nvSpPr>
            <p:spPr>
              <a:xfrm rot="16200000">
                <a:off x="2378645" y="788878"/>
                <a:ext cx="469049" cy="360727"/>
              </a:xfrm>
              <a:prstGeom prst="flowChartDelay">
                <a:avLst/>
              </a:prstGeom>
              <a:solidFill>
                <a:srgbClr val="E71D73"/>
              </a:solidFill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823401AA-483D-FD30-FF80-4B7A6666DC3B}"/>
                </a:ext>
              </a:extLst>
            </p:cNvPr>
            <p:cNvGrpSpPr/>
            <p:nvPr/>
          </p:nvGrpSpPr>
          <p:grpSpPr>
            <a:xfrm rot="10800000">
              <a:off x="10307671" y="1730612"/>
              <a:ext cx="100982" cy="245566"/>
              <a:chOff x="2432807" y="925974"/>
              <a:chExt cx="360727" cy="1875949"/>
            </a:xfrm>
            <a:solidFill>
              <a:srgbClr val="0070C0"/>
            </a:solidFill>
          </p:grpSpPr>
          <p:sp>
            <p:nvSpPr>
              <p:cNvPr id="156" name="Rectangle: Rounded Corners 155">
                <a:extLst>
                  <a:ext uri="{FF2B5EF4-FFF2-40B4-BE49-F238E27FC236}">
                    <a16:creationId xmlns:a16="http://schemas.microsoft.com/office/drawing/2014/main" id="{59B4EBB8-5139-8D8E-4A4F-5EBBD1D0C4F8}"/>
                  </a:ext>
                </a:extLst>
              </p:cNvPr>
              <p:cNvSpPr/>
              <p:nvPr/>
            </p:nvSpPr>
            <p:spPr>
              <a:xfrm>
                <a:off x="2432807" y="1023457"/>
                <a:ext cx="360727" cy="1778466"/>
              </a:xfrm>
              <a:prstGeom prst="roundRect">
                <a:avLst/>
              </a:prstGeom>
              <a:grpFill/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Flowchart: Delay 156">
                <a:extLst>
                  <a:ext uri="{FF2B5EF4-FFF2-40B4-BE49-F238E27FC236}">
                    <a16:creationId xmlns:a16="http://schemas.microsoft.com/office/drawing/2014/main" id="{B33BAAE0-D1C1-9B1D-3D2F-4799C1342A2D}"/>
                  </a:ext>
                </a:extLst>
              </p:cNvPr>
              <p:cNvSpPr/>
              <p:nvPr/>
            </p:nvSpPr>
            <p:spPr>
              <a:xfrm rot="16200000">
                <a:off x="2474275" y="884506"/>
                <a:ext cx="277792" cy="360727"/>
              </a:xfrm>
              <a:prstGeom prst="flowChartDelay">
                <a:avLst/>
              </a:prstGeom>
              <a:solidFill>
                <a:srgbClr val="E71D73"/>
              </a:solidFill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EB08D589-AC09-52B0-C20A-079B9C4C574C}"/>
              </a:ext>
            </a:extLst>
          </p:cNvPr>
          <p:cNvGrpSpPr/>
          <p:nvPr/>
        </p:nvGrpSpPr>
        <p:grpSpPr>
          <a:xfrm>
            <a:off x="7096093" y="1821149"/>
            <a:ext cx="331337" cy="645442"/>
            <a:chOff x="9489087" y="1516354"/>
            <a:chExt cx="331337" cy="645442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57740F95-29D0-1BFE-DF92-BF723A4046CC}"/>
                </a:ext>
              </a:extLst>
            </p:cNvPr>
            <p:cNvGrpSpPr/>
            <p:nvPr/>
          </p:nvGrpSpPr>
          <p:grpSpPr>
            <a:xfrm>
              <a:off x="9719442" y="1585679"/>
              <a:ext cx="100982" cy="576117"/>
              <a:chOff x="10132606" y="1437204"/>
              <a:chExt cx="100982" cy="576117"/>
            </a:xfrm>
          </p:grpSpPr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53549DCF-9888-6FFC-6CBF-92FB3B008549}"/>
                  </a:ext>
                </a:extLst>
              </p:cNvPr>
              <p:cNvGrpSpPr/>
              <p:nvPr/>
            </p:nvGrpSpPr>
            <p:grpSpPr>
              <a:xfrm>
                <a:off x="10132606" y="1437204"/>
                <a:ext cx="100982" cy="576117"/>
                <a:chOff x="2432807" y="1284790"/>
                <a:chExt cx="360728" cy="3766339"/>
              </a:xfrm>
            </p:grpSpPr>
            <p:grpSp>
              <p:nvGrpSpPr>
                <p:cNvPr id="150" name="Group 149">
                  <a:extLst>
                    <a:ext uri="{FF2B5EF4-FFF2-40B4-BE49-F238E27FC236}">
                      <a16:creationId xmlns:a16="http://schemas.microsoft.com/office/drawing/2014/main" id="{9EB273CA-1851-2DC4-C978-5489E4A6B70D}"/>
                    </a:ext>
                  </a:extLst>
                </p:cNvPr>
                <p:cNvGrpSpPr/>
                <p:nvPr/>
              </p:nvGrpSpPr>
              <p:grpSpPr>
                <a:xfrm>
                  <a:off x="2432807" y="1284790"/>
                  <a:ext cx="360727" cy="1875949"/>
                  <a:chOff x="2432807" y="925974"/>
                  <a:chExt cx="360727" cy="1875949"/>
                </a:xfrm>
              </p:grpSpPr>
              <p:sp>
                <p:nvSpPr>
                  <p:cNvPr id="154" name="Rectangle: Rounded Corners 153">
                    <a:extLst>
                      <a:ext uri="{FF2B5EF4-FFF2-40B4-BE49-F238E27FC236}">
                        <a16:creationId xmlns:a16="http://schemas.microsoft.com/office/drawing/2014/main" id="{F33A0B5F-998A-616E-86EA-CF2FE59715E7}"/>
                      </a:ext>
                    </a:extLst>
                  </p:cNvPr>
                  <p:cNvSpPr/>
                  <p:nvPr/>
                </p:nvSpPr>
                <p:spPr>
                  <a:xfrm>
                    <a:off x="2432807" y="1023457"/>
                    <a:ext cx="360727" cy="1778466"/>
                  </a:xfrm>
                  <a:prstGeom prst="roundRect">
                    <a:avLst/>
                  </a:prstGeom>
                  <a:solidFill>
                    <a:srgbClr val="1D71B9"/>
                  </a:solidFill>
                  <a:ln>
                    <a:solidFill>
                      <a:srgbClr val="1C3E7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Flowchart: Delay 154">
                    <a:extLst>
                      <a:ext uri="{FF2B5EF4-FFF2-40B4-BE49-F238E27FC236}">
                        <a16:creationId xmlns:a16="http://schemas.microsoft.com/office/drawing/2014/main" id="{F9C1168B-8D3E-ED62-36F3-E0C12DD04CE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474275" y="884506"/>
                    <a:ext cx="277792" cy="360727"/>
                  </a:xfrm>
                  <a:prstGeom prst="flowChartDelay">
                    <a:avLst/>
                  </a:prstGeom>
                  <a:solidFill>
                    <a:srgbClr val="E71D73"/>
                  </a:solidFill>
                  <a:ln>
                    <a:solidFill>
                      <a:srgbClr val="1C3E7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B8277C0A-3720-E252-B155-9D386D43C5EE}"/>
                    </a:ext>
                  </a:extLst>
                </p:cNvPr>
                <p:cNvGrpSpPr/>
                <p:nvPr/>
              </p:nvGrpSpPr>
              <p:grpSpPr>
                <a:xfrm rot="10800000">
                  <a:off x="2432808" y="3175180"/>
                  <a:ext cx="360727" cy="1875949"/>
                  <a:chOff x="2432807" y="925974"/>
                  <a:chExt cx="360727" cy="1875949"/>
                </a:xfrm>
              </p:grpSpPr>
              <p:sp>
                <p:nvSpPr>
                  <p:cNvPr id="152" name="Rectangle: Rounded Corners 151">
                    <a:extLst>
                      <a:ext uri="{FF2B5EF4-FFF2-40B4-BE49-F238E27FC236}">
                        <a16:creationId xmlns:a16="http://schemas.microsoft.com/office/drawing/2014/main" id="{B0C91B5C-3808-974D-3489-B7036AC04E23}"/>
                      </a:ext>
                    </a:extLst>
                  </p:cNvPr>
                  <p:cNvSpPr/>
                  <p:nvPr/>
                </p:nvSpPr>
                <p:spPr>
                  <a:xfrm>
                    <a:off x="2432807" y="1023457"/>
                    <a:ext cx="360727" cy="1778466"/>
                  </a:xfrm>
                  <a:prstGeom prst="roundRect">
                    <a:avLst/>
                  </a:prstGeom>
                  <a:solidFill>
                    <a:srgbClr val="1D71B9"/>
                  </a:solidFill>
                  <a:ln>
                    <a:solidFill>
                      <a:srgbClr val="1C3E7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3" name="Flowchart: Delay 152">
                    <a:extLst>
                      <a:ext uri="{FF2B5EF4-FFF2-40B4-BE49-F238E27FC236}">
                        <a16:creationId xmlns:a16="http://schemas.microsoft.com/office/drawing/2014/main" id="{8BD4DBB0-2465-B094-5AA7-1F80BEF3499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474275" y="884506"/>
                    <a:ext cx="277792" cy="360727"/>
                  </a:xfrm>
                  <a:prstGeom prst="flowChartDelay">
                    <a:avLst/>
                  </a:prstGeom>
                  <a:solidFill>
                    <a:srgbClr val="E71D73"/>
                  </a:solidFill>
                  <a:ln>
                    <a:solidFill>
                      <a:srgbClr val="1C3E7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17D8B4A8-793A-054D-B3BD-EFDE66E81358}"/>
                  </a:ext>
                </a:extLst>
              </p:cNvPr>
              <p:cNvSpPr/>
              <p:nvPr/>
            </p:nvSpPr>
            <p:spPr>
              <a:xfrm>
                <a:off x="10134461" y="1512381"/>
                <a:ext cx="97272" cy="2832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230F69DB-A7E1-3018-BDFB-21C192488B4B}"/>
                </a:ext>
              </a:extLst>
            </p:cNvPr>
            <p:cNvSpPr txBox="1"/>
            <p:nvPr/>
          </p:nvSpPr>
          <p:spPr>
            <a:xfrm>
              <a:off x="9489087" y="1516354"/>
              <a:ext cx="2535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000" b="1" dirty="0">
                  <a:solidFill>
                    <a:srgbClr val="E71D73"/>
                  </a:solidFill>
                </a:rPr>
                <a:t>a</a:t>
              </a:r>
              <a:endParaRPr lang="en-US" sz="1000" b="1" dirty="0">
                <a:solidFill>
                  <a:srgbClr val="E71D73"/>
                </a:solidFill>
              </a:endParaRPr>
            </a:p>
          </p:txBody>
        </p:sp>
      </p:grpSp>
      <p:sp>
        <p:nvSpPr>
          <p:cNvPr id="164" name="TextBox 163">
            <a:extLst>
              <a:ext uri="{FF2B5EF4-FFF2-40B4-BE49-F238E27FC236}">
                <a16:creationId xmlns:a16="http://schemas.microsoft.com/office/drawing/2014/main" id="{0D6D5BCB-5ABE-1973-AC2A-516168075720}"/>
              </a:ext>
            </a:extLst>
          </p:cNvPr>
          <p:cNvSpPr txBox="1"/>
          <p:nvPr/>
        </p:nvSpPr>
        <p:spPr>
          <a:xfrm>
            <a:off x="3748747" y="2822224"/>
            <a:ext cx="82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C3E71"/>
                </a:solidFill>
              </a:rPr>
              <a:t>X</a:t>
            </a:r>
            <a:r>
              <a:rPr lang="en-US" sz="2400" b="1" baseline="30000" dirty="0">
                <a:solidFill>
                  <a:srgbClr val="1C3E71"/>
                </a:solidFill>
              </a:rPr>
              <a:t>A</a:t>
            </a:r>
            <a:r>
              <a:rPr lang="en-US" sz="2400" b="1" dirty="0">
                <a:solidFill>
                  <a:srgbClr val="E71D73"/>
                </a:solidFill>
              </a:rPr>
              <a:t>X</a:t>
            </a:r>
            <a:r>
              <a:rPr lang="vi-VN" sz="2400" b="1" baseline="30000" dirty="0">
                <a:solidFill>
                  <a:srgbClr val="E71D73"/>
                </a:solidFill>
              </a:rPr>
              <a:t>a</a:t>
            </a:r>
            <a:endParaRPr lang="en-US" sz="2400" b="1" dirty="0">
              <a:solidFill>
                <a:srgbClr val="E71D73"/>
              </a:solidFill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39171541-A687-06F2-DA49-A370FA95BD35}"/>
              </a:ext>
            </a:extLst>
          </p:cNvPr>
          <p:cNvSpPr txBox="1"/>
          <p:nvPr/>
        </p:nvSpPr>
        <p:spPr>
          <a:xfrm>
            <a:off x="6886412" y="2822224"/>
            <a:ext cx="708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C3E71"/>
                </a:solidFill>
              </a:rPr>
              <a:t>X</a:t>
            </a:r>
            <a:r>
              <a:rPr lang="en-US" sz="2400" b="1" baseline="30000" dirty="0">
                <a:solidFill>
                  <a:srgbClr val="1C3E71"/>
                </a:solidFill>
              </a:rPr>
              <a:t>A</a:t>
            </a:r>
            <a:r>
              <a:rPr lang="vi-VN" sz="2400" b="1" dirty="0">
                <a:solidFill>
                  <a:srgbClr val="E71D73"/>
                </a:solidFill>
              </a:rPr>
              <a:t>Y</a:t>
            </a:r>
            <a:endParaRPr lang="en-US" sz="2400" b="1" dirty="0">
              <a:solidFill>
                <a:srgbClr val="E71D73"/>
              </a:solidFill>
            </a:endParaRP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C81C906B-76A1-B491-F8A6-2061FE0E7577}"/>
              </a:ext>
            </a:extLst>
          </p:cNvPr>
          <p:cNvGrpSpPr/>
          <p:nvPr/>
        </p:nvGrpSpPr>
        <p:grpSpPr>
          <a:xfrm>
            <a:off x="4776163" y="2639893"/>
            <a:ext cx="265964" cy="586233"/>
            <a:chOff x="3401146" y="1794658"/>
            <a:chExt cx="265964" cy="586233"/>
          </a:xfrm>
        </p:grpSpPr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43281AF9-6974-51DB-210B-705A7E910A39}"/>
                </a:ext>
              </a:extLst>
            </p:cNvPr>
            <p:cNvGrpSpPr/>
            <p:nvPr/>
          </p:nvGrpSpPr>
          <p:grpSpPr>
            <a:xfrm>
              <a:off x="3564095" y="1794658"/>
              <a:ext cx="103015" cy="586233"/>
              <a:chOff x="2432807" y="1284790"/>
              <a:chExt cx="360728" cy="3766339"/>
            </a:xfrm>
          </p:grpSpPr>
          <p:grpSp>
            <p:nvGrpSpPr>
              <p:cNvPr id="177" name="Group 176">
                <a:extLst>
                  <a:ext uri="{FF2B5EF4-FFF2-40B4-BE49-F238E27FC236}">
                    <a16:creationId xmlns:a16="http://schemas.microsoft.com/office/drawing/2014/main" id="{DCB0F01A-BE8F-91D8-4CAC-9055E0F04EFF}"/>
                  </a:ext>
                </a:extLst>
              </p:cNvPr>
              <p:cNvGrpSpPr/>
              <p:nvPr/>
            </p:nvGrpSpPr>
            <p:grpSpPr>
              <a:xfrm>
                <a:off x="2432807" y="1284790"/>
                <a:ext cx="360727" cy="1875949"/>
                <a:chOff x="2432807" y="925974"/>
                <a:chExt cx="360727" cy="1875949"/>
              </a:xfrm>
            </p:grpSpPr>
            <p:sp>
              <p:nvSpPr>
                <p:cNvPr id="181" name="Rectangle: Rounded Corners 180">
                  <a:extLst>
                    <a:ext uri="{FF2B5EF4-FFF2-40B4-BE49-F238E27FC236}">
                      <a16:creationId xmlns:a16="http://schemas.microsoft.com/office/drawing/2014/main" id="{0140EC7D-5DCA-A37C-3994-5D94318DFF52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Flowchart: Delay 181">
                  <a:extLst>
                    <a:ext uri="{FF2B5EF4-FFF2-40B4-BE49-F238E27FC236}">
                      <a16:creationId xmlns:a16="http://schemas.microsoft.com/office/drawing/2014/main" id="{A23BF853-0769-DDB5-5545-6FE5DCC930CD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12D511CE-70B9-AFE3-16CC-41A477CD79F3}"/>
                  </a:ext>
                </a:extLst>
              </p:cNvPr>
              <p:cNvGrpSpPr/>
              <p:nvPr/>
            </p:nvGrpSpPr>
            <p:grpSpPr>
              <a:xfrm rot="10800000">
                <a:off x="2432808" y="3175180"/>
                <a:ext cx="360727" cy="1875949"/>
                <a:chOff x="2432807" y="925974"/>
                <a:chExt cx="360727" cy="1875949"/>
              </a:xfrm>
            </p:grpSpPr>
            <p:sp>
              <p:nvSpPr>
                <p:cNvPr id="179" name="Rectangle: Rounded Corners 178">
                  <a:extLst>
                    <a:ext uri="{FF2B5EF4-FFF2-40B4-BE49-F238E27FC236}">
                      <a16:creationId xmlns:a16="http://schemas.microsoft.com/office/drawing/2014/main" id="{03FFF1D0-78D5-1B63-0493-36F617130E0F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Flowchart: Delay 179">
                  <a:extLst>
                    <a:ext uri="{FF2B5EF4-FFF2-40B4-BE49-F238E27FC236}">
                      <a16:creationId xmlns:a16="http://schemas.microsoft.com/office/drawing/2014/main" id="{DCA7B673-C032-FC95-0C92-7095363BF5BA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F0F7FDDC-0EDC-DA2F-EE0E-EDD2C43A2D50}"/>
                </a:ext>
              </a:extLst>
            </p:cNvPr>
            <p:cNvGrpSpPr/>
            <p:nvPr/>
          </p:nvGrpSpPr>
          <p:grpSpPr>
            <a:xfrm>
              <a:off x="3401717" y="1794658"/>
              <a:ext cx="103015" cy="586233"/>
              <a:chOff x="2432807" y="1284790"/>
              <a:chExt cx="360728" cy="3766339"/>
            </a:xfrm>
          </p:grpSpPr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207384D6-4D2C-EEF6-BBFF-F73D211DE4CE}"/>
                  </a:ext>
                </a:extLst>
              </p:cNvPr>
              <p:cNvGrpSpPr/>
              <p:nvPr/>
            </p:nvGrpSpPr>
            <p:grpSpPr>
              <a:xfrm>
                <a:off x="2432807" y="1284790"/>
                <a:ext cx="360727" cy="1875949"/>
                <a:chOff x="2432807" y="925974"/>
                <a:chExt cx="360727" cy="1875949"/>
              </a:xfrm>
            </p:grpSpPr>
            <p:sp>
              <p:nvSpPr>
                <p:cNvPr id="175" name="Rectangle: Rounded Corners 174">
                  <a:extLst>
                    <a:ext uri="{FF2B5EF4-FFF2-40B4-BE49-F238E27FC236}">
                      <a16:creationId xmlns:a16="http://schemas.microsoft.com/office/drawing/2014/main" id="{C10F2A63-A13A-EECC-D8E8-DB5B89B93048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Flowchart: Delay 175">
                  <a:extLst>
                    <a:ext uri="{FF2B5EF4-FFF2-40B4-BE49-F238E27FC236}">
                      <a16:creationId xmlns:a16="http://schemas.microsoft.com/office/drawing/2014/main" id="{4D3506FE-B444-59CE-4C6B-77C79EDC84C3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00E68900-9211-90A4-8072-666E5875783A}"/>
                  </a:ext>
                </a:extLst>
              </p:cNvPr>
              <p:cNvGrpSpPr/>
              <p:nvPr/>
            </p:nvGrpSpPr>
            <p:grpSpPr>
              <a:xfrm rot="10800000">
                <a:off x="2432808" y="3175180"/>
                <a:ext cx="360727" cy="1875949"/>
                <a:chOff x="2432807" y="925974"/>
                <a:chExt cx="360727" cy="1875949"/>
              </a:xfrm>
            </p:grpSpPr>
            <p:sp>
              <p:nvSpPr>
                <p:cNvPr id="173" name="Rectangle: Rounded Corners 172">
                  <a:extLst>
                    <a:ext uri="{FF2B5EF4-FFF2-40B4-BE49-F238E27FC236}">
                      <a16:creationId xmlns:a16="http://schemas.microsoft.com/office/drawing/2014/main" id="{B2FDE01F-B8D2-DBA6-1E29-DDF73501D80D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Flowchart: Delay 173">
                  <a:extLst>
                    <a:ext uri="{FF2B5EF4-FFF2-40B4-BE49-F238E27FC236}">
                      <a16:creationId xmlns:a16="http://schemas.microsoft.com/office/drawing/2014/main" id="{B5F7E2E5-0D50-E95E-C5C9-64ACB5060D0D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6AB71218-3B4B-55D9-46A2-807AFCA9372D}"/>
                </a:ext>
              </a:extLst>
            </p:cNvPr>
            <p:cNvSpPr/>
            <p:nvPr/>
          </p:nvSpPr>
          <p:spPr>
            <a:xfrm>
              <a:off x="3401146" y="1868234"/>
              <a:ext cx="99230" cy="2882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3B576955-A362-D583-4424-A6A25F113D57}"/>
                </a:ext>
              </a:extLst>
            </p:cNvPr>
            <p:cNvSpPr/>
            <p:nvPr/>
          </p:nvSpPr>
          <p:spPr>
            <a:xfrm>
              <a:off x="3565648" y="1866074"/>
              <a:ext cx="99230" cy="2882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6CB54814-FE5A-727D-42FA-229AFC3B087D}"/>
              </a:ext>
            </a:extLst>
          </p:cNvPr>
          <p:cNvSpPr txBox="1"/>
          <p:nvPr/>
        </p:nvSpPr>
        <p:spPr>
          <a:xfrm>
            <a:off x="4532984" y="2560248"/>
            <a:ext cx="7248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1C3E71"/>
                </a:solidFill>
              </a:rPr>
              <a:t>A        </a:t>
            </a:r>
            <a:r>
              <a:rPr lang="vi-VN" sz="1000" b="1" dirty="0">
                <a:solidFill>
                  <a:srgbClr val="1C3E71"/>
                </a:solidFill>
              </a:rPr>
              <a:t>    </a:t>
            </a:r>
            <a:r>
              <a:rPr lang="vi-VN" sz="1000" b="1" dirty="0">
                <a:solidFill>
                  <a:srgbClr val="E71D73"/>
                </a:solidFill>
              </a:rPr>
              <a:t>a</a:t>
            </a:r>
            <a:endParaRPr lang="en-US" sz="1000" b="1" dirty="0">
              <a:solidFill>
                <a:srgbClr val="E71D73"/>
              </a:solidFill>
            </a:endParaRPr>
          </a:p>
        </p:txBody>
      </p: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8BAE35CF-2D64-4DDC-6CA9-DEBB593E3301}"/>
              </a:ext>
            </a:extLst>
          </p:cNvPr>
          <p:cNvGrpSpPr/>
          <p:nvPr/>
        </p:nvGrpSpPr>
        <p:grpSpPr>
          <a:xfrm>
            <a:off x="7694499" y="2588037"/>
            <a:ext cx="103586" cy="586233"/>
            <a:chOff x="5698604" y="2339762"/>
            <a:chExt cx="103586" cy="586233"/>
          </a:xfrm>
        </p:grpSpPr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0AFD42F5-B9AC-3C62-59DA-8F53AB8A4691}"/>
                </a:ext>
              </a:extLst>
            </p:cNvPr>
            <p:cNvGrpSpPr/>
            <p:nvPr/>
          </p:nvGrpSpPr>
          <p:grpSpPr>
            <a:xfrm>
              <a:off x="5699175" y="2339762"/>
              <a:ext cx="103015" cy="586233"/>
              <a:chOff x="2432807" y="1284790"/>
              <a:chExt cx="360728" cy="3766339"/>
            </a:xfrm>
          </p:grpSpPr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FA439CB4-8159-CD1C-A107-5BEFF6F958C6}"/>
                  </a:ext>
                </a:extLst>
              </p:cNvPr>
              <p:cNvGrpSpPr/>
              <p:nvPr/>
            </p:nvGrpSpPr>
            <p:grpSpPr>
              <a:xfrm>
                <a:off x="2432807" y="1284790"/>
                <a:ext cx="360727" cy="1875949"/>
                <a:chOff x="2432807" y="925974"/>
                <a:chExt cx="360727" cy="1875949"/>
              </a:xfrm>
            </p:grpSpPr>
            <p:sp>
              <p:nvSpPr>
                <p:cNvPr id="245" name="Rectangle: Rounded Corners 244">
                  <a:extLst>
                    <a:ext uri="{FF2B5EF4-FFF2-40B4-BE49-F238E27FC236}">
                      <a16:creationId xmlns:a16="http://schemas.microsoft.com/office/drawing/2014/main" id="{AAB1DC95-2CCB-2AAB-C6F7-D54AA071207F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Flowchart: Delay 245">
                  <a:extLst>
                    <a:ext uri="{FF2B5EF4-FFF2-40B4-BE49-F238E27FC236}">
                      <a16:creationId xmlns:a16="http://schemas.microsoft.com/office/drawing/2014/main" id="{A2CE30B3-3180-1D05-4A92-CC93230C289A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E5DC24ED-3597-40CB-1424-6DF07987AFD2}"/>
                  </a:ext>
                </a:extLst>
              </p:cNvPr>
              <p:cNvGrpSpPr/>
              <p:nvPr/>
            </p:nvGrpSpPr>
            <p:grpSpPr>
              <a:xfrm rot="10800000">
                <a:off x="2432808" y="3175180"/>
                <a:ext cx="360727" cy="1875949"/>
                <a:chOff x="2432807" y="925974"/>
                <a:chExt cx="360727" cy="1875949"/>
              </a:xfrm>
            </p:grpSpPr>
            <p:sp>
              <p:nvSpPr>
                <p:cNvPr id="243" name="Rectangle: Rounded Corners 242">
                  <a:extLst>
                    <a:ext uri="{FF2B5EF4-FFF2-40B4-BE49-F238E27FC236}">
                      <a16:creationId xmlns:a16="http://schemas.microsoft.com/office/drawing/2014/main" id="{11F0014F-CDD1-72D6-3859-5525B69D5234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4" name="Flowchart: Delay 243">
                  <a:extLst>
                    <a:ext uri="{FF2B5EF4-FFF2-40B4-BE49-F238E27FC236}">
                      <a16:creationId xmlns:a16="http://schemas.microsoft.com/office/drawing/2014/main" id="{E7D07D56-3B46-1036-D2B6-7646931A72CF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E185B535-633E-F0F9-F28B-6957F239662D}"/>
                </a:ext>
              </a:extLst>
            </p:cNvPr>
            <p:cNvSpPr/>
            <p:nvPr/>
          </p:nvSpPr>
          <p:spPr>
            <a:xfrm>
              <a:off x="5698604" y="2413338"/>
              <a:ext cx="99230" cy="2882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AAEB02B6-190C-FF64-DFDD-D3A48BF7F530}"/>
              </a:ext>
            </a:extLst>
          </p:cNvPr>
          <p:cNvGrpSpPr/>
          <p:nvPr/>
        </p:nvGrpSpPr>
        <p:grpSpPr>
          <a:xfrm>
            <a:off x="7906851" y="2692832"/>
            <a:ext cx="100983" cy="424376"/>
            <a:chOff x="10307670" y="1551802"/>
            <a:chExt cx="100983" cy="424376"/>
          </a:xfrm>
        </p:grpSpPr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16F5E048-222D-B724-0340-3BA3F1A4E446}"/>
                </a:ext>
              </a:extLst>
            </p:cNvPr>
            <p:cNvGrpSpPr/>
            <p:nvPr/>
          </p:nvGrpSpPr>
          <p:grpSpPr>
            <a:xfrm>
              <a:off x="10307670" y="1551802"/>
              <a:ext cx="100983" cy="178371"/>
              <a:chOff x="2432806" y="734717"/>
              <a:chExt cx="360728" cy="2067206"/>
            </a:xfrm>
            <a:solidFill>
              <a:srgbClr val="0070C0"/>
            </a:solidFill>
          </p:grpSpPr>
          <p:sp>
            <p:nvSpPr>
              <p:cNvPr id="252" name="Rectangle: Rounded Corners 251">
                <a:extLst>
                  <a:ext uri="{FF2B5EF4-FFF2-40B4-BE49-F238E27FC236}">
                    <a16:creationId xmlns:a16="http://schemas.microsoft.com/office/drawing/2014/main" id="{04F9830C-7195-D1C8-A8D9-F64F092ED207}"/>
                  </a:ext>
                </a:extLst>
              </p:cNvPr>
              <p:cNvSpPr/>
              <p:nvPr/>
            </p:nvSpPr>
            <p:spPr>
              <a:xfrm>
                <a:off x="2432807" y="1023457"/>
                <a:ext cx="360727" cy="1778466"/>
              </a:xfrm>
              <a:prstGeom prst="roundRect">
                <a:avLst/>
              </a:prstGeom>
              <a:grpFill/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Flowchart: Delay 252">
                <a:extLst>
                  <a:ext uri="{FF2B5EF4-FFF2-40B4-BE49-F238E27FC236}">
                    <a16:creationId xmlns:a16="http://schemas.microsoft.com/office/drawing/2014/main" id="{16095A38-CA82-C6EB-846A-5B1034118668}"/>
                  </a:ext>
                </a:extLst>
              </p:cNvPr>
              <p:cNvSpPr/>
              <p:nvPr/>
            </p:nvSpPr>
            <p:spPr>
              <a:xfrm rot="16200000">
                <a:off x="2378645" y="788878"/>
                <a:ext cx="469049" cy="360727"/>
              </a:xfrm>
              <a:prstGeom prst="flowChartDelay">
                <a:avLst/>
              </a:prstGeom>
              <a:solidFill>
                <a:srgbClr val="E71D73"/>
              </a:solidFill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1057E3CB-A526-B0AF-49C3-60A2D8835D61}"/>
                </a:ext>
              </a:extLst>
            </p:cNvPr>
            <p:cNvGrpSpPr/>
            <p:nvPr/>
          </p:nvGrpSpPr>
          <p:grpSpPr>
            <a:xfrm rot="10800000">
              <a:off x="10307671" y="1730612"/>
              <a:ext cx="100982" cy="245566"/>
              <a:chOff x="2432807" y="925974"/>
              <a:chExt cx="360727" cy="1875949"/>
            </a:xfrm>
            <a:solidFill>
              <a:srgbClr val="0070C0"/>
            </a:solidFill>
          </p:grpSpPr>
          <p:sp>
            <p:nvSpPr>
              <p:cNvPr id="250" name="Rectangle: Rounded Corners 249">
                <a:extLst>
                  <a:ext uri="{FF2B5EF4-FFF2-40B4-BE49-F238E27FC236}">
                    <a16:creationId xmlns:a16="http://schemas.microsoft.com/office/drawing/2014/main" id="{D4F1307A-71DF-E17E-5423-B0098337D144}"/>
                  </a:ext>
                </a:extLst>
              </p:cNvPr>
              <p:cNvSpPr/>
              <p:nvPr/>
            </p:nvSpPr>
            <p:spPr>
              <a:xfrm>
                <a:off x="2432807" y="1023457"/>
                <a:ext cx="360727" cy="1778466"/>
              </a:xfrm>
              <a:prstGeom prst="roundRect">
                <a:avLst/>
              </a:prstGeom>
              <a:grpFill/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Flowchart: Delay 250">
                <a:extLst>
                  <a:ext uri="{FF2B5EF4-FFF2-40B4-BE49-F238E27FC236}">
                    <a16:creationId xmlns:a16="http://schemas.microsoft.com/office/drawing/2014/main" id="{72B13F2C-1520-AE64-AFFC-741289569DFF}"/>
                  </a:ext>
                </a:extLst>
              </p:cNvPr>
              <p:cNvSpPr/>
              <p:nvPr/>
            </p:nvSpPr>
            <p:spPr>
              <a:xfrm rot="16200000">
                <a:off x="2474275" y="884506"/>
                <a:ext cx="277792" cy="360727"/>
              </a:xfrm>
              <a:prstGeom prst="flowChartDelay">
                <a:avLst/>
              </a:prstGeom>
              <a:solidFill>
                <a:srgbClr val="E71D73"/>
              </a:solidFill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4" name="TextBox 253">
            <a:extLst>
              <a:ext uri="{FF2B5EF4-FFF2-40B4-BE49-F238E27FC236}">
                <a16:creationId xmlns:a16="http://schemas.microsoft.com/office/drawing/2014/main" id="{53ED22E9-EFDB-3479-8FE2-D99F29B3915A}"/>
              </a:ext>
            </a:extLst>
          </p:cNvPr>
          <p:cNvSpPr txBox="1"/>
          <p:nvPr/>
        </p:nvSpPr>
        <p:spPr>
          <a:xfrm>
            <a:off x="7456940" y="2513574"/>
            <a:ext cx="3223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1C3E71"/>
                </a:solidFill>
              </a:rPr>
              <a:t>A     </a:t>
            </a: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DA141A64-1491-100C-BFD9-4CDDCF910E89}"/>
              </a:ext>
            </a:extLst>
          </p:cNvPr>
          <p:cNvSpPr txBox="1"/>
          <p:nvPr/>
        </p:nvSpPr>
        <p:spPr>
          <a:xfrm>
            <a:off x="2463634" y="3678295"/>
            <a:ext cx="671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C3E71"/>
                </a:solidFill>
              </a:rPr>
              <a:t>GT: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696DD019-54C6-B65E-4A3A-1DA6A34E381C}"/>
              </a:ext>
            </a:extLst>
          </p:cNvPr>
          <p:cNvSpPr txBox="1"/>
          <p:nvPr/>
        </p:nvSpPr>
        <p:spPr>
          <a:xfrm>
            <a:off x="3877965" y="3682641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C3E71"/>
                </a:solidFill>
              </a:rPr>
              <a:t>X</a:t>
            </a:r>
            <a:r>
              <a:rPr lang="en-US" sz="2400" b="1" baseline="30000" dirty="0">
                <a:solidFill>
                  <a:srgbClr val="1C3E71"/>
                </a:solidFill>
              </a:rPr>
              <a:t>A</a:t>
            </a:r>
            <a:endParaRPr lang="en-US" sz="2400" b="1" dirty="0">
              <a:solidFill>
                <a:srgbClr val="1C3E71"/>
              </a:solidFill>
            </a:endParaRP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923E7B2B-9506-7E56-259A-6D68F5FC296B}"/>
              </a:ext>
            </a:extLst>
          </p:cNvPr>
          <p:cNvSpPr txBox="1"/>
          <p:nvPr/>
        </p:nvSpPr>
        <p:spPr>
          <a:xfrm>
            <a:off x="6703517" y="3682641"/>
            <a:ext cx="1681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C3E71"/>
                </a:solidFill>
              </a:rPr>
              <a:t>X</a:t>
            </a:r>
            <a:r>
              <a:rPr lang="vi-VN" sz="2400" b="1" baseline="30000" dirty="0">
                <a:solidFill>
                  <a:srgbClr val="1C3E71"/>
                </a:solidFill>
              </a:rPr>
              <a:t>A</a:t>
            </a:r>
            <a:r>
              <a:rPr lang="en-US" sz="2400" b="1" baseline="30000" dirty="0">
                <a:solidFill>
                  <a:srgbClr val="E71D73"/>
                </a:solidFill>
              </a:rPr>
              <a:t> </a:t>
            </a:r>
            <a:r>
              <a:rPr lang="en-US" sz="2400" b="1" dirty="0">
                <a:solidFill>
                  <a:srgbClr val="E71D73"/>
                </a:solidFill>
              </a:rPr>
              <a:t>,   </a:t>
            </a:r>
            <a:r>
              <a:rPr lang="vi-VN" sz="2400" b="1" dirty="0">
                <a:solidFill>
                  <a:srgbClr val="E71D73"/>
                </a:solidFill>
              </a:rPr>
              <a:t>        </a:t>
            </a:r>
            <a:r>
              <a:rPr lang="en-US" sz="2400" b="1" dirty="0">
                <a:solidFill>
                  <a:srgbClr val="E71D73"/>
                </a:solidFill>
              </a:rPr>
              <a:t>Y</a:t>
            </a:r>
          </a:p>
        </p:txBody>
      </p: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D5FEB4EC-1DF2-4C9F-A8AD-214A5BD11F4E}"/>
              </a:ext>
            </a:extLst>
          </p:cNvPr>
          <p:cNvGrpSpPr/>
          <p:nvPr/>
        </p:nvGrpSpPr>
        <p:grpSpPr>
          <a:xfrm>
            <a:off x="4497671" y="3559274"/>
            <a:ext cx="103586" cy="586233"/>
            <a:chOff x="5698604" y="2339762"/>
            <a:chExt cx="103586" cy="586233"/>
          </a:xfrm>
        </p:grpSpPr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C156F5F0-6553-3015-0F48-DA1926DFD126}"/>
                </a:ext>
              </a:extLst>
            </p:cNvPr>
            <p:cNvGrpSpPr/>
            <p:nvPr/>
          </p:nvGrpSpPr>
          <p:grpSpPr>
            <a:xfrm>
              <a:off x="5699175" y="2339762"/>
              <a:ext cx="103015" cy="586233"/>
              <a:chOff x="2432807" y="1284790"/>
              <a:chExt cx="360728" cy="3766339"/>
            </a:xfrm>
          </p:grpSpPr>
          <p:grpSp>
            <p:nvGrpSpPr>
              <p:cNvPr id="263" name="Group 262">
                <a:extLst>
                  <a:ext uri="{FF2B5EF4-FFF2-40B4-BE49-F238E27FC236}">
                    <a16:creationId xmlns:a16="http://schemas.microsoft.com/office/drawing/2014/main" id="{418662C7-80BB-E571-2419-F3CF2D99595A}"/>
                  </a:ext>
                </a:extLst>
              </p:cNvPr>
              <p:cNvGrpSpPr/>
              <p:nvPr/>
            </p:nvGrpSpPr>
            <p:grpSpPr>
              <a:xfrm>
                <a:off x="2432807" y="1284790"/>
                <a:ext cx="360727" cy="1875949"/>
                <a:chOff x="2432807" y="925974"/>
                <a:chExt cx="360727" cy="1875949"/>
              </a:xfrm>
            </p:grpSpPr>
            <p:sp>
              <p:nvSpPr>
                <p:cNvPr id="267" name="Rectangle: Rounded Corners 266">
                  <a:extLst>
                    <a:ext uri="{FF2B5EF4-FFF2-40B4-BE49-F238E27FC236}">
                      <a16:creationId xmlns:a16="http://schemas.microsoft.com/office/drawing/2014/main" id="{294EB7B7-6A84-EDAA-CAD5-B2740A24ADAC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Flowchart: Delay 267">
                  <a:extLst>
                    <a:ext uri="{FF2B5EF4-FFF2-40B4-BE49-F238E27FC236}">
                      <a16:creationId xmlns:a16="http://schemas.microsoft.com/office/drawing/2014/main" id="{CB067816-9BA6-D635-B567-69C06CDCAFDC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4" name="Group 263">
                <a:extLst>
                  <a:ext uri="{FF2B5EF4-FFF2-40B4-BE49-F238E27FC236}">
                    <a16:creationId xmlns:a16="http://schemas.microsoft.com/office/drawing/2014/main" id="{F4FDC7CF-87E9-D1A0-E092-00E0F61E2D1F}"/>
                  </a:ext>
                </a:extLst>
              </p:cNvPr>
              <p:cNvGrpSpPr/>
              <p:nvPr/>
            </p:nvGrpSpPr>
            <p:grpSpPr>
              <a:xfrm rot="10800000">
                <a:off x="2432808" y="3175180"/>
                <a:ext cx="360727" cy="1875949"/>
                <a:chOff x="2432807" y="925974"/>
                <a:chExt cx="360727" cy="1875949"/>
              </a:xfrm>
            </p:grpSpPr>
            <p:sp>
              <p:nvSpPr>
                <p:cNvPr id="265" name="Rectangle: Rounded Corners 264">
                  <a:extLst>
                    <a:ext uri="{FF2B5EF4-FFF2-40B4-BE49-F238E27FC236}">
                      <a16:creationId xmlns:a16="http://schemas.microsoft.com/office/drawing/2014/main" id="{314A1660-634F-6353-E5AA-D800BC49313C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Flowchart: Delay 265">
                  <a:extLst>
                    <a:ext uri="{FF2B5EF4-FFF2-40B4-BE49-F238E27FC236}">
                      <a16:creationId xmlns:a16="http://schemas.microsoft.com/office/drawing/2014/main" id="{48D93382-5669-F696-D0D1-29DECC79EEC6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82D8819C-5B2D-553D-E438-E72A594D3C28}"/>
                </a:ext>
              </a:extLst>
            </p:cNvPr>
            <p:cNvSpPr/>
            <p:nvPr/>
          </p:nvSpPr>
          <p:spPr>
            <a:xfrm>
              <a:off x="5698604" y="2413338"/>
              <a:ext cx="99230" cy="2882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9" name="TextBox 268">
            <a:extLst>
              <a:ext uri="{FF2B5EF4-FFF2-40B4-BE49-F238E27FC236}">
                <a16:creationId xmlns:a16="http://schemas.microsoft.com/office/drawing/2014/main" id="{BD0852C2-E6E0-7C67-5488-3996D0E157F7}"/>
              </a:ext>
            </a:extLst>
          </p:cNvPr>
          <p:cNvSpPr txBox="1"/>
          <p:nvPr/>
        </p:nvSpPr>
        <p:spPr>
          <a:xfrm>
            <a:off x="4572685" y="3497046"/>
            <a:ext cx="3223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1C3E71"/>
                </a:solidFill>
              </a:rPr>
              <a:t>A     </a:t>
            </a:r>
          </a:p>
        </p:txBody>
      </p: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045B1518-99F7-1833-9EF9-0872419628EB}"/>
              </a:ext>
            </a:extLst>
          </p:cNvPr>
          <p:cNvGrpSpPr/>
          <p:nvPr/>
        </p:nvGrpSpPr>
        <p:grpSpPr>
          <a:xfrm>
            <a:off x="8291771" y="3574447"/>
            <a:ext cx="100983" cy="424376"/>
            <a:chOff x="10307670" y="1551802"/>
            <a:chExt cx="100983" cy="424376"/>
          </a:xfrm>
        </p:grpSpPr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658BC751-A69A-EDA4-1628-7F1E843D6526}"/>
                </a:ext>
              </a:extLst>
            </p:cNvPr>
            <p:cNvGrpSpPr/>
            <p:nvPr/>
          </p:nvGrpSpPr>
          <p:grpSpPr>
            <a:xfrm>
              <a:off x="10307670" y="1551802"/>
              <a:ext cx="100983" cy="178371"/>
              <a:chOff x="2432806" y="734717"/>
              <a:chExt cx="360728" cy="2067206"/>
            </a:xfrm>
            <a:solidFill>
              <a:srgbClr val="0070C0"/>
            </a:solidFill>
          </p:grpSpPr>
          <p:sp>
            <p:nvSpPr>
              <p:cNvPr id="275" name="Rectangle: Rounded Corners 274">
                <a:extLst>
                  <a:ext uri="{FF2B5EF4-FFF2-40B4-BE49-F238E27FC236}">
                    <a16:creationId xmlns:a16="http://schemas.microsoft.com/office/drawing/2014/main" id="{AF30EBC9-619D-26B0-2A88-AA3A24484EC0}"/>
                  </a:ext>
                </a:extLst>
              </p:cNvPr>
              <p:cNvSpPr/>
              <p:nvPr/>
            </p:nvSpPr>
            <p:spPr>
              <a:xfrm>
                <a:off x="2432807" y="1023457"/>
                <a:ext cx="360727" cy="1778466"/>
              </a:xfrm>
              <a:prstGeom prst="roundRect">
                <a:avLst/>
              </a:prstGeom>
              <a:grpFill/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Flowchart: Delay 275">
                <a:extLst>
                  <a:ext uri="{FF2B5EF4-FFF2-40B4-BE49-F238E27FC236}">
                    <a16:creationId xmlns:a16="http://schemas.microsoft.com/office/drawing/2014/main" id="{623DF832-D5A6-BE13-DF69-555B8BFF33E4}"/>
                  </a:ext>
                </a:extLst>
              </p:cNvPr>
              <p:cNvSpPr/>
              <p:nvPr/>
            </p:nvSpPr>
            <p:spPr>
              <a:xfrm rot="16200000">
                <a:off x="2378645" y="788878"/>
                <a:ext cx="469049" cy="360727"/>
              </a:xfrm>
              <a:prstGeom prst="flowChartDelay">
                <a:avLst/>
              </a:prstGeom>
              <a:solidFill>
                <a:srgbClr val="E71D73"/>
              </a:solidFill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0B3B91FD-E355-F6D5-6025-E457CB413722}"/>
                </a:ext>
              </a:extLst>
            </p:cNvPr>
            <p:cNvGrpSpPr/>
            <p:nvPr/>
          </p:nvGrpSpPr>
          <p:grpSpPr>
            <a:xfrm rot="10800000">
              <a:off x="10307671" y="1730612"/>
              <a:ext cx="100982" cy="245566"/>
              <a:chOff x="2432807" y="925974"/>
              <a:chExt cx="360727" cy="1875949"/>
            </a:xfrm>
            <a:solidFill>
              <a:srgbClr val="0070C0"/>
            </a:solidFill>
          </p:grpSpPr>
          <p:sp>
            <p:nvSpPr>
              <p:cNvPr id="273" name="Rectangle: Rounded Corners 272">
                <a:extLst>
                  <a:ext uri="{FF2B5EF4-FFF2-40B4-BE49-F238E27FC236}">
                    <a16:creationId xmlns:a16="http://schemas.microsoft.com/office/drawing/2014/main" id="{958CAA41-8A57-267E-EFBB-083EA5A99A36}"/>
                  </a:ext>
                </a:extLst>
              </p:cNvPr>
              <p:cNvSpPr/>
              <p:nvPr/>
            </p:nvSpPr>
            <p:spPr>
              <a:xfrm>
                <a:off x="2432807" y="1023457"/>
                <a:ext cx="360727" cy="1778466"/>
              </a:xfrm>
              <a:prstGeom prst="roundRect">
                <a:avLst/>
              </a:prstGeom>
              <a:grpFill/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Flowchart: Delay 273">
                <a:extLst>
                  <a:ext uri="{FF2B5EF4-FFF2-40B4-BE49-F238E27FC236}">
                    <a16:creationId xmlns:a16="http://schemas.microsoft.com/office/drawing/2014/main" id="{DD0B5F20-6A71-D51F-1F0C-F9F8A8A9DE60}"/>
                  </a:ext>
                </a:extLst>
              </p:cNvPr>
              <p:cNvSpPr/>
              <p:nvPr/>
            </p:nvSpPr>
            <p:spPr>
              <a:xfrm rot="16200000">
                <a:off x="2474275" y="884506"/>
                <a:ext cx="277792" cy="360727"/>
              </a:xfrm>
              <a:prstGeom prst="flowChartDelay">
                <a:avLst/>
              </a:prstGeom>
              <a:solidFill>
                <a:srgbClr val="E71D73"/>
              </a:solidFill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630B32E9-D705-5624-B194-F771889EF1D5}"/>
              </a:ext>
            </a:extLst>
          </p:cNvPr>
          <p:cNvGrpSpPr/>
          <p:nvPr/>
        </p:nvGrpSpPr>
        <p:grpSpPr>
          <a:xfrm>
            <a:off x="7327471" y="3558150"/>
            <a:ext cx="103586" cy="586233"/>
            <a:chOff x="5698604" y="2339762"/>
            <a:chExt cx="103586" cy="586233"/>
          </a:xfrm>
        </p:grpSpPr>
        <p:grpSp>
          <p:nvGrpSpPr>
            <p:cNvPr id="289" name="Group 288">
              <a:extLst>
                <a:ext uri="{FF2B5EF4-FFF2-40B4-BE49-F238E27FC236}">
                  <a16:creationId xmlns:a16="http://schemas.microsoft.com/office/drawing/2014/main" id="{47D4F796-1921-0C75-AEC7-F88F8A1B71E9}"/>
                </a:ext>
              </a:extLst>
            </p:cNvPr>
            <p:cNvGrpSpPr/>
            <p:nvPr/>
          </p:nvGrpSpPr>
          <p:grpSpPr>
            <a:xfrm>
              <a:off x="5699175" y="2339762"/>
              <a:ext cx="103015" cy="586233"/>
              <a:chOff x="2432807" y="1284790"/>
              <a:chExt cx="360728" cy="3766339"/>
            </a:xfrm>
          </p:grpSpPr>
          <p:grpSp>
            <p:nvGrpSpPr>
              <p:cNvPr id="291" name="Group 290">
                <a:extLst>
                  <a:ext uri="{FF2B5EF4-FFF2-40B4-BE49-F238E27FC236}">
                    <a16:creationId xmlns:a16="http://schemas.microsoft.com/office/drawing/2014/main" id="{7E76DD5F-99A6-5A36-F64D-58C779C53B80}"/>
                  </a:ext>
                </a:extLst>
              </p:cNvPr>
              <p:cNvGrpSpPr/>
              <p:nvPr/>
            </p:nvGrpSpPr>
            <p:grpSpPr>
              <a:xfrm>
                <a:off x="2432807" y="1284790"/>
                <a:ext cx="360727" cy="1875949"/>
                <a:chOff x="2432807" y="925974"/>
                <a:chExt cx="360727" cy="1875949"/>
              </a:xfrm>
            </p:grpSpPr>
            <p:sp>
              <p:nvSpPr>
                <p:cNvPr id="295" name="Rectangle: Rounded Corners 294">
                  <a:extLst>
                    <a:ext uri="{FF2B5EF4-FFF2-40B4-BE49-F238E27FC236}">
                      <a16:creationId xmlns:a16="http://schemas.microsoft.com/office/drawing/2014/main" id="{8BD7B1A6-8C57-8CAC-0C14-46E6D3913679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6" name="Flowchart: Delay 295">
                  <a:extLst>
                    <a:ext uri="{FF2B5EF4-FFF2-40B4-BE49-F238E27FC236}">
                      <a16:creationId xmlns:a16="http://schemas.microsoft.com/office/drawing/2014/main" id="{A3F68FB1-E13C-6F0C-5C20-4FB8C0FE05FC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2" name="Group 291">
                <a:extLst>
                  <a:ext uri="{FF2B5EF4-FFF2-40B4-BE49-F238E27FC236}">
                    <a16:creationId xmlns:a16="http://schemas.microsoft.com/office/drawing/2014/main" id="{EC23499B-F683-504A-3FF5-ECAEE1A12171}"/>
                  </a:ext>
                </a:extLst>
              </p:cNvPr>
              <p:cNvGrpSpPr/>
              <p:nvPr/>
            </p:nvGrpSpPr>
            <p:grpSpPr>
              <a:xfrm rot="10800000">
                <a:off x="2432808" y="3175180"/>
                <a:ext cx="360727" cy="1875949"/>
                <a:chOff x="2432807" y="925974"/>
                <a:chExt cx="360727" cy="1875949"/>
              </a:xfrm>
            </p:grpSpPr>
            <p:sp>
              <p:nvSpPr>
                <p:cNvPr id="293" name="Rectangle: Rounded Corners 292">
                  <a:extLst>
                    <a:ext uri="{FF2B5EF4-FFF2-40B4-BE49-F238E27FC236}">
                      <a16:creationId xmlns:a16="http://schemas.microsoft.com/office/drawing/2014/main" id="{6B3D2711-0FD7-3125-906A-C93CAF384405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lowchart: Delay 293">
                  <a:extLst>
                    <a:ext uri="{FF2B5EF4-FFF2-40B4-BE49-F238E27FC236}">
                      <a16:creationId xmlns:a16="http://schemas.microsoft.com/office/drawing/2014/main" id="{F71289FB-76E9-422F-B765-F9B5DAAFC0B4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CFF78702-9E52-A12E-8895-E3F44E08078C}"/>
                </a:ext>
              </a:extLst>
            </p:cNvPr>
            <p:cNvSpPr/>
            <p:nvPr/>
          </p:nvSpPr>
          <p:spPr>
            <a:xfrm>
              <a:off x="5698604" y="2413338"/>
              <a:ext cx="99230" cy="2882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7" name="TextBox 296">
            <a:extLst>
              <a:ext uri="{FF2B5EF4-FFF2-40B4-BE49-F238E27FC236}">
                <a16:creationId xmlns:a16="http://schemas.microsoft.com/office/drawing/2014/main" id="{177C3911-413F-27CC-0B3A-E083744C04E1}"/>
              </a:ext>
            </a:extLst>
          </p:cNvPr>
          <p:cNvSpPr txBox="1"/>
          <p:nvPr/>
        </p:nvSpPr>
        <p:spPr>
          <a:xfrm>
            <a:off x="7402485" y="3495922"/>
            <a:ext cx="3223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1C3E71"/>
                </a:solidFill>
              </a:rPr>
              <a:t>A     </a:t>
            </a:r>
          </a:p>
        </p:txBody>
      </p: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8FF217AC-CC6B-748A-58F5-53D336D607D3}"/>
              </a:ext>
            </a:extLst>
          </p:cNvPr>
          <p:cNvGrpSpPr/>
          <p:nvPr/>
        </p:nvGrpSpPr>
        <p:grpSpPr>
          <a:xfrm>
            <a:off x="5470482" y="3526864"/>
            <a:ext cx="331337" cy="645442"/>
            <a:chOff x="9489087" y="1516354"/>
            <a:chExt cx="331337" cy="645442"/>
          </a:xfrm>
        </p:grpSpPr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C5550C01-983E-A573-317C-2A2DB9F61D2E}"/>
                </a:ext>
              </a:extLst>
            </p:cNvPr>
            <p:cNvGrpSpPr/>
            <p:nvPr/>
          </p:nvGrpSpPr>
          <p:grpSpPr>
            <a:xfrm>
              <a:off x="9719442" y="1585679"/>
              <a:ext cx="100982" cy="576117"/>
              <a:chOff x="10132606" y="1437204"/>
              <a:chExt cx="100982" cy="576117"/>
            </a:xfrm>
          </p:grpSpPr>
          <p:grpSp>
            <p:nvGrpSpPr>
              <p:cNvPr id="302" name="Group 301">
                <a:extLst>
                  <a:ext uri="{FF2B5EF4-FFF2-40B4-BE49-F238E27FC236}">
                    <a16:creationId xmlns:a16="http://schemas.microsoft.com/office/drawing/2014/main" id="{AA95E7FB-8033-AFAC-04F3-CA038A8D50EE}"/>
                  </a:ext>
                </a:extLst>
              </p:cNvPr>
              <p:cNvGrpSpPr/>
              <p:nvPr/>
            </p:nvGrpSpPr>
            <p:grpSpPr>
              <a:xfrm>
                <a:off x="10132606" y="1437204"/>
                <a:ext cx="100982" cy="576117"/>
                <a:chOff x="2432807" y="1284790"/>
                <a:chExt cx="360728" cy="3766339"/>
              </a:xfrm>
            </p:grpSpPr>
            <p:grpSp>
              <p:nvGrpSpPr>
                <p:cNvPr id="304" name="Group 303">
                  <a:extLst>
                    <a:ext uri="{FF2B5EF4-FFF2-40B4-BE49-F238E27FC236}">
                      <a16:creationId xmlns:a16="http://schemas.microsoft.com/office/drawing/2014/main" id="{E888688C-8C61-7803-0944-D40374494CB1}"/>
                    </a:ext>
                  </a:extLst>
                </p:cNvPr>
                <p:cNvGrpSpPr/>
                <p:nvPr/>
              </p:nvGrpSpPr>
              <p:grpSpPr>
                <a:xfrm>
                  <a:off x="2432807" y="1284790"/>
                  <a:ext cx="360727" cy="1875949"/>
                  <a:chOff x="2432807" y="925974"/>
                  <a:chExt cx="360727" cy="1875949"/>
                </a:xfrm>
              </p:grpSpPr>
              <p:sp>
                <p:nvSpPr>
                  <p:cNvPr id="308" name="Rectangle: Rounded Corners 307">
                    <a:extLst>
                      <a:ext uri="{FF2B5EF4-FFF2-40B4-BE49-F238E27FC236}">
                        <a16:creationId xmlns:a16="http://schemas.microsoft.com/office/drawing/2014/main" id="{185AF773-3AF6-EB23-7854-7DD75E3C30DD}"/>
                      </a:ext>
                    </a:extLst>
                  </p:cNvPr>
                  <p:cNvSpPr/>
                  <p:nvPr/>
                </p:nvSpPr>
                <p:spPr>
                  <a:xfrm>
                    <a:off x="2432807" y="1023457"/>
                    <a:ext cx="360727" cy="1778466"/>
                  </a:xfrm>
                  <a:prstGeom prst="roundRect">
                    <a:avLst/>
                  </a:prstGeom>
                  <a:solidFill>
                    <a:srgbClr val="1D71B9"/>
                  </a:solidFill>
                  <a:ln>
                    <a:solidFill>
                      <a:srgbClr val="1C3E7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9" name="Flowchart: Delay 308">
                    <a:extLst>
                      <a:ext uri="{FF2B5EF4-FFF2-40B4-BE49-F238E27FC236}">
                        <a16:creationId xmlns:a16="http://schemas.microsoft.com/office/drawing/2014/main" id="{2ADD37EE-5CE6-B108-EA9D-BA5645CCCD5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474275" y="884506"/>
                    <a:ext cx="277792" cy="360727"/>
                  </a:xfrm>
                  <a:prstGeom prst="flowChartDelay">
                    <a:avLst/>
                  </a:prstGeom>
                  <a:solidFill>
                    <a:srgbClr val="E71D73"/>
                  </a:solidFill>
                  <a:ln>
                    <a:solidFill>
                      <a:srgbClr val="1C3E7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5" name="Group 304">
                  <a:extLst>
                    <a:ext uri="{FF2B5EF4-FFF2-40B4-BE49-F238E27FC236}">
                      <a16:creationId xmlns:a16="http://schemas.microsoft.com/office/drawing/2014/main" id="{F567DFB2-5E0B-7864-C919-9D81A254D318}"/>
                    </a:ext>
                  </a:extLst>
                </p:cNvPr>
                <p:cNvGrpSpPr/>
                <p:nvPr/>
              </p:nvGrpSpPr>
              <p:grpSpPr>
                <a:xfrm rot="10800000">
                  <a:off x="2432808" y="3175180"/>
                  <a:ext cx="360727" cy="1875949"/>
                  <a:chOff x="2432807" y="925974"/>
                  <a:chExt cx="360727" cy="1875949"/>
                </a:xfrm>
              </p:grpSpPr>
              <p:sp>
                <p:nvSpPr>
                  <p:cNvPr id="306" name="Rectangle: Rounded Corners 305">
                    <a:extLst>
                      <a:ext uri="{FF2B5EF4-FFF2-40B4-BE49-F238E27FC236}">
                        <a16:creationId xmlns:a16="http://schemas.microsoft.com/office/drawing/2014/main" id="{B2A260DF-C673-5E22-CAFA-C99882FB3994}"/>
                      </a:ext>
                    </a:extLst>
                  </p:cNvPr>
                  <p:cNvSpPr/>
                  <p:nvPr/>
                </p:nvSpPr>
                <p:spPr>
                  <a:xfrm>
                    <a:off x="2432807" y="1023457"/>
                    <a:ext cx="360727" cy="1778466"/>
                  </a:xfrm>
                  <a:prstGeom prst="roundRect">
                    <a:avLst/>
                  </a:prstGeom>
                  <a:solidFill>
                    <a:srgbClr val="1D71B9"/>
                  </a:solidFill>
                  <a:ln>
                    <a:solidFill>
                      <a:srgbClr val="1C3E7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7" name="Flowchart: Delay 306">
                    <a:extLst>
                      <a:ext uri="{FF2B5EF4-FFF2-40B4-BE49-F238E27FC236}">
                        <a16:creationId xmlns:a16="http://schemas.microsoft.com/office/drawing/2014/main" id="{6742ACB5-21C6-1E3F-5082-7C1388BF29C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474275" y="884506"/>
                    <a:ext cx="277792" cy="360727"/>
                  </a:xfrm>
                  <a:prstGeom prst="flowChartDelay">
                    <a:avLst/>
                  </a:prstGeom>
                  <a:solidFill>
                    <a:srgbClr val="E71D73"/>
                  </a:solidFill>
                  <a:ln>
                    <a:solidFill>
                      <a:srgbClr val="1C3E7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802E463A-88BB-4C16-2E76-E94776C58A11}"/>
                  </a:ext>
                </a:extLst>
              </p:cNvPr>
              <p:cNvSpPr/>
              <p:nvPr/>
            </p:nvSpPr>
            <p:spPr>
              <a:xfrm>
                <a:off x="10134461" y="1512381"/>
                <a:ext cx="97272" cy="2832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9005B844-887B-79A2-14D9-BC35F6EA2C4E}"/>
                </a:ext>
              </a:extLst>
            </p:cNvPr>
            <p:cNvSpPr txBox="1"/>
            <p:nvPr/>
          </p:nvSpPr>
          <p:spPr>
            <a:xfrm>
              <a:off x="9489087" y="1516354"/>
              <a:ext cx="2535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000" b="1" dirty="0">
                  <a:solidFill>
                    <a:srgbClr val="E71D73"/>
                  </a:solidFill>
                </a:rPr>
                <a:t>a</a:t>
              </a:r>
              <a:endParaRPr lang="en-US" sz="1000" b="1" dirty="0">
                <a:solidFill>
                  <a:srgbClr val="E71D73"/>
                </a:solidFill>
              </a:endParaRPr>
            </a:p>
          </p:txBody>
        </p:sp>
      </p:grpSp>
      <p:sp>
        <p:nvSpPr>
          <p:cNvPr id="310" name="TextBox 309">
            <a:extLst>
              <a:ext uri="{FF2B5EF4-FFF2-40B4-BE49-F238E27FC236}">
                <a16:creationId xmlns:a16="http://schemas.microsoft.com/office/drawing/2014/main" id="{EACC2345-6685-9208-44F3-109160D26C4E}"/>
              </a:ext>
            </a:extLst>
          </p:cNvPr>
          <p:cNvSpPr txBox="1"/>
          <p:nvPr/>
        </p:nvSpPr>
        <p:spPr>
          <a:xfrm>
            <a:off x="5133519" y="3697223"/>
            <a:ext cx="49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E71D73"/>
                </a:solidFill>
              </a:rPr>
              <a:t>X</a:t>
            </a:r>
            <a:r>
              <a:rPr lang="vi-VN" sz="2400" b="1" baseline="30000" dirty="0">
                <a:solidFill>
                  <a:srgbClr val="E71D73"/>
                </a:solidFill>
              </a:rPr>
              <a:t>a</a:t>
            </a:r>
            <a:endParaRPr lang="en-US" sz="2400" b="1" dirty="0">
              <a:solidFill>
                <a:srgbClr val="E71D73"/>
              </a:solidFill>
            </a:endParaRPr>
          </a:p>
        </p:txBody>
      </p:sp>
      <p:graphicFrame>
        <p:nvGraphicFramePr>
          <p:cNvPr id="311" name="Table 310">
            <a:extLst>
              <a:ext uri="{FF2B5EF4-FFF2-40B4-BE49-F238E27FC236}">
                <a16:creationId xmlns:a16="http://schemas.microsoft.com/office/drawing/2014/main" id="{B4BFC5D5-7906-8F0B-3EDB-BAD58D465499}"/>
              </a:ext>
            </a:extLst>
          </p:cNvPr>
          <p:cNvGraphicFramePr>
            <a:graphicFrameLocks noGrp="1"/>
          </p:cNvGraphicFramePr>
          <p:nvPr/>
        </p:nvGraphicFramePr>
        <p:xfrm>
          <a:off x="3833029" y="4349068"/>
          <a:ext cx="4758390" cy="2133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6130">
                  <a:extLst>
                    <a:ext uri="{9D8B030D-6E8A-4147-A177-3AD203B41FA5}">
                      <a16:colId xmlns:a16="http://schemas.microsoft.com/office/drawing/2014/main" val="1029940415"/>
                    </a:ext>
                  </a:extLst>
                </a:gridCol>
                <a:gridCol w="1586130">
                  <a:extLst>
                    <a:ext uri="{9D8B030D-6E8A-4147-A177-3AD203B41FA5}">
                      <a16:colId xmlns:a16="http://schemas.microsoft.com/office/drawing/2014/main" val="1391730491"/>
                    </a:ext>
                  </a:extLst>
                </a:gridCol>
                <a:gridCol w="1586130">
                  <a:extLst>
                    <a:ext uri="{9D8B030D-6E8A-4147-A177-3AD203B41FA5}">
                      <a16:colId xmlns:a16="http://schemas.microsoft.com/office/drawing/2014/main" val="230988432"/>
                    </a:ext>
                  </a:extLst>
                </a:gridCol>
              </a:tblGrid>
              <a:tr h="6920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1356612"/>
                  </a:ext>
                </a:extLst>
              </a:tr>
              <a:tr h="6920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9335010"/>
                  </a:ext>
                </a:extLst>
              </a:tr>
              <a:tr h="74984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2197383"/>
                  </a:ext>
                </a:extLst>
              </a:tr>
            </a:tbl>
          </a:graphicData>
        </a:graphic>
      </p:graphicFrame>
      <p:sp>
        <p:nvSpPr>
          <p:cNvPr id="312" name="TextBox 311">
            <a:extLst>
              <a:ext uri="{FF2B5EF4-FFF2-40B4-BE49-F238E27FC236}">
                <a16:creationId xmlns:a16="http://schemas.microsoft.com/office/drawing/2014/main" id="{7D8DD5FC-2037-25AE-B37E-174D3F737A17}"/>
              </a:ext>
            </a:extLst>
          </p:cNvPr>
          <p:cNvSpPr txBox="1"/>
          <p:nvPr/>
        </p:nvSpPr>
        <p:spPr>
          <a:xfrm>
            <a:off x="4049981" y="5205174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C3E71"/>
                </a:solidFill>
              </a:rPr>
              <a:t>X</a:t>
            </a:r>
            <a:r>
              <a:rPr lang="en-US" sz="2400" b="1" baseline="30000" dirty="0">
                <a:solidFill>
                  <a:srgbClr val="1C3E71"/>
                </a:solidFill>
              </a:rPr>
              <a:t>A</a:t>
            </a:r>
            <a:endParaRPr lang="en-US" sz="2400" b="1" dirty="0">
              <a:solidFill>
                <a:srgbClr val="1C3E71"/>
              </a:solidFill>
            </a:endParaRP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A4937954-64D4-B566-4118-4811E868DBA7}"/>
              </a:ext>
            </a:extLst>
          </p:cNvPr>
          <p:cNvSpPr txBox="1"/>
          <p:nvPr/>
        </p:nvSpPr>
        <p:spPr>
          <a:xfrm>
            <a:off x="4045288" y="5870847"/>
            <a:ext cx="49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E71D73"/>
                </a:solidFill>
              </a:rPr>
              <a:t>X</a:t>
            </a:r>
            <a:r>
              <a:rPr lang="vi-VN" sz="2400" b="1" baseline="30000" dirty="0">
                <a:solidFill>
                  <a:srgbClr val="E71D73"/>
                </a:solidFill>
              </a:rPr>
              <a:t>a</a:t>
            </a:r>
            <a:endParaRPr lang="en-US" sz="2400" b="1" dirty="0">
              <a:solidFill>
                <a:srgbClr val="E71D73"/>
              </a:solidFill>
            </a:endParaRPr>
          </a:p>
        </p:txBody>
      </p:sp>
      <p:sp>
        <p:nvSpPr>
          <p:cNvPr id="314" name="TextBox 313">
            <a:extLst>
              <a:ext uri="{FF2B5EF4-FFF2-40B4-BE49-F238E27FC236}">
                <a16:creationId xmlns:a16="http://schemas.microsoft.com/office/drawing/2014/main" id="{A3AFE334-8B08-A297-98A0-1799554855B5}"/>
              </a:ext>
            </a:extLst>
          </p:cNvPr>
          <p:cNvSpPr txBox="1"/>
          <p:nvPr/>
        </p:nvSpPr>
        <p:spPr>
          <a:xfrm>
            <a:off x="5770485" y="4472843"/>
            <a:ext cx="2168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C3E71"/>
                </a:solidFill>
              </a:rPr>
              <a:t>X</a:t>
            </a:r>
            <a:r>
              <a:rPr lang="vi-VN" sz="2400" b="1" baseline="30000" dirty="0">
                <a:solidFill>
                  <a:srgbClr val="1C3E71"/>
                </a:solidFill>
              </a:rPr>
              <a:t>A</a:t>
            </a:r>
            <a:r>
              <a:rPr lang="en-US" sz="2400" b="1" baseline="30000" dirty="0">
                <a:solidFill>
                  <a:srgbClr val="E71D73"/>
                </a:solidFill>
              </a:rPr>
              <a:t> </a:t>
            </a:r>
            <a:r>
              <a:rPr lang="vi-VN" sz="2400" b="1" baseline="30000" dirty="0">
                <a:solidFill>
                  <a:srgbClr val="E71D73"/>
                </a:solidFill>
              </a:rPr>
              <a:t>                 </a:t>
            </a:r>
            <a:r>
              <a:rPr lang="en-US" sz="2400" b="1" dirty="0">
                <a:solidFill>
                  <a:srgbClr val="E71D73"/>
                </a:solidFill>
              </a:rPr>
              <a:t>  </a:t>
            </a:r>
            <a:r>
              <a:rPr lang="vi-VN" sz="2400" b="1" dirty="0">
                <a:solidFill>
                  <a:srgbClr val="E71D73"/>
                </a:solidFill>
              </a:rPr>
              <a:t>   </a:t>
            </a:r>
            <a:r>
              <a:rPr lang="en-US" sz="2400" b="1" dirty="0">
                <a:solidFill>
                  <a:srgbClr val="E71D73"/>
                </a:solidFill>
              </a:rPr>
              <a:t>Y</a:t>
            </a:r>
          </a:p>
        </p:txBody>
      </p: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B8A64998-F7DE-0EA0-1246-76A317C3C73D}"/>
              </a:ext>
            </a:extLst>
          </p:cNvPr>
          <p:cNvGrpSpPr/>
          <p:nvPr/>
        </p:nvGrpSpPr>
        <p:grpSpPr>
          <a:xfrm>
            <a:off x="4696211" y="5083933"/>
            <a:ext cx="103586" cy="586233"/>
            <a:chOff x="5698604" y="2339762"/>
            <a:chExt cx="103586" cy="586233"/>
          </a:xfrm>
        </p:grpSpPr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A0B1CD66-2AA6-D41E-88DE-994F547B8919}"/>
                </a:ext>
              </a:extLst>
            </p:cNvPr>
            <p:cNvGrpSpPr/>
            <p:nvPr/>
          </p:nvGrpSpPr>
          <p:grpSpPr>
            <a:xfrm>
              <a:off x="5699175" y="2339762"/>
              <a:ext cx="103015" cy="586233"/>
              <a:chOff x="2432807" y="1284790"/>
              <a:chExt cx="360728" cy="3766339"/>
            </a:xfrm>
          </p:grpSpPr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1A1372AB-4328-972B-B932-EFC3646515AA}"/>
                  </a:ext>
                </a:extLst>
              </p:cNvPr>
              <p:cNvGrpSpPr/>
              <p:nvPr/>
            </p:nvGrpSpPr>
            <p:grpSpPr>
              <a:xfrm>
                <a:off x="2432807" y="1284790"/>
                <a:ext cx="360727" cy="1875949"/>
                <a:chOff x="2432807" y="925974"/>
                <a:chExt cx="360727" cy="1875949"/>
              </a:xfrm>
            </p:grpSpPr>
            <p:sp>
              <p:nvSpPr>
                <p:cNvPr id="322" name="Rectangle: Rounded Corners 321">
                  <a:extLst>
                    <a:ext uri="{FF2B5EF4-FFF2-40B4-BE49-F238E27FC236}">
                      <a16:creationId xmlns:a16="http://schemas.microsoft.com/office/drawing/2014/main" id="{0E17A674-09AF-5B77-E7C0-14631743F55A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Flowchart: Delay 322">
                  <a:extLst>
                    <a:ext uri="{FF2B5EF4-FFF2-40B4-BE49-F238E27FC236}">
                      <a16:creationId xmlns:a16="http://schemas.microsoft.com/office/drawing/2014/main" id="{FB7572C0-C78E-7393-1505-864FE3828D82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9" name="Group 318">
                <a:extLst>
                  <a:ext uri="{FF2B5EF4-FFF2-40B4-BE49-F238E27FC236}">
                    <a16:creationId xmlns:a16="http://schemas.microsoft.com/office/drawing/2014/main" id="{6B83B6C5-FCBB-335A-DF6F-FD9D161F6C02}"/>
                  </a:ext>
                </a:extLst>
              </p:cNvPr>
              <p:cNvGrpSpPr/>
              <p:nvPr/>
            </p:nvGrpSpPr>
            <p:grpSpPr>
              <a:xfrm rot="10800000">
                <a:off x="2432808" y="3175180"/>
                <a:ext cx="360727" cy="1875949"/>
                <a:chOff x="2432807" y="925974"/>
                <a:chExt cx="360727" cy="1875949"/>
              </a:xfrm>
            </p:grpSpPr>
            <p:sp>
              <p:nvSpPr>
                <p:cNvPr id="320" name="Rectangle: Rounded Corners 319">
                  <a:extLst>
                    <a:ext uri="{FF2B5EF4-FFF2-40B4-BE49-F238E27FC236}">
                      <a16:creationId xmlns:a16="http://schemas.microsoft.com/office/drawing/2014/main" id="{1146FA08-1FC2-B04A-68EB-50E9A39311A0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Flowchart: Delay 320">
                  <a:extLst>
                    <a:ext uri="{FF2B5EF4-FFF2-40B4-BE49-F238E27FC236}">
                      <a16:creationId xmlns:a16="http://schemas.microsoft.com/office/drawing/2014/main" id="{5D560589-5AD1-7738-1DE4-117882B74446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id="{A1BBC538-D04A-53CB-D5D1-1B3819B5ADC5}"/>
                </a:ext>
              </a:extLst>
            </p:cNvPr>
            <p:cNvSpPr/>
            <p:nvPr/>
          </p:nvSpPr>
          <p:spPr>
            <a:xfrm>
              <a:off x="5698604" y="2413338"/>
              <a:ext cx="99230" cy="2882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4" name="TextBox 323">
            <a:extLst>
              <a:ext uri="{FF2B5EF4-FFF2-40B4-BE49-F238E27FC236}">
                <a16:creationId xmlns:a16="http://schemas.microsoft.com/office/drawing/2014/main" id="{B1573996-12EF-40FE-B250-4D94D44F8150}"/>
              </a:ext>
            </a:extLst>
          </p:cNvPr>
          <p:cNvSpPr txBox="1"/>
          <p:nvPr/>
        </p:nvSpPr>
        <p:spPr>
          <a:xfrm>
            <a:off x="4864993" y="5047397"/>
            <a:ext cx="3223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1C3E71"/>
                </a:solidFill>
              </a:rPr>
              <a:t>A     </a:t>
            </a:r>
          </a:p>
        </p:txBody>
      </p: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453469A7-CAAF-8BC0-5586-2276063D9198}"/>
              </a:ext>
            </a:extLst>
          </p:cNvPr>
          <p:cNvGrpSpPr/>
          <p:nvPr/>
        </p:nvGrpSpPr>
        <p:grpSpPr>
          <a:xfrm>
            <a:off x="4696211" y="5813082"/>
            <a:ext cx="103586" cy="586233"/>
            <a:chOff x="5698604" y="2339762"/>
            <a:chExt cx="103586" cy="586233"/>
          </a:xfrm>
        </p:grpSpPr>
        <p:grpSp>
          <p:nvGrpSpPr>
            <p:cNvPr id="326" name="Group 325">
              <a:extLst>
                <a:ext uri="{FF2B5EF4-FFF2-40B4-BE49-F238E27FC236}">
                  <a16:creationId xmlns:a16="http://schemas.microsoft.com/office/drawing/2014/main" id="{FB73E902-A9DB-3D82-5354-D04C12136DA1}"/>
                </a:ext>
              </a:extLst>
            </p:cNvPr>
            <p:cNvGrpSpPr/>
            <p:nvPr/>
          </p:nvGrpSpPr>
          <p:grpSpPr>
            <a:xfrm>
              <a:off x="5699175" y="2339762"/>
              <a:ext cx="103015" cy="586233"/>
              <a:chOff x="2432807" y="1284790"/>
              <a:chExt cx="360728" cy="3766339"/>
            </a:xfrm>
          </p:grpSpPr>
          <p:grpSp>
            <p:nvGrpSpPr>
              <p:cNvPr id="328" name="Group 327">
                <a:extLst>
                  <a:ext uri="{FF2B5EF4-FFF2-40B4-BE49-F238E27FC236}">
                    <a16:creationId xmlns:a16="http://schemas.microsoft.com/office/drawing/2014/main" id="{D831A630-EFA6-7565-863D-B8CFE3AB5E0D}"/>
                  </a:ext>
                </a:extLst>
              </p:cNvPr>
              <p:cNvGrpSpPr/>
              <p:nvPr/>
            </p:nvGrpSpPr>
            <p:grpSpPr>
              <a:xfrm>
                <a:off x="2432807" y="1284790"/>
                <a:ext cx="360727" cy="1875949"/>
                <a:chOff x="2432807" y="925974"/>
                <a:chExt cx="360727" cy="1875949"/>
              </a:xfrm>
            </p:grpSpPr>
            <p:sp>
              <p:nvSpPr>
                <p:cNvPr id="332" name="Rectangle: Rounded Corners 331">
                  <a:extLst>
                    <a:ext uri="{FF2B5EF4-FFF2-40B4-BE49-F238E27FC236}">
                      <a16:creationId xmlns:a16="http://schemas.microsoft.com/office/drawing/2014/main" id="{6FBF3A88-1879-3317-5CC8-43AFF5BF6D3B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Flowchart: Delay 332">
                  <a:extLst>
                    <a:ext uri="{FF2B5EF4-FFF2-40B4-BE49-F238E27FC236}">
                      <a16:creationId xmlns:a16="http://schemas.microsoft.com/office/drawing/2014/main" id="{A9077DA2-E92A-2B23-4512-92CB52585C68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9" name="Group 328">
                <a:extLst>
                  <a:ext uri="{FF2B5EF4-FFF2-40B4-BE49-F238E27FC236}">
                    <a16:creationId xmlns:a16="http://schemas.microsoft.com/office/drawing/2014/main" id="{200D0D05-7FA4-CB14-9E90-E9794C0D98C3}"/>
                  </a:ext>
                </a:extLst>
              </p:cNvPr>
              <p:cNvGrpSpPr/>
              <p:nvPr/>
            </p:nvGrpSpPr>
            <p:grpSpPr>
              <a:xfrm rot="10800000">
                <a:off x="2432808" y="3175180"/>
                <a:ext cx="360727" cy="1875949"/>
                <a:chOff x="2432807" y="925974"/>
                <a:chExt cx="360727" cy="1875949"/>
              </a:xfrm>
            </p:grpSpPr>
            <p:sp>
              <p:nvSpPr>
                <p:cNvPr id="330" name="Rectangle: Rounded Corners 329">
                  <a:extLst>
                    <a:ext uri="{FF2B5EF4-FFF2-40B4-BE49-F238E27FC236}">
                      <a16:creationId xmlns:a16="http://schemas.microsoft.com/office/drawing/2014/main" id="{9A2EACC9-45E3-FC0E-DEA2-AE1C727F2685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Flowchart: Delay 330">
                  <a:extLst>
                    <a:ext uri="{FF2B5EF4-FFF2-40B4-BE49-F238E27FC236}">
                      <a16:creationId xmlns:a16="http://schemas.microsoft.com/office/drawing/2014/main" id="{97D3E399-3C9A-5255-B323-99E3CB3E3CBF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75407A8A-F94E-1EB9-22F0-6619AEE98788}"/>
                </a:ext>
              </a:extLst>
            </p:cNvPr>
            <p:cNvSpPr/>
            <p:nvPr/>
          </p:nvSpPr>
          <p:spPr>
            <a:xfrm>
              <a:off x="5698604" y="2413338"/>
              <a:ext cx="99230" cy="2882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4" name="TextBox 333">
            <a:extLst>
              <a:ext uri="{FF2B5EF4-FFF2-40B4-BE49-F238E27FC236}">
                <a16:creationId xmlns:a16="http://schemas.microsoft.com/office/drawing/2014/main" id="{289644CA-61D4-1CE6-CAFB-96CC24407B53}"/>
              </a:ext>
            </a:extLst>
          </p:cNvPr>
          <p:cNvSpPr txBox="1"/>
          <p:nvPr/>
        </p:nvSpPr>
        <p:spPr>
          <a:xfrm>
            <a:off x="4864993" y="5776546"/>
            <a:ext cx="3223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000" b="1" dirty="0">
                <a:solidFill>
                  <a:srgbClr val="E71D73"/>
                </a:solidFill>
              </a:rPr>
              <a:t>a</a:t>
            </a:r>
            <a:r>
              <a:rPr lang="en-US" sz="1000" b="1" dirty="0">
                <a:solidFill>
                  <a:srgbClr val="E71D73"/>
                </a:solidFill>
              </a:rPr>
              <a:t>     </a:t>
            </a:r>
          </a:p>
        </p:txBody>
      </p: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D3B11E65-4471-63EB-0AEE-1A33B2433505}"/>
              </a:ext>
            </a:extLst>
          </p:cNvPr>
          <p:cNvGrpSpPr/>
          <p:nvPr/>
        </p:nvGrpSpPr>
        <p:grpSpPr>
          <a:xfrm>
            <a:off x="6441607" y="4407022"/>
            <a:ext cx="103586" cy="586233"/>
            <a:chOff x="5698604" y="2339762"/>
            <a:chExt cx="103586" cy="586233"/>
          </a:xfrm>
        </p:grpSpPr>
        <p:grpSp>
          <p:nvGrpSpPr>
            <p:cNvPr id="336" name="Group 335">
              <a:extLst>
                <a:ext uri="{FF2B5EF4-FFF2-40B4-BE49-F238E27FC236}">
                  <a16:creationId xmlns:a16="http://schemas.microsoft.com/office/drawing/2014/main" id="{44EE83C7-552E-5BAD-95F6-42AC32EB8975}"/>
                </a:ext>
              </a:extLst>
            </p:cNvPr>
            <p:cNvGrpSpPr/>
            <p:nvPr/>
          </p:nvGrpSpPr>
          <p:grpSpPr>
            <a:xfrm>
              <a:off x="5699175" y="2339762"/>
              <a:ext cx="103015" cy="586233"/>
              <a:chOff x="2432807" y="1284790"/>
              <a:chExt cx="360728" cy="3766339"/>
            </a:xfrm>
          </p:grpSpPr>
          <p:grpSp>
            <p:nvGrpSpPr>
              <p:cNvPr id="338" name="Group 337">
                <a:extLst>
                  <a:ext uri="{FF2B5EF4-FFF2-40B4-BE49-F238E27FC236}">
                    <a16:creationId xmlns:a16="http://schemas.microsoft.com/office/drawing/2014/main" id="{4653F308-C98E-97E8-4786-303C3B14392D}"/>
                  </a:ext>
                </a:extLst>
              </p:cNvPr>
              <p:cNvGrpSpPr/>
              <p:nvPr/>
            </p:nvGrpSpPr>
            <p:grpSpPr>
              <a:xfrm>
                <a:off x="2432807" y="1284790"/>
                <a:ext cx="360727" cy="1875949"/>
                <a:chOff x="2432807" y="925974"/>
                <a:chExt cx="360727" cy="1875949"/>
              </a:xfrm>
            </p:grpSpPr>
            <p:sp>
              <p:nvSpPr>
                <p:cNvPr id="342" name="Rectangle: Rounded Corners 341">
                  <a:extLst>
                    <a:ext uri="{FF2B5EF4-FFF2-40B4-BE49-F238E27FC236}">
                      <a16:creationId xmlns:a16="http://schemas.microsoft.com/office/drawing/2014/main" id="{FD07A9DC-6A5B-90AD-8117-0918A3205D03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3" name="Flowchart: Delay 342">
                  <a:extLst>
                    <a:ext uri="{FF2B5EF4-FFF2-40B4-BE49-F238E27FC236}">
                      <a16:creationId xmlns:a16="http://schemas.microsoft.com/office/drawing/2014/main" id="{BE806EF1-1765-5355-41D1-BCA5610CE23B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9" name="Group 338">
                <a:extLst>
                  <a:ext uri="{FF2B5EF4-FFF2-40B4-BE49-F238E27FC236}">
                    <a16:creationId xmlns:a16="http://schemas.microsoft.com/office/drawing/2014/main" id="{BE5E7AE2-6CDE-542D-9C3F-2FE3B267659A}"/>
                  </a:ext>
                </a:extLst>
              </p:cNvPr>
              <p:cNvGrpSpPr/>
              <p:nvPr/>
            </p:nvGrpSpPr>
            <p:grpSpPr>
              <a:xfrm rot="10800000">
                <a:off x="2432808" y="3175180"/>
                <a:ext cx="360727" cy="1875949"/>
                <a:chOff x="2432807" y="925974"/>
                <a:chExt cx="360727" cy="1875949"/>
              </a:xfrm>
            </p:grpSpPr>
            <p:sp>
              <p:nvSpPr>
                <p:cNvPr id="340" name="Rectangle: Rounded Corners 339">
                  <a:extLst>
                    <a:ext uri="{FF2B5EF4-FFF2-40B4-BE49-F238E27FC236}">
                      <a16:creationId xmlns:a16="http://schemas.microsoft.com/office/drawing/2014/main" id="{C29EA3BB-AF7A-A33A-1EDB-2CF08DFB0B7D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Flowchart: Delay 340">
                  <a:extLst>
                    <a:ext uri="{FF2B5EF4-FFF2-40B4-BE49-F238E27FC236}">
                      <a16:creationId xmlns:a16="http://schemas.microsoft.com/office/drawing/2014/main" id="{3C9A6934-5D2E-712F-A503-A8BA39678714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4AFEC8A9-4EB2-34EC-A7EB-CE3E45E946B5}"/>
                </a:ext>
              </a:extLst>
            </p:cNvPr>
            <p:cNvSpPr/>
            <p:nvPr/>
          </p:nvSpPr>
          <p:spPr>
            <a:xfrm>
              <a:off x="5698604" y="2413338"/>
              <a:ext cx="99230" cy="2882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4" name="TextBox 343">
            <a:extLst>
              <a:ext uri="{FF2B5EF4-FFF2-40B4-BE49-F238E27FC236}">
                <a16:creationId xmlns:a16="http://schemas.microsoft.com/office/drawing/2014/main" id="{0A65773B-91D5-B66C-7ED3-92F312F467E9}"/>
              </a:ext>
            </a:extLst>
          </p:cNvPr>
          <p:cNvSpPr txBox="1"/>
          <p:nvPr/>
        </p:nvSpPr>
        <p:spPr>
          <a:xfrm>
            <a:off x="6540837" y="4370805"/>
            <a:ext cx="3223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1C3E71"/>
                </a:solidFill>
              </a:rPr>
              <a:t>A     </a:t>
            </a:r>
          </a:p>
        </p:txBody>
      </p: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0AD6B415-D54E-631E-C054-28184D69A06D}"/>
              </a:ext>
            </a:extLst>
          </p:cNvPr>
          <p:cNvGrpSpPr/>
          <p:nvPr/>
        </p:nvGrpSpPr>
        <p:grpSpPr>
          <a:xfrm>
            <a:off x="7870443" y="4466075"/>
            <a:ext cx="100983" cy="424376"/>
            <a:chOff x="10307670" y="1551802"/>
            <a:chExt cx="100983" cy="424376"/>
          </a:xfrm>
        </p:grpSpPr>
        <p:grpSp>
          <p:nvGrpSpPr>
            <p:cNvPr id="346" name="Group 345">
              <a:extLst>
                <a:ext uri="{FF2B5EF4-FFF2-40B4-BE49-F238E27FC236}">
                  <a16:creationId xmlns:a16="http://schemas.microsoft.com/office/drawing/2014/main" id="{D96DACB8-DDF9-709C-B611-2016DB0AA080}"/>
                </a:ext>
              </a:extLst>
            </p:cNvPr>
            <p:cNvGrpSpPr/>
            <p:nvPr/>
          </p:nvGrpSpPr>
          <p:grpSpPr>
            <a:xfrm>
              <a:off x="10307670" y="1551802"/>
              <a:ext cx="100983" cy="178371"/>
              <a:chOff x="2432806" y="734717"/>
              <a:chExt cx="360728" cy="2067206"/>
            </a:xfrm>
            <a:solidFill>
              <a:srgbClr val="0070C0"/>
            </a:solidFill>
          </p:grpSpPr>
          <p:sp>
            <p:nvSpPr>
              <p:cNvPr id="350" name="Rectangle: Rounded Corners 349">
                <a:extLst>
                  <a:ext uri="{FF2B5EF4-FFF2-40B4-BE49-F238E27FC236}">
                    <a16:creationId xmlns:a16="http://schemas.microsoft.com/office/drawing/2014/main" id="{2B1FEBF0-6500-C9BA-9426-F38A35973364}"/>
                  </a:ext>
                </a:extLst>
              </p:cNvPr>
              <p:cNvSpPr/>
              <p:nvPr/>
            </p:nvSpPr>
            <p:spPr>
              <a:xfrm>
                <a:off x="2432807" y="1023457"/>
                <a:ext cx="360727" cy="1778466"/>
              </a:xfrm>
              <a:prstGeom prst="roundRect">
                <a:avLst/>
              </a:prstGeom>
              <a:grpFill/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Flowchart: Delay 350">
                <a:extLst>
                  <a:ext uri="{FF2B5EF4-FFF2-40B4-BE49-F238E27FC236}">
                    <a16:creationId xmlns:a16="http://schemas.microsoft.com/office/drawing/2014/main" id="{C62E94DB-125C-ED1F-D8E6-905A1307150B}"/>
                  </a:ext>
                </a:extLst>
              </p:cNvPr>
              <p:cNvSpPr/>
              <p:nvPr/>
            </p:nvSpPr>
            <p:spPr>
              <a:xfrm rot="16200000">
                <a:off x="2378645" y="788878"/>
                <a:ext cx="469049" cy="360727"/>
              </a:xfrm>
              <a:prstGeom prst="flowChartDelay">
                <a:avLst/>
              </a:prstGeom>
              <a:solidFill>
                <a:srgbClr val="E71D73"/>
              </a:solidFill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7" name="Group 346">
              <a:extLst>
                <a:ext uri="{FF2B5EF4-FFF2-40B4-BE49-F238E27FC236}">
                  <a16:creationId xmlns:a16="http://schemas.microsoft.com/office/drawing/2014/main" id="{28C3226E-9DB7-4B5C-0921-98D6B4AB18E1}"/>
                </a:ext>
              </a:extLst>
            </p:cNvPr>
            <p:cNvGrpSpPr/>
            <p:nvPr/>
          </p:nvGrpSpPr>
          <p:grpSpPr>
            <a:xfrm rot="10800000">
              <a:off x="10307671" y="1730612"/>
              <a:ext cx="100982" cy="245566"/>
              <a:chOff x="2432807" y="925974"/>
              <a:chExt cx="360727" cy="1875949"/>
            </a:xfrm>
            <a:solidFill>
              <a:srgbClr val="0070C0"/>
            </a:solidFill>
          </p:grpSpPr>
          <p:sp>
            <p:nvSpPr>
              <p:cNvPr id="348" name="Rectangle: Rounded Corners 347">
                <a:extLst>
                  <a:ext uri="{FF2B5EF4-FFF2-40B4-BE49-F238E27FC236}">
                    <a16:creationId xmlns:a16="http://schemas.microsoft.com/office/drawing/2014/main" id="{4C75A357-9923-6AD2-9B90-B15A1E9C3DEC}"/>
                  </a:ext>
                </a:extLst>
              </p:cNvPr>
              <p:cNvSpPr/>
              <p:nvPr/>
            </p:nvSpPr>
            <p:spPr>
              <a:xfrm>
                <a:off x="2432807" y="1023457"/>
                <a:ext cx="360727" cy="1778466"/>
              </a:xfrm>
              <a:prstGeom prst="roundRect">
                <a:avLst/>
              </a:prstGeom>
              <a:grpFill/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Flowchart: Delay 348">
                <a:extLst>
                  <a:ext uri="{FF2B5EF4-FFF2-40B4-BE49-F238E27FC236}">
                    <a16:creationId xmlns:a16="http://schemas.microsoft.com/office/drawing/2014/main" id="{7B73373D-295D-BE44-310D-67929782C5CB}"/>
                  </a:ext>
                </a:extLst>
              </p:cNvPr>
              <p:cNvSpPr/>
              <p:nvPr/>
            </p:nvSpPr>
            <p:spPr>
              <a:xfrm rot="16200000">
                <a:off x="2474275" y="884506"/>
                <a:ext cx="277792" cy="360727"/>
              </a:xfrm>
              <a:prstGeom prst="flowChartDelay">
                <a:avLst/>
              </a:prstGeom>
              <a:solidFill>
                <a:srgbClr val="E71D73"/>
              </a:solidFill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60DAA635-BF5F-BB9D-4FD1-D1DF22CD18F0}"/>
              </a:ext>
            </a:extLst>
          </p:cNvPr>
          <p:cNvGrpSpPr/>
          <p:nvPr/>
        </p:nvGrpSpPr>
        <p:grpSpPr>
          <a:xfrm>
            <a:off x="6614132" y="5102524"/>
            <a:ext cx="265964" cy="586233"/>
            <a:chOff x="3401146" y="1794658"/>
            <a:chExt cx="265964" cy="586233"/>
          </a:xfrm>
        </p:grpSpPr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BC441987-CB2B-76DB-8B24-047AE5AAD518}"/>
                </a:ext>
              </a:extLst>
            </p:cNvPr>
            <p:cNvGrpSpPr/>
            <p:nvPr/>
          </p:nvGrpSpPr>
          <p:grpSpPr>
            <a:xfrm>
              <a:off x="3564095" y="1794658"/>
              <a:ext cx="103015" cy="586233"/>
              <a:chOff x="2432807" y="1284790"/>
              <a:chExt cx="360728" cy="3766339"/>
            </a:xfrm>
          </p:grpSpPr>
          <p:grpSp>
            <p:nvGrpSpPr>
              <p:cNvPr id="363" name="Group 362">
                <a:extLst>
                  <a:ext uri="{FF2B5EF4-FFF2-40B4-BE49-F238E27FC236}">
                    <a16:creationId xmlns:a16="http://schemas.microsoft.com/office/drawing/2014/main" id="{D141FC06-5109-A937-7C7E-4CEA29BF9054}"/>
                  </a:ext>
                </a:extLst>
              </p:cNvPr>
              <p:cNvGrpSpPr/>
              <p:nvPr/>
            </p:nvGrpSpPr>
            <p:grpSpPr>
              <a:xfrm>
                <a:off x="2432807" y="1284790"/>
                <a:ext cx="360727" cy="1875949"/>
                <a:chOff x="2432807" y="925974"/>
                <a:chExt cx="360727" cy="1875949"/>
              </a:xfrm>
            </p:grpSpPr>
            <p:sp>
              <p:nvSpPr>
                <p:cNvPr id="367" name="Rectangle: Rounded Corners 366">
                  <a:extLst>
                    <a:ext uri="{FF2B5EF4-FFF2-40B4-BE49-F238E27FC236}">
                      <a16:creationId xmlns:a16="http://schemas.microsoft.com/office/drawing/2014/main" id="{AA1134E9-D568-8C5B-E83E-68C689CD3F78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" name="Flowchart: Delay 367">
                  <a:extLst>
                    <a:ext uri="{FF2B5EF4-FFF2-40B4-BE49-F238E27FC236}">
                      <a16:creationId xmlns:a16="http://schemas.microsoft.com/office/drawing/2014/main" id="{FB31CA62-5C42-41DD-BE62-0ABD28EB0CDA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4" name="Group 363">
                <a:extLst>
                  <a:ext uri="{FF2B5EF4-FFF2-40B4-BE49-F238E27FC236}">
                    <a16:creationId xmlns:a16="http://schemas.microsoft.com/office/drawing/2014/main" id="{0E01200C-3396-9EA4-1D52-6E066679BFA7}"/>
                  </a:ext>
                </a:extLst>
              </p:cNvPr>
              <p:cNvGrpSpPr/>
              <p:nvPr/>
            </p:nvGrpSpPr>
            <p:grpSpPr>
              <a:xfrm rot="10800000">
                <a:off x="2432808" y="3175180"/>
                <a:ext cx="360727" cy="1875949"/>
                <a:chOff x="2432807" y="925974"/>
                <a:chExt cx="360727" cy="1875949"/>
              </a:xfrm>
            </p:grpSpPr>
            <p:sp>
              <p:nvSpPr>
                <p:cNvPr id="365" name="Rectangle: Rounded Corners 364">
                  <a:extLst>
                    <a:ext uri="{FF2B5EF4-FFF2-40B4-BE49-F238E27FC236}">
                      <a16:creationId xmlns:a16="http://schemas.microsoft.com/office/drawing/2014/main" id="{5187692A-94CA-48F9-7820-C029FF1F5CD2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6" name="Flowchart: Delay 365">
                  <a:extLst>
                    <a:ext uri="{FF2B5EF4-FFF2-40B4-BE49-F238E27FC236}">
                      <a16:creationId xmlns:a16="http://schemas.microsoft.com/office/drawing/2014/main" id="{A74DA0FD-27CF-8F9F-45ED-6BBD939D71AD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54" name="Group 353">
              <a:extLst>
                <a:ext uri="{FF2B5EF4-FFF2-40B4-BE49-F238E27FC236}">
                  <a16:creationId xmlns:a16="http://schemas.microsoft.com/office/drawing/2014/main" id="{F1E48E28-AAE3-FDD9-F0B9-3C2D9664A7E6}"/>
                </a:ext>
              </a:extLst>
            </p:cNvPr>
            <p:cNvGrpSpPr/>
            <p:nvPr/>
          </p:nvGrpSpPr>
          <p:grpSpPr>
            <a:xfrm>
              <a:off x="3401717" y="1794658"/>
              <a:ext cx="103015" cy="586233"/>
              <a:chOff x="2432807" y="1284790"/>
              <a:chExt cx="360728" cy="3766339"/>
            </a:xfrm>
          </p:grpSpPr>
          <p:grpSp>
            <p:nvGrpSpPr>
              <p:cNvPr id="357" name="Group 356">
                <a:extLst>
                  <a:ext uri="{FF2B5EF4-FFF2-40B4-BE49-F238E27FC236}">
                    <a16:creationId xmlns:a16="http://schemas.microsoft.com/office/drawing/2014/main" id="{804D2367-3C70-F058-FB4C-8953B3C84D29}"/>
                  </a:ext>
                </a:extLst>
              </p:cNvPr>
              <p:cNvGrpSpPr/>
              <p:nvPr/>
            </p:nvGrpSpPr>
            <p:grpSpPr>
              <a:xfrm>
                <a:off x="2432807" y="1284790"/>
                <a:ext cx="360727" cy="1875949"/>
                <a:chOff x="2432807" y="925974"/>
                <a:chExt cx="360727" cy="1875949"/>
              </a:xfrm>
            </p:grpSpPr>
            <p:sp>
              <p:nvSpPr>
                <p:cNvPr id="361" name="Rectangle: Rounded Corners 360">
                  <a:extLst>
                    <a:ext uri="{FF2B5EF4-FFF2-40B4-BE49-F238E27FC236}">
                      <a16:creationId xmlns:a16="http://schemas.microsoft.com/office/drawing/2014/main" id="{EF8BA838-645C-4ED7-1A39-40EB4536A252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2" name="Flowchart: Delay 361">
                  <a:extLst>
                    <a:ext uri="{FF2B5EF4-FFF2-40B4-BE49-F238E27FC236}">
                      <a16:creationId xmlns:a16="http://schemas.microsoft.com/office/drawing/2014/main" id="{7825535C-92C5-E6AF-385F-D76271EBF71F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8" name="Group 357">
                <a:extLst>
                  <a:ext uri="{FF2B5EF4-FFF2-40B4-BE49-F238E27FC236}">
                    <a16:creationId xmlns:a16="http://schemas.microsoft.com/office/drawing/2014/main" id="{A79CCBB5-508B-5B15-4428-F49D68B203C2}"/>
                  </a:ext>
                </a:extLst>
              </p:cNvPr>
              <p:cNvGrpSpPr/>
              <p:nvPr/>
            </p:nvGrpSpPr>
            <p:grpSpPr>
              <a:xfrm rot="10800000">
                <a:off x="2432808" y="3175180"/>
                <a:ext cx="360727" cy="1875949"/>
                <a:chOff x="2432807" y="925974"/>
                <a:chExt cx="360727" cy="1875949"/>
              </a:xfrm>
            </p:grpSpPr>
            <p:sp>
              <p:nvSpPr>
                <p:cNvPr id="359" name="Rectangle: Rounded Corners 358">
                  <a:extLst>
                    <a:ext uri="{FF2B5EF4-FFF2-40B4-BE49-F238E27FC236}">
                      <a16:creationId xmlns:a16="http://schemas.microsoft.com/office/drawing/2014/main" id="{BE39C7F9-B42A-382D-8F3F-E8CBA646A9FC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0" name="Flowchart: Delay 359">
                  <a:extLst>
                    <a:ext uri="{FF2B5EF4-FFF2-40B4-BE49-F238E27FC236}">
                      <a16:creationId xmlns:a16="http://schemas.microsoft.com/office/drawing/2014/main" id="{E9B43F86-70D3-8D7D-18D9-B734519005A7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55" name="Rectangle 354">
              <a:extLst>
                <a:ext uri="{FF2B5EF4-FFF2-40B4-BE49-F238E27FC236}">
                  <a16:creationId xmlns:a16="http://schemas.microsoft.com/office/drawing/2014/main" id="{E580C9A5-2F40-3975-DBF8-EA6F45BDB07C}"/>
                </a:ext>
              </a:extLst>
            </p:cNvPr>
            <p:cNvSpPr/>
            <p:nvPr/>
          </p:nvSpPr>
          <p:spPr>
            <a:xfrm>
              <a:off x="3401146" y="1868234"/>
              <a:ext cx="99230" cy="2882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8AF763FB-1F99-DC99-B655-CDBC58C8D6D9}"/>
                </a:ext>
              </a:extLst>
            </p:cNvPr>
            <p:cNvSpPr/>
            <p:nvPr/>
          </p:nvSpPr>
          <p:spPr>
            <a:xfrm>
              <a:off x="3565648" y="1866074"/>
              <a:ext cx="99230" cy="2882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9" name="TextBox 368">
            <a:extLst>
              <a:ext uri="{FF2B5EF4-FFF2-40B4-BE49-F238E27FC236}">
                <a16:creationId xmlns:a16="http://schemas.microsoft.com/office/drawing/2014/main" id="{E02C973E-80FB-B7AC-A56B-EF1608E3845C}"/>
              </a:ext>
            </a:extLst>
          </p:cNvPr>
          <p:cNvSpPr txBox="1"/>
          <p:nvPr/>
        </p:nvSpPr>
        <p:spPr>
          <a:xfrm>
            <a:off x="6370953" y="5022879"/>
            <a:ext cx="692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1C3E71"/>
                </a:solidFill>
              </a:rPr>
              <a:t>A      </a:t>
            </a:r>
            <a:r>
              <a:rPr lang="vi-VN" sz="1000" b="1" dirty="0">
                <a:solidFill>
                  <a:srgbClr val="1C3E71"/>
                </a:solidFill>
              </a:rPr>
              <a:t>   </a:t>
            </a:r>
            <a:r>
              <a:rPr lang="en-US" sz="1000" b="1" dirty="0">
                <a:solidFill>
                  <a:srgbClr val="1C3E71"/>
                </a:solidFill>
              </a:rPr>
              <a:t>  </a:t>
            </a:r>
            <a:r>
              <a:rPr lang="vi-VN" sz="1000" b="1" dirty="0">
                <a:solidFill>
                  <a:srgbClr val="E71D73"/>
                </a:solidFill>
              </a:rPr>
              <a:t>a</a:t>
            </a:r>
            <a:endParaRPr lang="en-US" sz="1000" b="1" dirty="0">
              <a:solidFill>
                <a:srgbClr val="E71D73"/>
              </a:solidFill>
            </a:endParaRPr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D740F752-9288-CE2D-225E-E775DE8B3A27}"/>
              </a:ext>
            </a:extLst>
          </p:cNvPr>
          <p:cNvSpPr txBox="1"/>
          <p:nvPr/>
        </p:nvSpPr>
        <p:spPr>
          <a:xfrm>
            <a:off x="5642583" y="5172529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C3E71"/>
                </a:solidFill>
              </a:rPr>
              <a:t>X</a:t>
            </a:r>
            <a:r>
              <a:rPr lang="en-US" sz="2400" b="1" baseline="30000" dirty="0">
                <a:solidFill>
                  <a:srgbClr val="1C3E71"/>
                </a:solidFill>
              </a:rPr>
              <a:t>A</a:t>
            </a:r>
            <a:r>
              <a:rPr lang="en-US" sz="2400" b="1" dirty="0">
                <a:solidFill>
                  <a:srgbClr val="1C3E71"/>
                </a:solidFill>
              </a:rPr>
              <a:t>X</a:t>
            </a:r>
            <a:r>
              <a:rPr lang="vi-VN" sz="2400" b="1" baseline="30000" dirty="0">
                <a:solidFill>
                  <a:srgbClr val="1C3E71"/>
                </a:solidFill>
              </a:rPr>
              <a:t>A</a:t>
            </a:r>
            <a:endParaRPr lang="en-US" sz="2400" b="1" dirty="0">
              <a:solidFill>
                <a:srgbClr val="1C3E71"/>
              </a:solidFill>
            </a:endParaRPr>
          </a:p>
        </p:txBody>
      </p:sp>
      <p:grpSp>
        <p:nvGrpSpPr>
          <p:cNvPr id="371" name="Group 370">
            <a:extLst>
              <a:ext uri="{FF2B5EF4-FFF2-40B4-BE49-F238E27FC236}">
                <a16:creationId xmlns:a16="http://schemas.microsoft.com/office/drawing/2014/main" id="{8F9F27ED-BD48-4665-55FE-0AFE7CA814A9}"/>
              </a:ext>
            </a:extLst>
          </p:cNvPr>
          <p:cNvGrpSpPr/>
          <p:nvPr/>
        </p:nvGrpSpPr>
        <p:grpSpPr>
          <a:xfrm>
            <a:off x="8137940" y="5086524"/>
            <a:ext cx="103586" cy="586233"/>
            <a:chOff x="5698604" y="2339762"/>
            <a:chExt cx="103586" cy="586233"/>
          </a:xfrm>
        </p:grpSpPr>
        <p:grpSp>
          <p:nvGrpSpPr>
            <p:cNvPr id="372" name="Group 371">
              <a:extLst>
                <a:ext uri="{FF2B5EF4-FFF2-40B4-BE49-F238E27FC236}">
                  <a16:creationId xmlns:a16="http://schemas.microsoft.com/office/drawing/2014/main" id="{B961A6D8-4CC2-12C1-1F98-3B96B1DFA0E8}"/>
                </a:ext>
              </a:extLst>
            </p:cNvPr>
            <p:cNvGrpSpPr/>
            <p:nvPr/>
          </p:nvGrpSpPr>
          <p:grpSpPr>
            <a:xfrm>
              <a:off x="5699175" y="2339762"/>
              <a:ext cx="103015" cy="586233"/>
              <a:chOff x="2432807" y="1284790"/>
              <a:chExt cx="360728" cy="3766339"/>
            </a:xfrm>
          </p:grpSpPr>
          <p:grpSp>
            <p:nvGrpSpPr>
              <p:cNvPr id="374" name="Group 373">
                <a:extLst>
                  <a:ext uri="{FF2B5EF4-FFF2-40B4-BE49-F238E27FC236}">
                    <a16:creationId xmlns:a16="http://schemas.microsoft.com/office/drawing/2014/main" id="{F4432270-B3B2-E04B-501B-0B354498CB35}"/>
                  </a:ext>
                </a:extLst>
              </p:cNvPr>
              <p:cNvGrpSpPr/>
              <p:nvPr/>
            </p:nvGrpSpPr>
            <p:grpSpPr>
              <a:xfrm>
                <a:off x="2432807" y="1284790"/>
                <a:ext cx="360727" cy="1875949"/>
                <a:chOff x="2432807" y="925974"/>
                <a:chExt cx="360727" cy="1875949"/>
              </a:xfrm>
            </p:grpSpPr>
            <p:sp>
              <p:nvSpPr>
                <p:cNvPr id="378" name="Rectangle: Rounded Corners 377">
                  <a:extLst>
                    <a:ext uri="{FF2B5EF4-FFF2-40B4-BE49-F238E27FC236}">
                      <a16:creationId xmlns:a16="http://schemas.microsoft.com/office/drawing/2014/main" id="{258CCC23-D714-5EF1-AD61-AC45A4F12585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9" name="Flowchart: Delay 378">
                  <a:extLst>
                    <a:ext uri="{FF2B5EF4-FFF2-40B4-BE49-F238E27FC236}">
                      <a16:creationId xmlns:a16="http://schemas.microsoft.com/office/drawing/2014/main" id="{48F0BEE7-23E7-D08C-39FB-5554BAA44242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5" name="Group 374">
                <a:extLst>
                  <a:ext uri="{FF2B5EF4-FFF2-40B4-BE49-F238E27FC236}">
                    <a16:creationId xmlns:a16="http://schemas.microsoft.com/office/drawing/2014/main" id="{89A14171-2178-879D-4B2F-C2F540C705A8}"/>
                  </a:ext>
                </a:extLst>
              </p:cNvPr>
              <p:cNvGrpSpPr/>
              <p:nvPr/>
            </p:nvGrpSpPr>
            <p:grpSpPr>
              <a:xfrm rot="10800000">
                <a:off x="2432808" y="3175180"/>
                <a:ext cx="360727" cy="1875949"/>
                <a:chOff x="2432807" y="925974"/>
                <a:chExt cx="360727" cy="1875949"/>
              </a:xfrm>
            </p:grpSpPr>
            <p:sp>
              <p:nvSpPr>
                <p:cNvPr id="376" name="Rectangle: Rounded Corners 375">
                  <a:extLst>
                    <a:ext uri="{FF2B5EF4-FFF2-40B4-BE49-F238E27FC236}">
                      <a16:creationId xmlns:a16="http://schemas.microsoft.com/office/drawing/2014/main" id="{CC040F2C-049A-4CA0-880B-E2898B9BDE58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7" name="Flowchart: Delay 376">
                  <a:extLst>
                    <a:ext uri="{FF2B5EF4-FFF2-40B4-BE49-F238E27FC236}">
                      <a16:creationId xmlns:a16="http://schemas.microsoft.com/office/drawing/2014/main" id="{BBB5A19F-A397-82FD-4437-F0033472FEDC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73" name="Rectangle 372">
              <a:extLst>
                <a:ext uri="{FF2B5EF4-FFF2-40B4-BE49-F238E27FC236}">
                  <a16:creationId xmlns:a16="http://schemas.microsoft.com/office/drawing/2014/main" id="{7D567E7D-2410-670B-C548-6EA5ABA50295}"/>
                </a:ext>
              </a:extLst>
            </p:cNvPr>
            <p:cNvSpPr/>
            <p:nvPr/>
          </p:nvSpPr>
          <p:spPr>
            <a:xfrm>
              <a:off x="5698604" y="2413338"/>
              <a:ext cx="99230" cy="2882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C4B9F60D-90C5-B90C-549E-97A16A7BE930}"/>
              </a:ext>
            </a:extLst>
          </p:cNvPr>
          <p:cNvGrpSpPr/>
          <p:nvPr/>
        </p:nvGrpSpPr>
        <p:grpSpPr>
          <a:xfrm>
            <a:off x="8350292" y="5191319"/>
            <a:ext cx="100983" cy="424376"/>
            <a:chOff x="10307670" y="1551802"/>
            <a:chExt cx="100983" cy="424376"/>
          </a:xfrm>
        </p:grpSpPr>
        <p:grpSp>
          <p:nvGrpSpPr>
            <p:cNvPr id="381" name="Group 380">
              <a:extLst>
                <a:ext uri="{FF2B5EF4-FFF2-40B4-BE49-F238E27FC236}">
                  <a16:creationId xmlns:a16="http://schemas.microsoft.com/office/drawing/2014/main" id="{1AB78D32-CE05-7A42-DB12-63E5BD258507}"/>
                </a:ext>
              </a:extLst>
            </p:cNvPr>
            <p:cNvGrpSpPr/>
            <p:nvPr/>
          </p:nvGrpSpPr>
          <p:grpSpPr>
            <a:xfrm>
              <a:off x="10307670" y="1551802"/>
              <a:ext cx="100983" cy="178371"/>
              <a:chOff x="2432806" y="734717"/>
              <a:chExt cx="360728" cy="2067206"/>
            </a:xfrm>
            <a:solidFill>
              <a:srgbClr val="0070C0"/>
            </a:solidFill>
          </p:grpSpPr>
          <p:sp>
            <p:nvSpPr>
              <p:cNvPr id="385" name="Rectangle: Rounded Corners 384">
                <a:extLst>
                  <a:ext uri="{FF2B5EF4-FFF2-40B4-BE49-F238E27FC236}">
                    <a16:creationId xmlns:a16="http://schemas.microsoft.com/office/drawing/2014/main" id="{10719C9B-1DA3-545D-681B-88748F6D81CD}"/>
                  </a:ext>
                </a:extLst>
              </p:cNvPr>
              <p:cNvSpPr/>
              <p:nvPr/>
            </p:nvSpPr>
            <p:spPr>
              <a:xfrm>
                <a:off x="2432807" y="1023457"/>
                <a:ext cx="360727" cy="1778466"/>
              </a:xfrm>
              <a:prstGeom prst="roundRect">
                <a:avLst/>
              </a:prstGeom>
              <a:grpFill/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Flowchart: Delay 385">
                <a:extLst>
                  <a:ext uri="{FF2B5EF4-FFF2-40B4-BE49-F238E27FC236}">
                    <a16:creationId xmlns:a16="http://schemas.microsoft.com/office/drawing/2014/main" id="{B6BFD4F7-75AC-C71A-5ED0-68F9A1E452F7}"/>
                  </a:ext>
                </a:extLst>
              </p:cNvPr>
              <p:cNvSpPr/>
              <p:nvPr/>
            </p:nvSpPr>
            <p:spPr>
              <a:xfrm rot="16200000">
                <a:off x="2378645" y="788878"/>
                <a:ext cx="469049" cy="360727"/>
              </a:xfrm>
              <a:prstGeom prst="flowChartDelay">
                <a:avLst/>
              </a:prstGeom>
              <a:solidFill>
                <a:srgbClr val="E71D73"/>
              </a:solidFill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2" name="Group 381">
              <a:extLst>
                <a:ext uri="{FF2B5EF4-FFF2-40B4-BE49-F238E27FC236}">
                  <a16:creationId xmlns:a16="http://schemas.microsoft.com/office/drawing/2014/main" id="{1195F4A5-2D47-3395-3928-C42850A88DFE}"/>
                </a:ext>
              </a:extLst>
            </p:cNvPr>
            <p:cNvGrpSpPr/>
            <p:nvPr/>
          </p:nvGrpSpPr>
          <p:grpSpPr>
            <a:xfrm rot="10800000">
              <a:off x="10307671" y="1730612"/>
              <a:ext cx="100982" cy="245566"/>
              <a:chOff x="2432807" y="925974"/>
              <a:chExt cx="360727" cy="1875949"/>
            </a:xfrm>
            <a:solidFill>
              <a:srgbClr val="0070C0"/>
            </a:solidFill>
          </p:grpSpPr>
          <p:sp>
            <p:nvSpPr>
              <p:cNvPr id="383" name="Rectangle: Rounded Corners 382">
                <a:extLst>
                  <a:ext uri="{FF2B5EF4-FFF2-40B4-BE49-F238E27FC236}">
                    <a16:creationId xmlns:a16="http://schemas.microsoft.com/office/drawing/2014/main" id="{0ED80361-9387-41D2-7536-9AEE7834CC3D}"/>
                  </a:ext>
                </a:extLst>
              </p:cNvPr>
              <p:cNvSpPr/>
              <p:nvPr/>
            </p:nvSpPr>
            <p:spPr>
              <a:xfrm>
                <a:off x="2432807" y="1023457"/>
                <a:ext cx="360727" cy="1778466"/>
              </a:xfrm>
              <a:prstGeom prst="roundRect">
                <a:avLst/>
              </a:prstGeom>
              <a:grpFill/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Flowchart: Delay 383">
                <a:extLst>
                  <a:ext uri="{FF2B5EF4-FFF2-40B4-BE49-F238E27FC236}">
                    <a16:creationId xmlns:a16="http://schemas.microsoft.com/office/drawing/2014/main" id="{9289A84F-8271-BBF0-C200-98483E2CCAF7}"/>
                  </a:ext>
                </a:extLst>
              </p:cNvPr>
              <p:cNvSpPr/>
              <p:nvPr/>
            </p:nvSpPr>
            <p:spPr>
              <a:xfrm rot="16200000">
                <a:off x="2474275" y="884506"/>
                <a:ext cx="277792" cy="360727"/>
              </a:xfrm>
              <a:prstGeom prst="flowChartDelay">
                <a:avLst/>
              </a:prstGeom>
              <a:solidFill>
                <a:srgbClr val="E71D73"/>
              </a:solidFill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87" name="TextBox 386">
            <a:extLst>
              <a:ext uri="{FF2B5EF4-FFF2-40B4-BE49-F238E27FC236}">
                <a16:creationId xmlns:a16="http://schemas.microsoft.com/office/drawing/2014/main" id="{4DA3D974-3014-E716-6D7A-29670060B070}"/>
              </a:ext>
            </a:extLst>
          </p:cNvPr>
          <p:cNvSpPr txBox="1"/>
          <p:nvPr/>
        </p:nvSpPr>
        <p:spPr>
          <a:xfrm>
            <a:off x="7900381" y="5012061"/>
            <a:ext cx="3223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1C3E71"/>
                </a:solidFill>
              </a:rPr>
              <a:t>A     </a:t>
            </a:r>
          </a:p>
        </p:txBody>
      </p:sp>
      <p:sp>
        <p:nvSpPr>
          <p:cNvPr id="388" name="TextBox 387">
            <a:extLst>
              <a:ext uri="{FF2B5EF4-FFF2-40B4-BE49-F238E27FC236}">
                <a16:creationId xmlns:a16="http://schemas.microsoft.com/office/drawing/2014/main" id="{5F883103-550C-768A-CD90-0440CF4466A5}"/>
              </a:ext>
            </a:extLst>
          </p:cNvPr>
          <p:cNvSpPr txBox="1"/>
          <p:nvPr/>
        </p:nvSpPr>
        <p:spPr>
          <a:xfrm>
            <a:off x="7221976" y="5173315"/>
            <a:ext cx="708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C3E71"/>
                </a:solidFill>
              </a:rPr>
              <a:t>X</a:t>
            </a:r>
            <a:r>
              <a:rPr lang="en-US" sz="2400" b="1" baseline="30000" dirty="0">
                <a:solidFill>
                  <a:srgbClr val="1C3E71"/>
                </a:solidFill>
              </a:rPr>
              <a:t>A</a:t>
            </a:r>
            <a:r>
              <a:rPr lang="vi-VN" sz="2400" b="1" dirty="0">
                <a:solidFill>
                  <a:srgbClr val="E71D73"/>
                </a:solidFill>
              </a:rPr>
              <a:t>Y</a:t>
            </a:r>
            <a:endParaRPr lang="en-US" sz="2400" b="1" dirty="0">
              <a:solidFill>
                <a:srgbClr val="E71D73"/>
              </a:solidFill>
            </a:endParaRPr>
          </a:p>
        </p:txBody>
      </p:sp>
      <p:grpSp>
        <p:nvGrpSpPr>
          <p:cNvPr id="389" name="Group 388">
            <a:extLst>
              <a:ext uri="{FF2B5EF4-FFF2-40B4-BE49-F238E27FC236}">
                <a16:creationId xmlns:a16="http://schemas.microsoft.com/office/drawing/2014/main" id="{E0EE6DB2-EECE-05B8-108F-F054C9F97CEA}"/>
              </a:ext>
            </a:extLst>
          </p:cNvPr>
          <p:cNvGrpSpPr/>
          <p:nvPr/>
        </p:nvGrpSpPr>
        <p:grpSpPr>
          <a:xfrm>
            <a:off x="6593435" y="5846393"/>
            <a:ext cx="265964" cy="586233"/>
            <a:chOff x="3401146" y="1794658"/>
            <a:chExt cx="265964" cy="586233"/>
          </a:xfrm>
        </p:grpSpPr>
        <p:grpSp>
          <p:nvGrpSpPr>
            <p:cNvPr id="390" name="Group 389">
              <a:extLst>
                <a:ext uri="{FF2B5EF4-FFF2-40B4-BE49-F238E27FC236}">
                  <a16:creationId xmlns:a16="http://schemas.microsoft.com/office/drawing/2014/main" id="{8A74E1DB-A7C1-4D8E-130E-6572FD02B3B3}"/>
                </a:ext>
              </a:extLst>
            </p:cNvPr>
            <p:cNvGrpSpPr/>
            <p:nvPr/>
          </p:nvGrpSpPr>
          <p:grpSpPr>
            <a:xfrm>
              <a:off x="3564095" y="1794658"/>
              <a:ext cx="103015" cy="586233"/>
              <a:chOff x="2432807" y="1284790"/>
              <a:chExt cx="360728" cy="3766339"/>
            </a:xfrm>
          </p:grpSpPr>
          <p:grpSp>
            <p:nvGrpSpPr>
              <p:cNvPr id="400" name="Group 399">
                <a:extLst>
                  <a:ext uri="{FF2B5EF4-FFF2-40B4-BE49-F238E27FC236}">
                    <a16:creationId xmlns:a16="http://schemas.microsoft.com/office/drawing/2014/main" id="{842744DA-F0F4-41B8-3FA3-5A2CCD4C6FA5}"/>
                  </a:ext>
                </a:extLst>
              </p:cNvPr>
              <p:cNvGrpSpPr/>
              <p:nvPr/>
            </p:nvGrpSpPr>
            <p:grpSpPr>
              <a:xfrm>
                <a:off x="2432807" y="1284790"/>
                <a:ext cx="360727" cy="1875949"/>
                <a:chOff x="2432807" y="925974"/>
                <a:chExt cx="360727" cy="1875949"/>
              </a:xfrm>
            </p:grpSpPr>
            <p:sp>
              <p:nvSpPr>
                <p:cNvPr id="404" name="Rectangle: Rounded Corners 403">
                  <a:extLst>
                    <a:ext uri="{FF2B5EF4-FFF2-40B4-BE49-F238E27FC236}">
                      <a16:creationId xmlns:a16="http://schemas.microsoft.com/office/drawing/2014/main" id="{7A1453A0-DC0B-B98E-FA83-960C6324446A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5" name="Flowchart: Delay 404">
                  <a:extLst>
                    <a:ext uri="{FF2B5EF4-FFF2-40B4-BE49-F238E27FC236}">
                      <a16:creationId xmlns:a16="http://schemas.microsoft.com/office/drawing/2014/main" id="{F6B1500E-26EA-CD60-7E87-B213F433FE9B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1" name="Group 400">
                <a:extLst>
                  <a:ext uri="{FF2B5EF4-FFF2-40B4-BE49-F238E27FC236}">
                    <a16:creationId xmlns:a16="http://schemas.microsoft.com/office/drawing/2014/main" id="{00DB38D4-033B-1128-B76F-39B66A13B125}"/>
                  </a:ext>
                </a:extLst>
              </p:cNvPr>
              <p:cNvGrpSpPr/>
              <p:nvPr/>
            </p:nvGrpSpPr>
            <p:grpSpPr>
              <a:xfrm rot="10800000">
                <a:off x="2432808" y="3175180"/>
                <a:ext cx="360727" cy="1875949"/>
                <a:chOff x="2432807" y="925974"/>
                <a:chExt cx="360727" cy="1875949"/>
              </a:xfrm>
            </p:grpSpPr>
            <p:sp>
              <p:nvSpPr>
                <p:cNvPr id="402" name="Rectangle: Rounded Corners 401">
                  <a:extLst>
                    <a:ext uri="{FF2B5EF4-FFF2-40B4-BE49-F238E27FC236}">
                      <a16:creationId xmlns:a16="http://schemas.microsoft.com/office/drawing/2014/main" id="{FA20F3DF-2CF7-6A34-45AB-39103AB14816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3" name="Flowchart: Delay 402">
                  <a:extLst>
                    <a:ext uri="{FF2B5EF4-FFF2-40B4-BE49-F238E27FC236}">
                      <a16:creationId xmlns:a16="http://schemas.microsoft.com/office/drawing/2014/main" id="{55592A82-86BC-A1D1-BEEE-1BFD4D4AC125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91" name="Group 390">
              <a:extLst>
                <a:ext uri="{FF2B5EF4-FFF2-40B4-BE49-F238E27FC236}">
                  <a16:creationId xmlns:a16="http://schemas.microsoft.com/office/drawing/2014/main" id="{AED72B6F-4C97-D099-E7A9-DC8D2DBB7554}"/>
                </a:ext>
              </a:extLst>
            </p:cNvPr>
            <p:cNvGrpSpPr/>
            <p:nvPr/>
          </p:nvGrpSpPr>
          <p:grpSpPr>
            <a:xfrm>
              <a:off x="3401717" y="1794658"/>
              <a:ext cx="103015" cy="586233"/>
              <a:chOff x="2432807" y="1284790"/>
              <a:chExt cx="360728" cy="3766339"/>
            </a:xfrm>
          </p:grpSpPr>
          <p:grpSp>
            <p:nvGrpSpPr>
              <p:cNvPr id="394" name="Group 393">
                <a:extLst>
                  <a:ext uri="{FF2B5EF4-FFF2-40B4-BE49-F238E27FC236}">
                    <a16:creationId xmlns:a16="http://schemas.microsoft.com/office/drawing/2014/main" id="{88DCAFEC-C3BA-06D3-F3A7-5C3E895F137C}"/>
                  </a:ext>
                </a:extLst>
              </p:cNvPr>
              <p:cNvGrpSpPr/>
              <p:nvPr/>
            </p:nvGrpSpPr>
            <p:grpSpPr>
              <a:xfrm>
                <a:off x="2432807" y="1284790"/>
                <a:ext cx="360727" cy="1875949"/>
                <a:chOff x="2432807" y="925974"/>
                <a:chExt cx="360727" cy="1875949"/>
              </a:xfrm>
            </p:grpSpPr>
            <p:sp>
              <p:nvSpPr>
                <p:cNvPr id="398" name="Rectangle: Rounded Corners 397">
                  <a:extLst>
                    <a:ext uri="{FF2B5EF4-FFF2-40B4-BE49-F238E27FC236}">
                      <a16:creationId xmlns:a16="http://schemas.microsoft.com/office/drawing/2014/main" id="{D8FBB8E8-7F04-5716-2D68-4F3C02A56140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9" name="Flowchart: Delay 398">
                  <a:extLst>
                    <a:ext uri="{FF2B5EF4-FFF2-40B4-BE49-F238E27FC236}">
                      <a16:creationId xmlns:a16="http://schemas.microsoft.com/office/drawing/2014/main" id="{3593427C-9B5A-1200-CC27-154E47CFF1BB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5" name="Group 394">
                <a:extLst>
                  <a:ext uri="{FF2B5EF4-FFF2-40B4-BE49-F238E27FC236}">
                    <a16:creationId xmlns:a16="http://schemas.microsoft.com/office/drawing/2014/main" id="{1C093B94-0677-26A5-BEE0-B89AD112EFD0}"/>
                  </a:ext>
                </a:extLst>
              </p:cNvPr>
              <p:cNvGrpSpPr/>
              <p:nvPr/>
            </p:nvGrpSpPr>
            <p:grpSpPr>
              <a:xfrm rot="10800000">
                <a:off x="2432808" y="3175180"/>
                <a:ext cx="360727" cy="1875949"/>
                <a:chOff x="2432807" y="925974"/>
                <a:chExt cx="360727" cy="1875949"/>
              </a:xfrm>
            </p:grpSpPr>
            <p:sp>
              <p:nvSpPr>
                <p:cNvPr id="396" name="Rectangle: Rounded Corners 395">
                  <a:extLst>
                    <a:ext uri="{FF2B5EF4-FFF2-40B4-BE49-F238E27FC236}">
                      <a16:creationId xmlns:a16="http://schemas.microsoft.com/office/drawing/2014/main" id="{BFD44BB9-46E8-5672-A528-7258A1C6996D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7" name="Flowchart: Delay 396">
                  <a:extLst>
                    <a:ext uri="{FF2B5EF4-FFF2-40B4-BE49-F238E27FC236}">
                      <a16:creationId xmlns:a16="http://schemas.microsoft.com/office/drawing/2014/main" id="{17850796-E778-ED66-323B-3FA8B370AC6E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1F86B9A3-25FD-3C98-4169-7DCEE9F1AEAB}"/>
                </a:ext>
              </a:extLst>
            </p:cNvPr>
            <p:cNvSpPr/>
            <p:nvPr/>
          </p:nvSpPr>
          <p:spPr>
            <a:xfrm>
              <a:off x="3401146" y="1868234"/>
              <a:ext cx="99230" cy="2882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>
              <a:extLst>
                <a:ext uri="{FF2B5EF4-FFF2-40B4-BE49-F238E27FC236}">
                  <a16:creationId xmlns:a16="http://schemas.microsoft.com/office/drawing/2014/main" id="{76859B97-3E1F-6EC5-7E79-3F76C1669F95}"/>
                </a:ext>
              </a:extLst>
            </p:cNvPr>
            <p:cNvSpPr/>
            <p:nvPr/>
          </p:nvSpPr>
          <p:spPr>
            <a:xfrm>
              <a:off x="3565648" y="1866074"/>
              <a:ext cx="99230" cy="2882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6" name="TextBox 405">
            <a:extLst>
              <a:ext uri="{FF2B5EF4-FFF2-40B4-BE49-F238E27FC236}">
                <a16:creationId xmlns:a16="http://schemas.microsoft.com/office/drawing/2014/main" id="{F592EBB2-2306-5881-0A6C-39D5DB22F68F}"/>
              </a:ext>
            </a:extLst>
          </p:cNvPr>
          <p:cNvSpPr txBox="1"/>
          <p:nvPr/>
        </p:nvSpPr>
        <p:spPr>
          <a:xfrm>
            <a:off x="6350256" y="5766748"/>
            <a:ext cx="7248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1C3E71"/>
                </a:solidFill>
              </a:rPr>
              <a:t>A        </a:t>
            </a:r>
            <a:r>
              <a:rPr lang="vi-VN" sz="1000" b="1" dirty="0">
                <a:solidFill>
                  <a:srgbClr val="1C3E71"/>
                </a:solidFill>
              </a:rPr>
              <a:t>    </a:t>
            </a:r>
            <a:r>
              <a:rPr lang="vi-VN" sz="1000" b="1" dirty="0">
                <a:solidFill>
                  <a:srgbClr val="E71D73"/>
                </a:solidFill>
              </a:rPr>
              <a:t>a</a:t>
            </a:r>
            <a:endParaRPr lang="en-US" sz="1000" b="1" dirty="0">
              <a:solidFill>
                <a:srgbClr val="E71D73"/>
              </a:solidFill>
            </a:endParaRPr>
          </a:p>
        </p:txBody>
      </p:sp>
      <p:sp>
        <p:nvSpPr>
          <p:cNvPr id="407" name="TextBox 406">
            <a:extLst>
              <a:ext uri="{FF2B5EF4-FFF2-40B4-BE49-F238E27FC236}">
                <a16:creationId xmlns:a16="http://schemas.microsoft.com/office/drawing/2014/main" id="{54C0523A-D4BC-B95D-4030-9B9B3D13999A}"/>
              </a:ext>
            </a:extLst>
          </p:cNvPr>
          <p:cNvSpPr txBox="1"/>
          <p:nvPr/>
        </p:nvSpPr>
        <p:spPr>
          <a:xfrm>
            <a:off x="5642583" y="5907553"/>
            <a:ext cx="82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C3E71"/>
                </a:solidFill>
              </a:rPr>
              <a:t>X</a:t>
            </a:r>
            <a:r>
              <a:rPr lang="en-US" sz="2400" b="1" baseline="30000" dirty="0">
                <a:solidFill>
                  <a:srgbClr val="1C3E71"/>
                </a:solidFill>
              </a:rPr>
              <a:t>A</a:t>
            </a:r>
            <a:r>
              <a:rPr lang="en-US" sz="2400" b="1" dirty="0">
                <a:solidFill>
                  <a:srgbClr val="E71D73"/>
                </a:solidFill>
              </a:rPr>
              <a:t>X</a:t>
            </a:r>
            <a:r>
              <a:rPr lang="vi-VN" sz="2400" b="1" baseline="30000" dirty="0">
                <a:solidFill>
                  <a:srgbClr val="E71D73"/>
                </a:solidFill>
              </a:rPr>
              <a:t>a</a:t>
            </a:r>
            <a:endParaRPr lang="en-US" sz="2400" b="1" dirty="0">
              <a:solidFill>
                <a:srgbClr val="E71D73"/>
              </a:solidFill>
            </a:endParaRPr>
          </a:p>
        </p:txBody>
      </p:sp>
      <p:grpSp>
        <p:nvGrpSpPr>
          <p:cNvPr id="408" name="Group 407">
            <a:extLst>
              <a:ext uri="{FF2B5EF4-FFF2-40B4-BE49-F238E27FC236}">
                <a16:creationId xmlns:a16="http://schemas.microsoft.com/office/drawing/2014/main" id="{3EEBE976-D853-DE51-683A-BD3558790E4B}"/>
              </a:ext>
            </a:extLst>
          </p:cNvPr>
          <p:cNvGrpSpPr/>
          <p:nvPr/>
        </p:nvGrpSpPr>
        <p:grpSpPr>
          <a:xfrm>
            <a:off x="8163985" y="5843011"/>
            <a:ext cx="103586" cy="586233"/>
            <a:chOff x="5698604" y="2339762"/>
            <a:chExt cx="103586" cy="586233"/>
          </a:xfrm>
        </p:grpSpPr>
        <p:grpSp>
          <p:nvGrpSpPr>
            <p:cNvPr id="409" name="Group 408">
              <a:extLst>
                <a:ext uri="{FF2B5EF4-FFF2-40B4-BE49-F238E27FC236}">
                  <a16:creationId xmlns:a16="http://schemas.microsoft.com/office/drawing/2014/main" id="{3A666FDD-EC6A-01B7-B9DA-694B9F8FDEB1}"/>
                </a:ext>
              </a:extLst>
            </p:cNvPr>
            <p:cNvGrpSpPr/>
            <p:nvPr/>
          </p:nvGrpSpPr>
          <p:grpSpPr>
            <a:xfrm>
              <a:off x="5699175" y="2339762"/>
              <a:ext cx="103015" cy="586233"/>
              <a:chOff x="2432807" y="1284790"/>
              <a:chExt cx="360728" cy="3766339"/>
            </a:xfrm>
          </p:grpSpPr>
          <p:grpSp>
            <p:nvGrpSpPr>
              <p:cNvPr id="411" name="Group 410">
                <a:extLst>
                  <a:ext uri="{FF2B5EF4-FFF2-40B4-BE49-F238E27FC236}">
                    <a16:creationId xmlns:a16="http://schemas.microsoft.com/office/drawing/2014/main" id="{73D0C21A-EE29-1359-10FD-AA46AF2590C9}"/>
                  </a:ext>
                </a:extLst>
              </p:cNvPr>
              <p:cNvGrpSpPr/>
              <p:nvPr/>
            </p:nvGrpSpPr>
            <p:grpSpPr>
              <a:xfrm>
                <a:off x="2432807" y="1284790"/>
                <a:ext cx="360727" cy="1875949"/>
                <a:chOff x="2432807" y="925974"/>
                <a:chExt cx="360727" cy="1875949"/>
              </a:xfrm>
            </p:grpSpPr>
            <p:sp>
              <p:nvSpPr>
                <p:cNvPr id="415" name="Rectangle: Rounded Corners 414">
                  <a:extLst>
                    <a:ext uri="{FF2B5EF4-FFF2-40B4-BE49-F238E27FC236}">
                      <a16:creationId xmlns:a16="http://schemas.microsoft.com/office/drawing/2014/main" id="{E061F664-71A1-A0C4-C43A-1E59C59337BD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6" name="Flowchart: Delay 415">
                  <a:extLst>
                    <a:ext uri="{FF2B5EF4-FFF2-40B4-BE49-F238E27FC236}">
                      <a16:creationId xmlns:a16="http://schemas.microsoft.com/office/drawing/2014/main" id="{066F07C4-FBC2-6BBC-9EFC-E13D74C333A0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2" name="Group 411">
                <a:extLst>
                  <a:ext uri="{FF2B5EF4-FFF2-40B4-BE49-F238E27FC236}">
                    <a16:creationId xmlns:a16="http://schemas.microsoft.com/office/drawing/2014/main" id="{49443DC7-D13F-DC14-6367-2ECB4AF14265}"/>
                  </a:ext>
                </a:extLst>
              </p:cNvPr>
              <p:cNvGrpSpPr/>
              <p:nvPr/>
            </p:nvGrpSpPr>
            <p:grpSpPr>
              <a:xfrm rot="10800000">
                <a:off x="2432808" y="3175180"/>
                <a:ext cx="360727" cy="1875949"/>
                <a:chOff x="2432807" y="925974"/>
                <a:chExt cx="360727" cy="1875949"/>
              </a:xfrm>
            </p:grpSpPr>
            <p:sp>
              <p:nvSpPr>
                <p:cNvPr id="413" name="Rectangle: Rounded Corners 412">
                  <a:extLst>
                    <a:ext uri="{FF2B5EF4-FFF2-40B4-BE49-F238E27FC236}">
                      <a16:creationId xmlns:a16="http://schemas.microsoft.com/office/drawing/2014/main" id="{FF002ACA-04CD-9C11-4395-0538F2B59B5E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4" name="Flowchart: Delay 413">
                  <a:extLst>
                    <a:ext uri="{FF2B5EF4-FFF2-40B4-BE49-F238E27FC236}">
                      <a16:creationId xmlns:a16="http://schemas.microsoft.com/office/drawing/2014/main" id="{94AB7DE9-4C2E-1DA8-FFDE-C3E6C9527384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6391051C-26EB-D54C-DDF9-83565633083B}"/>
                </a:ext>
              </a:extLst>
            </p:cNvPr>
            <p:cNvSpPr/>
            <p:nvPr/>
          </p:nvSpPr>
          <p:spPr>
            <a:xfrm>
              <a:off x="5698604" y="2413338"/>
              <a:ext cx="99230" cy="2882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7" name="Group 416">
            <a:extLst>
              <a:ext uri="{FF2B5EF4-FFF2-40B4-BE49-F238E27FC236}">
                <a16:creationId xmlns:a16="http://schemas.microsoft.com/office/drawing/2014/main" id="{38AB409A-DFBE-9F16-E02E-9C291BC9230C}"/>
              </a:ext>
            </a:extLst>
          </p:cNvPr>
          <p:cNvGrpSpPr/>
          <p:nvPr/>
        </p:nvGrpSpPr>
        <p:grpSpPr>
          <a:xfrm>
            <a:off x="8376337" y="5947806"/>
            <a:ext cx="100983" cy="424376"/>
            <a:chOff x="10307670" y="1551802"/>
            <a:chExt cx="100983" cy="424376"/>
          </a:xfrm>
        </p:grpSpPr>
        <p:grpSp>
          <p:nvGrpSpPr>
            <p:cNvPr id="418" name="Group 417">
              <a:extLst>
                <a:ext uri="{FF2B5EF4-FFF2-40B4-BE49-F238E27FC236}">
                  <a16:creationId xmlns:a16="http://schemas.microsoft.com/office/drawing/2014/main" id="{93F3BA21-F3AB-CF1B-9539-B2CEBEF51DA2}"/>
                </a:ext>
              </a:extLst>
            </p:cNvPr>
            <p:cNvGrpSpPr/>
            <p:nvPr/>
          </p:nvGrpSpPr>
          <p:grpSpPr>
            <a:xfrm>
              <a:off x="10307670" y="1551802"/>
              <a:ext cx="100983" cy="178371"/>
              <a:chOff x="2432806" y="734717"/>
              <a:chExt cx="360728" cy="2067206"/>
            </a:xfrm>
            <a:solidFill>
              <a:srgbClr val="0070C0"/>
            </a:solidFill>
          </p:grpSpPr>
          <p:sp>
            <p:nvSpPr>
              <p:cNvPr id="422" name="Rectangle: Rounded Corners 421">
                <a:extLst>
                  <a:ext uri="{FF2B5EF4-FFF2-40B4-BE49-F238E27FC236}">
                    <a16:creationId xmlns:a16="http://schemas.microsoft.com/office/drawing/2014/main" id="{0AB97FFA-1DFE-6228-5EDB-45783A6E5426}"/>
                  </a:ext>
                </a:extLst>
              </p:cNvPr>
              <p:cNvSpPr/>
              <p:nvPr/>
            </p:nvSpPr>
            <p:spPr>
              <a:xfrm>
                <a:off x="2432807" y="1023457"/>
                <a:ext cx="360727" cy="1778466"/>
              </a:xfrm>
              <a:prstGeom prst="roundRect">
                <a:avLst/>
              </a:prstGeom>
              <a:grpFill/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Flowchart: Delay 422">
                <a:extLst>
                  <a:ext uri="{FF2B5EF4-FFF2-40B4-BE49-F238E27FC236}">
                    <a16:creationId xmlns:a16="http://schemas.microsoft.com/office/drawing/2014/main" id="{76EA5EBA-3245-79ED-292E-2C67D1CF5BC1}"/>
                  </a:ext>
                </a:extLst>
              </p:cNvPr>
              <p:cNvSpPr/>
              <p:nvPr/>
            </p:nvSpPr>
            <p:spPr>
              <a:xfrm rot="16200000">
                <a:off x="2378645" y="788878"/>
                <a:ext cx="469049" cy="360727"/>
              </a:xfrm>
              <a:prstGeom prst="flowChartDelay">
                <a:avLst/>
              </a:prstGeom>
              <a:solidFill>
                <a:srgbClr val="E71D73"/>
              </a:solidFill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9" name="Group 418">
              <a:extLst>
                <a:ext uri="{FF2B5EF4-FFF2-40B4-BE49-F238E27FC236}">
                  <a16:creationId xmlns:a16="http://schemas.microsoft.com/office/drawing/2014/main" id="{FCD5DB4A-8908-D1AE-8B27-A29C90B2790B}"/>
                </a:ext>
              </a:extLst>
            </p:cNvPr>
            <p:cNvGrpSpPr/>
            <p:nvPr/>
          </p:nvGrpSpPr>
          <p:grpSpPr>
            <a:xfrm rot="10800000">
              <a:off x="10307671" y="1730612"/>
              <a:ext cx="100982" cy="245566"/>
              <a:chOff x="2432807" y="925974"/>
              <a:chExt cx="360727" cy="1875949"/>
            </a:xfrm>
            <a:solidFill>
              <a:srgbClr val="0070C0"/>
            </a:solidFill>
          </p:grpSpPr>
          <p:sp>
            <p:nvSpPr>
              <p:cNvPr id="420" name="Rectangle: Rounded Corners 419">
                <a:extLst>
                  <a:ext uri="{FF2B5EF4-FFF2-40B4-BE49-F238E27FC236}">
                    <a16:creationId xmlns:a16="http://schemas.microsoft.com/office/drawing/2014/main" id="{C4CEA0B5-F431-1020-6978-9416947978CA}"/>
                  </a:ext>
                </a:extLst>
              </p:cNvPr>
              <p:cNvSpPr/>
              <p:nvPr/>
            </p:nvSpPr>
            <p:spPr>
              <a:xfrm>
                <a:off x="2432807" y="1023457"/>
                <a:ext cx="360727" cy="1778466"/>
              </a:xfrm>
              <a:prstGeom prst="roundRect">
                <a:avLst/>
              </a:prstGeom>
              <a:grpFill/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Flowchart: Delay 420">
                <a:extLst>
                  <a:ext uri="{FF2B5EF4-FFF2-40B4-BE49-F238E27FC236}">
                    <a16:creationId xmlns:a16="http://schemas.microsoft.com/office/drawing/2014/main" id="{13F3FF9E-C823-6A13-397B-1DE8ED556DF8}"/>
                  </a:ext>
                </a:extLst>
              </p:cNvPr>
              <p:cNvSpPr/>
              <p:nvPr/>
            </p:nvSpPr>
            <p:spPr>
              <a:xfrm rot="16200000">
                <a:off x="2474275" y="884506"/>
                <a:ext cx="277792" cy="360727"/>
              </a:xfrm>
              <a:prstGeom prst="flowChartDelay">
                <a:avLst/>
              </a:prstGeom>
              <a:solidFill>
                <a:srgbClr val="E71D73"/>
              </a:solidFill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24" name="TextBox 423">
            <a:extLst>
              <a:ext uri="{FF2B5EF4-FFF2-40B4-BE49-F238E27FC236}">
                <a16:creationId xmlns:a16="http://schemas.microsoft.com/office/drawing/2014/main" id="{2B2CBA7C-B2D6-F0F6-E9D1-E631A61A9DD6}"/>
              </a:ext>
            </a:extLst>
          </p:cNvPr>
          <p:cNvSpPr txBox="1"/>
          <p:nvPr/>
        </p:nvSpPr>
        <p:spPr>
          <a:xfrm>
            <a:off x="7926426" y="5768548"/>
            <a:ext cx="3223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000" b="1" dirty="0">
                <a:solidFill>
                  <a:srgbClr val="E71D73"/>
                </a:solidFill>
              </a:rPr>
              <a:t>a</a:t>
            </a:r>
            <a:r>
              <a:rPr lang="en-US" sz="1000" b="1" dirty="0">
                <a:solidFill>
                  <a:srgbClr val="E71D73"/>
                </a:solidFill>
              </a:rPr>
              <a:t>     </a:t>
            </a:r>
          </a:p>
        </p:txBody>
      </p:sp>
      <p:sp>
        <p:nvSpPr>
          <p:cNvPr id="425" name="TextBox 424">
            <a:extLst>
              <a:ext uri="{FF2B5EF4-FFF2-40B4-BE49-F238E27FC236}">
                <a16:creationId xmlns:a16="http://schemas.microsoft.com/office/drawing/2014/main" id="{7539AB9D-EA2C-81B9-8D12-BC53199362FD}"/>
              </a:ext>
            </a:extLst>
          </p:cNvPr>
          <p:cNvSpPr txBox="1"/>
          <p:nvPr/>
        </p:nvSpPr>
        <p:spPr>
          <a:xfrm>
            <a:off x="7252280" y="5851051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E71D73"/>
                </a:solidFill>
              </a:rPr>
              <a:t>X</a:t>
            </a:r>
            <a:r>
              <a:rPr lang="vi-VN" sz="2400" b="1" baseline="30000" dirty="0">
                <a:solidFill>
                  <a:srgbClr val="E71D73"/>
                </a:solidFill>
              </a:rPr>
              <a:t>a</a:t>
            </a:r>
            <a:r>
              <a:rPr lang="en-US" sz="2400" b="1" dirty="0">
                <a:solidFill>
                  <a:srgbClr val="E71D73"/>
                </a:solidFill>
              </a:rPr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6" name="TextBox 425">
                <a:extLst>
                  <a:ext uri="{FF2B5EF4-FFF2-40B4-BE49-F238E27FC236}">
                    <a16:creationId xmlns:a16="http://schemas.microsoft.com/office/drawing/2014/main" id="{77A6FE2F-C191-D8CF-4AC2-1B2A352B8CFA}"/>
                  </a:ext>
                </a:extLst>
              </p:cNvPr>
              <p:cNvSpPr txBox="1"/>
              <p:nvPr/>
            </p:nvSpPr>
            <p:spPr>
              <a:xfrm>
                <a:off x="3704560" y="3654486"/>
                <a:ext cx="185948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b="0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b="0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1C3E71"/>
                  </a:solidFill>
                </a:endParaRPr>
              </a:p>
            </p:txBody>
          </p:sp>
        </mc:Choice>
        <mc:Fallback xmlns="">
          <p:sp>
            <p:nvSpPr>
              <p:cNvPr id="426" name="TextBox 425">
                <a:extLst>
                  <a:ext uri="{FF2B5EF4-FFF2-40B4-BE49-F238E27FC236}">
                    <a16:creationId xmlns:a16="http://schemas.microsoft.com/office/drawing/2014/main" id="{77A6FE2F-C191-D8CF-4AC2-1B2A352B8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560" y="3654486"/>
                <a:ext cx="185948" cy="5186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7" name="TextBox 426">
                <a:extLst>
                  <a:ext uri="{FF2B5EF4-FFF2-40B4-BE49-F238E27FC236}">
                    <a16:creationId xmlns:a16="http://schemas.microsoft.com/office/drawing/2014/main" id="{34D14A30-9048-54D2-0E5B-589085142DB1}"/>
                  </a:ext>
                </a:extLst>
              </p:cNvPr>
              <p:cNvSpPr txBox="1"/>
              <p:nvPr/>
            </p:nvSpPr>
            <p:spPr>
              <a:xfrm>
                <a:off x="5031928" y="3677211"/>
                <a:ext cx="185948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b="0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b="0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1C3E71"/>
                  </a:solidFill>
                </a:endParaRPr>
              </a:p>
            </p:txBody>
          </p:sp>
        </mc:Choice>
        <mc:Fallback xmlns="">
          <p:sp>
            <p:nvSpPr>
              <p:cNvPr id="427" name="TextBox 426">
                <a:extLst>
                  <a:ext uri="{FF2B5EF4-FFF2-40B4-BE49-F238E27FC236}">
                    <a16:creationId xmlns:a16="http://schemas.microsoft.com/office/drawing/2014/main" id="{34D14A30-9048-54D2-0E5B-589085142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928" y="3677211"/>
                <a:ext cx="185948" cy="5186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8" name="TextBox 427">
                <a:extLst>
                  <a:ext uri="{FF2B5EF4-FFF2-40B4-BE49-F238E27FC236}">
                    <a16:creationId xmlns:a16="http://schemas.microsoft.com/office/drawing/2014/main" id="{5879C0B5-44B6-FEB7-32E6-2AF632FDE36E}"/>
                  </a:ext>
                </a:extLst>
              </p:cNvPr>
              <p:cNvSpPr txBox="1"/>
              <p:nvPr/>
            </p:nvSpPr>
            <p:spPr>
              <a:xfrm>
                <a:off x="6599087" y="3726156"/>
                <a:ext cx="185948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b="0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b="0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1C3E71"/>
                  </a:solidFill>
                </a:endParaRPr>
              </a:p>
            </p:txBody>
          </p:sp>
        </mc:Choice>
        <mc:Fallback xmlns="">
          <p:sp>
            <p:nvSpPr>
              <p:cNvPr id="428" name="TextBox 427">
                <a:extLst>
                  <a:ext uri="{FF2B5EF4-FFF2-40B4-BE49-F238E27FC236}">
                    <a16:creationId xmlns:a16="http://schemas.microsoft.com/office/drawing/2014/main" id="{5879C0B5-44B6-FEB7-32E6-2AF632FDE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087" y="3726156"/>
                <a:ext cx="185948" cy="5186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9" name="TextBox 428">
                <a:extLst>
                  <a:ext uri="{FF2B5EF4-FFF2-40B4-BE49-F238E27FC236}">
                    <a16:creationId xmlns:a16="http://schemas.microsoft.com/office/drawing/2014/main" id="{C6012146-A2D3-F769-8EA9-3DEBF89696E2}"/>
                  </a:ext>
                </a:extLst>
              </p:cNvPr>
              <p:cNvSpPr txBox="1"/>
              <p:nvPr/>
            </p:nvSpPr>
            <p:spPr>
              <a:xfrm>
                <a:off x="7906850" y="3706687"/>
                <a:ext cx="185948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b="0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b="0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1C3E71"/>
                  </a:solidFill>
                </a:endParaRPr>
              </a:p>
            </p:txBody>
          </p:sp>
        </mc:Choice>
        <mc:Fallback xmlns="">
          <p:sp>
            <p:nvSpPr>
              <p:cNvPr id="429" name="TextBox 428">
                <a:extLst>
                  <a:ext uri="{FF2B5EF4-FFF2-40B4-BE49-F238E27FC236}">
                    <a16:creationId xmlns:a16="http://schemas.microsoft.com/office/drawing/2014/main" id="{C6012146-A2D3-F769-8EA9-3DEBF8969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6850" y="3706687"/>
                <a:ext cx="185948" cy="5186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0" name="TextBox 429">
                <a:extLst>
                  <a:ext uri="{FF2B5EF4-FFF2-40B4-BE49-F238E27FC236}">
                    <a16:creationId xmlns:a16="http://schemas.microsoft.com/office/drawing/2014/main" id="{AB52F9AC-9906-A84E-30BD-871F1A3AF6A3}"/>
                  </a:ext>
                </a:extLst>
              </p:cNvPr>
              <p:cNvSpPr txBox="1"/>
              <p:nvPr/>
            </p:nvSpPr>
            <p:spPr>
              <a:xfrm>
                <a:off x="7253511" y="4439585"/>
                <a:ext cx="185948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b="0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b="0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1C3E71"/>
                  </a:solidFill>
                </a:endParaRPr>
              </a:p>
            </p:txBody>
          </p:sp>
        </mc:Choice>
        <mc:Fallback xmlns="">
          <p:sp>
            <p:nvSpPr>
              <p:cNvPr id="430" name="TextBox 429">
                <a:extLst>
                  <a:ext uri="{FF2B5EF4-FFF2-40B4-BE49-F238E27FC236}">
                    <a16:creationId xmlns:a16="http://schemas.microsoft.com/office/drawing/2014/main" id="{AB52F9AC-9906-A84E-30BD-871F1A3AF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3511" y="4439585"/>
                <a:ext cx="185948" cy="5186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1" name="TextBox 430">
                <a:extLst>
                  <a:ext uri="{FF2B5EF4-FFF2-40B4-BE49-F238E27FC236}">
                    <a16:creationId xmlns:a16="http://schemas.microsoft.com/office/drawing/2014/main" id="{0C6D267E-C7F2-C175-ED31-8D7C0F42169A}"/>
                  </a:ext>
                </a:extLst>
              </p:cNvPr>
              <p:cNvSpPr txBox="1"/>
              <p:nvPr/>
            </p:nvSpPr>
            <p:spPr>
              <a:xfrm>
                <a:off x="5594809" y="4436537"/>
                <a:ext cx="185948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b="0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b="0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1C3E71"/>
                  </a:solidFill>
                </a:endParaRPr>
              </a:p>
            </p:txBody>
          </p:sp>
        </mc:Choice>
        <mc:Fallback xmlns="">
          <p:sp>
            <p:nvSpPr>
              <p:cNvPr id="431" name="TextBox 430">
                <a:extLst>
                  <a:ext uri="{FF2B5EF4-FFF2-40B4-BE49-F238E27FC236}">
                    <a16:creationId xmlns:a16="http://schemas.microsoft.com/office/drawing/2014/main" id="{0C6D267E-C7F2-C175-ED31-8D7C0F421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4809" y="4436537"/>
                <a:ext cx="185948" cy="51860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2" name="TextBox 431">
                <a:extLst>
                  <a:ext uri="{FF2B5EF4-FFF2-40B4-BE49-F238E27FC236}">
                    <a16:creationId xmlns:a16="http://schemas.microsoft.com/office/drawing/2014/main" id="{A6ED4E79-4AF4-51FE-8096-624EFFCEA2D7}"/>
                  </a:ext>
                </a:extLst>
              </p:cNvPr>
              <p:cNvSpPr txBox="1"/>
              <p:nvPr/>
            </p:nvSpPr>
            <p:spPr>
              <a:xfrm>
                <a:off x="3924409" y="5115590"/>
                <a:ext cx="185948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b="0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b="0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1C3E71"/>
                  </a:solidFill>
                </a:endParaRPr>
              </a:p>
            </p:txBody>
          </p:sp>
        </mc:Choice>
        <mc:Fallback xmlns="">
          <p:sp>
            <p:nvSpPr>
              <p:cNvPr id="432" name="TextBox 431">
                <a:extLst>
                  <a:ext uri="{FF2B5EF4-FFF2-40B4-BE49-F238E27FC236}">
                    <a16:creationId xmlns:a16="http://schemas.microsoft.com/office/drawing/2014/main" id="{A6ED4E79-4AF4-51FE-8096-624EFFCEA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409" y="5115590"/>
                <a:ext cx="185948" cy="5186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3" name="TextBox 432">
                <a:extLst>
                  <a:ext uri="{FF2B5EF4-FFF2-40B4-BE49-F238E27FC236}">
                    <a16:creationId xmlns:a16="http://schemas.microsoft.com/office/drawing/2014/main" id="{2D7B06DC-A3B0-66BC-3C54-451C67F6F1CE}"/>
                  </a:ext>
                </a:extLst>
              </p:cNvPr>
              <p:cNvSpPr txBox="1"/>
              <p:nvPr/>
            </p:nvSpPr>
            <p:spPr>
              <a:xfrm>
                <a:off x="3922111" y="5820092"/>
                <a:ext cx="185948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b="0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b="0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1C3E71"/>
                  </a:solidFill>
                </a:endParaRPr>
              </a:p>
            </p:txBody>
          </p:sp>
        </mc:Choice>
        <mc:Fallback xmlns="">
          <p:sp>
            <p:nvSpPr>
              <p:cNvPr id="433" name="TextBox 432">
                <a:extLst>
                  <a:ext uri="{FF2B5EF4-FFF2-40B4-BE49-F238E27FC236}">
                    <a16:creationId xmlns:a16="http://schemas.microsoft.com/office/drawing/2014/main" id="{2D7B06DC-A3B0-66BC-3C54-451C67F6F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111" y="5820092"/>
                <a:ext cx="185948" cy="5186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4" name="TextBox 433">
                <a:extLst>
                  <a:ext uri="{FF2B5EF4-FFF2-40B4-BE49-F238E27FC236}">
                    <a16:creationId xmlns:a16="http://schemas.microsoft.com/office/drawing/2014/main" id="{29BB358A-AD3C-8391-DF69-14CDDBA4CA76}"/>
                  </a:ext>
                </a:extLst>
              </p:cNvPr>
              <p:cNvSpPr txBox="1"/>
              <p:nvPr/>
            </p:nvSpPr>
            <p:spPr>
              <a:xfrm>
                <a:off x="5489307" y="5122611"/>
                <a:ext cx="185948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b="0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b="0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1C3E71"/>
                  </a:solidFill>
                </a:endParaRPr>
              </a:p>
            </p:txBody>
          </p:sp>
        </mc:Choice>
        <mc:Fallback xmlns="">
          <p:sp>
            <p:nvSpPr>
              <p:cNvPr id="434" name="TextBox 433">
                <a:extLst>
                  <a:ext uri="{FF2B5EF4-FFF2-40B4-BE49-F238E27FC236}">
                    <a16:creationId xmlns:a16="http://schemas.microsoft.com/office/drawing/2014/main" id="{29BB358A-AD3C-8391-DF69-14CDDBA4C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307" y="5122611"/>
                <a:ext cx="185948" cy="51860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5" name="TextBox 434">
                <a:extLst>
                  <a:ext uri="{FF2B5EF4-FFF2-40B4-BE49-F238E27FC236}">
                    <a16:creationId xmlns:a16="http://schemas.microsoft.com/office/drawing/2014/main" id="{4FF17B99-2E75-1B78-C9EB-ACDAD3D5ED33}"/>
                  </a:ext>
                </a:extLst>
              </p:cNvPr>
              <p:cNvSpPr txBox="1"/>
              <p:nvPr/>
            </p:nvSpPr>
            <p:spPr>
              <a:xfrm>
                <a:off x="5495226" y="5844776"/>
                <a:ext cx="185948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b="0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b="0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1C3E71"/>
                  </a:solidFill>
                </a:endParaRPr>
              </a:p>
            </p:txBody>
          </p:sp>
        </mc:Choice>
        <mc:Fallback xmlns="">
          <p:sp>
            <p:nvSpPr>
              <p:cNvPr id="435" name="TextBox 434">
                <a:extLst>
                  <a:ext uri="{FF2B5EF4-FFF2-40B4-BE49-F238E27FC236}">
                    <a16:creationId xmlns:a16="http://schemas.microsoft.com/office/drawing/2014/main" id="{4FF17B99-2E75-1B78-C9EB-ACDAD3D5E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226" y="5844776"/>
                <a:ext cx="185948" cy="51860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6" name="TextBox 435">
                <a:extLst>
                  <a:ext uri="{FF2B5EF4-FFF2-40B4-BE49-F238E27FC236}">
                    <a16:creationId xmlns:a16="http://schemas.microsoft.com/office/drawing/2014/main" id="{3229B88B-C795-5AEF-9994-35989DD1E031}"/>
                  </a:ext>
                </a:extLst>
              </p:cNvPr>
              <p:cNvSpPr txBox="1"/>
              <p:nvPr/>
            </p:nvSpPr>
            <p:spPr>
              <a:xfrm>
                <a:off x="7052316" y="5152067"/>
                <a:ext cx="185948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b="0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b="0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1C3E71"/>
                  </a:solidFill>
                </a:endParaRPr>
              </a:p>
            </p:txBody>
          </p:sp>
        </mc:Choice>
        <mc:Fallback xmlns="">
          <p:sp>
            <p:nvSpPr>
              <p:cNvPr id="436" name="TextBox 435">
                <a:extLst>
                  <a:ext uri="{FF2B5EF4-FFF2-40B4-BE49-F238E27FC236}">
                    <a16:creationId xmlns:a16="http://schemas.microsoft.com/office/drawing/2014/main" id="{3229B88B-C795-5AEF-9994-35989DD1E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316" y="5152067"/>
                <a:ext cx="185948" cy="51860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7" name="TextBox 436">
                <a:extLst>
                  <a:ext uri="{FF2B5EF4-FFF2-40B4-BE49-F238E27FC236}">
                    <a16:creationId xmlns:a16="http://schemas.microsoft.com/office/drawing/2014/main" id="{06579757-E18C-7410-BB9B-614703DCE439}"/>
                  </a:ext>
                </a:extLst>
              </p:cNvPr>
              <p:cNvSpPr txBox="1"/>
              <p:nvPr/>
            </p:nvSpPr>
            <p:spPr>
              <a:xfrm>
                <a:off x="7070733" y="5881331"/>
                <a:ext cx="185948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b="0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b="0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1C3E71"/>
                  </a:solidFill>
                </a:endParaRPr>
              </a:p>
            </p:txBody>
          </p:sp>
        </mc:Choice>
        <mc:Fallback xmlns="">
          <p:sp>
            <p:nvSpPr>
              <p:cNvPr id="437" name="TextBox 436">
                <a:extLst>
                  <a:ext uri="{FF2B5EF4-FFF2-40B4-BE49-F238E27FC236}">
                    <a16:creationId xmlns:a16="http://schemas.microsoft.com/office/drawing/2014/main" id="{06579757-E18C-7410-BB9B-614703DCE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733" y="5881331"/>
                <a:ext cx="185948" cy="51860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9" name="TextBox 438">
            <a:extLst>
              <a:ext uri="{FF2B5EF4-FFF2-40B4-BE49-F238E27FC236}">
                <a16:creationId xmlns:a16="http://schemas.microsoft.com/office/drawing/2014/main" id="{E4CA8C32-FB45-DE13-F64E-91C32386E64C}"/>
              </a:ext>
            </a:extLst>
          </p:cNvPr>
          <p:cNvSpPr txBox="1"/>
          <p:nvPr/>
        </p:nvSpPr>
        <p:spPr>
          <a:xfrm>
            <a:off x="9655245" y="5373740"/>
            <a:ext cx="2137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1C3E71"/>
                </a:solidFill>
              </a:rPr>
              <a:t>1      </a:t>
            </a:r>
            <a:r>
              <a:rPr lang="en-US" sz="2000" dirty="0" err="1">
                <a:solidFill>
                  <a:srgbClr val="1C3E71"/>
                </a:solidFill>
              </a:rPr>
              <a:t>Mắt</a:t>
            </a:r>
            <a:r>
              <a:rPr lang="en-US" sz="2000" dirty="0">
                <a:solidFill>
                  <a:srgbClr val="1C3E71"/>
                </a:solidFill>
              </a:rPr>
              <a:t> </a:t>
            </a:r>
            <a:r>
              <a:rPr lang="en-US" sz="2000" dirty="0" err="1">
                <a:solidFill>
                  <a:srgbClr val="1C3E71"/>
                </a:solidFill>
              </a:rPr>
              <a:t>đỏ</a:t>
            </a:r>
            <a:endParaRPr lang="en-US" sz="2000" dirty="0">
              <a:solidFill>
                <a:srgbClr val="1C3E71"/>
              </a:solidFill>
            </a:endParaRPr>
          </a:p>
        </p:txBody>
      </p:sp>
      <p:sp>
        <p:nvSpPr>
          <p:cNvPr id="440" name="TextBox 439">
            <a:extLst>
              <a:ext uri="{FF2B5EF4-FFF2-40B4-BE49-F238E27FC236}">
                <a16:creationId xmlns:a16="http://schemas.microsoft.com/office/drawing/2014/main" id="{A072787C-55B5-E0B3-FC5E-4EF661018798}"/>
              </a:ext>
            </a:extLst>
          </p:cNvPr>
          <p:cNvSpPr txBox="1"/>
          <p:nvPr/>
        </p:nvSpPr>
        <p:spPr>
          <a:xfrm>
            <a:off x="9655245" y="5879968"/>
            <a:ext cx="186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1C3E71"/>
                </a:solidFill>
              </a:rPr>
              <a:t>1      </a:t>
            </a:r>
            <a:r>
              <a:rPr lang="en-US" sz="2000" dirty="0" err="1">
                <a:solidFill>
                  <a:srgbClr val="E71D73"/>
                </a:solidFill>
              </a:rPr>
              <a:t>Mắt</a:t>
            </a:r>
            <a:r>
              <a:rPr lang="en-US" sz="2000" dirty="0">
                <a:solidFill>
                  <a:srgbClr val="E71D73"/>
                </a:solidFill>
              </a:rPr>
              <a:t> </a:t>
            </a:r>
            <a:r>
              <a:rPr lang="vi-VN" sz="2000" dirty="0">
                <a:solidFill>
                  <a:srgbClr val="E71D73"/>
                </a:solidFill>
              </a:rPr>
              <a:t>trắng</a:t>
            </a:r>
            <a:endParaRPr lang="en-US" sz="2000" dirty="0">
              <a:solidFill>
                <a:srgbClr val="E71D73"/>
              </a:solidFill>
            </a:endParaRPr>
          </a:p>
        </p:txBody>
      </p:sp>
      <p:pic>
        <p:nvPicPr>
          <p:cNvPr id="441" name="Picture 6" descr="Kí Hiệu Đặc Biệt Nam Nữ ♂♀ | 199+ Tên 웃 유 Đẹp Nhất - CẦU XANH">
            <a:extLst>
              <a:ext uri="{FF2B5EF4-FFF2-40B4-BE49-F238E27FC236}">
                <a16:creationId xmlns:a16="http://schemas.microsoft.com/office/drawing/2014/main" id="{81445160-6C05-5ABA-77B1-A075D5D12F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06" t="25688" r="26837" b="24404"/>
          <a:stretch/>
        </p:blipFill>
        <p:spPr bwMode="auto">
          <a:xfrm>
            <a:off x="9932449" y="5446109"/>
            <a:ext cx="196115" cy="22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2" name="Picture 2" descr="Giống cái – Wikipedia tiếng Việt">
            <a:extLst>
              <a:ext uri="{FF2B5EF4-FFF2-40B4-BE49-F238E27FC236}">
                <a16:creationId xmlns:a16="http://schemas.microsoft.com/office/drawing/2014/main" id="{D3E77655-4BC3-8ADE-EB01-02DC0687D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618" y="4910859"/>
            <a:ext cx="293775" cy="30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431E6B3-78FA-511F-17F5-8524E2F1CB1C}"/>
              </a:ext>
            </a:extLst>
          </p:cNvPr>
          <p:cNvSpPr/>
          <p:nvPr/>
        </p:nvSpPr>
        <p:spPr>
          <a:xfrm>
            <a:off x="3723235" y="1915858"/>
            <a:ext cx="724878" cy="683663"/>
          </a:xfrm>
          <a:prstGeom prst="ellipse">
            <a:avLst/>
          </a:prstGeom>
          <a:noFill/>
          <a:ln w="28575">
            <a:solidFill>
              <a:srgbClr val="E71D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97EAC8A-D649-D1A5-B0C5-BDAC254CDB2A}"/>
              </a:ext>
            </a:extLst>
          </p:cNvPr>
          <p:cNvSpPr/>
          <p:nvPr/>
        </p:nvSpPr>
        <p:spPr>
          <a:xfrm>
            <a:off x="6626101" y="2665346"/>
            <a:ext cx="724878" cy="683663"/>
          </a:xfrm>
          <a:prstGeom prst="ellipse">
            <a:avLst/>
          </a:prstGeom>
          <a:noFill/>
          <a:ln w="28575">
            <a:solidFill>
              <a:srgbClr val="E71D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6281570-6C26-57F6-A560-42041CEEE563}"/>
              </a:ext>
            </a:extLst>
          </p:cNvPr>
          <p:cNvSpPr/>
          <p:nvPr/>
        </p:nvSpPr>
        <p:spPr>
          <a:xfrm>
            <a:off x="3768007" y="3544684"/>
            <a:ext cx="724878" cy="683663"/>
          </a:xfrm>
          <a:prstGeom prst="ellipse">
            <a:avLst/>
          </a:prstGeom>
          <a:noFill/>
          <a:ln w="28575">
            <a:solidFill>
              <a:srgbClr val="E71D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E761F52-F150-D4ED-E530-D50F3039CA57}"/>
              </a:ext>
            </a:extLst>
          </p:cNvPr>
          <p:cNvSpPr/>
          <p:nvPr/>
        </p:nvSpPr>
        <p:spPr>
          <a:xfrm>
            <a:off x="7113209" y="5008369"/>
            <a:ext cx="724878" cy="683663"/>
          </a:xfrm>
          <a:prstGeom prst="ellipse">
            <a:avLst/>
          </a:prstGeom>
          <a:noFill/>
          <a:ln w="28575">
            <a:solidFill>
              <a:srgbClr val="E71D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B615D18-A9A2-78D5-E221-D0E3A0F86192}"/>
              </a:ext>
            </a:extLst>
          </p:cNvPr>
          <p:cNvSpPr/>
          <p:nvPr/>
        </p:nvSpPr>
        <p:spPr>
          <a:xfrm>
            <a:off x="4963643" y="3620320"/>
            <a:ext cx="724878" cy="683663"/>
          </a:xfrm>
          <a:prstGeom prst="ellipse">
            <a:avLst/>
          </a:prstGeom>
          <a:noFill/>
          <a:ln w="28575">
            <a:solidFill>
              <a:srgbClr val="E71D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367D382-9135-1A71-8660-FBB53A5A1957}"/>
              </a:ext>
            </a:extLst>
          </p:cNvPr>
          <p:cNvSpPr/>
          <p:nvPr/>
        </p:nvSpPr>
        <p:spPr>
          <a:xfrm>
            <a:off x="7205929" y="5781634"/>
            <a:ext cx="724878" cy="683663"/>
          </a:xfrm>
          <a:prstGeom prst="ellipse">
            <a:avLst/>
          </a:prstGeom>
          <a:noFill/>
          <a:ln w="28575">
            <a:solidFill>
              <a:srgbClr val="E71D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7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9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0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8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1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4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7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0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3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1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4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7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0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3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6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9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2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7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0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3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6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9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2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5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8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1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6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9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2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5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8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1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4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7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0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4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7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0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3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7" grpId="0"/>
      <p:bldP spid="33" grpId="0"/>
      <p:bldP spid="36" grpId="0"/>
      <p:bldP spid="37" grpId="0"/>
      <p:bldP spid="44" grpId="0"/>
      <p:bldP spid="45" grpId="0"/>
      <p:bldP spid="46" grpId="0"/>
      <p:bldP spid="47" grpId="0"/>
      <p:bldP spid="48" grpId="0"/>
      <p:bldP spid="118" grpId="0"/>
      <p:bldP spid="119" grpId="0"/>
      <p:bldP spid="121" grpId="0"/>
      <p:bldP spid="122" grpId="0"/>
      <p:bldP spid="123" grpId="0"/>
      <p:bldP spid="124" grpId="0"/>
      <p:bldP spid="125" grpId="0"/>
      <p:bldP spid="144" grpId="0"/>
      <p:bldP spid="164" grpId="0"/>
      <p:bldP spid="165" grpId="0"/>
      <p:bldP spid="183" grpId="0"/>
      <p:bldP spid="254" grpId="0"/>
      <p:bldP spid="257" grpId="0"/>
      <p:bldP spid="258" grpId="0"/>
      <p:bldP spid="259" grpId="0"/>
      <p:bldP spid="269" grpId="0"/>
      <p:bldP spid="297" grpId="0"/>
      <p:bldP spid="310" grpId="0"/>
      <p:bldP spid="312" grpId="0"/>
      <p:bldP spid="313" grpId="0"/>
      <p:bldP spid="314" grpId="0"/>
      <p:bldP spid="324" grpId="0"/>
      <p:bldP spid="334" grpId="0"/>
      <p:bldP spid="344" grpId="0"/>
      <p:bldP spid="369" grpId="0"/>
      <p:bldP spid="370" grpId="0"/>
      <p:bldP spid="387" grpId="0"/>
      <p:bldP spid="388" grpId="0"/>
      <p:bldP spid="406" grpId="0"/>
      <p:bldP spid="407" grpId="0"/>
      <p:bldP spid="424" grpId="0"/>
      <p:bldP spid="425" grpId="0"/>
      <p:bldP spid="426" grpId="0"/>
      <p:bldP spid="427" grpId="0"/>
      <p:bldP spid="428" grpId="0"/>
      <p:bldP spid="429" grpId="0"/>
      <p:bldP spid="430" grpId="0"/>
      <p:bldP spid="431" grpId="0"/>
      <p:bldP spid="432" grpId="0"/>
      <p:bldP spid="433" grpId="0"/>
      <p:bldP spid="434" grpId="0"/>
      <p:bldP spid="435" grpId="0"/>
      <p:bldP spid="436" grpId="0"/>
      <p:bldP spid="437" grpId="0"/>
      <p:bldP spid="439" grpId="0"/>
      <p:bldP spid="440" grpId="0"/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6" descr="Download Focus, Idea, Light Bulb. Royalty-Free Stock Illustration Image -  Pixabay">
            <a:extLst>
              <a:ext uri="{FF2B5EF4-FFF2-40B4-BE49-F238E27FC236}">
                <a16:creationId xmlns:a16="http://schemas.microsoft.com/office/drawing/2014/main" id="{539390AB-F985-4C44-9D35-53FD5A5AC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22" y="72961"/>
            <a:ext cx="970293" cy="87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9AB5EE-39DB-4A0F-A5A3-663B37481C5E}"/>
              </a:ext>
            </a:extLst>
          </p:cNvPr>
          <p:cNvSpPr txBox="1"/>
          <p:nvPr/>
        </p:nvSpPr>
        <p:spPr>
          <a:xfrm>
            <a:off x="1209105" y="221206"/>
            <a:ext cx="11030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1C3E71"/>
                </a:solidFill>
              </a:rPr>
              <a:t>Viết</a:t>
            </a:r>
            <a:r>
              <a:rPr lang="en-US" sz="2000" b="1" dirty="0">
                <a:solidFill>
                  <a:srgbClr val="1C3E71"/>
                </a:solidFill>
              </a:rPr>
              <a:t> </a:t>
            </a:r>
            <a:r>
              <a:rPr lang="en-US" sz="2000" b="1" dirty="0" err="1">
                <a:solidFill>
                  <a:srgbClr val="1C3E71"/>
                </a:solidFill>
              </a:rPr>
              <a:t>sơ</a:t>
            </a:r>
            <a:r>
              <a:rPr lang="en-US" sz="2000" b="1" dirty="0">
                <a:solidFill>
                  <a:srgbClr val="1C3E71"/>
                </a:solidFill>
              </a:rPr>
              <a:t> </a:t>
            </a:r>
            <a:r>
              <a:rPr lang="en-US" sz="2000" b="1" dirty="0" err="1">
                <a:solidFill>
                  <a:srgbClr val="1C3E71"/>
                </a:solidFill>
              </a:rPr>
              <a:t>đồ</a:t>
            </a:r>
            <a:r>
              <a:rPr lang="en-US" sz="2000" b="1" dirty="0">
                <a:solidFill>
                  <a:srgbClr val="1C3E71"/>
                </a:solidFill>
              </a:rPr>
              <a:t> </a:t>
            </a:r>
            <a:r>
              <a:rPr lang="en-US" sz="2000" b="1" dirty="0" err="1">
                <a:solidFill>
                  <a:srgbClr val="1C3E71"/>
                </a:solidFill>
              </a:rPr>
              <a:t>lai</a:t>
            </a:r>
            <a:r>
              <a:rPr lang="vi-VN" sz="2000" b="1" dirty="0">
                <a:solidFill>
                  <a:srgbClr val="1C3E71"/>
                </a:solidFill>
              </a:rPr>
              <a:t> và cho biết tính gene quy định tính trạng ở con được được truyền từ bố hay mẹ?</a:t>
            </a:r>
            <a:r>
              <a:rPr lang="en-US" sz="2000" b="1" dirty="0">
                <a:solidFill>
                  <a:srgbClr val="1C3E71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6BBEB2-A9EF-40DF-819C-6CC2BB595142}"/>
              </a:ext>
            </a:extLst>
          </p:cNvPr>
          <p:cNvSpPr txBox="1"/>
          <p:nvPr/>
        </p:nvSpPr>
        <p:spPr>
          <a:xfrm>
            <a:off x="2431732" y="900169"/>
            <a:ext cx="624976" cy="3611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C3E71"/>
                </a:solidFill>
              </a:rPr>
              <a:t>Pt/c: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36FDBC-FC88-44B3-9652-F77D1C5D6BF9}"/>
              </a:ext>
            </a:extLst>
          </p:cNvPr>
          <p:cNvSpPr txBox="1"/>
          <p:nvPr/>
        </p:nvSpPr>
        <p:spPr>
          <a:xfrm>
            <a:off x="2442573" y="2881154"/>
            <a:ext cx="452877" cy="3611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C3E71"/>
                </a:solidFill>
              </a:rPr>
              <a:t>F1:</a:t>
            </a:r>
          </a:p>
        </p:txBody>
      </p:sp>
      <p:pic>
        <p:nvPicPr>
          <p:cNvPr id="11" name="Picture 2" descr="Giống cái – Wikipedia tiếng Việt">
            <a:extLst>
              <a:ext uri="{FF2B5EF4-FFF2-40B4-BE49-F238E27FC236}">
                <a16:creationId xmlns:a16="http://schemas.microsoft.com/office/drawing/2014/main" id="{6E4199E4-3597-4CC5-9D8F-1A8E06403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843" y="1075655"/>
            <a:ext cx="293775" cy="30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í Hiệu Đặc Biệt Nam Nữ ♂♀ | 199+ Tên 웃 유 Đẹp Nhất - CẦU XANH">
            <a:extLst>
              <a:ext uri="{FF2B5EF4-FFF2-40B4-BE49-F238E27FC236}">
                <a16:creationId xmlns:a16="http://schemas.microsoft.com/office/drawing/2014/main" id="{4AD556E3-F77A-4501-AAA6-1887C485FD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06" t="25688" r="26837" b="24404"/>
          <a:stretch/>
        </p:blipFill>
        <p:spPr bwMode="auto">
          <a:xfrm>
            <a:off x="7967491" y="980407"/>
            <a:ext cx="196115" cy="22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320C6DB-8D89-4712-B15E-FBBD55EC3DC2}"/>
              </a:ext>
            </a:extLst>
          </p:cNvPr>
          <p:cNvSpPr txBox="1"/>
          <p:nvPr/>
        </p:nvSpPr>
        <p:spPr>
          <a:xfrm>
            <a:off x="2417735" y="4462296"/>
            <a:ext cx="452877" cy="3611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C3E71"/>
                </a:solidFill>
              </a:rPr>
              <a:t>F2:</a:t>
            </a:r>
          </a:p>
        </p:txBody>
      </p:sp>
      <p:pic>
        <p:nvPicPr>
          <p:cNvPr id="27" name="Picture 2" descr="Giống cái – Wikipedia tiếng Việt">
            <a:extLst>
              <a:ext uri="{FF2B5EF4-FFF2-40B4-BE49-F238E27FC236}">
                <a16:creationId xmlns:a16="http://schemas.microsoft.com/office/drawing/2014/main" id="{672C3FC2-4DC3-4A74-899C-0C10232F1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420" y="4656400"/>
            <a:ext cx="293775" cy="30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Kí Hiệu Đặc Biệt Nam Nữ ♂♀ | 199+ Tên 웃 유 Đẹp Nhất - CẦU XANH">
            <a:extLst>
              <a:ext uri="{FF2B5EF4-FFF2-40B4-BE49-F238E27FC236}">
                <a16:creationId xmlns:a16="http://schemas.microsoft.com/office/drawing/2014/main" id="{84885F24-B655-4EA7-9A9E-09C17DF28F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06" t="25688" r="26837" b="24404"/>
          <a:stretch/>
        </p:blipFill>
        <p:spPr bwMode="auto">
          <a:xfrm>
            <a:off x="4856001" y="4495592"/>
            <a:ext cx="196115" cy="22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Kí Hiệu Đặc Biệt Nam Nữ ♂♀ | 199+ Tên 웃 유 Đẹp Nhất - CẦU XANH">
            <a:extLst>
              <a:ext uri="{FF2B5EF4-FFF2-40B4-BE49-F238E27FC236}">
                <a16:creationId xmlns:a16="http://schemas.microsoft.com/office/drawing/2014/main" id="{2644536A-0DD3-4AC1-9AFE-347263A905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06" t="25688" r="26837" b="24404"/>
          <a:stretch/>
        </p:blipFill>
        <p:spPr bwMode="auto">
          <a:xfrm>
            <a:off x="8105180" y="2988044"/>
            <a:ext cx="196115" cy="22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2C53C68-0230-4781-8B97-126D939904CC}"/>
              </a:ext>
            </a:extLst>
          </p:cNvPr>
          <p:cNvSpPr txBox="1"/>
          <p:nvPr/>
        </p:nvSpPr>
        <p:spPr>
          <a:xfrm>
            <a:off x="9155573" y="4567272"/>
            <a:ext cx="2217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>
                <a:solidFill>
                  <a:srgbClr val="1C3E71"/>
                </a:solidFill>
              </a:rPr>
              <a:t>Tỉ lệ kiểu hình F2 </a:t>
            </a:r>
            <a:endParaRPr lang="en-US" sz="2000" b="1" dirty="0">
              <a:solidFill>
                <a:srgbClr val="1C3E7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47224A8-7859-4383-8C73-0A314CFA6CD8}"/>
              </a:ext>
            </a:extLst>
          </p:cNvPr>
          <p:cNvSpPr txBox="1"/>
          <p:nvPr/>
        </p:nvSpPr>
        <p:spPr>
          <a:xfrm>
            <a:off x="5895024" y="633798"/>
            <a:ext cx="279600" cy="3611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C3E71"/>
                </a:solidFill>
              </a:rPr>
              <a:t>X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6488FF2-4164-4691-80FB-47D82229EDCA}"/>
              </a:ext>
            </a:extLst>
          </p:cNvPr>
          <p:cNvSpPr txBox="1"/>
          <p:nvPr/>
        </p:nvSpPr>
        <p:spPr>
          <a:xfrm>
            <a:off x="5978261" y="2813157"/>
            <a:ext cx="279600" cy="3611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C3E71"/>
                </a:solidFill>
              </a:rPr>
              <a:t>X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B51174B-BC9F-4AA6-BA18-0266C1E50741}"/>
              </a:ext>
            </a:extLst>
          </p:cNvPr>
          <p:cNvCxnSpPr>
            <a:cxnSpLocks/>
          </p:cNvCxnSpPr>
          <p:nvPr/>
        </p:nvCxnSpPr>
        <p:spPr>
          <a:xfrm>
            <a:off x="6080516" y="1047473"/>
            <a:ext cx="0" cy="692899"/>
          </a:xfrm>
          <a:prstGeom prst="straightConnector1">
            <a:avLst/>
          </a:prstGeom>
          <a:ln w="28575">
            <a:solidFill>
              <a:srgbClr val="1C3E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3AD8E6B-42B2-4778-92BE-BDC05A19CF8A}"/>
              </a:ext>
            </a:extLst>
          </p:cNvPr>
          <p:cNvCxnSpPr>
            <a:cxnSpLocks/>
          </p:cNvCxnSpPr>
          <p:nvPr/>
        </p:nvCxnSpPr>
        <p:spPr>
          <a:xfrm>
            <a:off x="6170391" y="3327918"/>
            <a:ext cx="8466" cy="610029"/>
          </a:xfrm>
          <a:prstGeom prst="straightConnector1">
            <a:avLst/>
          </a:prstGeom>
          <a:ln w="28575">
            <a:solidFill>
              <a:srgbClr val="1C3E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85C9FC25-191F-4110-A1D1-8FC2DEA38094}"/>
              </a:ext>
            </a:extLst>
          </p:cNvPr>
          <p:cNvSpPr txBox="1"/>
          <p:nvPr/>
        </p:nvSpPr>
        <p:spPr>
          <a:xfrm>
            <a:off x="3896860" y="1290886"/>
            <a:ext cx="1372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1C3E71"/>
                </a:solidFill>
              </a:rPr>
              <a:t>Mắt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vi-VN" dirty="0">
                <a:solidFill>
                  <a:srgbClr val="1C3E71"/>
                </a:solidFill>
              </a:rPr>
              <a:t>trắng</a:t>
            </a:r>
            <a:endParaRPr lang="en-US" dirty="0">
              <a:solidFill>
                <a:srgbClr val="1C3E7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19B9209-9BA3-48DC-9863-AA51040B227E}"/>
              </a:ext>
            </a:extLst>
          </p:cNvPr>
          <p:cNvSpPr txBox="1"/>
          <p:nvPr/>
        </p:nvSpPr>
        <p:spPr>
          <a:xfrm>
            <a:off x="6891891" y="1304442"/>
            <a:ext cx="1251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1C3E71"/>
                </a:solidFill>
              </a:rPr>
              <a:t>Mắt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vi-VN" dirty="0">
                <a:solidFill>
                  <a:srgbClr val="1C3E71"/>
                </a:solidFill>
              </a:rPr>
              <a:t>đỏ</a:t>
            </a:r>
            <a:endParaRPr lang="en-US" dirty="0">
              <a:solidFill>
                <a:srgbClr val="1C3E7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E4618F3-DE84-4A3F-92E2-F2F6AF701FA7}"/>
              </a:ext>
            </a:extLst>
          </p:cNvPr>
          <p:cNvSpPr txBox="1"/>
          <p:nvPr/>
        </p:nvSpPr>
        <p:spPr>
          <a:xfrm>
            <a:off x="4076128" y="3173980"/>
            <a:ext cx="672126" cy="2888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1C3E71"/>
                </a:solidFill>
              </a:rPr>
              <a:t>Mắt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đỏ</a:t>
            </a:r>
            <a:endParaRPr lang="en-US" dirty="0">
              <a:solidFill>
                <a:srgbClr val="1C3E7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BBA7D82-9AC4-4E47-B5ED-17D0DAEB3D76}"/>
              </a:ext>
            </a:extLst>
          </p:cNvPr>
          <p:cNvSpPr txBox="1"/>
          <p:nvPr/>
        </p:nvSpPr>
        <p:spPr>
          <a:xfrm>
            <a:off x="6956823" y="3184120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1C3E71"/>
                </a:solidFill>
              </a:rPr>
              <a:t>Mắt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vi-VN" dirty="0">
                <a:solidFill>
                  <a:srgbClr val="1C3E71"/>
                </a:solidFill>
              </a:rPr>
              <a:t>trắng</a:t>
            </a:r>
            <a:endParaRPr lang="en-US" dirty="0">
              <a:solidFill>
                <a:srgbClr val="1C3E7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6D15F92-FD38-4E2D-B63F-E75FC794E876}"/>
              </a:ext>
            </a:extLst>
          </p:cNvPr>
          <p:cNvSpPr txBox="1"/>
          <p:nvPr/>
        </p:nvSpPr>
        <p:spPr>
          <a:xfrm>
            <a:off x="8685368" y="4983463"/>
            <a:ext cx="3432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1C3E71"/>
                </a:solidFill>
              </a:rPr>
              <a:t>1      </a:t>
            </a:r>
            <a:r>
              <a:rPr lang="en-US" sz="2000" dirty="0" err="1">
                <a:solidFill>
                  <a:srgbClr val="1C3E71"/>
                </a:solidFill>
              </a:rPr>
              <a:t>Mắt</a:t>
            </a:r>
            <a:r>
              <a:rPr lang="en-US" sz="2000" dirty="0">
                <a:solidFill>
                  <a:srgbClr val="1C3E71"/>
                </a:solidFill>
              </a:rPr>
              <a:t> </a:t>
            </a:r>
            <a:r>
              <a:rPr lang="en-US" sz="2000" dirty="0" err="1">
                <a:solidFill>
                  <a:srgbClr val="1C3E71"/>
                </a:solidFill>
              </a:rPr>
              <a:t>đỏ</a:t>
            </a:r>
            <a:r>
              <a:rPr lang="vi-VN" sz="2000" dirty="0">
                <a:solidFill>
                  <a:srgbClr val="1C3E71"/>
                </a:solidFill>
              </a:rPr>
              <a:t>: 1    Mắt trắng</a:t>
            </a:r>
            <a:endParaRPr lang="en-US" sz="2000" dirty="0">
              <a:solidFill>
                <a:srgbClr val="1C3E71"/>
              </a:solidFill>
            </a:endParaRPr>
          </a:p>
        </p:txBody>
      </p:sp>
      <p:pic>
        <p:nvPicPr>
          <p:cNvPr id="89" name="Picture 2" descr="Giống cái – Wikipedia tiếng Việt">
            <a:extLst>
              <a:ext uri="{FF2B5EF4-FFF2-40B4-BE49-F238E27FC236}">
                <a16:creationId xmlns:a16="http://schemas.microsoft.com/office/drawing/2014/main" id="{93EA9BF8-18ED-A44F-E4D7-3F743B9A6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593" y="2971916"/>
            <a:ext cx="293775" cy="30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0E4BBBD-F129-631D-62AF-360EF8092891}"/>
              </a:ext>
            </a:extLst>
          </p:cNvPr>
          <p:cNvGrpSpPr/>
          <p:nvPr/>
        </p:nvGrpSpPr>
        <p:grpSpPr>
          <a:xfrm>
            <a:off x="4640725" y="692620"/>
            <a:ext cx="265964" cy="586233"/>
            <a:chOff x="3401146" y="1794658"/>
            <a:chExt cx="265964" cy="58623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77EE280-5BA5-34F3-52A7-415101491CE6}"/>
                </a:ext>
              </a:extLst>
            </p:cNvPr>
            <p:cNvGrpSpPr/>
            <p:nvPr/>
          </p:nvGrpSpPr>
          <p:grpSpPr>
            <a:xfrm>
              <a:off x="3564095" y="1794658"/>
              <a:ext cx="103015" cy="586233"/>
              <a:chOff x="2432807" y="1284790"/>
              <a:chExt cx="360728" cy="3766339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16657417-EA38-B787-C8F2-0CEA18C2AB59}"/>
                  </a:ext>
                </a:extLst>
              </p:cNvPr>
              <p:cNvGrpSpPr/>
              <p:nvPr/>
            </p:nvGrpSpPr>
            <p:grpSpPr>
              <a:xfrm>
                <a:off x="2432807" y="1284790"/>
                <a:ext cx="360727" cy="1875949"/>
                <a:chOff x="2432807" y="925974"/>
                <a:chExt cx="360727" cy="1875949"/>
              </a:xfrm>
            </p:grpSpPr>
            <p:sp>
              <p:nvSpPr>
                <p:cNvPr id="101" name="Rectangle: Rounded Corners 100">
                  <a:extLst>
                    <a:ext uri="{FF2B5EF4-FFF2-40B4-BE49-F238E27FC236}">
                      <a16:creationId xmlns:a16="http://schemas.microsoft.com/office/drawing/2014/main" id="{AA9019EA-4A96-27EC-F9C2-77D58AC46D57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Flowchart: Delay 101">
                  <a:extLst>
                    <a:ext uri="{FF2B5EF4-FFF2-40B4-BE49-F238E27FC236}">
                      <a16:creationId xmlns:a16="http://schemas.microsoft.com/office/drawing/2014/main" id="{853807D2-53F4-48DA-01F0-D58F98EBB181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637160C8-96A9-B88D-50B8-F7D2A0A8C90D}"/>
                  </a:ext>
                </a:extLst>
              </p:cNvPr>
              <p:cNvGrpSpPr/>
              <p:nvPr/>
            </p:nvGrpSpPr>
            <p:grpSpPr>
              <a:xfrm rot="10800000">
                <a:off x="2432808" y="3175180"/>
                <a:ext cx="360727" cy="1875949"/>
                <a:chOff x="2432807" y="925974"/>
                <a:chExt cx="360727" cy="1875949"/>
              </a:xfrm>
            </p:grpSpPr>
            <p:sp>
              <p:nvSpPr>
                <p:cNvPr id="99" name="Rectangle: Rounded Corners 98">
                  <a:extLst>
                    <a:ext uri="{FF2B5EF4-FFF2-40B4-BE49-F238E27FC236}">
                      <a16:creationId xmlns:a16="http://schemas.microsoft.com/office/drawing/2014/main" id="{7FC89342-20F8-2E3A-AD98-818C94740BB3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Flowchart: Delay 99">
                  <a:extLst>
                    <a:ext uri="{FF2B5EF4-FFF2-40B4-BE49-F238E27FC236}">
                      <a16:creationId xmlns:a16="http://schemas.microsoft.com/office/drawing/2014/main" id="{04269C9F-33C5-1539-91DD-E71F927A37F9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1D31E3B-421A-4A14-5135-226C44BADD06}"/>
                </a:ext>
              </a:extLst>
            </p:cNvPr>
            <p:cNvGrpSpPr/>
            <p:nvPr/>
          </p:nvGrpSpPr>
          <p:grpSpPr>
            <a:xfrm>
              <a:off x="3401717" y="1794658"/>
              <a:ext cx="103015" cy="586233"/>
              <a:chOff x="2432807" y="1284790"/>
              <a:chExt cx="360728" cy="3766339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2FE95E7C-9B46-7CD9-CD60-F7125299A562}"/>
                  </a:ext>
                </a:extLst>
              </p:cNvPr>
              <p:cNvGrpSpPr/>
              <p:nvPr/>
            </p:nvGrpSpPr>
            <p:grpSpPr>
              <a:xfrm>
                <a:off x="2432807" y="1284790"/>
                <a:ext cx="360727" cy="1875949"/>
                <a:chOff x="2432807" y="925974"/>
                <a:chExt cx="360727" cy="1875949"/>
              </a:xfrm>
            </p:grpSpPr>
            <p:sp>
              <p:nvSpPr>
                <p:cNvPr id="69" name="Rectangle: Rounded Corners 68">
                  <a:extLst>
                    <a:ext uri="{FF2B5EF4-FFF2-40B4-BE49-F238E27FC236}">
                      <a16:creationId xmlns:a16="http://schemas.microsoft.com/office/drawing/2014/main" id="{71B55733-4B8A-F4F7-68C5-DA83D9F74755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Flowchart: Delay 95">
                  <a:extLst>
                    <a:ext uri="{FF2B5EF4-FFF2-40B4-BE49-F238E27FC236}">
                      <a16:creationId xmlns:a16="http://schemas.microsoft.com/office/drawing/2014/main" id="{66921664-C8E6-F4C5-F6FE-008E91074C48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4BEB9D6A-7F2B-1155-3B03-9AEED2287E58}"/>
                  </a:ext>
                </a:extLst>
              </p:cNvPr>
              <p:cNvGrpSpPr/>
              <p:nvPr/>
            </p:nvGrpSpPr>
            <p:grpSpPr>
              <a:xfrm rot="10800000">
                <a:off x="2432808" y="3175180"/>
                <a:ext cx="360727" cy="1875949"/>
                <a:chOff x="2432807" y="925974"/>
                <a:chExt cx="360727" cy="1875949"/>
              </a:xfrm>
            </p:grpSpPr>
            <p:sp>
              <p:nvSpPr>
                <p:cNvPr id="55" name="Rectangle: Rounded Corners 54">
                  <a:extLst>
                    <a:ext uri="{FF2B5EF4-FFF2-40B4-BE49-F238E27FC236}">
                      <a16:creationId xmlns:a16="http://schemas.microsoft.com/office/drawing/2014/main" id="{5F3776DA-CB51-6EAF-1EE5-46C0BFED10D8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Flowchart: Delay 62">
                  <a:extLst>
                    <a:ext uri="{FF2B5EF4-FFF2-40B4-BE49-F238E27FC236}">
                      <a16:creationId xmlns:a16="http://schemas.microsoft.com/office/drawing/2014/main" id="{441DCB30-B0FD-54A0-5FC5-8941F03EDF7E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F58C123-C1AA-E6F8-221A-4E6F0750188F}"/>
                </a:ext>
              </a:extLst>
            </p:cNvPr>
            <p:cNvSpPr/>
            <p:nvPr/>
          </p:nvSpPr>
          <p:spPr>
            <a:xfrm>
              <a:off x="3401146" y="1868234"/>
              <a:ext cx="99230" cy="2882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B0BF26F-21C3-C472-F562-16B9CED3066E}"/>
                </a:ext>
              </a:extLst>
            </p:cNvPr>
            <p:cNvSpPr/>
            <p:nvPr/>
          </p:nvSpPr>
          <p:spPr>
            <a:xfrm>
              <a:off x="3565648" y="1866074"/>
              <a:ext cx="99230" cy="2882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550C82F4-56C3-7A58-8C92-3B54AA39841D}"/>
              </a:ext>
            </a:extLst>
          </p:cNvPr>
          <p:cNvGrpSpPr/>
          <p:nvPr/>
        </p:nvGrpSpPr>
        <p:grpSpPr>
          <a:xfrm>
            <a:off x="7517649" y="633798"/>
            <a:ext cx="276047" cy="576117"/>
            <a:chOff x="7781081" y="1101828"/>
            <a:chExt cx="276047" cy="576117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1CB284F5-E82F-6F79-0C9F-47A35F8A8002}"/>
                </a:ext>
              </a:extLst>
            </p:cNvPr>
            <p:cNvGrpSpPr/>
            <p:nvPr/>
          </p:nvGrpSpPr>
          <p:grpSpPr>
            <a:xfrm>
              <a:off x="7956145" y="1216426"/>
              <a:ext cx="100983" cy="178371"/>
              <a:chOff x="2432806" y="734717"/>
              <a:chExt cx="360728" cy="2067206"/>
            </a:xfrm>
            <a:solidFill>
              <a:srgbClr val="0070C0"/>
            </a:solidFill>
          </p:grpSpPr>
          <p:sp>
            <p:nvSpPr>
              <p:cNvPr id="116" name="Rectangle: Rounded Corners 115">
                <a:extLst>
                  <a:ext uri="{FF2B5EF4-FFF2-40B4-BE49-F238E27FC236}">
                    <a16:creationId xmlns:a16="http://schemas.microsoft.com/office/drawing/2014/main" id="{F3180151-6D69-5112-5709-D108522E737C}"/>
                  </a:ext>
                </a:extLst>
              </p:cNvPr>
              <p:cNvSpPr/>
              <p:nvPr/>
            </p:nvSpPr>
            <p:spPr>
              <a:xfrm>
                <a:off x="2432807" y="1023457"/>
                <a:ext cx="360727" cy="1778466"/>
              </a:xfrm>
              <a:prstGeom prst="roundRect">
                <a:avLst/>
              </a:prstGeom>
              <a:grpFill/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Flowchart: Delay 116">
                <a:extLst>
                  <a:ext uri="{FF2B5EF4-FFF2-40B4-BE49-F238E27FC236}">
                    <a16:creationId xmlns:a16="http://schemas.microsoft.com/office/drawing/2014/main" id="{EC629906-B093-25AA-E2B6-78CAF99FA83C}"/>
                  </a:ext>
                </a:extLst>
              </p:cNvPr>
              <p:cNvSpPr/>
              <p:nvPr/>
            </p:nvSpPr>
            <p:spPr>
              <a:xfrm rot="16200000">
                <a:off x="2378645" y="788878"/>
                <a:ext cx="469049" cy="360727"/>
              </a:xfrm>
              <a:prstGeom prst="flowChartDelay">
                <a:avLst/>
              </a:prstGeom>
              <a:solidFill>
                <a:srgbClr val="E71D73"/>
              </a:solidFill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D2479D2-D493-A554-B87D-B6D6F7C1A4B6}"/>
                </a:ext>
              </a:extLst>
            </p:cNvPr>
            <p:cNvGrpSpPr/>
            <p:nvPr/>
          </p:nvGrpSpPr>
          <p:grpSpPr>
            <a:xfrm rot="10800000">
              <a:off x="7956146" y="1395236"/>
              <a:ext cx="100982" cy="245566"/>
              <a:chOff x="2432807" y="925974"/>
              <a:chExt cx="360727" cy="1875949"/>
            </a:xfrm>
            <a:solidFill>
              <a:srgbClr val="0070C0"/>
            </a:solidFill>
          </p:grpSpPr>
          <p:sp>
            <p:nvSpPr>
              <p:cNvPr id="114" name="Rectangle: Rounded Corners 113">
                <a:extLst>
                  <a:ext uri="{FF2B5EF4-FFF2-40B4-BE49-F238E27FC236}">
                    <a16:creationId xmlns:a16="http://schemas.microsoft.com/office/drawing/2014/main" id="{C4D0920B-7E11-59CF-3253-6DB30BFF1BBB}"/>
                  </a:ext>
                </a:extLst>
              </p:cNvPr>
              <p:cNvSpPr/>
              <p:nvPr/>
            </p:nvSpPr>
            <p:spPr>
              <a:xfrm>
                <a:off x="2432807" y="1023457"/>
                <a:ext cx="360727" cy="1778466"/>
              </a:xfrm>
              <a:prstGeom prst="roundRect">
                <a:avLst/>
              </a:prstGeom>
              <a:grpFill/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lowchart: Delay 114">
                <a:extLst>
                  <a:ext uri="{FF2B5EF4-FFF2-40B4-BE49-F238E27FC236}">
                    <a16:creationId xmlns:a16="http://schemas.microsoft.com/office/drawing/2014/main" id="{0F776F2B-4B38-8AA7-84FB-6BA9DD6E89EB}"/>
                  </a:ext>
                </a:extLst>
              </p:cNvPr>
              <p:cNvSpPr/>
              <p:nvPr/>
            </p:nvSpPr>
            <p:spPr>
              <a:xfrm rot="16200000">
                <a:off x="2474275" y="884506"/>
                <a:ext cx="277792" cy="360727"/>
              </a:xfrm>
              <a:prstGeom prst="flowChartDelay">
                <a:avLst/>
              </a:prstGeom>
              <a:solidFill>
                <a:srgbClr val="E71D73"/>
              </a:solidFill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FA585934-D39E-6D36-2584-1993A534EE5B}"/>
                </a:ext>
              </a:extLst>
            </p:cNvPr>
            <p:cNvGrpSpPr/>
            <p:nvPr/>
          </p:nvGrpSpPr>
          <p:grpSpPr>
            <a:xfrm>
              <a:off x="7781081" y="1101828"/>
              <a:ext cx="100982" cy="576117"/>
              <a:chOff x="2432807" y="1284790"/>
              <a:chExt cx="360728" cy="3766339"/>
            </a:xfrm>
          </p:grpSpPr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604903B6-3557-6276-A0BE-1C3C4B1F5071}"/>
                  </a:ext>
                </a:extLst>
              </p:cNvPr>
              <p:cNvGrpSpPr/>
              <p:nvPr/>
            </p:nvGrpSpPr>
            <p:grpSpPr>
              <a:xfrm>
                <a:off x="2432807" y="1284790"/>
                <a:ext cx="360727" cy="1875949"/>
                <a:chOff x="2432807" y="925974"/>
                <a:chExt cx="360727" cy="1875949"/>
              </a:xfrm>
            </p:grpSpPr>
            <p:sp>
              <p:nvSpPr>
                <p:cNvPr id="112" name="Rectangle: Rounded Corners 111">
                  <a:extLst>
                    <a:ext uri="{FF2B5EF4-FFF2-40B4-BE49-F238E27FC236}">
                      <a16:creationId xmlns:a16="http://schemas.microsoft.com/office/drawing/2014/main" id="{EE45A6CB-8B30-C28E-F17F-B7E848CB969C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1D71B9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Flowchart: Delay 112">
                  <a:extLst>
                    <a:ext uri="{FF2B5EF4-FFF2-40B4-BE49-F238E27FC236}">
                      <a16:creationId xmlns:a16="http://schemas.microsoft.com/office/drawing/2014/main" id="{044A1C77-0B8B-E6EE-F2B1-8514FB520FB9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FE2A69BB-C739-9A31-776A-6CF971897F59}"/>
                  </a:ext>
                </a:extLst>
              </p:cNvPr>
              <p:cNvGrpSpPr/>
              <p:nvPr/>
            </p:nvGrpSpPr>
            <p:grpSpPr>
              <a:xfrm rot="10800000">
                <a:off x="2432808" y="3175180"/>
                <a:ext cx="360727" cy="1875949"/>
                <a:chOff x="2432807" y="925974"/>
                <a:chExt cx="360727" cy="1875949"/>
              </a:xfrm>
            </p:grpSpPr>
            <p:sp>
              <p:nvSpPr>
                <p:cNvPr id="110" name="Rectangle: Rounded Corners 109">
                  <a:extLst>
                    <a:ext uri="{FF2B5EF4-FFF2-40B4-BE49-F238E27FC236}">
                      <a16:creationId xmlns:a16="http://schemas.microsoft.com/office/drawing/2014/main" id="{229EA74B-2D7B-7CAD-A42D-54AB272EDF69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1D71B9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Flowchart: Delay 110">
                  <a:extLst>
                    <a:ext uri="{FF2B5EF4-FFF2-40B4-BE49-F238E27FC236}">
                      <a16:creationId xmlns:a16="http://schemas.microsoft.com/office/drawing/2014/main" id="{F5F7888B-08E3-C611-F1AA-B2DE63B99255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5B06EA8-3C60-B3C0-B99C-F9AEC9E61391}"/>
                </a:ext>
              </a:extLst>
            </p:cNvPr>
            <p:cNvSpPr/>
            <p:nvPr/>
          </p:nvSpPr>
          <p:spPr>
            <a:xfrm>
              <a:off x="7782936" y="1177005"/>
              <a:ext cx="97272" cy="2832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C7773084-B1FE-7DB7-A0F4-AC0D94353541}"/>
              </a:ext>
            </a:extLst>
          </p:cNvPr>
          <p:cNvSpPr txBox="1"/>
          <p:nvPr/>
        </p:nvSpPr>
        <p:spPr>
          <a:xfrm>
            <a:off x="4404746" y="621379"/>
            <a:ext cx="7072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000" b="1" dirty="0">
                <a:solidFill>
                  <a:srgbClr val="1C3E71"/>
                </a:solidFill>
              </a:rPr>
              <a:t>a</a:t>
            </a:r>
            <a:r>
              <a:rPr lang="en-US" sz="1000" b="1" dirty="0">
                <a:solidFill>
                  <a:srgbClr val="1C3E71"/>
                </a:solidFill>
              </a:rPr>
              <a:t>       </a:t>
            </a:r>
            <a:r>
              <a:rPr lang="vi-VN" sz="1000" b="1" dirty="0">
                <a:solidFill>
                  <a:srgbClr val="1C3E71"/>
                </a:solidFill>
              </a:rPr>
              <a:t>    </a:t>
            </a:r>
            <a:r>
              <a:rPr lang="en-US" sz="1000" b="1" dirty="0">
                <a:solidFill>
                  <a:srgbClr val="1C3E71"/>
                </a:solidFill>
              </a:rPr>
              <a:t> </a:t>
            </a:r>
            <a:r>
              <a:rPr lang="vi-VN" sz="1000" b="1" dirty="0">
                <a:solidFill>
                  <a:srgbClr val="1C3E71"/>
                </a:solidFill>
              </a:rPr>
              <a:t>a</a:t>
            </a:r>
            <a:endParaRPr lang="en-US" sz="1000" b="1" dirty="0">
              <a:solidFill>
                <a:srgbClr val="1C3E71"/>
              </a:solidFill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F105F76-3352-C80B-7FC0-FC5E4B4EDFB8}"/>
              </a:ext>
            </a:extLst>
          </p:cNvPr>
          <p:cNvSpPr txBox="1"/>
          <p:nvPr/>
        </p:nvSpPr>
        <p:spPr>
          <a:xfrm>
            <a:off x="7245129" y="602189"/>
            <a:ext cx="2712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000" b="1" dirty="0">
                <a:solidFill>
                  <a:srgbClr val="E71D73"/>
                </a:solidFill>
              </a:rPr>
              <a:t>A</a:t>
            </a:r>
            <a:endParaRPr lang="en-US" sz="1000" b="1" dirty="0">
              <a:solidFill>
                <a:srgbClr val="E71D73"/>
              </a:solidFill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28D50BD-143A-3516-0EE2-5A4FCC3AA1AC}"/>
              </a:ext>
            </a:extLst>
          </p:cNvPr>
          <p:cNvSpPr txBox="1"/>
          <p:nvPr/>
        </p:nvSpPr>
        <p:spPr>
          <a:xfrm>
            <a:off x="3567039" y="909966"/>
            <a:ext cx="797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C3E71"/>
                </a:solidFill>
              </a:rPr>
              <a:t>X</a:t>
            </a:r>
            <a:r>
              <a:rPr lang="vi-VN" sz="2400" b="1" baseline="30000" dirty="0">
                <a:solidFill>
                  <a:srgbClr val="1C3E71"/>
                </a:solidFill>
              </a:rPr>
              <a:t>a</a:t>
            </a:r>
            <a:r>
              <a:rPr lang="en-US" sz="2400" b="1" dirty="0">
                <a:solidFill>
                  <a:srgbClr val="1C3E71"/>
                </a:solidFill>
              </a:rPr>
              <a:t>X</a:t>
            </a:r>
            <a:r>
              <a:rPr lang="vi-VN" sz="2400" b="1" baseline="30000" dirty="0">
                <a:solidFill>
                  <a:srgbClr val="1C3E71"/>
                </a:solidFill>
              </a:rPr>
              <a:t>a</a:t>
            </a:r>
            <a:endParaRPr lang="en-US" sz="2400" b="1" dirty="0">
              <a:solidFill>
                <a:srgbClr val="1C3E71"/>
              </a:solidFill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BB7528B6-9A8E-1ED3-A03E-DFDF7F5D681B}"/>
              </a:ext>
            </a:extLst>
          </p:cNvPr>
          <p:cNvSpPr txBox="1"/>
          <p:nvPr/>
        </p:nvSpPr>
        <p:spPr>
          <a:xfrm>
            <a:off x="6566445" y="894436"/>
            <a:ext cx="708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E71D73"/>
                </a:solidFill>
              </a:rPr>
              <a:t>X</a:t>
            </a:r>
            <a:r>
              <a:rPr lang="vi-VN" sz="2400" b="1" baseline="30000" dirty="0">
                <a:solidFill>
                  <a:srgbClr val="E71D73"/>
                </a:solidFill>
              </a:rPr>
              <a:t>A</a:t>
            </a:r>
            <a:r>
              <a:rPr lang="en-US" sz="2400" b="1" dirty="0">
                <a:solidFill>
                  <a:srgbClr val="E71D73"/>
                </a:solidFill>
              </a:rPr>
              <a:t>Y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D1E49455-CD0D-FD5B-10B0-627F560382F2}"/>
              </a:ext>
            </a:extLst>
          </p:cNvPr>
          <p:cNvSpPr txBox="1"/>
          <p:nvPr/>
        </p:nvSpPr>
        <p:spPr>
          <a:xfrm>
            <a:off x="2417735" y="1990753"/>
            <a:ext cx="671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C3E71"/>
                </a:solidFill>
              </a:rPr>
              <a:t>GT: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C609903-1CD6-0A4A-C81A-F4CCE6D256BE}"/>
              </a:ext>
            </a:extLst>
          </p:cNvPr>
          <p:cNvSpPr txBox="1"/>
          <p:nvPr/>
        </p:nvSpPr>
        <p:spPr>
          <a:xfrm>
            <a:off x="3832066" y="1995099"/>
            <a:ext cx="49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C3E71"/>
                </a:solidFill>
              </a:rPr>
              <a:t>X</a:t>
            </a:r>
            <a:r>
              <a:rPr lang="vi-VN" sz="2400" b="1" baseline="30000" dirty="0">
                <a:solidFill>
                  <a:srgbClr val="1C3E71"/>
                </a:solidFill>
              </a:rPr>
              <a:t>a</a:t>
            </a:r>
            <a:endParaRPr lang="en-US" sz="2400" b="1" dirty="0">
              <a:solidFill>
                <a:srgbClr val="1C3E71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F7DCD765-CC5E-514E-0FFD-6C3AFDE95299}"/>
              </a:ext>
            </a:extLst>
          </p:cNvPr>
          <p:cNvSpPr txBox="1"/>
          <p:nvPr/>
        </p:nvSpPr>
        <p:spPr>
          <a:xfrm>
            <a:off x="6657618" y="1995099"/>
            <a:ext cx="1374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E71D73"/>
                </a:solidFill>
              </a:rPr>
              <a:t>X</a:t>
            </a:r>
            <a:r>
              <a:rPr lang="vi-VN" sz="2400" b="1" baseline="30000" dirty="0">
                <a:solidFill>
                  <a:srgbClr val="E71D73"/>
                </a:solidFill>
              </a:rPr>
              <a:t>A</a:t>
            </a:r>
            <a:r>
              <a:rPr lang="en-US" sz="2400" b="1" baseline="30000" dirty="0">
                <a:solidFill>
                  <a:srgbClr val="E71D73"/>
                </a:solidFill>
              </a:rPr>
              <a:t> </a:t>
            </a:r>
            <a:r>
              <a:rPr lang="en-US" sz="2400" b="1" dirty="0">
                <a:solidFill>
                  <a:srgbClr val="E71D73"/>
                </a:solidFill>
              </a:rPr>
              <a:t>,   </a:t>
            </a:r>
            <a:r>
              <a:rPr lang="vi-VN" sz="2400" b="1" dirty="0">
                <a:solidFill>
                  <a:srgbClr val="E71D73"/>
                </a:solidFill>
              </a:rPr>
              <a:t>    </a:t>
            </a:r>
            <a:r>
              <a:rPr lang="en-US" sz="2400" b="1" dirty="0">
                <a:solidFill>
                  <a:srgbClr val="E71D73"/>
                </a:solidFill>
              </a:rPr>
              <a:t>Y</a:t>
            </a: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52935C4C-27F4-44F3-CB9F-CBA6A82D5F04}"/>
              </a:ext>
            </a:extLst>
          </p:cNvPr>
          <p:cNvGrpSpPr/>
          <p:nvPr/>
        </p:nvGrpSpPr>
        <p:grpSpPr>
          <a:xfrm>
            <a:off x="4451772" y="1871732"/>
            <a:ext cx="103586" cy="586233"/>
            <a:chOff x="5698604" y="2339762"/>
            <a:chExt cx="103586" cy="586233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B638FD82-F0EB-6E84-8243-C32B8E4A4B66}"/>
                </a:ext>
              </a:extLst>
            </p:cNvPr>
            <p:cNvGrpSpPr/>
            <p:nvPr/>
          </p:nvGrpSpPr>
          <p:grpSpPr>
            <a:xfrm>
              <a:off x="5699175" y="2339762"/>
              <a:ext cx="103015" cy="586233"/>
              <a:chOff x="2432807" y="1284790"/>
              <a:chExt cx="360728" cy="3766339"/>
            </a:xfrm>
          </p:grpSpPr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A42B0D9-8DFA-0634-06E1-6789D675FE80}"/>
                  </a:ext>
                </a:extLst>
              </p:cNvPr>
              <p:cNvGrpSpPr/>
              <p:nvPr/>
            </p:nvGrpSpPr>
            <p:grpSpPr>
              <a:xfrm>
                <a:off x="2432807" y="1284790"/>
                <a:ext cx="360727" cy="1875949"/>
                <a:chOff x="2432807" y="925974"/>
                <a:chExt cx="360727" cy="1875949"/>
              </a:xfrm>
            </p:grpSpPr>
            <p:sp>
              <p:nvSpPr>
                <p:cNvPr id="135" name="Rectangle: Rounded Corners 134">
                  <a:extLst>
                    <a:ext uri="{FF2B5EF4-FFF2-40B4-BE49-F238E27FC236}">
                      <a16:creationId xmlns:a16="http://schemas.microsoft.com/office/drawing/2014/main" id="{CC393CA2-BCB4-CA20-33F3-BC3104650B4A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Flowchart: Delay 135">
                  <a:extLst>
                    <a:ext uri="{FF2B5EF4-FFF2-40B4-BE49-F238E27FC236}">
                      <a16:creationId xmlns:a16="http://schemas.microsoft.com/office/drawing/2014/main" id="{4762672A-E2DF-0E08-07C6-10481EBE77F4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7D19A8DC-51E3-5A44-BD87-69E56C96B722}"/>
                  </a:ext>
                </a:extLst>
              </p:cNvPr>
              <p:cNvGrpSpPr/>
              <p:nvPr/>
            </p:nvGrpSpPr>
            <p:grpSpPr>
              <a:xfrm rot="10800000">
                <a:off x="2432808" y="3175180"/>
                <a:ext cx="360727" cy="1875949"/>
                <a:chOff x="2432807" y="925974"/>
                <a:chExt cx="360727" cy="1875949"/>
              </a:xfrm>
            </p:grpSpPr>
            <p:sp>
              <p:nvSpPr>
                <p:cNvPr id="133" name="Rectangle: Rounded Corners 132">
                  <a:extLst>
                    <a:ext uri="{FF2B5EF4-FFF2-40B4-BE49-F238E27FC236}">
                      <a16:creationId xmlns:a16="http://schemas.microsoft.com/office/drawing/2014/main" id="{E5F6DBFA-854A-8702-C07C-77DAB5F25309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lowchart: Delay 133">
                  <a:extLst>
                    <a:ext uri="{FF2B5EF4-FFF2-40B4-BE49-F238E27FC236}">
                      <a16:creationId xmlns:a16="http://schemas.microsoft.com/office/drawing/2014/main" id="{2B2E6518-2E04-AD41-1F6B-D6B0774A3C9F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AD265D65-2D16-5150-E1A8-DAF19220BD98}"/>
                </a:ext>
              </a:extLst>
            </p:cNvPr>
            <p:cNvSpPr/>
            <p:nvPr/>
          </p:nvSpPr>
          <p:spPr>
            <a:xfrm>
              <a:off x="5698604" y="2413338"/>
              <a:ext cx="99230" cy="2882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41BA0611-499C-3591-2CEC-2DA91701C7C4}"/>
              </a:ext>
            </a:extLst>
          </p:cNvPr>
          <p:cNvSpPr txBox="1"/>
          <p:nvPr/>
        </p:nvSpPr>
        <p:spPr>
          <a:xfrm>
            <a:off x="4526786" y="1809504"/>
            <a:ext cx="3223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000" b="1" dirty="0">
                <a:solidFill>
                  <a:srgbClr val="1C3E71"/>
                </a:solidFill>
              </a:rPr>
              <a:t>a</a:t>
            </a:r>
            <a:r>
              <a:rPr lang="en-US" sz="1000" b="1" dirty="0">
                <a:solidFill>
                  <a:srgbClr val="1C3E71"/>
                </a:solidFill>
              </a:rPr>
              <a:t>     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FB7DF781-D4E2-1A18-57D9-7AEED7EA8687}"/>
              </a:ext>
            </a:extLst>
          </p:cNvPr>
          <p:cNvGrpSpPr/>
          <p:nvPr/>
        </p:nvGrpSpPr>
        <p:grpSpPr>
          <a:xfrm>
            <a:off x="8002189" y="1885194"/>
            <a:ext cx="100983" cy="424376"/>
            <a:chOff x="10307670" y="1551802"/>
            <a:chExt cx="100983" cy="424376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E76C1D8D-DBE8-AB99-C5B4-30925D62392B}"/>
                </a:ext>
              </a:extLst>
            </p:cNvPr>
            <p:cNvGrpSpPr/>
            <p:nvPr/>
          </p:nvGrpSpPr>
          <p:grpSpPr>
            <a:xfrm>
              <a:off x="10307670" y="1551802"/>
              <a:ext cx="100983" cy="178371"/>
              <a:chOff x="2432806" y="734717"/>
              <a:chExt cx="360728" cy="2067206"/>
            </a:xfrm>
            <a:solidFill>
              <a:srgbClr val="0070C0"/>
            </a:solidFill>
          </p:grpSpPr>
          <p:sp>
            <p:nvSpPr>
              <p:cNvPr id="158" name="Rectangle: Rounded Corners 157">
                <a:extLst>
                  <a:ext uri="{FF2B5EF4-FFF2-40B4-BE49-F238E27FC236}">
                    <a16:creationId xmlns:a16="http://schemas.microsoft.com/office/drawing/2014/main" id="{D558A4BD-0EC4-BC5C-624E-492FBB8B293F}"/>
                  </a:ext>
                </a:extLst>
              </p:cNvPr>
              <p:cNvSpPr/>
              <p:nvPr/>
            </p:nvSpPr>
            <p:spPr>
              <a:xfrm>
                <a:off x="2432807" y="1023457"/>
                <a:ext cx="360727" cy="1778466"/>
              </a:xfrm>
              <a:prstGeom prst="roundRect">
                <a:avLst/>
              </a:prstGeom>
              <a:grpFill/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Flowchart: Delay 158">
                <a:extLst>
                  <a:ext uri="{FF2B5EF4-FFF2-40B4-BE49-F238E27FC236}">
                    <a16:creationId xmlns:a16="http://schemas.microsoft.com/office/drawing/2014/main" id="{1C48C40B-F105-6701-5814-0300A42DEB22}"/>
                  </a:ext>
                </a:extLst>
              </p:cNvPr>
              <p:cNvSpPr/>
              <p:nvPr/>
            </p:nvSpPr>
            <p:spPr>
              <a:xfrm rot="16200000">
                <a:off x="2378645" y="788878"/>
                <a:ext cx="469049" cy="360727"/>
              </a:xfrm>
              <a:prstGeom prst="flowChartDelay">
                <a:avLst/>
              </a:prstGeom>
              <a:solidFill>
                <a:srgbClr val="E71D73"/>
              </a:solidFill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823401AA-483D-FD30-FF80-4B7A6666DC3B}"/>
                </a:ext>
              </a:extLst>
            </p:cNvPr>
            <p:cNvGrpSpPr/>
            <p:nvPr/>
          </p:nvGrpSpPr>
          <p:grpSpPr>
            <a:xfrm rot="10800000">
              <a:off x="10307671" y="1730612"/>
              <a:ext cx="100982" cy="245566"/>
              <a:chOff x="2432807" y="925974"/>
              <a:chExt cx="360727" cy="1875949"/>
            </a:xfrm>
            <a:solidFill>
              <a:srgbClr val="0070C0"/>
            </a:solidFill>
          </p:grpSpPr>
          <p:sp>
            <p:nvSpPr>
              <p:cNvPr id="156" name="Rectangle: Rounded Corners 155">
                <a:extLst>
                  <a:ext uri="{FF2B5EF4-FFF2-40B4-BE49-F238E27FC236}">
                    <a16:creationId xmlns:a16="http://schemas.microsoft.com/office/drawing/2014/main" id="{59B4EBB8-5139-8D8E-4A4F-5EBBD1D0C4F8}"/>
                  </a:ext>
                </a:extLst>
              </p:cNvPr>
              <p:cNvSpPr/>
              <p:nvPr/>
            </p:nvSpPr>
            <p:spPr>
              <a:xfrm>
                <a:off x="2432807" y="1023457"/>
                <a:ext cx="360727" cy="1778466"/>
              </a:xfrm>
              <a:prstGeom prst="roundRect">
                <a:avLst/>
              </a:prstGeom>
              <a:grpFill/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Flowchart: Delay 156">
                <a:extLst>
                  <a:ext uri="{FF2B5EF4-FFF2-40B4-BE49-F238E27FC236}">
                    <a16:creationId xmlns:a16="http://schemas.microsoft.com/office/drawing/2014/main" id="{B33BAAE0-D1C1-9B1D-3D2F-4799C1342A2D}"/>
                  </a:ext>
                </a:extLst>
              </p:cNvPr>
              <p:cNvSpPr/>
              <p:nvPr/>
            </p:nvSpPr>
            <p:spPr>
              <a:xfrm rot="16200000">
                <a:off x="2474275" y="884506"/>
                <a:ext cx="277792" cy="360727"/>
              </a:xfrm>
              <a:prstGeom prst="flowChartDelay">
                <a:avLst/>
              </a:prstGeom>
              <a:solidFill>
                <a:srgbClr val="E71D73"/>
              </a:solidFill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EB08D589-AC09-52B0-C20A-079B9C4C574C}"/>
              </a:ext>
            </a:extLst>
          </p:cNvPr>
          <p:cNvGrpSpPr/>
          <p:nvPr/>
        </p:nvGrpSpPr>
        <p:grpSpPr>
          <a:xfrm>
            <a:off x="7062531" y="1821149"/>
            <a:ext cx="331337" cy="645442"/>
            <a:chOff x="9489087" y="1516354"/>
            <a:chExt cx="331337" cy="645442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57740F95-29D0-1BFE-DF92-BF723A4046CC}"/>
                </a:ext>
              </a:extLst>
            </p:cNvPr>
            <p:cNvGrpSpPr/>
            <p:nvPr/>
          </p:nvGrpSpPr>
          <p:grpSpPr>
            <a:xfrm>
              <a:off x="9719442" y="1585679"/>
              <a:ext cx="100982" cy="576117"/>
              <a:chOff x="10132606" y="1437204"/>
              <a:chExt cx="100982" cy="576117"/>
            </a:xfrm>
          </p:grpSpPr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53549DCF-9888-6FFC-6CBF-92FB3B008549}"/>
                  </a:ext>
                </a:extLst>
              </p:cNvPr>
              <p:cNvGrpSpPr/>
              <p:nvPr/>
            </p:nvGrpSpPr>
            <p:grpSpPr>
              <a:xfrm>
                <a:off x="10132606" y="1437204"/>
                <a:ext cx="100982" cy="576117"/>
                <a:chOff x="2432807" y="1284790"/>
                <a:chExt cx="360728" cy="3766339"/>
              </a:xfrm>
            </p:grpSpPr>
            <p:grpSp>
              <p:nvGrpSpPr>
                <p:cNvPr id="150" name="Group 149">
                  <a:extLst>
                    <a:ext uri="{FF2B5EF4-FFF2-40B4-BE49-F238E27FC236}">
                      <a16:creationId xmlns:a16="http://schemas.microsoft.com/office/drawing/2014/main" id="{9EB273CA-1851-2DC4-C978-5489E4A6B70D}"/>
                    </a:ext>
                  </a:extLst>
                </p:cNvPr>
                <p:cNvGrpSpPr/>
                <p:nvPr/>
              </p:nvGrpSpPr>
              <p:grpSpPr>
                <a:xfrm>
                  <a:off x="2432807" y="1284790"/>
                  <a:ext cx="360727" cy="1875949"/>
                  <a:chOff x="2432807" y="925974"/>
                  <a:chExt cx="360727" cy="1875949"/>
                </a:xfrm>
              </p:grpSpPr>
              <p:sp>
                <p:nvSpPr>
                  <p:cNvPr id="154" name="Rectangle: Rounded Corners 153">
                    <a:extLst>
                      <a:ext uri="{FF2B5EF4-FFF2-40B4-BE49-F238E27FC236}">
                        <a16:creationId xmlns:a16="http://schemas.microsoft.com/office/drawing/2014/main" id="{F33A0B5F-998A-616E-86EA-CF2FE59715E7}"/>
                      </a:ext>
                    </a:extLst>
                  </p:cNvPr>
                  <p:cNvSpPr/>
                  <p:nvPr/>
                </p:nvSpPr>
                <p:spPr>
                  <a:xfrm>
                    <a:off x="2432807" y="1023457"/>
                    <a:ext cx="360727" cy="1778466"/>
                  </a:xfrm>
                  <a:prstGeom prst="roundRect">
                    <a:avLst/>
                  </a:prstGeom>
                  <a:solidFill>
                    <a:srgbClr val="1D71B9"/>
                  </a:solidFill>
                  <a:ln>
                    <a:solidFill>
                      <a:srgbClr val="1C3E7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Flowchart: Delay 154">
                    <a:extLst>
                      <a:ext uri="{FF2B5EF4-FFF2-40B4-BE49-F238E27FC236}">
                        <a16:creationId xmlns:a16="http://schemas.microsoft.com/office/drawing/2014/main" id="{F9C1168B-8D3E-ED62-36F3-E0C12DD04CE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474275" y="884506"/>
                    <a:ext cx="277792" cy="360727"/>
                  </a:xfrm>
                  <a:prstGeom prst="flowChartDelay">
                    <a:avLst/>
                  </a:prstGeom>
                  <a:solidFill>
                    <a:srgbClr val="E71D73"/>
                  </a:solidFill>
                  <a:ln>
                    <a:solidFill>
                      <a:srgbClr val="1C3E7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B8277C0A-3720-E252-B155-9D386D43C5EE}"/>
                    </a:ext>
                  </a:extLst>
                </p:cNvPr>
                <p:cNvGrpSpPr/>
                <p:nvPr/>
              </p:nvGrpSpPr>
              <p:grpSpPr>
                <a:xfrm rot="10800000">
                  <a:off x="2432808" y="3175180"/>
                  <a:ext cx="360727" cy="1875949"/>
                  <a:chOff x="2432807" y="925974"/>
                  <a:chExt cx="360727" cy="1875949"/>
                </a:xfrm>
              </p:grpSpPr>
              <p:sp>
                <p:nvSpPr>
                  <p:cNvPr id="152" name="Rectangle: Rounded Corners 151">
                    <a:extLst>
                      <a:ext uri="{FF2B5EF4-FFF2-40B4-BE49-F238E27FC236}">
                        <a16:creationId xmlns:a16="http://schemas.microsoft.com/office/drawing/2014/main" id="{B0C91B5C-3808-974D-3489-B7036AC04E23}"/>
                      </a:ext>
                    </a:extLst>
                  </p:cNvPr>
                  <p:cNvSpPr/>
                  <p:nvPr/>
                </p:nvSpPr>
                <p:spPr>
                  <a:xfrm>
                    <a:off x="2432807" y="1023457"/>
                    <a:ext cx="360727" cy="1778466"/>
                  </a:xfrm>
                  <a:prstGeom prst="roundRect">
                    <a:avLst/>
                  </a:prstGeom>
                  <a:solidFill>
                    <a:srgbClr val="1D71B9"/>
                  </a:solidFill>
                  <a:ln>
                    <a:solidFill>
                      <a:srgbClr val="1C3E7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3" name="Flowchart: Delay 152">
                    <a:extLst>
                      <a:ext uri="{FF2B5EF4-FFF2-40B4-BE49-F238E27FC236}">
                        <a16:creationId xmlns:a16="http://schemas.microsoft.com/office/drawing/2014/main" id="{8BD4DBB0-2465-B094-5AA7-1F80BEF3499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474275" y="884506"/>
                    <a:ext cx="277792" cy="360727"/>
                  </a:xfrm>
                  <a:prstGeom prst="flowChartDelay">
                    <a:avLst/>
                  </a:prstGeom>
                  <a:solidFill>
                    <a:srgbClr val="E71D73"/>
                  </a:solidFill>
                  <a:ln>
                    <a:solidFill>
                      <a:srgbClr val="1C3E7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17D8B4A8-793A-054D-B3BD-EFDE66E81358}"/>
                  </a:ext>
                </a:extLst>
              </p:cNvPr>
              <p:cNvSpPr/>
              <p:nvPr/>
            </p:nvSpPr>
            <p:spPr>
              <a:xfrm>
                <a:off x="10134461" y="1512381"/>
                <a:ext cx="97272" cy="2832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230F69DB-A7E1-3018-BDFB-21C192488B4B}"/>
                </a:ext>
              </a:extLst>
            </p:cNvPr>
            <p:cNvSpPr txBox="1"/>
            <p:nvPr/>
          </p:nvSpPr>
          <p:spPr>
            <a:xfrm>
              <a:off x="9489087" y="1516354"/>
              <a:ext cx="2712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000" b="1" dirty="0">
                  <a:solidFill>
                    <a:srgbClr val="E71D73"/>
                  </a:solidFill>
                </a:rPr>
                <a:t>A</a:t>
              </a:r>
              <a:endParaRPr lang="en-US" sz="1000" b="1" dirty="0">
                <a:solidFill>
                  <a:srgbClr val="E71D73"/>
                </a:solidFill>
              </a:endParaRPr>
            </a:p>
          </p:txBody>
        </p:sp>
      </p:grpSp>
      <p:sp>
        <p:nvSpPr>
          <p:cNvPr id="164" name="TextBox 163">
            <a:extLst>
              <a:ext uri="{FF2B5EF4-FFF2-40B4-BE49-F238E27FC236}">
                <a16:creationId xmlns:a16="http://schemas.microsoft.com/office/drawing/2014/main" id="{0D6D5BCB-5ABE-1973-AC2A-516168075720}"/>
              </a:ext>
            </a:extLst>
          </p:cNvPr>
          <p:cNvSpPr txBox="1"/>
          <p:nvPr/>
        </p:nvSpPr>
        <p:spPr>
          <a:xfrm>
            <a:off x="3715185" y="2822224"/>
            <a:ext cx="90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E71D73"/>
                </a:solidFill>
              </a:rPr>
              <a:t>X</a:t>
            </a:r>
            <a:r>
              <a:rPr lang="vi-VN" sz="2400" b="1" baseline="30000" dirty="0">
                <a:solidFill>
                  <a:srgbClr val="E71D73"/>
                </a:solidFill>
              </a:rPr>
              <a:t>A</a:t>
            </a:r>
            <a:r>
              <a:rPr lang="en-US" sz="2400" b="1" dirty="0">
                <a:solidFill>
                  <a:srgbClr val="1C3E71"/>
                </a:solidFill>
              </a:rPr>
              <a:t> X</a:t>
            </a:r>
            <a:r>
              <a:rPr lang="vi-VN" sz="2400" b="1" baseline="30000" dirty="0">
                <a:solidFill>
                  <a:srgbClr val="1C3E71"/>
                </a:solidFill>
              </a:rPr>
              <a:t>a</a:t>
            </a:r>
            <a:endParaRPr lang="en-US" sz="2400" b="1" dirty="0">
              <a:solidFill>
                <a:srgbClr val="E71D73"/>
              </a:solidFill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39171541-A687-06F2-DA49-A370FA95BD35}"/>
              </a:ext>
            </a:extLst>
          </p:cNvPr>
          <p:cNvSpPr txBox="1"/>
          <p:nvPr/>
        </p:nvSpPr>
        <p:spPr>
          <a:xfrm>
            <a:off x="6852850" y="2822224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C3E71"/>
                </a:solidFill>
              </a:rPr>
              <a:t>X</a:t>
            </a:r>
            <a:r>
              <a:rPr lang="vi-VN" sz="2400" b="1" baseline="30000" dirty="0">
                <a:solidFill>
                  <a:srgbClr val="1C3E71"/>
                </a:solidFill>
              </a:rPr>
              <a:t>a</a:t>
            </a:r>
            <a:r>
              <a:rPr lang="vi-VN" sz="2400" b="1" dirty="0">
                <a:solidFill>
                  <a:srgbClr val="E71D73"/>
                </a:solidFill>
              </a:rPr>
              <a:t>Y</a:t>
            </a:r>
            <a:endParaRPr lang="en-US" sz="2400" b="1" dirty="0">
              <a:solidFill>
                <a:srgbClr val="E71D73"/>
              </a:solidFill>
            </a:endParaRP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C81C906B-76A1-B491-F8A6-2061FE0E7577}"/>
              </a:ext>
            </a:extLst>
          </p:cNvPr>
          <p:cNvGrpSpPr/>
          <p:nvPr/>
        </p:nvGrpSpPr>
        <p:grpSpPr>
          <a:xfrm>
            <a:off x="4742601" y="2639893"/>
            <a:ext cx="265964" cy="586233"/>
            <a:chOff x="3401146" y="1794658"/>
            <a:chExt cx="265964" cy="586233"/>
          </a:xfrm>
        </p:grpSpPr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43281AF9-6974-51DB-210B-705A7E910A39}"/>
                </a:ext>
              </a:extLst>
            </p:cNvPr>
            <p:cNvGrpSpPr/>
            <p:nvPr/>
          </p:nvGrpSpPr>
          <p:grpSpPr>
            <a:xfrm>
              <a:off x="3564095" y="1794658"/>
              <a:ext cx="103015" cy="586233"/>
              <a:chOff x="2432807" y="1284790"/>
              <a:chExt cx="360728" cy="3766339"/>
            </a:xfrm>
          </p:grpSpPr>
          <p:grpSp>
            <p:nvGrpSpPr>
              <p:cNvPr id="177" name="Group 176">
                <a:extLst>
                  <a:ext uri="{FF2B5EF4-FFF2-40B4-BE49-F238E27FC236}">
                    <a16:creationId xmlns:a16="http://schemas.microsoft.com/office/drawing/2014/main" id="{DCB0F01A-BE8F-91D8-4CAC-9055E0F04EFF}"/>
                  </a:ext>
                </a:extLst>
              </p:cNvPr>
              <p:cNvGrpSpPr/>
              <p:nvPr/>
            </p:nvGrpSpPr>
            <p:grpSpPr>
              <a:xfrm>
                <a:off x="2432807" y="1284790"/>
                <a:ext cx="360727" cy="1875949"/>
                <a:chOff x="2432807" y="925974"/>
                <a:chExt cx="360727" cy="1875949"/>
              </a:xfrm>
            </p:grpSpPr>
            <p:sp>
              <p:nvSpPr>
                <p:cNvPr id="181" name="Rectangle: Rounded Corners 180">
                  <a:extLst>
                    <a:ext uri="{FF2B5EF4-FFF2-40B4-BE49-F238E27FC236}">
                      <a16:creationId xmlns:a16="http://schemas.microsoft.com/office/drawing/2014/main" id="{0140EC7D-5DCA-A37C-3994-5D94318DFF52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Flowchart: Delay 181">
                  <a:extLst>
                    <a:ext uri="{FF2B5EF4-FFF2-40B4-BE49-F238E27FC236}">
                      <a16:creationId xmlns:a16="http://schemas.microsoft.com/office/drawing/2014/main" id="{A23BF853-0769-DDB5-5545-6FE5DCC930CD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12D511CE-70B9-AFE3-16CC-41A477CD79F3}"/>
                  </a:ext>
                </a:extLst>
              </p:cNvPr>
              <p:cNvGrpSpPr/>
              <p:nvPr/>
            </p:nvGrpSpPr>
            <p:grpSpPr>
              <a:xfrm rot="10800000">
                <a:off x="2432808" y="3175180"/>
                <a:ext cx="360727" cy="1875949"/>
                <a:chOff x="2432807" y="925974"/>
                <a:chExt cx="360727" cy="1875949"/>
              </a:xfrm>
            </p:grpSpPr>
            <p:sp>
              <p:nvSpPr>
                <p:cNvPr id="179" name="Rectangle: Rounded Corners 178">
                  <a:extLst>
                    <a:ext uri="{FF2B5EF4-FFF2-40B4-BE49-F238E27FC236}">
                      <a16:creationId xmlns:a16="http://schemas.microsoft.com/office/drawing/2014/main" id="{03FFF1D0-78D5-1B63-0493-36F617130E0F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Flowchart: Delay 179">
                  <a:extLst>
                    <a:ext uri="{FF2B5EF4-FFF2-40B4-BE49-F238E27FC236}">
                      <a16:creationId xmlns:a16="http://schemas.microsoft.com/office/drawing/2014/main" id="{DCA7B673-C032-FC95-0C92-7095363BF5BA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F0F7FDDC-0EDC-DA2F-EE0E-EDD2C43A2D50}"/>
                </a:ext>
              </a:extLst>
            </p:cNvPr>
            <p:cNvGrpSpPr/>
            <p:nvPr/>
          </p:nvGrpSpPr>
          <p:grpSpPr>
            <a:xfrm>
              <a:off x="3401717" y="1794658"/>
              <a:ext cx="103015" cy="586233"/>
              <a:chOff x="2432807" y="1284790"/>
              <a:chExt cx="360728" cy="3766339"/>
            </a:xfrm>
          </p:grpSpPr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207384D6-4D2C-EEF6-BBFF-F73D211DE4CE}"/>
                  </a:ext>
                </a:extLst>
              </p:cNvPr>
              <p:cNvGrpSpPr/>
              <p:nvPr/>
            </p:nvGrpSpPr>
            <p:grpSpPr>
              <a:xfrm>
                <a:off x="2432807" y="1284790"/>
                <a:ext cx="360727" cy="1875949"/>
                <a:chOff x="2432807" y="925974"/>
                <a:chExt cx="360727" cy="1875949"/>
              </a:xfrm>
            </p:grpSpPr>
            <p:sp>
              <p:nvSpPr>
                <p:cNvPr id="175" name="Rectangle: Rounded Corners 174">
                  <a:extLst>
                    <a:ext uri="{FF2B5EF4-FFF2-40B4-BE49-F238E27FC236}">
                      <a16:creationId xmlns:a16="http://schemas.microsoft.com/office/drawing/2014/main" id="{C10F2A63-A13A-EECC-D8E8-DB5B89B93048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Flowchart: Delay 175">
                  <a:extLst>
                    <a:ext uri="{FF2B5EF4-FFF2-40B4-BE49-F238E27FC236}">
                      <a16:creationId xmlns:a16="http://schemas.microsoft.com/office/drawing/2014/main" id="{4D3506FE-B444-59CE-4C6B-77C79EDC84C3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00E68900-9211-90A4-8072-666E5875783A}"/>
                  </a:ext>
                </a:extLst>
              </p:cNvPr>
              <p:cNvGrpSpPr/>
              <p:nvPr/>
            </p:nvGrpSpPr>
            <p:grpSpPr>
              <a:xfrm rot="10800000">
                <a:off x="2432808" y="3175180"/>
                <a:ext cx="360727" cy="1875949"/>
                <a:chOff x="2432807" y="925974"/>
                <a:chExt cx="360727" cy="1875949"/>
              </a:xfrm>
            </p:grpSpPr>
            <p:sp>
              <p:nvSpPr>
                <p:cNvPr id="173" name="Rectangle: Rounded Corners 172">
                  <a:extLst>
                    <a:ext uri="{FF2B5EF4-FFF2-40B4-BE49-F238E27FC236}">
                      <a16:creationId xmlns:a16="http://schemas.microsoft.com/office/drawing/2014/main" id="{B2FDE01F-B8D2-DBA6-1E29-DDF73501D80D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Flowchart: Delay 173">
                  <a:extLst>
                    <a:ext uri="{FF2B5EF4-FFF2-40B4-BE49-F238E27FC236}">
                      <a16:creationId xmlns:a16="http://schemas.microsoft.com/office/drawing/2014/main" id="{B5F7E2E5-0D50-E95E-C5C9-64ACB5060D0D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6AB71218-3B4B-55D9-46A2-807AFCA9372D}"/>
                </a:ext>
              </a:extLst>
            </p:cNvPr>
            <p:cNvSpPr/>
            <p:nvPr/>
          </p:nvSpPr>
          <p:spPr>
            <a:xfrm>
              <a:off x="3401146" y="1868234"/>
              <a:ext cx="99230" cy="2882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3B576955-A362-D583-4424-A6A25F113D57}"/>
                </a:ext>
              </a:extLst>
            </p:cNvPr>
            <p:cNvSpPr/>
            <p:nvPr/>
          </p:nvSpPr>
          <p:spPr>
            <a:xfrm>
              <a:off x="3565648" y="1866074"/>
              <a:ext cx="99230" cy="2882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6CB54814-FE5A-727D-42FA-229AFC3B087D}"/>
              </a:ext>
            </a:extLst>
          </p:cNvPr>
          <p:cNvSpPr txBox="1"/>
          <p:nvPr/>
        </p:nvSpPr>
        <p:spPr>
          <a:xfrm>
            <a:off x="4499422" y="2560248"/>
            <a:ext cx="7248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000" b="1" dirty="0">
                <a:solidFill>
                  <a:srgbClr val="1C3E71"/>
                </a:solidFill>
              </a:rPr>
              <a:t>a</a:t>
            </a:r>
            <a:r>
              <a:rPr lang="en-US" sz="1000" b="1" dirty="0">
                <a:solidFill>
                  <a:srgbClr val="1C3E71"/>
                </a:solidFill>
              </a:rPr>
              <a:t>        </a:t>
            </a:r>
            <a:r>
              <a:rPr lang="vi-VN" sz="1000" b="1" dirty="0">
                <a:solidFill>
                  <a:srgbClr val="1C3E71"/>
                </a:solidFill>
              </a:rPr>
              <a:t>    </a:t>
            </a:r>
            <a:r>
              <a:rPr lang="vi-VN" sz="1000" b="1" dirty="0">
                <a:solidFill>
                  <a:srgbClr val="E71D73"/>
                </a:solidFill>
              </a:rPr>
              <a:t>A</a:t>
            </a:r>
            <a:endParaRPr lang="en-US" sz="1000" b="1" dirty="0">
              <a:solidFill>
                <a:srgbClr val="E71D73"/>
              </a:solidFill>
            </a:endParaRPr>
          </a:p>
        </p:txBody>
      </p: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8BAE35CF-2D64-4DDC-6CA9-DEBB593E3301}"/>
              </a:ext>
            </a:extLst>
          </p:cNvPr>
          <p:cNvGrpSpPr/>
          <p:nvPr/>
        </p:nvGrpSpPr>
        <p:grpSpPr>
          <a:xfrm>
            <a:off x="7660937" y="2588037"/>
            <a:ext cx="103586" cy="586233"/>
            <a:chOff x="5698604" y="2339762"/>
            <a:chExt cx="103586" cy="586233"/>
          </a:xfrm>
        </p:grpSpPr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0AFD42F5-B9AC-3C62-59DA-8F53AB8A4691}"/>
                </a:ext>
              </a:extLst>
            </p:cNvPr>
            <p:cNvGrpSpPr/>
            <p:nvPr/>
          </p:nvGrpSpPr>
          <p:grpSpPr>
            <a:xfrm>
              <a:off x="5699175" y="2339762"/>
              <a:ext cx="103015" cy="586233"/>
              <a:chOff x="2432807" y="1284790"/>
              <a:chExt cx="360728" cy="3766339"/>
            </a:xfrm>
          </p:grpSpPr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FA439CB4-8159-CD1C-A107-5BEFF6F958C6}"/>
                  </a:ext>
                </a:extLst>
              </p:cNvPr>
              <p:cNvGrpSpPr/>
              <p:nvPr/>
            </p:nvGrpSpPr>
            <p:grpSpPr>
              <a:xfrm>
                <a:off x="2432807" y="1284790"/>
                <a:ext cx="360727" cy="1875949"/>
                <a:chOff x="2432807" y="925974"/>
                <a:chExt cx="360727" cy="1875949"/>
              </a:xfrm>
            </p:grpSpPr>
            <p:sp>
              <p:nvSpPr>
                <p:cNvPr id="245" name="Rectangle: Rounded Corners 244">
                  <a:extLst>
                    <a:ext uri="{FF2B5EF4-FFF2-40B4-BE49-F238E27FC236}">
                      <a16:creationId xmlns:a16="http://schemas.microsoft.com/office/drawing/2014/main" id="{AAB1DC95-2CCB-2AAB-C6F7-D54AA071207F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Flowchart: Delay 245">
                  <a:extLst>
                    <a:ext uri="{FF2B5EF4-FFF2-40B4-BE49-F238E27FC236}">
                      <a16:creationId xmlns:a16="http://schemas.microsoft.com/office/drawing/2014/main" id="{A2CE30B3-3180-1D05-4A92-CC93230C289A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E5DC24ED-3597-40CB-1424-6DF07987AFD2}"/>
                  </a:ext>
                </a:extLst>
              </p:cNvPr>
              <p:cNvGrpSpPr/>
              <p:nvPr/>
            </p:nvGrpSpPr>
            <p:grpSpPr>
              <a:xfrm rot="10800000">
                <a:off x="2432808" y="3175180"/>
                <a:ext cx="360727" cy="1875949"/>
                <a:chOff x="2432807" y="925974"/>
                <a:chExt cx="360727" cy="1875949"/>
              </a:xfrm>
            </p:grpSpPr>
            <p:sp>
              <p:nvSpPr>
                <p:cNvPr id="243" name="Rectangle: Rounded Corners 242">
                  <a:extLst>
                    <a:ext uri="{FF2B5EF4-FFF2-40B4-BE49-F238E27FC236}">
                      <a16:creationId xmlns:a16="http://schemas.microsoft.com/office/drawing/2014/main" id="{11F0014F-CDD1-72D6-3859-5525B69D5234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4" name="Flowchart: Delay 243">
                  <a:extLst>
                    <a:ext uri="{FF2B5EF4-FFF2-40B4-BE49-F238E27FC236}">
                      <a16:creationId xmlns:a16="http://schemas.microsoft.com/office/drawing/2014/main" id="{E7D07D56-3B46-1036-D2B6-7646931A72CF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E185B535-633E-F0F9-F28B-6957F239662D}"/>
                </a:ext>
              </a:extLst>
            </p:cNvPr>
            <p:cNvSpPr/>
            <p:nvPr/>
          </p:nvSpPr>
          <p:spPr>
            <a:xfrm>
              <a:off x="5698604" y="2413338"/>
              <a:ext cx="99230" cy="2882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AAEB02B6-190C-FF64-DFDD-D3A48BF7F530}"/>
              </a:ext>
            </a:extLst>
          </p:cNvPr>
          <p:cNvGrpSpPr/>
          <p:nvPr/>
        </p:nvGrpSpPr>
        <p:grpSpPr>
          <a:xfrm>
            <a:off x="7873289" y="2692832"/>
            <a:ext cx="100983" cy="424376"/>
            <a:chOff x="10307670" y="1551802"/>
            <a:chExt cx="100983" cy="424376"/>
          </a:xfrm>
        </p:grpSpPr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16F5E048-222D-B724-0340-3BA3F1A4E446}"/>
                </a:ext>
              </a:extLst>
            </p:cNvPr>
            <p:cNvGrpSpPr/>
            <p:nvPr/>
          </p:nvGrpSpPr>
          <p:grpSpPr>
            <a:xfrm>
              <a:off x="10307670" y="1551802"/>
              <a:ext cx="100983" cy="178371"/>
              <a:chOff x="2432806" y="734717"/>
              <a:chExt cx="360728" cy="2067206"/>
            </a:xfrm>
            <a:solidFill>
              <a:srgbClr val="0070C0"/>
            </a:solidFill>
          </p:grpSpPr>
          <p:sp>
            <p:nvSpPr>
              <p:cNvPr id="252" name="Rectangle: Rounded Corners 251">
                <a:extLst>
                  <a:ext uri="{FF2B5EF4-FFF2-40B4-BE49-F238E27FC236}">
                    <a16:creationId xmlns:a16="http://schemas.microsoft.com/office/drawing/2014/main" id="{04F9830C-7195-D1C8-A8D9-F64F092ED207}"/>
                  </a:ext>
                </a:extLst>
              </p:cNvPr>
              <p:cNvSpPr/>
              <p:nvPr/>
            </p:nvSpPr>
            <p:spPr>
              <a:xfrm>
                <a:off x="2432807" y="1023457"/>
                <a:ext cx="360727" cy="1778466"/>
              </a:xfrm>
              <a:prstGeom prst="roundRect">
                <a:avLst/>
              </a:prstGeom>
              <a:grpFill/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Flowchart: Delay 252">
                <a:extLst>
                  <a:ext uri="{FF2B5EF4-FFF2-40B4-BE49-F238E27FC236}">
                    <a16:creationId xmlns:a16="http://schemas.microsoft.com/office/drawing/2014/main" id="{16095A38-CA82-C6EB-846A-5B1034118668}"/>
                  </a:ext>
                </a:extLst>
              </p:cNvPr>
              <p:cNvSpPr/>
              <p:nvPr/>
            </p:nvSpPr>
            <p:spPr>
              <a:xfrm rot="16200000">
                <a:off x="2378645" y="788878"/>
                <a:ext cx="469049" cy="360727"/>
              </a:xfrm>
              <a:prstGeom prst="flowChartDelay">
                <a:avLst/>
              </a:prstGeom>
              <a:solidFill>
                <a:srgbClr val="E71D73"/>
              </a:solidFill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1057E3CB-A526-B0AF-49C3-60A2D8835D61}"/>
                </a:ext>
              </a:extLst>
            </p:cNvPr>
            <p:cNvGrpSpPr/>
            <p:nvPr/>
          </p:nvGrpSpPr>
          <p:grpSpPr>
            <a:xfrm rot="10800000">
              <a:off x="10307671" y="1730612"/>
              <a:ext cx="100982" cy="245566"/>
              <a:chOff x="2432807" y="925974"/>
              <a:chExt cx="360727" cy="1875949"/>
            </a:xfrm>
            <a:solidFill>
              <a:srgbClr val="0070C0"/>
            </a:solidFill>
          </p:grpSpPr>
          <p:sp>
            <p:nvSpPr>
              <p:cNvPr id="250" name="Rectangle: Rounded Corners 249">
                <a:extLst>
                  <a:ext uri="{FF2B5EF4-FFF2-40B4-BE49-F238E27FC236}">
                    <a16:creationId xmlns:a16="http://schemas.microsoft.com/office/drawing/2014/main" id="{D4F1307A-71DF-E17E-5423-B0098337D144}"/>
                  </a:ext>
                </a:extLst>
              </p:cNvPr>
              <p:cNvSpPr/>
              <p:nvPr/>
            </p:nvSpPr>
            <p:spPr>
              <a:xfrm>
                <a:off x="2432807" y="1023457"/>
                <a:ext cx="360727" cy="1778466"/>
              </a:xfrm>
              <a:prstGeom prst="roundRect">
                <a:avLst/>
              </a:prstGeom>
              <a:grpFill/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Flowchart: Delay 250">
                <a:extLst>
                  <a:ext uri="{FF2B5EF4-FFF2-40B4-BE49-F238E27FC236}">
                    <a16:creationId xmlns:a16="http://schemas.microsoft.com/office/drawing/2014/main" id="{72B13F2C-1520-AE64-AFFC-741289569DFF}"/>
                  </a:ext>
                </a:extLst>
              </p:cNvPr>
              <p:cNvSpPr/>
              <p:nvPr/>
            </p:nvSpPr>
            <p:spPr>
              <a:xfrm rot="16200000">
                <a:off x="2474275" y="884506"/>
                <a:ext cx="277792" cy="360727"/>
              </a:xfrm>
              <a:prstGeom prst="flowChartDelay">
                <a:avLst/>
              </a:prstGeom>
              <a:solidFill>
                <a:srgbClr val="E71D73"/>
              </a:solidFill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4" name="TextBox 253">
            <a:extLst>
              <a:ext uri="{FF2B5EF4-FFF2-40B4-BE49-F238E27FC236}">
                <a16:creationId xmlns:a16="http://schemas.microsoft.com/office/drawing/2014/main" id="{53ED22E9-EFDB-3479-8FE2-D99F29B3915A}"/>
              </a:ext>
            </a:extLst>
          </p:cNvPr>
          <p:cNvSpPr txBox="1"/>
          <p:nvPr/>
        </p:nvSpPr>
        <p:spPr>
          <a:xfrm>
            <a:off x="7423378" y="2513574"/>
            <a:ext cx="3223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1C3E71"/>
                </a:solidFill>
              </a:rPr>
              <a:t>A     </a:t>
            </a: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DA141A64-1491-100C-BFD9-4CDDCF910E89}"/>
              </a:ext>
            </a:extLst>
          </p:cNvPr>
          <p:cNvSpPr txBox="1"/>
          <p:nvPr/>
        </p:nvSpPr>
        <p:spPr>
          <a:xfrm>
            <a:off x="2430072" y="3678295"/>
            <a:ext cx="671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C3E71"/>
                </a:solidFill>
              </a:rPr>
              <a:t>GT: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696DD019-54C6-B65E-4A3A-1DA6A34E381C}"/>
              </a:ext>
            </a:extLst>
          </p:cNvPr>
          <p:cNvSpPr txBox="1"/>
          <p:nvPr/>
        </p:nvSpPr>
        <p:spPr>
          <a:xfrm>
            <a:off x="3844403" y="3682641"/>
            <a:ext cx="49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C3E71"/>
                </a:solidFill>
              </a:rPr>
              <a:t>X</a:t>
            </a:r>
            <a:r>
              <a:rPr lang="vi-VN" sz="2400" b="1" baseline="30000" dirty="0">
                <a:solidFill>
                  <a:srgbClr val="1C3E71"/>
                </a:solidFill>
              </a:rPr>
              <a:t>a</a:t>
            </a:r>
            <a:endParaRPr lang="en-US" sz="2400" b="1" dirty="0">
              <a:solidFill>
                <a:srgbClr val="1C3E71"/>
              </a:solidFill>
            </a:endParaRP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923E7B2B-9506-7E56-259A-6D68F5FC296B}"/>
              </a:ext>
            </a:extLst>
          </p:cNvPr>
          <p:cNvSpPr txBox="1"/>
          <p:nvPr/>
        </p:nvSpPr>
        <p:spPr>
          <a:xfrm>
            <a:off x="6669955" y="3682641"/>
            <a:ext cx="1654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C3E71"/>
                </a:solidFill>
              </a:rPr>
              <a:t>X</a:t>
            </a:r>
            <a:r>
              <a:rPr lang="vi-VN" sz="2400" b="1" baseline="30000" dirty="0">
                <a:solidFill>
                  <a:srgbClr val="1C3E71"/>
                </a:solidFill>
              </a:rPr>
              <a:t>a</a:t>
            </a:r>
            <a:r>
              <a:rPr lang="en-US" sz="2400" b="1" baseline="30000" dirty="0">
                <a:solidFill>
                  <a:srgbClr val="E71D73"/>
                </a:solidFill>
              </a:rPr>
              <a:t> </a:t>
            </a:r>
            <a:r>
              <a:rPr lang="en-US" sz="2400" b="1" dirty="0">
                <a:solidFill>
                  <a:srgbClr val="E71D73"/>
                </a:solidFill>
              </a:rPr>
              <a:t>,   </a:t>
            </a:r>
            <a:r>
              <a:rPr lang="vi-VN" sz="2400" b="1" dirty="0">
                <a:solidFill>
                  <a:srgbClr val="E71D73"/>
                </a:solidFill>
              </a:rPr>
              <a:t>        </a:t>
            </a:r>
            <a:r>
              <a:rPr lang="en-US" sz="2400" b="1" dirty="0">
                <a:solidFill>
                  <a:srgbClr val="E71D73"/>
                </a:solidFill>
              </a:rPr>
              <a:t>Y</a:t>
            </a:r>
          </a:p>
        </p:txBody>
      </p: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D5FEB4EC-1DF2-4C9F-A8AD-214A5BD11F4E}"/>
              </a:ext>
            </a:extLst>
          </p:cNvPr>
          <p:cNvGrpSpPr/>
          <p:nvPr/>
        </p:nvGrpSpPr>
        <p:grpSpPr>
          <a:xfrm>
            <a:off x="4464109" y="3559274"/>
            <a:ext cx="103586" cy="586233"/>
            <a:chOff x="5698604" y="2339762"/>
            <a:chExt cx="103586" cy="586233"/>
          </a:xfrm>
        </p:grpSpPr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C156F5F0-6553-3015-0F48-DA1926DFD126}"/>
                </a:ext>
              </a:extLst>
            </p:cNvPr>
            <p:cNvGrpSpPr/>
            <p:nvPr/>
          </p:nvGrpSpPr>
          <p:grpSpPr>
            <a:xfrm>
              <a:off x="5699175" y="2339762"/>
              <a:ext cx="103015" cy="586233"/>
              <a:chOff x="2432807" y="1284790"/>
              <a:chExt cx="360728" cy="3766339"/>
            </a:xfrm>
          </p:grpSpPr>
          <p:grpSp>
            <p:nvGrpSpPr>
              <p:cNvPr id="263" name="Group 262">
                <a:extLst>
                  <a:ext uri="{FF2B5EF4-FFF2-40B4-BE49-F238E27FC236}">
                    <a16:creationId xmlns:a16="http://schemas.microsoft.com/office/drawing/2014/main" id="{418662C7-80BB-E571-2419-F3CF2D99595A}"/>
                  </a:ext>
                </a:extLst>
              </p:cNvPr>
              <p:cNvGrpSpPr/>
              <p:nvPr/>
            </p:nvGrpSpPr>
            <p:grpSpPr>
              <a:xfrm>
                <a:off x="2432807" y="1284790"/>
                <a:ext cx="360727" cy="1875949"/>
                <a:chOff x="2432807" y="925974"/>
                <a:chExt cx="360727" cy="1875949"/>
              </a:xfrm>
            </p:grpSpPr>
            <p:sp>
              <p:nvSpPr>
                <p:cNvPr id="267" name="Rectangle: Rounded Corners 266">
                  <a:extLst>
                    <a:ext uri="{FF2B5EF4-FFF2-40B4-BE49-F238E27FC236}">
                      <a16:creationId xmlns:a16="http://schemas.microsoft.com/office/drawing/2014/main" id="{294EB7B7-6A84-EDAA-CAD5-B2740A24ADAC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Flowchart: Delay 267">
                  <a:extLst>
                    <a:ext uri="{FF2B5EF4-FFF2-40B4-BE49-F238E27FC236}">
                      <a16:creationId xmlns:a16="http://schemas.microsoft.com/office/drawing/2014/main" id="{CB067816-9BA6-D635-B567-69C06CDCAFDC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4" name="Group 263">
                <a:extLst>
                  <a:ext uri="{FF2B5EF4-FFF2-40B4-BE49-F238E27FC236}">
                    <a16:creationId xmlns:a16="http://schemas.microsoft.com/office/drawing/2014/main" id="{F4FDC7CF-87E9-D1A0-E092-00E0F61E2D1F}"/>
                  </a:ext>
                </a:extLst>
              </p:cNvPr>
              <p:cNvGrpSpPr/>
              <p:nvPr/>
            </p:nvGrpSpPr>
            <p:grpSpPr>
              <a:xfrm rot="10800000">
                <a:off x="2432808" y="3175180"/>
                <a:ext cx="360727" cy="1875949"/>
                <a:chOff x="2432807" y="925974"/>
                <a:chExt cx="360727" cy="1875949"/>
              </a:xfrm>
            </p:grpSpPr>
            <p:sp>
              <p:nvSpPr>
                <p:cNvPr id="265" name="Rectangle: Rounded Corners 264">
                  <a:extLst>
                    <a:ext uri="{FF2B5EF4-FFF2-40B4-BE49-F238E27FC236}">
                      <a16:creationId xmlns:a16="http://schemas.microsoft.com/office/drawing/2014/main" id="{314A1660-634F-6353-E5AA-D800BC49313C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Flowchart: Delay 265">
                  <a:extLst>
                    <a:ext uri="{FF2B5EF4-FFF2-40B4-BE49-F238E27FC236}">
                      <a16:creationId xmlns:a16="http://schemas.microsoft.com/office/drawing/2014/main" id="{48D93382-5669-F696-D0D1-29DECC79EEC6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82D8819C-5B2D-553D-E438-E72A594D3C28}"/>
                </a:ext>
              </a:extLst>
            </p:cNvPr>
            <p:cNvSpPr/>
            <p:nvPr/>
          </p:nvSpPr>
          <p:spPr>
            <a:xfrm>
              <a:off x="5698604" y="2413338"/>
              <a:ext cx="99230" cy="2882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9" name="TextBox 268">
            <a:extLst>
              <a:ext uri="{FF2B5EF4-FFF2-40B4-BE49-F238E27FC236}">
                <a16:creationId xmlns:a16="http://schemas.microsoft.com/office/drawing/2014/main" id="{BD0852C2-E6E0-7C67-5488-3996D0E157F7}"/>
              </a:ext>
            </a:extLst>
          </p:cNvPr>
          <p:cNvSpPr txBox="1"/>
          <p:nvPr/>
        </p:nvSpPr>
        <p:spPr>
          <a:xfrm>
            <a:off x="4539123" y="3497046"/>
            <a:ext cx="3223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000" b="1" dirty="0">
                <a:solidFill>
                  <a:srgbClr val="1C3E71"/>
                </a:solidFill>
              </a:rPr>
              <a:t>a</a:t>
            </a:r>
            <a:r>
              <a:rPr lang="en-US" sz="1000" b="1" dirty="0">
                <a:solidFill>
                  <a:srgbClr val="1C3E71"/>
                </a:solidFill>
              </a:rPr>
              <a:t>     </a:t>
            </a:r>
          </a:p>
        </p:txBody>
      </p: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045B1518-99F7-1833-9EF9-0872419628EB}"/>
              </a:ext>
            </a:extLst>
          </p:cNvPr>
          <p:cNvGrpSpPr/>
          <p:nvPr/>
        </p:nvGrpSpPr>
        <p:grpSpPr>
          <a:xfrm>
            <a:off x="8258209" y="3574447"/>
            <a:ext cx="100983" cy="424376"/>
            <a:chOff x="10307670" y="1551802"/>
            <a:chExt cx="100983" cy="424376"/>
          </a:xfrm>
        </p:grpSpPr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658BC751-A69A-EDA4-1628-7F1E843D6526}"/>
                </a:ext>
              </a:extLst>
            </p:cNvPr>
            <p:cNvGrpSpPr/>
            <p:nvPr/>
          </p:nvGrpSpPr>
          <p:grpSpPr>
            <a:xfrm>
              <a:off x="10307670" y="1551802"/>
              <a:ext cx="100983" cy="178371"/>
              <a:chOff x="2432806" y="734717"/>
              <a:chExt cx="360728" cy="2067206"/>
            </a:xfrm>
            <a:solidFill>
              <a:srgbClr val="0070C0"/>
            </a:solidFill>
          </p:grpSpPr>
          <p:sp>
            <p:nvSpPr>
              <p:cNvPr id="275" name="Rectangle: Rounded Corners 274">
                <a:extLst>
                  <a:ext uri="{FF2B5EF4-FFF2-40B4-BE49-F238E27FC236}">
                    <a16:creationId xmlns:a16="http://schemas.microsoft.com/office/drawing/2014/main" id="{AF30EBC9-619D-26B0-2A88-AA3A24484EC0}"/>
                  </a:ext>
                </a:extLst>
              </p:cNvPr>
              <p:cNvSpPr/>
              <p:nvPr/>
            </p:nvSpPr>
            <p:spPr>
              <a:xfrm>
                <a:off x="2432807" y="1023457"/>
                <a:ext cx="360727" cy="1778466"/>
              </a:xfrm>
              <a:prstGeom prst="roundRect">
                <a:avLst/>
              </a:prstGeom>
              <a:grpFill/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Flowchart: Delay 275">
                <a:extLst>
                  <a:ext uri="{FF2B5EF4-FFF2-40B4-BE49-F238E27FC236}">
                    <a16:creationId xmlns:a16="http://schemas.microsoft.com/office/drawing/2014/main" id="{623DF832-D5A6-BE13-DF69-555B8BFF33E4}"/>
                  </a:ext>
                </a:extLst>
              </p:cNvPr>
              <p:cNvSpPr/>
              <p:nvPr/>
            </p:nvSpPr>
            <p:spPr>
              <a:xfrm rot="16200000">
                <a:off x="2378645" y="788878"/>
                <a:ext cx="469049" cy="360727"/>
              </a:xfrm>
              <a:prstGeom prst="flowChartDelay">
                <a:avLst/>
              </a:prstGeom>
              <a:solidFill>
                <a:srgbClr val="E71D73"/>
              </a:solidFill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0B3B91FD-E355-F6D5-6025-E457CB413722}"/>
                </a:ext>
              </a:extLst>
            </p:cNvPr>
            <p:cNvGrpSpPr/>
            <p:nvPr/>
          </p:nvGrpSpPr>
          <p:grpSpPr>
            <a:xfrm rot="10800000">
              <a:off x="10307671" y="1730612"/>
              <a:ext cx="100982" cy="245566"/>
              <a:chOff x="2432807" y="925974"/>
              <a:chExt cx="360727" cy="1875949"/>
            </a:xfrm>
            <a:solidFill>
              <a:srgbClr val="0070C0"/>
            </a:solidFill>
          </p:grpSpPr>
          <p:sp>
            <p:nvSpPr>
              <p:cNvPr id="273" name="Rectangle: Rounded Corners 272">
                <a:extLst>
                  <a:ext uri="{FF2B5EF4-FFF2-40B4-BE49-F238E27FC236}">
                    <a16:creationId xmlns:a16="http://schemas.microsoft.com/office/drawing/2014/main" id="{958CAA41-8A57-267E-EFBB-083EA5A99A36}"/>
                  </a:ext>
                </a:extLst>
              </p:cNvPr>
              <p:cNvSpPr/>
              <p:nvPr/>
            </p:nvSpPr>
            <p:spPr>
              <a:xfrm>
                <a:off x="2432807" y="1023457"/>
                <a:ext cx="360727" cy="1778466"/>
              </a:xfrm>
              <a:prstGeom prst="roundRect">
                <a:avLst/>
              </a:prstGeom>
              <a:grpFill/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Flowchart: Delay 273">
                <a:extLst>
                  <a:ext uri="{FF2B5EF4-FFF2-40B4-BE49-F238E27FC236}">
                    <a16:creationId xmlns:a16="http://schemas.microsoft.com/office/drawing/2014/main" id="{DD0B5F20-6A71-D51F-1F0C-F9F8A8A9DE60}"/>
                  </a:ext>
                </a:extLst>
              </p:cNvPr>
              <p:cNvSpPr/>
              <p:nvPr/>
            </p:nvSpPr>
            <p:spPr>
              <a:xfrm rot="16200000">
                <a:off x="2474275" y="884506"/>
                <a:ext cx="277792" cy="360727"/>
              </a:xfrm>
              <a:prstGeom prst="flowChartDelay">
                <a:avLst/>
              </a:prstGeom>
              <a:solidFill>
                <a:srgbClr val="E71D73"/>
              </a:solidFill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630B32E9-D705-5624-B194-F771889EF1D5}"/>
              </a:ext>
            </a:extLst>
          </p:cNvPr>
          <p:cNvGrpSpPr/>
          <p:nvPr/>
        </p:nvGrpSpPr>
        <p:grpSpPr>
          <a:xfrm>
            <a:off x="7293909" y="3558150"/>
            <a:ext cx="103586" cy="586233"/>
            <a:chOff x="5698604" y="2339762"/>
            <a:chExt cx="103586" cy="586233"/>
          </a:xfrm>
        </p:grpSpPr>
        <p:grpSp>
          <p:nvGrpSpPr>
            <p:cNvPr id="289" name="Group 288">
              <a:extLst>
                <a:ext uri="{FF2B5EF4-FFF2-40B4-BE49-F238E27FC236}">
                  <a16:creationId xmlns:a16="http://schemas.microsoft.com/office/drawing/2014/main" id="{47D4F796-1921-0C75-AEC7-F88F8A1B71E9}"/>
                </a:ext>
              </a:extLst>
            </p:cNvPr>
            <p:cNvGrpSpPr/>
            <p:nvPr/>
          </p:nvGrpSpPr>
          <p:grpSpPr>
            <a:xfrm>
              <a:off x="5699175" y="2339762"/>
              <a:ext cx="103015" cy="586233"/>
              <a:chOff x="2432807" y="1284790"/>
              <a:chExt cx="360728" cy="3766339"/>
            </a:xfrm>
          </p:grpSpPr>
          <p:grpSp>
            <p:nvGrpSpPr>
              <p:cNvPr id="291" name="Group 290">
                <a:extLst>
                  <a:ext uri="{FF2B5EF4-FFF2-40B4-BE49-F238E27FC236}">
                    <a16:creationId xmlns:a16="http://schemas.microsoft.com/office/drawing/2014/main" id="{7E76DD5F-99A6-5A36-F64D-58C779C53B80}"/>
                  </a:ext>
                </a:extLst>
              </p:cNvPr>
              <p:cNvGrpSpPr/>
              <p:nvPr/>
            </p:nvGrpSpPr>
            <p:grpSpPr>
              <a:xfrm>
                <a:off x="2432807" y="1284790"/>
                <a:ext cx="360727" cy="1875949"/>
                <a:chOff x="2432807" y="925974"/>
                <a:chExt cx="360727" cy="1875949"/>
              </a:xfrm>
            </p:grpSpPr>
            <p:sp>
              <p:nvSpPr>
                <p:cNvPr id="295" name="Rectangle: Rounded Corners 294">
                  <a:extLst>
                    <a:ext uri="{FF2B5EF4-FFF2-40B4-BE49-F238E27FC236}">
                      <a16:creationId xmlns:a16="http://schemas.microsoft.com/office/drawing/2014/main" id="{8BD7B1A6-8C57-8CAC-0C14-46E6D3913679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6" name="Flowchart: Delay 295">
                  <a:extLst>
                    <a:ext uri="{FF2B5EF4-FFF2-40B4-BE49-F238E27FC236}">
                      <a16:creationId xmlns:a16="http://schemas.microsoft.com/office/drawing/2014/main" id="{A3F68FB1-E13C-6F0C-5C20-4FB8C0FE05FC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2" name="Group 291">
                <a:extLst>
                  <a:ext uri="{FF2B5EF4-FFF2-40B4-BE49-F238E27FC236}">
                    <a16:creationId xmlns:a16="http://schemas.microsoft.com/office/drawing/2014/main" id="{EC23499B-F683-504A-3FF5-ECAEE1A12171}"/>
                  </a:ext>
                </a:extLst>
              </p:cNvPr>
              <p:cNvGrpSpPr/>
              <p:nvPr/>
            </p:nvGrpSpPr>
            <p:grpSpPr>
              <a:xfrm rot="10800000">
                <a:off x="2432808" y="3175180"/>
                <a:ext cx="360727" cy="1875949"/>
                <a:chOff x="2432807" y="925974"/>
                <a:chExt cx="360727" cy="1875949"/>
              </a:xfrm>
            </p:grpSpPr>
            <p:sp>
              <p:nvSpPr>
                <p:cNvPr id="293" name="Rectangle: Rounded Corners 292">
                  <a:extLst>
                    <a:ext uri="{FF2B5EF4-FFF2-40B4-BE49-F238E27FC236}">
                      <a16:creationId xmlns:a16="http://schemas.microsoft.com/office/drawing/2014/main" id="{6B3D2711-0FD7-3125-906A-C93CAF384405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lowchart: Delay 293">
                  <a:extLst>
                    <a:ext uri="{FF2B5EF4-FFF2-40B4-BE49-F238E27FC236}">
                      <a16:creationId xmlns:a16="http://schemas.microsoft.com/office/drawing/2014/main" id="{F71289FB-76E9-422F-B765-F9B5DAAFC0B4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CFF78702-9E52-A12E-8895-E3F44E08078C}"/>
                </a:ext>
              </a:extLst>
            </p:cNvPr>
            <p:cNvSpPr/>
            <p:nvPr/>
          </p:nvSpPr>
          <p:spPr>
            <a:xfrm>
              <a:off x="5698604" y="2413338"/>
              <a:ext cx="99230" cy="2882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7" name="TextBox 296">
            <a:extLst>
              <a:ext uri="{FF2B5EF4-FFF2-40B4-BE49-F238E27FC236}">
                <a16:creationId xmlns:a16="http://schemas.microsoft.com/office/drawing/2014/main" id="{177C3911-413F-27CC-0B3A-E083744C04E1}"/>
              </a:ext>
            </a:extLst>
          </p:cNvPr>
          <p:cNvSpPr txBox="1"/>
          <p:nvPr/>
        </p:nvSpPr>
        <p:spPr>
          <a:xfrm>
            <a:off x="7368923" y="3495922"/>
            <a:ext cx="3223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000" b="1" dirty="0">
                <a:solidFill>
                  <a:srgbClr val="1C3E71"/>
                </a:solidFill>
              </a:rPr>
              <a:t>a</a:t>
            </a:r>
            <a:r>
              <a:rPr lang="en-US" sz="1000" b="1" dirty="0">
                <a:solidFill>
                  <a:srgbClr val="1C3E71"/>
                </a:solidFill>
              </a:rPr>
              <a:t>     </a:t>
            </a:r>
          </a:p>
        </p:txBody>
      </p: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8FF217AC-CC6B-748A-58F5-53D336D607D3}"/>
              </a:ext>
            </a:extLst>
          </p:cNvPr>
          <p:cNvGrpSpPr/>
          <p:nvPr/>
        </p:nvGrpSpPr>
        <p:grpSpPr>
          <a:xfrm>
            <a:off x="5436920" y="3526864"/>
            <a:ext cx="331337" cy="645442"/>
            <a:chOff x="9489087" y="1516354"/>
            <a:chExt cx="331337" cy="645442"/>
          </a:xfrm>
        </p:grpSpPr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C5550C01-983E-A573-317C-2A2DB9F61D2E}"/>
                </a:ext>
              </a:extLst>
            </p:cNvPr>
            <p:cNvGrpSpPr/>
            <p:nvPr/>
          </p:nvGrpSpPr>
          <p:grpSpPr>
            <a:xfrm>
              <a:off x="9719442" y="1585679"/>
              <a:ext cx="100982" cy="576117"/>
              <a:chOff x="10132606" y="1437204"/>
              <a:chExt cx="100982" cy="576117"/>
            </a:xfrm>
          </p:grpSpPr>
          <p:grpSp>
            <p:nvGrpSpPr>
              <p:cNvPr id="302" name="Group 301">
                <a:extLst>
                  <a:ext uri="{FF2B5EF4-FFF2-40B4-BE49-F238E27FC236}">
                    <a16:creationId xmlns:a16="http://schemas.microsoft.com/office/drawing/2014/main" id="{AA95E7FB-8033-AFAC-04F3-CA038A8D50EE}"/>
                  </a:ext>
                </a:extLst>
              </p:cNvPr>
              <p:cNvGrpSpPr/>
              <p:nvPr/>
            </p:nvGrpSpPr>
            <p:grpSpPr>
              <a:xfrm>
                <a:off x="10132606" y="1437204"/>
                <a:ext cx="100982" cy="576117"/>
                <a:chOff x="2432807" y="1284790"/>
                <a:chExt cx="360728" cy="3766339"/>
              </a:xfrm>
            </p:grpSpPr>
            <p:grpSp>
              <p:nvGrpSpPr>
                <p:cNvPr id="304" name="Group 303">
                  <a:extLst>
                    <a:ext uri="{FF2B5EF4-FFF2-40B4-BE49-F238E27FC236}">
                      <a16:creationId xmlns:a16="http://schemas.microsoft.com/office/drawing/2014/main" id="{E888688C-8C61-7803-0944-D40374494CB1}"/>
                    </a:ext>
                  </a:extLst>
                </p:cNvPr>
                <p:cNvGrpSpPr/>
                <p:nvPr/>
              </p:nvGrpSpPr>
              <p:grpSpPr>
                <a:xfrm>
                  <a:off x="2432807" y="1284790"/>
                  <a:ext cx="360727" cy="1875949"/>
                  <a:chOff x="2432807" y="925974"/>
                  <a:chExt cx="360727" cy="1875949"/>
                </a:xfrm>
              </p:grpSpPr>
              <p:sp>
                <p:nvSpPr>
                  <p:cNvPr id="308" name="Rectangle: Rounded Corners 307">
                    <a:extLst>
                      <a:ext uri="{FF2B5EF4-FFF2-40B4-BE49-F238E27FC236}">
                        <a16:creationId xmlns:a16="http://schemas.microsoft.com/office/drawing/2014/main" id="{185AF773-3AF6-EB23-7854-7DD75E3C30DD}"/>
                      </a:ext>
                    </a:extLst>
                  </p:cNvPr>
                  <p:cNvSpPr/>
                  <p:nvPr/>
                </p:nvSpPr>
                <p:spPr>
                  <a:xfrm>
                    <a:off x="2432807" y="1023457"/>
                    <a:ext cx="360727" cy="1778466"/>
                  </a:xfrm>
                  <a:prstGeom prst="roundRect">
                    <a:avLst/>
                  </a:prstGeom>
                  <a:solidFill>
                    <a:srgbClr val="1D71B9"/>
                  </a:solidFill>
                  <a:ln>
                    <a:solidFill>
                      <a:srgbClr val="1C3E7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9" name="Flowchart: Delay 308">
                    <a:extLst>
                      <a:ext uri="{FF2B5EF4-FFF2-40B4-BE49-F238E27FC236}">
                        <a16:creationId xmlns:a16="http://schemas.microsoft.com/office/drawing/2014/main" id="{2ADD37EE-5CE6-B108-EA9D-BA5645CCCD5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474275" y="884506"/>
                    <a:ext cx="277792" cy="360727"/>
                  </a:xfrm>
                  <a:prstGeom prst="flowChartDelay">
                    <a:avLst/>
                  </a:prstGeom>
                  <a:solidFill>
                    <a:srgbClr val="E71D73"/>
                  </a:solidFill>
                  <a:ln>
                    <a:solidFill>
                      <a:srgbClr val="1C3E7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5" name="Group 304">
                  <a:extLst>
                    <a:ext uri="{FF2B5EF4-FFF2-40B4-BE49-F238E27FC236}">
                      <a16:creationId xmlns:a16="http://schemas.microsoft.com/office/drawing/2014/main" id="{F567DFB2-5E0B-7864-C919-9D81A254D318}"/>
                    </a:ext>
                  </a:extLst>
                </p:cNvPr>
                <p:cNvGrpSpPr/>
                <p:nvPr/>
              </p:nvGrpSpPr>
              <p:grpSpPr>
                <a:xfrm rot="10800000">
                  <a:off x="2432808" y="3175180"/>
                  <a:ext cx="360727" cy="1875949"/>
                  <a:chOff x="2432807" y="925974"/>
                  <a:chExt cx="360727" cy="1875949"/>
                </a:xfrm>
              </p:grpSpPr>
              <p:sp>
                <p:nvSpPr>
                  <p:cNvPr id="306" name="Rectangle: Rounded Corners 305">
                    <a:extLst>
                      <a:ext uri="{FF2B5EF4-FFF2-40B4-BE49-F238E27FC236}">
                        <a16:creationId xmlns:a16="http://schemas.microsoft.com/office/drawing/2014/main" id="{B2A260DF-C673-5E22-CAFA-C99882FB3994}"/>
                      </a:ext>
                    </a:extLst>
                  </p:cNvPr>
                  <p:cNvSpPr/>
                  <p:nvPr/>
                </p:nvSpPr>
                <p:spPr>
                  <a:xfrm>
                    <a:off x="2432807" y="1023457"/>
                    <a:ext cx="360727" cy="1778466"/>
                  </a:xfrm>
                  <a:prstGeom prst="roundRect">
                    <a:avLst/>
                  </a:prstGeom>
                  <a:solidFill>
                    <a:srgbClr val="1D71B9"/>
                  </a:solidFill>
                  <a:ln>
                    <a:solidFill>
                      <a:srgbClr val="1C3E7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7" name="Flowchart: Delay 306">
                    <a:extLst>
                      <a:ext uri="{FF2B5EF4-FFF2-40B4-BE49-F238E27FC236}">
                        <a16:creationId xmlns:a16="http://schemas.microsoft.com/office/drawing/2014/main" id="{6742ACB5-21C6-1E3F-5082-7C1388BF29C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474275" y="884506"/>
                    <a:ext cx="277792" cy="360727"/>
                  </a:xfrm>
                  <a:prstGeom prst="flowChartDelay">
                    <a:avLst/>
                  </a:prstGeom>
                  <a:solidFill>
                    <a:srgbClr val="E71D73"/>
                  </a:solidFill>
                  <a:ln>
                    <a:solidFill>
                      <a:srgbClr val="1C3E7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802E463A-88BB-4C16-2E76-E94776C58A11}"/>
                  </a:ext>
                </a:extLst>
              </p:cNvPr>
              <p:cNvSpPr/>
              <p:nvPr/>
            </p:nvSpPr>
            <p:spPr>
              <a:xfrm>
                <a:off x="10134461" y="1512381"/>
                <a:ext cx="97272" cy="2832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9005B844-887B-79A2-14D9-BC35F6EA2C4E}"/>
                </a:ext>
              </a:extLst>
            </p:cNvPr>
            <p:cNvSpPr txBox="1"/>
            <p:nvPr/>
          </p:nvSpPr>
          <p:spPr>
            <a:xfrm>
              <a:off x="9489087" y="1516354"/>
              <a:ext cx="2712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000" b="1" dirty="0">
                  <a:solidFill>
                    <a:srgbClr val="E71D73"/>
                  </a:solidFill>
                </a:rPr>
                <a:t>A</a:t>
              </a:r>
              <a:endParaRPr lang="en-US" sz="1000" b="1" dirty="0">
                <a:solidFill>
                  <a:srgbClr val="E71D73"/>
                </a:solidFill>
              </a:endParaRPr>
            </a:p>
          </p:txBody>
        </p:sp>
      </p:grpSp>
      <p:sp>
        <p:nvSpPr>
          <p:cNvPr id="310" name="TextBox 309">
            <a:extLst>
              <a:ext uri="{FF2B5EF4-FFF2-40B4-BE49-F238E27FC236}">
                <a16:creationId xmlns:a16="http://schemas.microsoft.com/office/drawing/2014/main" id="{EACC2345-6685-9208-44F3-109160D26C4E}"/>
              </a:ext>
            </a:extLst>
          </p:cNvPr>
          <p:cNvSpPr txBox="1"/>
          <p:nvPr/>
        </p:nvSpPr>
        <p:spPr>
          <a:xfrm>
            <a:off x="5099957" y="3697223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E71D73"/>
                </a:solidFill>
              </a:rPr>
              <a:t>X</a:t>
            </a:r>
            <a:r>
              <a:rPr lang="vi-VN" sz="2400" b="1" baseline="30000" dirty="0">
                <a:solidFill>
                  <a:srgbClr val="E71D73"/>
                </a:solidFill>
              </a:rPr>
              <a:t>A</a:t>
            </a:r>
            <a:endParaRPr lang="en-US" sz="2400" b="1" dirty="0">
              <a:solidFill>
                <a:srgbClr val="E71D73"/>
              </a:solidFill>
            </a:endParaRPr>
          </a:p>
        </p:txBody>
      </p:sp>
      <p:graphicFrame>
        <p:nvGraphicFramePr>
          <p:cNvPr id="311" name="Table 310">
            <a:extLst>
              <a:ext uri="{FF2B5EF4-FFF2-40B4-BE49-F238E27FC236}">
                <a16:creationId xmlns:a16="http://schemas.microsoft.com/office/drawing/2014/main" id="{B4BFC5D5-7906-8F0B-3EDB-BAD58D46549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799467" y="4349068"/>
          <a:ext cx="4758390" cy="2133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6130">
                  <a:extLst>
                    <a:ext uri="{9D8B030D-6E8A-4147-A177-3AD203B41FA5}">
                      <a16:colId xmlns:a16="http://schemas.microsoft.com/office/drawing/2014/main" val="1029940415"/>
                    </a:ext>
                  </a:extLst>
                </a:gridCol>
                <a:gridCol w="1586130">
                  <a:extLst>
                    <a:ext uri="{9D8B030D-6E8A-4147-A177-3AD203B41FA5}">
                      <a16:colId xmlns:a16="http://schemas.microsoft.com/office/drawing/2014/main" val="1391730491"/>
                    </a:ext>
                  </a:extLst>
                </a:gridCol>
                <a:gridCol w="1586130">
                  <a:extLst>
                    <a:ext uri="{9D8B030D-6E8A-4147-A177-3AD203B41FA5}">
                      <a16:colId xmlns:a16="http://schemas.microsoft.com/office/drawing/2014/main" val="230988432"/>
                    </a:ext>
                  </a:extLst>
                </a:gridCol>
              </a:tblGrid>
              <a:tr h="6920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1356612"/>
                  </a:ext>
                </a:extLst>
              </a:tr>
              <a:tr h="6920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9335010"/>
                  </a:ext>
                </a:extLst>
              </a:tr>
              <a:tr h="74984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2197383"/>
                  </a:ext>
                </a:extLst>
              </a:tr>
            </a:tbl>
          </a:graphicData>
        </a:graphic>
      </p:graphicFrame>
      <p:sp>
        <p:nvSpPr>
          <p:cNvPr id="312" name="TextBox 311">
            <a:extLst>
              <a:ext uri="{FF2B5EF4-FFF2-40B4-BE49-F238E27FC236}">
                <a16:creationId xmlns:a16="http://schemas.microsoft.com/office/drawing/2014/main" id="{7D8DD5FC-2037-25AE-B37E-174D3F737A17}"/>
              </a:ext>
            </a:extLst>
          </p:cNvPr>
          <p:cNvSpPr txBox="1"/>
          <p:nvPr/>
        </p:nvSpPr>
        <p:spPr>
          <a:xfrm>
            <a:off x="4016419" y="5205174"/>
            <a:ext cx="49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C3E71"/>
                </a:solidFill>
              </a:rPr>
              <a:t>X</a:t>
            </a:r>
            <a:r>
              <a:rPr lang="vi-VN" sz="2400" b="1" baseline="30000" dirty="0">
                <a:solidFill>
                  <a:srgbClr val="1C3E71"/>
                </a:solidFill>
              </a:rPr>
              <a:t>a</a:t>
            </a:r>
            <a:endParaRPr lang="en-US" sz="2400" b="1" dirty="0">
              <a:solidFill>
                <a:srgbClr val="1C3E71"/>
              </a:solidFill>
            </a:endParaRP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A4937954-64D4-B566-4118-4811E868DBA7}"/>
              </a:ext>
            </a:extLst>
          </p:cNvPr>
          <p:cNvSpPr txBox="1"/>
          <p:nvPr/>
        </p:nvSpPr>
        <p:spPr>
          <a:xfrm>
            <a:off x="4011726" y="5870847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E71D73"/>
                </a:solidFill>
              </a:rPr>
              <a:t>X</a:t>
            </a:r>
            <a:r>
              <a:rPr lang="vi-VN" sz="2400" b="1" baseline="30000" dirty="0">
                <a:solidFill>
                  <a:srgbClr val="E71D73"/>
                </a:solidFill>
              </a:rPr>
              <a:t>A</a:t>
            </a:r>
            <a:endParaRPr lang="en-US" sz="2400" b="1" dirty="0">
              <a:solidFill>
                <a:srgbClr val="E71D73"/>
              </a:solidFill>
            </a:endParaRPr>
          </a:p>
        </p:txBody>
      </p:sp>
      <p:sp>
        <p:nvSpPr>
          <p:cNvPr id="314" name="TextBox 313">
            <a:extLst>
              <a:ext uri="{FF2B5EF4-FFF2-40B4-BE49-F238E27FC236}">
                <a16:creationId xmlns:a16="http://schemas.microsoft.com/office/drawing/2014/main" id="{A3AFE334-8B08-A297-98A0-1799554855B5}"/>
              </a:ext>
            </a:extLst>
          </p:cNvPr>
          <p:cNvSpPr txBox="1"/>
          <p:nvPr/>
        </p:nvSpPr>
        <p:spPr>
          <a:xfrm>
            <a:off x="5736923" y="4472843"/>
            <a:ext cx="2168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C3E71"/>
                </a:solidFill>
              </a:rPr>
              <a:t>X</a:t>
            </a:r>
            <a:r>
              <a:rPr lang="vi-VN" sz="2400" b="1" baseline="30000" dirty="0">
                <a:solidFill>
                  <a:srgbClr val="1C3E71"/>
                </a:solidFill>
              </a:rPr>
              <a:t>a</a:t>
            </a:r>
            <a:r>
              <a:rPr lang="en-US" sz="2400" b="1" baseline="30000" dirty="0">
                <a:solidFill>
                  <a:srgbClr val="E71D73"/>
                </a:solidFill>
              </a:rPr>
              <a:t> </a:t>
            </a:r>
            <a:r>
              <a:rPr lang="vi-VN" sz="2400" b="1" baseline="30000" dirty="0">
                <a:solidFill>
                  <a:srgbClr val="E71D73"/>
                </a:solidFill>
              </a:rPr>
              <a:t>                 </a:t>
            </a:r>
            <a:r>
              <a:rPr lang="en-US" sz="2400" b="1" dirty="0">
                <a:solidFill>
                  <a:srgbClr val="E71D73"/>
                </a:solidFill>
              </a:rPr>
              <a:t>  </a:t>
            </a:r>
            <a:r>
              <a:rPr lang="vi-VN" sz="2400" b="1" dirty="0">
                <a:solidFill>
                  <a:srgbClr val="E71D73"/>
                </a:solidFill>
              </a:rPr>
              <a:t>   </a:t>
            </a:r>
            <a:r>
              <a:rPr lang="en-US" sz="2400" b="1" dirty="0">
                <a:solidFill>
                  <a:srgbClr val="E71D73"/>
                </a:solidFill>
              </a:rPr>
              <a:t>Y</a:t>
            </a:r>
          </a:p>
        </p:txBody>
      </p: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B8A64998-F7DE-0EA0-1246-76A317C3C73D}"/>
              </a:ext>
            </a:extLst>
          </p:cNvPr>
          <p:cNvGrpSpPr/>
          <p:nvPr/>
        </p:nvGrpSpPr>
        <p:grpSpPr>
          <a:xfrm>
            <a:off x="4662649" y="5083933"/>
            <a:ext cx="103586" cy="586233"/>
            <a:chOff x="5698604" y="2339762"/>
            <a:chExt cx="103586" cy="586233"/>
          </a:xfrm>
        </p:grpSpPr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A0B1CD66-2AA6-D41E-88DE-994F547B8919}"/>
                </a:ext>
              </a:extLst>
            </p:cNvPr>
            <p:cNvGrpSpPr/>
            <p:nvPr/>
          </p:nvGrpSpPr>
          <p:grpSpPr>
            <a:xfrm>
              <a:off x="5699175" y="2339762"/>
              <a:ext cx="103015" cy="586233"/>
              <a:chOff x="2432807" y="1284790"/>
              <a:chExt cx="360728" cy="3766339"/>
            </a:xfrm>
          </p:grpSpPr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1A1372AB-4328-972B-B932-EFC3646515AA}"/>
                  </a:ext>
                </a:extLst>
              </p:cNvPr>
              <p:cNvGrpSpPr/>
              <p:nvPr/>
            </p:nvGrpSpPr>
            <p:grpSpPr>
              <a:xfrm>
                <a:off x="2432807" y="1284790"/>
                <a:ext cx="360727" cy="1875949"/>
                <a:chOff x="2432807" y="925974"/>
                <a:chExt cx="360727" cy="1875949"/>
              </a:xfrm>
            </p:grpSpPr>
            <p:sp>
              <p:nvSpPr>
                <p:cNvPr id="322" name="Rectangle: Rounded Corners 321">
                  <a:extLst>
                    <a:ext uri="{FF2B5EF4-FFF2-40B4-BE49-F238E27FC236}">
                      <a16:creationId xmlns:a16="http://schemas.microsoft.com/office/drawing/2014/main" id="{0E17A674-09AF-5B77-E7C0-14631743F55A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Flowchart: Delay 322">
                  <a:extLst>
                    <a:ext uri="{FF2B5EF4-FFF2-40B4-BE49-F238E27FC236}">
                      <a16:creationId xmlns:a16="http://schemas.microsoft.com/office/drawing/2014/main" id="{FB7572C0-C78E-7393-1505-864FE3828D82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9" name="Group 318">
                <a:extLst>
                  <a:ext uri="{FF2B5EF4-FFF2-40B4-BE49-F238E27FC236}">
                    <a16:creationId xmlns:a16="http://schemas.microsoft.com/office/drawing/2014/main" id="{6B83B6C5-FCBB-335A-DF6F-FD9D161F6C02}"/>
                  </a:ext>
                </a:extLst>
              </p:cNvPr>
              <p:cNvGrpSpPr/>
              <p:nvPr/>
            </p:nvGrpSpPr>
            <p:grpSpPr>
              <a:xfrm rot="10800000">
                <a:off x="2432808" y="3175180"/>
                <a:ext cx="360727" cy="1875949"/>
                <a:chOff x="2432807" y="925974"/>
                <a:chExt cx="360727" cy="1875949"/>
              </a:xfrm>
            </p:grpSpPr>
            <p:sp>
              <p:nvSpPr>
                <p:cNvPr id="320" name="Rectangle: Rounded Corners 319">
                  <a:extLst>
                    <a:ext uri="{FF2B5EF4-FFF2-40B4-BE49-F238E27FC236}">
                      <a16:creationId xmlns:a16="http://schemas.microsoft.com/office/drawing/2014/main" id="{1146FA08-1FC2-B04A-68EB-50E9A39311A0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Flowchart: Delay 320">
                  <a:extLst>
                    <a:ext uri="{FF2B5EF4-FFF2-40B4-BE49-F238E27FC236}">
                      <a16:creationId xmlns:a16="http://schemas.microsoft.com/office/drawing/2014/main" id="{5D560589-5AD1-7738-1DE4-117882B74446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id="{A1BBC538-D04A-53CB-D5D1-1B3819B5ADC5}"/>
                </a:ext>
              </a:extLst>
            </p:cNvPr>
            <p:cNvSpPr/>
            <p:nvPr/>
          </p:nvSpPr>
          <p:spPr>
            <a:xfrm>
              <a:off x="5698604" y="2413338"/>
              <a:ext cx="99230" cy="2882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4" name="TextBox 323">
            <a:extLst>
              <a:ext uri="{FF2B5EF4-FFF2-40B4-BE49-F238E27FC236}">
                <a16:creationId xmlns:a16="http://schemas.microsoft.com/office/drawing/2014/main" id="{B1573996-12EF-40FE-B250-4D94D44F8150}"/>
              </a:ext>
            </a:extLst>
          </p:cNvPr>
          <p:cNvSpPr txBox="1"/>
          <p:nvPr/>
        </p:nvSpPr>
        <p:spPr>
          <a:xfrm>
            <a:off x="4831431" y="5047397"/>
            <a:ext cx="3223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000" b="1" dirty="0">
                <a:solidFill>
                  <a:srgbClr val="1C3E71"/>
                </a:solidFill>
              </a:rPr>
              <a:t>a</a:t>
            </a:r>
            <a:r>
              <a:rPr lang="en-US" sz="1000" b="1" dirty="0">
                <a:solidFill>
                  <a:srgbClr val="1C3E71"/>
                </a:solidFill>
              </a:rPr>
              <a:t>     </a:t>
            </a:r>
          </a:p>
        </p:txBody>
      </p: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453469A7-CAAF-8BC0-5586-2276063D9198}"/>
              </a:ext>
            </a:extLst>
          </p:cNvPr>
          <p:cNvGrpSpPr/>
          <p:nvPr/>
        </p:nvGrpSpPr>
        <p:grpSpPr>
          <a:xfrm>
            <a:off x="4662649" y="5813082"/>
            <a:ext cx="103586" cy="586233"/>
            <a:chOff x="5698604" y="2339762"/>
            <a:chExt cx="103586" cy="586233"/>
          </a:xfrm>
        </p:grpSpPr>
        <p:grpSp>
          <p:nvGrpSpPr>
            <p:cNvPr id="326" name="Group 325">
              <a:extLst>
                <a:ext uri="{FF2B5EF4-FFF2-40B4-BE49-F238E27FC236}">
                  <a16:creationId xmlns:a16="http://schemas.microsoft.com/office/drawing/2014/main" id="{FB73E902-A9DB-3D82-5354-D04C12136DA1}"/>
                </a:ext>
              </a:extLst>
            </p:cNvPr>
            <p:cNvGrpSpPr/>
            <p:nvPr/>
          </p:nvGrpSpPr>
          <p:grpSpPr>
            <a:xfrm>
              <a:off x="5699175" y="2339762"/>
              <a:ext cx="103015" cy="586233"/>
              <a:chOff x="2432807" y="1284790"/>
              <a:chExt cx="360728" cy="3766339"/>
            </a:xfrm>
          </p:grpSpPr>
          <p:grpSp>
            <p:nvGrpSpPr>
              <p:cNvPr id="328" name="Group 327">
                <a:extLst>
                  <a:ext uri="{FF2B5EF4-FFF2-40B4-BE49-F238E27FC236}">
                    <a16:creationId xmlns:a16="http://schemas.microsoft.com/office/drawing/2014/main" id="{D831A630-EFA6-7565-863D-B8CFE3AB5E0D}"/>
                  </a:ext>
                </a:extLst>
              </p:cNvPr>
              <p:cNvGrpSpPr/>
              <p:nvPr/>
            </p:nvGrpSpPr>
            <p:grpSpPr>
              <a:xfrm>
                <a:off x="2432807" y="1284790"/>
                <a:ext cx="360727" cy="1875949"/>
                <a:chOff x="2432807" y="925974"/>
                <a:chExt cx="360727" cy="1875949"/>
              </a:xfrm>
            </p:grpSpPr>
            <p:sp>
              <p:nvSpPr>
                <p:cNvPr id="332" name="Rectangle: Rounded Corners 331">
                  <a:extLst>
                    <a:ext uri="{FF2B5EF4-FFF2-40B4-BE49-F238E27FC236}">
                      <a16:creationId xmlns:a16="http://schemas.microsoft.com/office/drawing/2014/main" id="{6FBF3A88-1879-3317-5CC8-43AFF5BF6D3B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Flowchart: Delay 332">
                  <a:extLst>
                    <a:ext uri="{FF2B5EF4-FFF2-40B4-BE49-F238E27FC236}">
                      <a16:creationId xmlns:a16="http://schemas.microsoft.com/office/drawing/2014/main" id="{A9077DA2-E92A-2B23-4512-92CB52585C68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9" name="Group 328">
                <a:extLst>
                  <a:ext uri="{FF2B5EF4-FFF2-40B4-BE49-F238E27FC236}">
                    <a16:creationId xmlns:a16="http://schemas.microsoft.com/office/drawing/2014/main" id="{200D0D05-7FA4-CB14-9E90-E9794C0D98C3}"/>
                  </a:ext>
                </a:extLst>
              </p:cNvPr>
              <p:cNvGrpSpPr/>
              <p:nvPr/>
            </p:nvGrpSpPr>
            <p:grpSpPr>
              <a:xfrm rot="10800000">
                <a:off x="2432808" y="3175180"/>
                <a:ext cx="360727" cy="1875949"/>
                <a:chOff x="2432807" y="925974"/>
                <a:chExt cx="360727" cy="1875949"/>
              </a:xfrm>
            </p:grpSpPr>
            <p:sp>
              <p:nvSpPr>
                <p:cNvPr id="330" name="Rectangle: Rounded Corners 329">
                  <a:extLst>
                    <a:ext uri="{FF2B5EF4-FFF2-40B4-BE49-F238E27FC236}">
                      <a16:creationId xmlns:a16="http://schemas.microsoft.com/office/drawing/2014/main" id="{9A2EACC9-45E3-FC0E-DEA2-AE1C727F2685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Flowchart: Delay 330">
                  <a:extLst>
                    <a:ext uri="{FF2B5EF4-FFF2-40B4-BE49-F238E27FC236}">
                      <a16:creationId xmlns:a16="http://schemas.microsoft.com/office/drawing/2014/main" id="{97D3E399-3C9A-5255-B323-99E3CB3E3CBF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75407A8A-F94E-1EB9-22F0-6619AEE98788}"/>
                </a:ext>
              </a:extLst>
            </p:cNvPr>
            <p:cNvSpPr/>
            <p:nvPr/>
          </p:nvSpPr>
          <p:spPr>
            <a:xfrm>
              <a:off x="5698604" y="2413338"/>
              <a:ext cx="99230" cy="2882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4" name="TextBox 333">
            <a:extLst>
              <a:ext uri="{FF2B5EF4-FFF2-40B4-BE49-F238E27FC236}">
                <a16:creationId xmlns:a16="http://schemas.microsoft.com/office/drawing/2014/main" id="{289644CA-61D4-1CE6-CAFB-96CC24407B53}"/>
              </a:ext>
            </a:extLst>
          </p:cNvPr>
          <p:cNvSpPr txBox="1"/>
          <p:nvPr/>
        </p:nvSpPr>
        <p:spPr>
          <a:xfrm>
            <a:off x="4831431" y="5776546"/>
            <a:ext cx="3223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000" b="1" dirty="0">
                <a:solidFill>
                  <a:srgbClr val="E71D73"/>
                </a:solidFill>
              </a:rPr>
              <a:t>A</a:t>
            </a:r>
            <a:r>
              <a:rPr lang="en-US" sz="1000" b="1" dirty="0">
                <a:solidFill>
                  <a:srgbClr val="E71D73"/>
                </a:solidFill>
              </a:rPr>
              <a:t>     </a:t>
            </a:r>
          </a:p>
        </p:txBody>
      </p: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D3B11E65-4471-63EB-0AEE-1A33B2433505}"/>
              </a:ext>
            </a:extLst>
          </p:cNvPr>
          <p:cNvGrpSpPr/>
          <p:nvPr/>
        </p:nvGrpSpPr>
        <p:grpSpPr>
          <a:xfrm>
            <a:off x="6408045" y="4407022"/>
            <a:ext cx="103586" cy="586233"/>
            <a:chOff x="5698604" y="2339762"/>
            <a:chExt cx="103586" cy="586233"/>
          </a:xfrm>
        </p:grpSpPr>
        <p:grpSp>
          <p:nvGrpSpPr>
            <p:cNvPr id="336" name="Group 335">
              <a:extLst>
                <a:ext uri="{FF2B5EF4-FFF2-40B4-BE49-F238E27FC236}">
                  <a16:creationId xmlns:a16="http://schemas.microsoft.com/office/drawing/2014/main" id="{44EE83C7-552E-5BAD-95F6-42AC32EB8975}"/>
                </a:ext>
              </a:extLst>
            </p:cNvPr>
            <p:cNvGrpSpPr/>
            <p:nvPr/>
          </p:nvGrpSpPr>
          <p:grpSpPr>
            <a:xfrm>
              <a:off x="5699175" y="2339762"/>
              <a:ext cx="103015" cy="586233"/>
              <a:chOff x="2432807" y="1284790"/>
              <a:chExt cx="360728" cy="3766339"/>
            </a:xfrm>
          </p:grpSpPr>
          <p:grpSp>
            <p:nvGrpSpPr>
              <p:cNvPr id="338" name="Group 337">
                <a:extLst>
                  <a:ext uri="{FF2B5EF4-FFF2-40B4-BE49-F238E27FC236}">
                    <a16:creationId xmlns:a16="http://schemas.microsoft.com/office/drawing/2014/main" id="{4653F308-C98E-97E8-4786-303C3B14392D}"/>
                  </a:ext>
                </a:extLst>
              </p:cNvPr>
              <p:cNvGrpSpPr/>
              <p:nvPr/>
            </p:nvGrpSpPr>
            <p:grpSpPr>
              <a:xfrm>
                <a:off x="2432807" y="1284790"/>
                <a:ext cx="360727" cy="1875949"/>
                <a:chOff x="2432807" y="925974"/>
                <a:chExt cx="360727" cy="1875949"/>
              </a:xfrm>
            </p:grpSpPr>
            <p:sp>
              <p:nvSpPr>
                <p:cNvPr id="342" name="Rectangle: Rounded Corners 341">
                  <a:extLst>
                    <a:ext uri="{FF2B5EF4-FFF2-40B4-BE49-F238E27FC236}">
                      <a16:creationId xmlns:a16="http://schemas.microsoft.com/office/drawing/2014/main" id="{FD07A9DC-6A5B-90AD-8117-0918A3205D03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3" name="Flowchart: Delay 342">
                  <a:extLst>
                    <a:ext uri="{FF2B5EF4-FFF2-40B4-BE49-F238E27FC236}">
                      <a16:creationId xmlns:a16="http://schemas.microsoft.com/office/drawing/2014/main" id="{BE806EF1-1765-5355-41D1-BCA5610CE23B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9" name="Group 338">
                <a:extLst>
                  <a:ext uri="{FF2B5EF4-FFF2-40B4-BE49-F238E27FC236}">
                    <a16:creationId xmlns:a16="http://schemas.microsoft.com/office/drawing/2014/main" id="{BE5E7AE2-6CDE-542D-9C3F-2FE3B267659A}"/>
                  </a:ext>
                </a:extLst>
              </p:cNvPr>
              <p:cNvGrpSpPr/>
              <p:nvPr/>
            </p:nvGrpSpPr>
            <p:grpSpPr>
              <a:xfrm rot="10800000">
                <a:off x="2432808" y="3175180"/>
                <a:ext cx="360727" cy="1875949"/>
                <a:chOff x="2432807" y="925974"/>
                <a:chExt cx="360727" cy="1875949"/>
              </a:xfrm>
            </p:grpSpPr>
            <p:sp>
              <p:nvSpPr>
                <p:cNvPr id="340" name="Rectangle: Rounded Corners 339">
                  <a:extLst>
                    <a:ext uri="{FF2B5EF4-FFF2-40B4-BE49-F238E27FC236}">
                      <a16:creationId xmlns:a16="http://schemas.microsoft.com/office/drawing/2014/main" id="{C29EA3BB-AF7A-A33A-1EDB-2CF08DFB0B7D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Flowchart: Delay 340">
                  <a:extLst>
                    <a:ext uri="{FF2B5EF4-FFF2-40B4-BE49-F238E27FC236}">
                      <a16:creationId xmlns:a16="http://schemas.microsoft.com/office/drawing/2014/main" id="{3C9A6934-5D2E-712F-A503-A8BA39678714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4AFEC8A9-4EB2-34EC-A7EB-CE3E45E946B5}"/>
                </a:ext>
              </a:extLst>
            </p:cNvPr>
            <p:cNvSpPr/>
            <p:nvPr/>
          </p:nvSpPr>
          <p:spPr>
            <a:xfrm>
              <a:off x="5698604" y="2413338"/>
              <a:ext cx="99230" cy="2882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4" name="TextBox 343">
            <a:extLst>
              <a:ext uri="{FF2B5EF4-FFF2-40B4-BE49-F238E27FC236}">
                <a16:creationId xmlns:a16="http://schemas.microsoft.com/office/drawing/2014/main" id="{0A65773B-91D5-B66C-7ED3-92F312F467E9}"/>
              </a:ext>
            </a:extLst>
          </p:cNvPr>
          <p:cNvSpPr txBox="1"/>
          <p:nvPr/>
        </p:nvSpPr>
        <p:spPr>
          <a:xfrm>
            <a:off x="6507275" y="4370805"/>
            <a:ext cx="3223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000" b="1" dirty="0">
                <a:solidFill>
                  <a:srgbClr val="1C3E71"/>
                </a:solidFill>
              </a:rPr>
              <a:t>a</a:t>
            </a:r>
            <a:r>
              <a:rPr lang="en-US" sz="1000" b="1" dirty="0">
                <a:solidFill>
                  <a:srgbClr val="1C3E71"/>
                </a:solidFill>
              </a:rPr>
              <a:t>    </a:t>
            </a:r>
          </a:p>
        </p:txBody>
      </p: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0AD6B415-D54E-631E-C054-28184D69A06D}"/>
              </a:ext>
            </a:extLst>
          </p:cNvPr>
          <p:cNvGrpSpPr/>
          <p:nvPr/>
        </p:nvGrpSpPr>
        <p:grpSpPr>
          <a:xfrm>
            <a:off x="7836881" y="4466075"/>
            <a:ext cx="100983" cy="424376"/>
            <a:chOff x="10307670" y="1551802"/>
            <a:chExt cx="100983" cy="424376"/>
          </a:xfrm>
        </p:grpSpPr>
        <p:grpSp>
          <p:nvGrpSpPr>
            <p:cNvPr id="346" name="Group 345">
              <a:extLst>
                <a:ext uri="{FF2B5EF4-FFF2-40B4-BE49-F238E27FC236}">
                  <a16:creationId xmlns:a16="http://schemas.microsoft.com/office/drawing/2014/main" id="{D96DACB8-DDF9-709C-B611-2016DB0AA080}"/>
                </a:ext>
              </a:extLst>
            </p:cNvPr>
            <p:cNvGrpSpPr/>
            <p:nvPr/>
          </p:nvGrpSpPr>
          <p:grpSpPr>
            <a:xfrm>
              <a:off x="10307670" y="1551802"/>
              <a:ext cx="100983" cy="178371"/>
              <a:chOff x="2432806" y="734717"/>
              <a:chExt cx="360728" cy="2067206"/>
            </a:xfrm>
            <a:solidFill>
              <a:srgbClr val="0070C0"/>
            </a:solidFill>
          </p:grpSpPr>
          <p:sp>
            <p:nvSpPr>
              <p:cNvPr id="350" name="Rectangle: Rounded Corners 349">
                <a:extLst>
                  <a:ext uri="{FF2B5EF4-FFF2-40B4-BE49-F238E27FC236}">
                    <a16:creationId xmlns:a16="http://schemas.microsoft.com/office/drawing/2014/main" id="{2B1FEBF0-6500-C9BA-9426-F38A35973364}"/>
                  </a:ext>
                </a:extLst>
              </p:cNvPr>
              <p:cNvSpPr/>
              <p:nvPr/>
            </p:nvSpPr>
            <p:spPr>
              <a:xfrm>
                <a:off x="2432807" y="1023457"/>
                <a:ext cx="360727" cy="1778466"/>
              </a:xfrm>
              <a:prstGeom prst="roundRect">
                <a:avLst/>
              </a:prstGeom>
              <a:grpFill/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Flowchart: Delay 350">
                <a:extLst>
                  <a:ext uri="{FF2B5EF4-FFF2-40B4-BE49-F238E27FC236}">
                    <a16:creationId xmlns:a16="http://schemas.microsoft.com/office/drawing/2014/main" id="{C62E94DB-125C-ED1F-D8E6-905A1307150B}"/>
                  </a:ext>
                </a:extLst>
              </p:cNvPr>
              <p:cNvSpPr/>
              <p:nvPr/>
            </p:nvSpPr>
            <p:spPr>
              <a:xfrm rot="16200000">
                <a:off x="2378645" y="788878"/>
                <a:ext cx="469049" cy="360727"/>
              </a:xfrm>
              <a:prstGeom prst="flowChartDelay">
                <a:avLst/>
              </a:prstGeom>
              <a:solidFill>
                <a:srgbClr val="E71D73"/>
              </a:solidFill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7" name="Group 346">
              <a:extLst>
                <a:ext uri="{FF2B5EF4-FFF2-40B4-BE49-F238E27FC236}">
                  <a16:creationId xmlns:a16="http://schemas.microsoft.com/office/drawing/2014/main" id="{28C3226E-9DB7-4B5C-0921-98D6B4AB18E1}"/>
                </a:ext>
              </a:extLst>
            </p:cNvPr>
            <p:cNvGrpSpPr/>
            <p:nvPr/>
          </p:nvGrpSpPr>
          <p:grpSpPr>
            <a:xfrm rot="10800000">
              <a:off x="10307671" y="1730612"/>
              <a:ext cx="100982" cy="245566"/>
              <a:chOff x="2432807" y="925974"/>
              <a:chExt cx="360727" cy="1875949"/>
            </a:xfrm>
            <a:solidFill>
              <a:srgbClr val="0070C0"/>
            </a:solidFill>
          </p:grpSpPr>
          <p:sp>
            <p:nvSpPr>
              <p:cNvPr id="348" name="Rectangle: Rounded Corners 347">
                <a:extLst>
                  <a:ext uri="{FF2B5EF4-FFF2-40B4-BE49-F238E27FC236}">
                    <a16:creationId xmlns:a16="http://schemas.microsoft.com/office/drawing/2014/main" id="{4C75A357-9923-6AD2-9B90-B15A1E9C3DEC}"/>
                  </a:ext>
                </a:extLst>
              </p:cNvPr>
              <p:cNvSpPr/>
              <p:nvPr/>
            </p:nvSpPr>
            <p:spPr>
              <a:xfrm>
                <a:off x="2432807" y="1023457"/>
                <a:ext cx="360727" cy="1778466"/>
              </a:xfrm>
              <a:prstGeom prst="roundRect">
                <a:avLst/>
              </a:prstGeom>
              <a:grpFill/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Flowchart: Delay 348">
                <a:extLst>
                  <a:ext uri="{FF2B5EF4-FFF2-40B4-BE49-F238E27FC236}">
                    <a16:creationId xmlns:a16="http://schemas.microsoft.com/office/drawing/2014/main" id="{7B73373D-295D-BE44-310D-67929782C5CB}"/>
                  </a:ext>
                </a:extLst>
              </p:cNvPr>
              <p:cNvSpPr/>
              <p:nvPr/>
            </p:nvSpPr>
            <p:spPr>
              <a:xfrm rot="16200000">
                <a:off x="2474275" y="884506"/>
                <a:ext cx="277792" cy="360727"/>
              </a:xfrm>
              <a:prstGeom prst="flowChartDelay">
                <a:avLst/>
              </a:prstGeom>
              <a:solidFill>
                <a:srgbClr val="E71D73"/>
              </a:solidFill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60DAA635-BF5F-BB9D-4FD1-D1DF22CD18F0}"/>
              </a:ext>
            </a:extLst>
          </p:cNvPr>
          <p:cNvGrpSpPr/>
          <p:nvPr/>
        </p:nvGrpSpPr>
        <p:grpSpPr>
          <a:xfrm>
            <a:off x="6580570" y="5102524"/>
            <a:ext cx="265964" cy="586233"/>
            <a:chOff x="3401146" y="1794658"/>
            <a:chExt cx="265964" cy="586233"/>
          </a:xfrm>
        </p:grpSpPr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BC441987-CB2B-76DB-8B24-047AE5AAD518}"/>
                </a:ext>
              </a:extLst>
            </p:cNvPr>
            <p:cNvGrpSpPr/>
            <p:nvPr/>
          </p:nvGrpSpPr>
          <p:grpSpPr>
            <a:xfrm>
              <a:off x="3564095" y="1794658"/>
              <a:ext cx="103015" cy="586233"/>
              <a:chOff x="2432807" y="1284790"/>
              <a:chExt cx="360728" cy="3766339"/>
            </a:xfrm>
          </p:grpSpPr>
          <p:grpSp>
            <p:nvGrpSpPr>
              <p:cNvPr id="363" name="Group 362">
                <a:extLst>
                  <a:ext uri="{FF2B5EF4-FFF2-40B4-BE49-F238E27FC236}">
                    <a16:creationId xmlns:a16="http://schemas.microsoft.com/office/drawing/2014/main" id="{D141FC06-5109-A937-7C7E-4CEA29BF9054}"/>
                  </a:ext>
                </a:extLst>
              </p:cNvPr>
              <p:cNvGrpSpPr/>
              <p:nvPr/>
            </p:nvGrpSpPr>
            <p:grpSpPr>
              <a:xfrm>
                <a:off x="2432807" y="1284790"/>
                <a:ext cx="360727" cy="1875949"/>
                <a:chOff x="2432807" y="925974"/>
                <a:chExt cx="360727" cy="1875949"/>
              </a:xfrm>
            </p:grpSpPr>
            <p:sp>
              <p:nvSpPr>
                <p:cNvPr id="367" name="Rectangle: Rounded Corners 366">
                  <a:extLst>
                    <a:ext uri="{FF2B5EF4-FFF2-40B4-BE49-F238E27FC236}">
                      <a16:creationId xmlns:a16="http://schemas.microsoft.com/office/drawing/2014/main" id="{AA1134E9-D568-8C5B-E83E-68C689CD3F78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" name="Flowchart: Delay 367">
                  <a:extLst>
                    <a:ext uri="{FF2B5EF4-FFF2-40B4-BE49-F238E27FC236}">
                      <a16:creationId xmlns:a16="http://schemas.microsoft.com/office/drawing/2014/main" id="{FB31CA62-5C42-41DD-BE62-0ABD28EB0CDA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4" name="Group 363">
                <a:extLst>
                  <a:ext uri="{FF2B5EF4-FFF2-40B4-BE49-F238E27FC236}">
                    <a16:creationId xmlns:a16="http://schemas.microsoft.com/office/drawing/2014/main" id="{0E01200C-3396-9EA4-1D52-6E066679BFA7}"/>
                  </a:ext>
                </a:extLst>
              </p:cNvPr>
              <p:cNvGrpSpPr/>
              <p:nvPr/>
            </p:nvGrpSpPr>
            <p:grpSpPr>
              <a:xfrm rot="10800000">
                <a:off x="2432808" y="3175180"/>
                <a:ext cx="360727" cy="1875949"/>
                <a:chOff x="2432807" y="925974"/>
                <a:chExt cx="360727" cy="1875949"/>
              </a:xfrm>
            </p:grpSpPr>
            <p:sp>
              <p:nvSpPr>
                <p:cNvPr id="365" name="Rectangle: Rounded Corners 364">
                  <a:extLst>
                    <a:ext uri="{FF2B5EF4-FFF2-40B4-BE49-F238E27FC236}">
                      <a16:creationId xmlns:a16="http://schemas.microsoft.com/office/drawing/2014/main" id="{5187692A-94CA-48F9-7820-C029FF1F5CD2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6" name="Flowchart: Delay 365">
                  <a:extLst>
                    <a:ext uri="{FF2B5EF4-FFF2-40B4-BE49-F238E27FC236}">
                      <a16:creationId xmlns:a16="http://schemas.microsoft.com/office/drawing/2014/main" id="{A74DA0FD-27CF-8F9F-45ED-6BBD939D71AD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54" name="Group 353">
              <a:extLst>
                <a:ext uri="{FF2B5EF4-FFF2-40B4-BE49-F238E27FC236}">
                  <a16:creationId xmlns:a16="http://schemas.microsoft.com/office/drawing/2014/main" id="{F1E48E28-AAE3-FDD9-F0B9-3C2D9664A7E6}"/>
                </a:ext>
              </a:extLst>
            </p:cNvPr>
            <p:cNvGrpSpPr/>
            <p:nvPr/>
          </p:nvGrpSpPr>
          <p:grpSpPr>
            <a:xfrm>
              <a:off x="3401717" y="1794658"/>
              <a:ext cx="103015" cy="586233"/>
              <a:chOff x="2432807" y="1284790"/>
              <a:chExt cx="360728" cy="3766339"/>
            </a:xfrm>
          </p:grpSpPr>
          <p:grpSp>
            <p:nvGrpSpPr>
              <p:cNvPr id="357" name="Group 356">
                <a:extLst>
                  <a:ext uri="{FF2B5EF4-FFF2-40B4-BE49-F238E27FC236}">
                    <a16:creationId xmlns:a16="http://schemas.microsoft.com/office/drawing/2014/main" id="{804D2367-3C70-F058-FB4C-8953B3C84D29}"/>
                  </a:ext>
                </a:extLst>
              </p:cNvPr>
              <p:cNvGrpSpPr/>
              <p:nvPr/>
            </p:nvGrpSpPr>
            <p:grpSpPr>
              <a:xfrm>
                <a:off x="2432807" y="1284790"/>
                <a:ext cx="360727" cy="1875949"/>
                <a:chOff x="2432807" y="925974"/>
                <a:chExt cx="360727" cy="1875949"/>
              </a:xfrm>
            </p:grpSpPr>
            <p:sp>
              <p:nvSpPr>
                <p:cNvPr id="361" name="Rectangle: Rounded Corners 360">
                  <a:extLst>
                    <a:ext uri="{FF2B5EF4-FFF2-40B4-BE49-F238E27FC236}">
                      <a16:creationId xmlns:a16="http://schemas.microsoft.com/office/drawing/2014/main" id="{EF8BA838-645C-4ED7-1A39-40EB4536A252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2" name="Flowchart: Delay 361">
                  <a:extLst>
                    <a:ext uri="{FF2B5EF4-FFF2-40B4-BE49-F238E27FC236}">
                      <a16:creationId xmlns:a16="http://schemas.microsoft.com/office/drawing/2014/main" id="{7825535C-92C5-E6AF-385F-D76271EBF71F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8" name="Group 357">
                <a:extLst>
                  <a:ext uri="{FF2B5EF4-FFF2-40B4-BE49-F238E27FC236}">
                    <a16:creationId xmlns:a16="http://schemas.microsoft.com/office/drawing/2014/main" id="{A79CCBB5-508B-5B15-4428-F49D68B203C2}"/>
                  </a:ext>
                </a:extLst>
              </p:cNvPr>
              <p:cNvGrpSpPr/>
              <p:nvPr/>
            </p:nvGrpSpPr>
            <p:grpSpPr>
              <a:xfrm rot="10800000">
                <a:off x="2432808" y="3175180"/>
                <a:ext cx="360727" cy="1875949"/>
                <a:chOff x="2432807" y="925974"/>
                <a:chExt cx="360727" cy="1875949"/>
              </a:xfrm>
            </p:grpSpPr>
            <p:sp>
              <p:nvSpPr>
                <p:cNvPr id="359" name="Rectangle: Rounded Corners 358">
                  <a:extLst>
                    <a:ext uri="{FF2B5EF4-FFF2-40B4-BE49-F238E27FC236}">
                      <a16:creationId xmlns:a16="http://schemas.microsoft.com/office/drawing/2014/main" id="{BE39C7F9-B42A-382D-8F3F-E8CBA646A9FC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0" name="Flowchart: Delay 359">
                  <a:extLst>
                    <a:ext uri="{FF2B5EF4-FFF2-40B4-BE49-F238E27FC236}">
                      <a16:creationId xmlns:a16="http://schemas.microsoft.com/office/drawing/2014/main" id="{E9B43F86-70D3-8D7D-18D9-B734519005A7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55" name="Rectangle 354">
              <a:extLst>
                <a:ext uri="{FF2B5EF4-FFF2-40B4-BE49-F238E27FC236}">
                  <a16:creationId xmlns:a16="http://schemas.microsoft.com/office/drawing/2014/main" id="{E580C9A5-2F40-3975-DBF8-EA6F45BDB07C}"/>
                </a:ext>
              </a:extLst>
            </p:cNvPr>
            <p:cNvSpPr/>
            <p:nvPr/>
          </p:nvSpPr>
          <p:spPr>
            <a:xfrm>
              <a:off x="3401146" y="1868234"/>
              <a:ext cx="99230" cy="2882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8AF763FB-1F99-DC99-B655-CDBC58C8D6D9}"/>
                </a:ext>
              </a:extLst>
            </p:cNvPr>
            <p:cNvSpPr/>
            <p:nvPr/>
          </p:nvSpPr>
          <p:spPr>
            <a:xfrm>
              <a:off x="3565648" y="1866074"/>
              <a:ext cx="99230" cy="2882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9" name="TextBox 368">
            <a:extLst>
              <a:ext uri="{FF2B5EF4-FFF2-40B4-BE49-F238E27FC236}">
                <a16:creationId xmlns:a16="http://schemas.microsoft.com/office/drawing/2014/main" id="{E02C973E-80FB-B7AC-A56B-EF1608E3845C}"/>
              </a:ext>
            </a:extLst>
          </p:cNvPr>
          <p:cNvSpPr txBox="1"/>
          <p:nvPr/>
        </p:nvSpPr>
        <p:spPr>
          <a:xfrm>
            <a:off x="6337391" y="5022879"/>
            <a:ext cx="7072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000" b="1" dirty="0">
                <a:solidFill>
                  <a:srgbClr val="1C3E71"/>
                </a:solidFill>
              </a:rPr>
              <a:t>a</a:t>
            </a:r>
            <a:r>
              <a:rPr lang="en-US" sz="1000" b="1" dirty="0">
                <a:solidFill>
                  <a:srgbClr val="1C3E71"/>
                </a:solidFill>
              </a:rPr>
              <a:t>       </a:t>
            </a:r>
            <a:r>
              <a:rPr lang="vi-VN" sz="1000" b="1" dirty="0">
                <a:solidFill>
                  <a:srgbClr val="1C3E71"/>
                </a:solidFill>
              </a:rPr>
              <a:t>    </a:t>
            </a:r>
            <a:r>
              <a:rPr lang="en-US" sz="1000" b="1" dirty="0">
                <a:solidFill>
                  <a:srgbClr val="1C3E71"/>
                </a:solidFill>
              </a:rPr>
              <a:t> </a:t>
            </a:r>
            <a:r>
              <a:rPr lang="vi-VN" sz="1000" b="1" dirty="0">
                <a:solidFill>
                  <a:srgbClr val="1C3E71"/>
                </a:solidFill>
              </a:rPr>
              <a:t>a</a:t>
            </a:r>
            <a:endParaRPr lang="en-US" sz="1000" b="1" dirty="0">
              <a:solidFill>
                <a:srgbClr val="1C3E71"/>
              </a:solidFill>
            </a:endParaRPr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D740F752-9288-CE2D-225E-E775DE8B3A27}"/>
              </a:ext>
            </a:extLst>
          </p:cNvPr>
          <p:cNvSpPr txBox="1"/>
          <p:nvPr/>
        </p:nvSpPr>
        <p:spPr>
          <a:xfrm>
            <a:off x="5609021" y="5172529"/>
            <a:ext cx="797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C3E71"/>
                </a:solidFill>
              </a:rPr>
              <a:t>X</a:t>
            </a:r>
            <a:r>
              <a:rPr lang="vi-VN" sz="2400" b="1" baseline="30000" dirty="0">
                <a:solidFill>
                  <a:srgbClr val="1C3E71"/>
                </a:solidFill>
              </a:rPr>
              <a:t>a</a:t>
            </a:r>
            <a:r>
              <a:rPr lang="en-US" sz="2400" b="1" dirty="0">
                <a:solidFill>
                  <a:srgbClr val="1C3E71"/>
                </a:solidFill>
              </a:rPr>
              <a:t>X</a:t>
            </a:r>
            <a:r>
              <a:rPr lang="vi-VN" sz="2400" b="1" baseline="30000" dirty="0">
                <a:solidFill>
                  <a:srgbClr val="1C3E71"/>
                </a:solidFill>
              </a:rPr>
              <a:t>a</a:t>
            </a:r>
            <a:endParaRPr lang="en-US" sz="2400" b="1" dirty="0">
              <a:solidFill>
                <a:srgbClr val="1C3E71"/>
              </a:solidFill>
            </a:endParaRPr>
          </a:p>
        </p:txBody>
      </p:sp>
      <p:grpSp>
        <p:nvGrpSpPr>
          <p:cNvPr id="371" name="Group 370">
            <a:extLst>
              <a:ext uri="{FF2B5EF4-FFF2-40B4-BE49-F238E27FC236}">
                <a16:creationId xmlns:a16="http://schemas.microsoft.com/office/drawing/2014/main" id="{8F9F27ED-BD48-4665-55FE-0AFE7CA814A9}"/>
              </a:ext>
            </a:extLst>
          </p:cNvPr>
          <p:cNvGrpSpPr/>
          <p:nvPr/>
        </p:nvGrpSpPr>
        <p:grpSpPr>
          <a:xfrm>
            <a:off x="8104378" y="5086524"/>
            <a:ext cx="103586" cy="586233"/>
            <a:chOff x="5698604" y="2339762"/>
            <a:chExt cx="103586" cy="586233"/>
          </a:xfrm>
        </p:grpSpPr>
        <p:grpSp>
          <p:nvGrpSpPr>
            <p:cNvPr id="372" name="Group 371">
              <a:extLst>
                <a:ext uri="{FF2B5EF4-FFF2-40B4-BE49-F238E27FC236}">
                  <a16:creationId xmlns:a16="http://schemas.microsoft.com/office/drawing/2014/main" id="{B961A6D8-4CC2-12C1-1F98-3B96B1DFA0E8}"/>
                </a:ext>
              </a:extLst>
            </p:cNvPr>
            <p:cNvGrpSpPr/>
            <p:nvPr/>
          </p:nvGrpSpPr>
          <p:grpSpPr>
            <a:xfrm>
              <a:off x="5699175" y="2339762"/>
              <a:ext cx="103015" cy="586233"/>
              <a:chOff x="2432807" y="1284790"/>
              <a:chExt cx="360728" cy="3766339"/>
            </a:xfrm>
          </p:grpSpPr>
          <p:grpSp>
            <p:nvGrpSpPr>
              <p:cNvPr id="374" name="Group 373">
                <a:extLst>
                  <a:ext uri="{FF2B5EF4-FFF2-40B4-BE49-F238E27FC236}">
                    <a16:creationId xmlns:a16="http://schemas.microsoft.com/office/drawing/2014/main" id="{F4432270-B3B2-E04B-501B-0B354498CB35}"/>
                  </a:ext>
                </a:extLst>
              </p:cNvPr>
              <p:cNvGrpSpPr/>
              <p:nvPr/>
            </p:nvGrpSpPr>
            <p:grpSpPr>
              <a:xfrm>
                <a:off x="2432807" y="1284790"/>
                <a:ext cx="360727" cy="1875949"/>
                <a:chOff x="2432807" y="925974"/>
                <a:chExt cx="360727" cy="1875949"/>
              </a:xfrm>
            </p:grpSpPr>
            <p:sp>
              <p:nvSpPr>
                <p:cNvPr id="378" name="Rectangle: Rounded Corners 377">
                  <a:extLst>
                    <a:ext uri="{FF2B5EF4-FFF2-40B4-BE49-F238E27FC236}">
                      <a16:creationId xmlns:a16="http://schemas.microsoft.com/office/drawing/2014/main" id="{258CCC23-D714-5EF1-AD61-AC45A4F12585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9" name="Flowchart: Delay 378">
                  <a:extLst>
                    <a:ext uri="{FF2B5EF4-FFF2-40B4-BE49-F238E27FC236}">
                      <a16:creationId xmlns:a16="http://schemas.microsoft.com/office/drawing/2014/main" id="{48F0BEE7-23E7-D08C-39FB-5554BAA44242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5" name="Group 374">
                <a:extLst>
                  <a:ext uri="{FF2B5EF4-FFF2-40B4-BE49-F238E27FC236}">
                    <a16:creationId xmlns:a16="http://schemas.microsoft.com/office/drawing/2014/main" id="{89A14171-2178-879D-4B2F-C2F540C705A8}"/>
                  </a:ext>
                </a:extLst>
              </p:cNvPr>
              <p:cNvGrpSpPr/>
              <p:nvPr/>
            </p:nvGrpSpPr>
            <p:grpSpPr>
              <a:xfrm rot="10800000">
                <a:off x="2432808" y="3175180"/>
                <a:ext cx="360727" cy="1875949"/>
                <a:chOff x="2432807" y="925974"/>
                <a:chExt cx="360727" cy="1875949"/>
              </a:xfrm>
            </p:grpSpPr>
            <p:sp>
              <p:nvSpPr>
                <p:cNvPr id="376" name="Rectangle: Rounded Corners 375">
                  <a:extLst>
                    <a:ext uri="{FF2B5EF4-FFF2-40B4-BE49-F238E27FC236}">
                      <a16:creationId xmlns:a16="http://schemas.microsoft.com/office/drawing/2014/main" id="{CC040F2C-049A-4CA0-880B-E2898B9BDE58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7" name="Flowchart: Delay 376">
                  <a:extLst>
                    <a:ext uri="{FF2B5EF4-FFF2-40B4-BE49-F238E27FC236}">
                      <a16:creationId xmlns:a16="http://schemas.microsoft.com/office/drawing/2014/main" id="{BBB5A19F-A397-82FD-4437-F0033472FEDC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73" name="Rectangle 372">
              <a:extLst>
                <a:ext uri="{FF2B5EF4-FFF2-40B4-BE49-F238E27FC236}">
                  <a16:creationId xmlns:a16="http://schemas.microsoft.com/office/drawing/2014/main" id="{7D567E7D-2410-670B-C548-6EA5ABA50295}"/>
                </a:ext>
              </a:extLst>
            </p:cNvPr>
            <p:cNvSpPr/>
            <p:nvPr/>
          </p:nvSpPr>
          <p:spPr>
            <a:xfrm>
              <a:off x="5698604" y="2413338"/>
              <a:ext cx="99230" cy="2882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C4B9F60D-90C5-B90C-549E-97A16A7BE930}"/>
              </a:ext>
            </a:extLst>
          </p:cNvPr>
          <p:cNvGrpSpPr/>
          <p:nvPr/>
        </p:nvGrpSpPr>
        <p:grpSpPr>
          <a:xfrm>
            <a:off x="8316730" y="5191319"/>
            <a:ext cx="100983" cy="424376"/>
            <a:chOff x="10307670" y="1551802"/>
            <a:chExt cx="100983" cy="424376"/>
          </a:xfrm>
        </p:grpSpPr>
        <p:grpSp>
          <p:nvGrpSpPr>
            <p:cNvPr id="381" name="Group 380">
              <a:extLst>
                <a:ext uri="{FF2B5EF4-FFF2-40B4-BE49-F238E27FC236}">
                  <a16:creationId xmlns:a16="http://schemas.microsoft.com/office/drawing/2014/main" id="{1AB78D32-CE05-7A42-DB12-63E5BD258507}"/>
                </a:ext>
              </a:extLst>
            </p:cNvPr>
            <p:cNvGrpSpPr/>
            <p:nvPr/>
          </p:nvGrpSpPr>
          <p:grpSpPr>
            <a:xfrm>
              <a:off x="10307670" y="1551802"/>
              <a:ext cx="100983" cy="178371"/>
              <a:chOff x="2432806" y="734717"/>
              <a:chExt cx="360728" cy="2067206"/>
            </a:xfrm>
            <a:solidFill>
              <a:srgbClr val="0070C0"/>
            </a:solidFill>
          </p:grpSpPr>
          <p:sp>
            <p:nvSpPr>
              <p:cNvPr id="385" name="Rectangle: Rounded Corners 384">
                <a:extLst>
                  <a:ext uri="{FF2B5EF4-FFF2-40B4-BE49-F238E27FC236}">
                    <a16:creationId xmlns:a16="http://schemas.microsoft.com/office/drawing/2014/main" id="{10719C9B-1DA3-545D-681B-88748F6D81CD}"/>
                  </a:ext>
                </a:extLst>
              </p:cNvPr>
              <p:cNvSpPr/>
              <p:nvPr/>
            </p:nvSpPr>
            <p:spPr>
              <a:xfrm>
                <a:off x="2432807" y="1023457"/>
                <a:ext cx="360727" cy="1778466"/>
              </a:xfrm>
              <a:prstGeom prst="roundRect">
                <a:avLst/>
              </a:prstGeom>
              <a:grpFill/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Flowchart: Delay 385">
                <a:extLst>
                  <a:ext uri="{FF2B5EF4-FFF2-40B4-BE49-F238E27FC236}">
                    <a16:creationId xmlns:a16="http://schemas.microsoft.com/office/drawing/2014/main" id="{B6BFD4F7-75AC-C71A-5ED0-68F9A1E452F7}"/>
                  </a:ext>
                </a:extLst>
              </p:cNvPr>
              <p:cNvSpPr/>
              <p:nvPr/>
            </p:nvSpPr>
            <p:spPr>
              <a:xfrm rot="16200000">
                <a:off x="2378645" y="788878"/>
                <a:ext cx="469049" cy="360727"/>
              </a:xfrm>
              <a:prstGeom prst="flowChartDelay">
                <a:avLst/>
              </a:prstGeom>
              <a:solidFill>
                <a:srgbClr val="E71D73"/>
              </a:solidFill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2" name="Group 381">
              <a:extLst>
                <a:ext uri="{FF2B5EF4-FFF2-40B4-BE49-F238E27FC236}">
                  <a16:creationId xmlns:a16="http://schemas.microsoft.com/office/drawing/2014/main" id="{1195F4A5-2D47-3395-3928-C42850A88DFE}"/>
                </a:ext>
              </a:extLst>
            </p:cNvPr>
            <p:cNvGrpSpPr/>
            <p:nvPr/>
          </p:nvGrpSpPr>
          <p:grpSpPr>
            <a:xfrm rot="10800000">
              <a:off x="10307671" y="1730612"/>
              <a:ext cx="100982" cy="245566"/>
              <a:chOff x="2432807" y="925974"/>
              <a:chExt cx="360727" cy="1875949"/>
            </a:xfrm>
            <a:solidFill>
              <a:srgbClr val="0070C0"/>
            </a:solidFill>
          </p:grpSpPr>
          <p:sp>
            <p:nvSpPr>
              <p:cNvPr id="383" name="Rectangle: Rounded Corners 382">
                <a:extLst>
                  <a:ext uri="{FF2B5EF4-FFF2-40B4-BE49-F238E27FC236}">
                    <a16:creationId xmlns:a16="http://schemas.microsoft.com/office/drawing/2014/main" id="{0ED80361-9387-41D2-7536-9AEE7834CC3D}"/>
                  </a:ext>
                </a:extLst>
              </p:cNvPr>
              <p:cNvSpPr/>
              <p:nvPr/>
            </p:nvSpPr>
            <p:spPr>
              <a:xfrm>
                <a:off x="2432807" y="1023457"/>
                <a:ext cx="360727" cy="1778466"/>
              </a:xfrm>
              <a:prstGeom prst="roundRect">
                <a:avLst/>
              </a:prstGeom>
              <a:grpFill/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Flowchart: Delay 383">
                <a:extLst>
                  <a:ext uri="{FF2B5EF4-FFF2-40B4-BE49-F238E27FC236}">
                    <a16:creationId xmlns:a16="http://schemas.microsoft.com/office/drawing/2014/main" id="{9289A84F-8271-BBF0-C200-98483E2CCAF7}"/>
                  </a:ext>
                </a:extLst>
              </p:cNvPr>
              <p:cNvSpPr/>
              <p:nvPr/>
            </p:nvSpPr>
            <p:spPr>
              <a:xfrm rot="16200000">
                <a:off x="2474275" y="884506"/>
                <a:ext cx="277792" cy="360727"/>
              </a:xfrm>
              <a:prstGeom prst="flowChartDelay">
                <a:avLst/>
              </a:prstGeom>
              <a:solidFill>
                <a:srgbClr val="E71D73"/>
              </a:solidFill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87" name="TextBox 386">
            <a:extLst>
              <a:ext uri="{FF2B5EF4-FFF2-40B4-BE49-F238E27FC236}">
                <a16:creationId xmlns:a16="http://schemas.microsoft.com/office/drawing/2014/main" id="{4DA3D974-3014-E716-6D7A-29670060B070}"/>
              </a:ext>
            </a:extLst>
          </p:cNvPr>
          <p:cNvSpPr txBox="1"/>
          <p:nvPr/>
        </p:nvSpPr>
        <p:spPr>
          <a:xfrm>
            <a:off x="7866819" y="5012061"/>
            <a:ext cx="3223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000" b="1" dirty="0">
                <a:solidFill>
                  <a:srgbClr val="1C3E71"/>
                </a:solidFill>
              </a:rPr>
              <a:t>a</a:t>
            </a:r>
            <a:r>
              <a:rPr lang="en-US" sz="1000" b="1" dirty="0">
                <a:solidFill>
                  <a:srgbClr val="1C3E71"/>
                </a:solidFill>
              </a:rPr>
              <a:t>     </a:t>
            </a:r>
          </a:p>
        </p:txBody>
      </p:sp>
      <p:sp>
        <p:nvSpPr>
          <p:cNvPr id="388" name="TextBox 387">
            <a:extLst>
              <a:ext uri="{FF2B5EF4-FFF2-40B4-BE49-F238E27FC236}">
                <a16:creationId xmlns:a16="http://schemas.microsoft.com/office/drawing/2014/main" id="{5F883103-550C-768A-CD90-0440CF4466A5}"/>
              </a:ext>
            </a:extLst>
          </p:cNvPr>
          <p:cNvSpPr txBox="1"/>
          <p:nvPr/>
        </p:nvSpPr>
        <p:spPr>
          <a:xfrm>
            <a:off x="7188414" y="5173315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C3E71"/>
                </a:solidFill>
              </a:rPr>
              <a:t>X</a:t>
            </a:r>
            <a:r>
              <a:rPr lang="vi-VN" sz="2400" b="1" baseline="30000" dirty="0">
                <a:solidFill>
                  <a:srgbClr val="1C3E71"/>
                </a:solidFill>
              </a:rPr>
              <a:t>a</a:t>
            </a:r>
            <a:r>
              <a:rPr lang="vi-VN" sz="2400" b="1" dirty="0">
                <a:solidFill>
                  <a:srgbClr val="E71D73"/>
                </a:solidFill>
              </a:rPr>
              <a:t>Y</a:t>
            </a:r>
            <a:endParaRPr lang="en-US" sz="2400" b="1" dirty="0">
              <a:solidFill>
                <a:srgbClr val="E71D73"/>
              </a:solidFill>
            </a:endParaRPr>
          </a:p>
        </p:txBody>
      </p:sp>
      <p:grpSp>
        <p:nvGrpSpPr>
          <p:cNvPr id="389" name="Group 388">
            <a:extLst>
              <a:ext uri="{FF2B5EF4-FFF2-40B4-BE49-F238E27FC236}">
                <a16:creationId xmlns:a16="http://schemas.microsoft.com/office/drawing/2014/main" id="{E0EE6DB2-EECE-05B8-108F-F054C9F97CEA}"/>
              </a:ext>
            </a:extLst>
          </p:cNvPr>
          <p:cNvGrpSpPr/>
          <p:nvPr/>
        </p:nvGrpSpPr>
        <p:grpSpPr>
          <a:xfrm>
            <a:off x="6559873" y="5846393"/>
            <a:ext cx="265964" cy="586233"/>
            <a:chOff x="3401146" y="1794658"/>
            <a:chExt cx="265964" cy="586233"/>
          </a:xfrm>
        </p:grpSpPr>
        <p:grpSp>
          <p:nvGrpSpPr>
            <p:cNvPr id="390" name="Group 389">
              <a:extLst>
                <a:ext uri="{FF2B5EF4-FFF2-40B4-BE49-F238E27FC236}">
                  <a16:creationId xmlns:a16="http://schemas.microsoft.com/office/drawing/2014/main" id="{8A74E1DB-A7C1-4D8E-130E-6572FD02B3B3}"/>
                </a:ext>
              </a:extLst>
            </p:cNvPr>
            <p:cNvGrpSpPr/>
            <p:nvPr/>
          </p:nvGrpSpPr>
          <p:grpSpPr>
            <a:xfrm>
              <a:off x="3564095" y="1794658"/>
              <a:ext cx="103015" cy="586233"/>
              <a:chOff x="2432807" y="1284790"/>
              <a:chExt cx="360728" cy="3766339"/>
            </a:xfrm>
          </p:grpSpPr>
          <p:grpSp>
            <p:nvGrpSpPr>
              <p:cNvPr id="400" name="Group 399">
                <a:extLst>
                  <a:ext uri="{FF2B5EF4-FFF2-40B4-BE49-F238E27FC236}">
                    <a16:creationId xmlns:a16="http://schemas.microsoft.com/office/drawing/2014/main" id="{842744DA-F0F4-41B8-3FA3-5A2CCD4C6FA5}"/>
                  </a:ext>
                </a:extLst>
              </p:cNvPr>
              <p:cNvGrpSpPr/>
              <p:nvPr/>
            </p:nvGrpSpPr>
            <p:grpSpPr>
              <a:xfrm>
                <a:off x="2432807" y="1284790"/>
                <a:ext cx="360727" cy="1875949"/>
                <a:chOff x="2432807" y="925974"/>
                <a:chExt cx="360727" cy="1875949"/>
              </a:xfrm>
            </p:grpSpPr>
            <p:sp>
              <p:nvSpPr>
                <p:cNvPr id="404" name="Rectangle: Rounded Corners 403">
                  <a:extLst>
                    <a:ext uri="{FF2B5EF4-FFF2-40B4-BE49-F238E27FC236}">
                      <a16:creationId xmlns:a16="http://schemas.microsoft.com/office/drawing/2014/main" id="{7A1453A0-DC0B-B98E-FA83-960C6324446A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5" name="Flowchart: Delay 404">
                  <a:extLst>
                    <a:ext uri="{FF2B5EF4-FFF2-40B4-BE49-F238E27FC236}">
                      <a16:creationId xmlns:a16="http://schemas.microsoft.com/office/drawing/2014/main" id="{F6B1500E-26EA-CD60-7E87-B213F433FE9B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1" name="Group 400">
                <a:extLst>
                  <a:ext uri="{FF2B5EF4-FFF2-40B4-BE49-F238E27FC236}">
                    <a16:creationId xmlns:a16="http://schemas.microsoft.com/office/drawing/2014/main" id="{00DB38D4-033B-1128-B76F-39B66A13B125}"/>
                  </a:ext>
                </a:extLst>
              </p:cNvPr>
              <p:cNvGrpSpPr/>
              <p:nvPr/>
            </p:nvGrpSpPr>
            <p:grpSpPr>
              <a:xfrm rot="10800000">
                <a:off x="2432808" y="3175180"/>
                <a:ext cx="360727" cy="1875949"/>
                <a:chOff x="2432807" y="925974"/>
                <a:chExt cx="360727" cy="1875949"/>
              </a:xfrm>
            </p:grpSpPr>
            <p:sp>
              <p:nvSpPr>
                <p:cNvPr id="402" name="Rectangle: Rounded Corners 401">
                  <a:extLst>
                    <a:ext uri="{FF2B5EF4-FFF2-40B4-BE49-F238E27FC236}">
                      <a16:creationId xmlns:a16="http://schemas.microsoft.com/office/drawing/2014/main" id="{FA20F3DF-2CF7-6A34-45AB-39103AB14816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3" name="Flowchart: Delay 402">
                  <a:extLst>
                    <a:ext uri="{FF2B5EF4-FFF2-40B4-BE49-F238E27FC236}">
                      <a16:creationId xmlns:a16="http://schemas.microsoft.com/office/drawing/2014/main" id="{55592A82-86BC-A1D1-BEEE-1BFD4D4AC125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91" name="Group 390">
              <a:extLst>
                <a:ext uri="{FF2B5EF4-FFF2-40B4-BE49-F238E27FC236}">
                  <a16:creationId xmlns:a16="http://schemas.microsoft.com/office/drawing/2014/main" id="{AED72B6F-4C97-D099-E7A9-DC8D2DBB7554}"/>
                </a:ext>
              </a:extLst>
            </p:cNvPr>
            <p:cNvGrpSpPr/>
            <p:nvPr/>
          </p:nvGrpSpPr>
          <p:grpSpPr>
            <a:xfrm>
              <a:off x="3401717" y="1794658"/>
              <a:ext cx="103015" cy="586233"/>
              <a:chOff x="2432807" y="1284790"/>
              <a:chExt cx="360728" cy="3766339"/>
            </a:xfrm>
          </p:grpSpPr>
          <p:grpSp>
            <p:nvGrpSpPr>
              <p:cNvPr id="394" name="Group 393">
                <a:extLst>
                  <a:ext uri="{FF2B5EF4-FFF2-40B4-BE49-F238E27FC236}">
                    <a16:creationId xmlns:a16="http://schemas.microsoft.com/office/drawing/2014/main" id="{88DCAFEC-C3BA-06D3-F3A7-5C3E895F137C}"/>
                  </a:ext>
                </a:extLst>
              </p:cNvPr>
              <p:cNvGrpSpPr/>
              <p:nvPr/>
            </p:nvGrpSpPr>
            <p:grpSpPr>
              <a:xfrm>
                <a:off x="2432807" y="1284790"/>
                <a:ext cx="360727" cy="1875949"/>
                <a:chOff x="2432807" y="925974"/>
                <a:chExt cx="360727" cy="1875949"/>
              </a:xfrm>
            </p:grpSpPr>
            <p:sp>
              <p:nvSpPr>
                <p:cNvPr id="398" name="Rectangle: Rounded Corners 397">
                  <a:extLst>
                    <a:ext uri="{FF2B5EF4-FFF2-40B4-BE49-F238E27FC236}">
                      <a16:creationId xmlns:a16="http://schemas.microsoft.com/office/drawing/2014/main" id="{D8FBB8E8-7F04-5716-2D68-4F3C02A56140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9" name="Flowchart: Delay 398">
                  <a:extLst>
                    <a:ext uri="{FF2B5EF4-FFF2-40B4-BE49-F238E27FC236}">
                      <a16:creationId xmlns:a16="http://schemas.microsoft.com/office/drawing/2014/main" id="{3593427C-9B5A-1200-CC27-154E47CFF1BB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5" name="Group 394">
                <a:extLst>
                  <a:ext uri="{FF2B5EF4-FFF2-40B4-BE49-F238E27FC236}">
                    <a16:creationId xmlns:a16="http://schemas.microsoft.com/office/drawing/2014/main" id="{1C093B94-0677-26A5-BEE0-B89AD112EFD0}"/>
                  </a:ext>
                </a:extLst>
              </p:cNvPr>
              <p:cNvGrpSpPr/>
              <p:nvPr/>
            </p:nvGrpSpPr>
            <p:grpSpPr>
              <a:xfrm rot="10800000">
                <a:off x="2432808" y="3175180"/>
                <a:ext cx="360727" cy="1875949"/>
                <a:chOff x="2432807" y="925974"/>
                <a:chExt cx="360727" cy="1875949"/>
              </a:xfrm>
            </p:grpSpPr>
            <p:sp>
              <p:nvSpPr>
                <p:cNvPr id="396" name="Rectangle: Rounded Corners 395">
                  <a:extLst>
                    <a:ext uri="{FF2B5EF4-FFF2-40B4-BE49-F238E27FC236}">
                      <a16:creationId xmlns:a16="http://schemas.microsoft.com/office/drawing/2014/main" id="{BFD44BB9-46E8-5672-A528-7258A1C6996D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7" name="Flowchart: Delay 396">
                  <a:extLst>
                    <a:ext uri="{FF2B5EF4-FFF2-40B4-BE49-F238E27FC236}">
                      <a16:creationId xmlns:a16="http://schemas.microsoft.com/office/drawing/2014/main" id="{17850796-E778-ED66-323B-3FA8B370AC6E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1F86B9A3-25FD-3C98-4169-7DCEE9F1AEAB}"/>
                </a:ext>
              </a:extLst>
            </p:cNvPr>
            <p:cNvSpPr/>
            <p:nvPr/>
          </p:nvSpPr>
          <p:spPr>
            <a:xfrm>
              <a:off x="3401146" y="1868234"/>
              <a:ext cx="99230" cy="2882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>
              <a:extLst>
                <a:ext uri="{FF2B5EF4-FFF2-40B4-BE49-F238E27FC236}">
                  <a16:creationId xmlns:a16="http://schemas.microsoft.com/office/drawing/2014/main" id="{76859B97-3E1F-6EC5-7E79-3F76C1669F95}"/>
                </a:ext>
              </a:extLst>
            </p:cNvPr>
            <p:cNvSpPr/>
            <p:nvPr/>
          </p:nvSpPr>
          <p:spPr>
            <a:xfrm>
              <a:off x="3565648" y="1866074"/>
              <a:ext cx="99230" cy="2882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6" name="TextBox 405">
            <a:extLst>
              <a:ext uri="{FF2B5EF4-FFF2-40B4-BE49-F238E27FC236}">
                <a16:creationId xmlns:a16="http://schemas.microsoft.com/office/drawing/2014/main" id="{F592EBB2-2306-5881-0A6C-39D5DB22F68F}"/>
              </a:ext>
            </a:extLst>
          </p:cNvPr>
          <p:cNvSpPr txBox="1"/>
          <p:nvPr/>
        </p:nvSpPr>
        <p:spPr>
          <a:xfrm>
            <a:off x="6316694" y="5766748"/>
            <a:ext cx="7248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E71D73"/>
                </a:solidFill>
              </a:rPr>
              <a:t>A</a:t>
            </a:r>
            <a:r>
              <a:rPr lang="en-US" sz="1000" b="1" dirty="0">
                <a:solidFill>
                  <a:srgbClr val="1C3E71"/>
                </a:solidFill>
              </a:rPr>
              <a:t>        </a:t>
            </a:r>
            <a:r>
              <a:rPr lang="vi-VN" sz="1000" b="1" dirty="0">
                <a:solidFill>
                  <a:srgbClr val="1C3E71"/>
                </a:solidFill>
              </a:rPr>
              <a:t>    a</a:t>
            </a:r>
            <a:endParaRPr lang="en-US" sz="1000" b="1" dirty="0">
              <a:solidFill>
                <a:srgbClr val="1C3E71"/>
              </a:solidFill>
            </a:endParaRPr>
          </a:p>
        </p:txBody>
      </p:sp>
      <p:sp>
        <p:nvSpPr>
          <p:cNvPr id="407" name="TextBox 406">
            <a:extLst>
              <a:ext uri="{FF2B5EF4-FFF2-40B4-BE49-F238E27FC236}">
                <a16:creationId xmlns:a16="http://schemas.microsoft.com/office/drawing/2014/main" id="{54C0523A-D4BC-B95D-4030-9B9B3D13999A}"/>
              </a:ext>
            </a:extLst>
          </p:cNvPr>
          <p:cNvSpPr txBox="1"/>
          <p:nvPr/>
        </p:nvSpPr>
        <p:spPr>
          <a:xfrm>
            <a:off x="5609021" y="5907553"/>
            <a:ext cx="82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E71D73"/>
                </a:solidFill>
              </a:rPr>
              <a:t>X</a:t>
            </a:r>
            <a:r>
              <a:rPr lang="en-US" sz="2400" b="1" baseline="30000" dirty="0">
                <a:solidFill>
                  <a:srgbClr val="E71D73"/>
                </a:solidFill>
              </a:rPr>
              <a:t>A</a:t>
            </a:r>
            <a:r>
              <a:rPr lang="en-US" sz="2400" b="1" dirty="0">
                <a:solidFill>
                  <a:srgbClr val="1C3E71"/>
                </a:solidFill>
              </a:rPr>
              <a:t>X</a:t>
            </a:r>
            <a:r>
              <a:rPr lang="vi-VN" sz="2400" b="1" baseline="30000" dirty="0">
                <a:solidFill>
                  <a:srgbClr val="1C3E71"/>
                </a:solidFill>
              </a:rPr>
              <a:t>a</a:t>
            </a:r>
            <a:endParaRPr lang="en-US" sz="2400" b="1" dirty="0">
              <a:solidFill>
                <a:srgbClr val="1C3E71"/>
              </a:solidFill>
            </a:endParaRPr>
          </a:p>
        </p:txBody>
      </p:sp>
      <p:grpSp>
        <p:nvGrpSpPr>
          <p:cNvPr id="408" name="Group 407">
            <a:extLst>
              <a:ext uri="{FF2B5EF4-FFF2-40B4-BE49-F238E27FC236}">
                <a16:creationId xmlns:a16="http://schemas.microsoft.com/office/drawing/2014/main" id="{3EEBE976-D853-DE51-683A-BD3558790E4B}"/>
              </a:ext>
            </a:extLst>
          </p:cNvPr>
          <p:cNvGrpSpPr/>
          <p:nvPr/>
        </p:nvGrpSpPr>
        <p:grpSpPr>
          <a:xfrm>
            <a:off x="8130423" y="5843011"/>
            <a:ext cx="103586" cy="586233"/>
            <a:chOff x="5698604" y="2339762"/>
            <a:chExt cx="103586" cy="586233"/>
          </a:xfrm>
        </p:grpSpPr>
        <p:grpSp>
          <p:nvGrpSpPr>
            <p:cNvPr id="409" name="Group 408">
              <a:extLst>
                <a:ext uri="{FF2B5EF4-FFF2-40B4-BE49-F238E27FC236}">
                  <a16:creationId xmlns:a16="http://schemas.microsoft.com/office/drawing/2014/main" id="{3A666FDD-EC6A-01B7-B9DA-694B9F8FDEB1}"/>
                </a:ext>
              </a:extLst>
            </p:cNvPr>
            <p:cNvGrpSpPr/>
            <p:nvPr/>
          </p:nvGrpSpPr>
          <p:grpSpPr>
            <a:xfrm>
              <a:off x="5699175" y="2339762"/>
              <a:ext cx="103015" cy="586233"/>
              <a:chOff x="2432807" y="1284790"/>
              <a:chExt cx="360728" cy="3766339"/>
            </a:xfrm>
          </p:grpSpPr>
          <p:grpSp>
            <p:nvGrpSpPr>
              <p:cNvPr id="411" name="Group 410">
                <a:extLst>
                  <a:ext uri="{FF2B5EF4-FFF2-40B4-BE49-F238E27FC236}">
                    <a16:creationId xmlns:a16="http://schemas.microsoft.com/office/drawing/2014/main" id="{73D0C21A-EE29-1359-10FD-AA46AF2590C9}"/>
                  </a:ext>
                </a:extLst>
              </p:cNvPr>
              <p:cNvGrpSpPr/>
              <p:nvPr/>
            </p:nvGrpSpPr>
            <p:grpSpPr>
              <a:xfrm>
                <a:off x="2432807" y="1284790"/>
                <a:ext cx="360727" cy="1875949"/>
                <a:chOff x="2432807" y="925974"/>
                <a:chExt cx="360727" cy="1875949"/>
              </a:xfrm>
            </p:grpSpPr>
            <p:sp>
              <p:nvSpPr>
                <p:cNvPr id="415" name="Rectangle: Rounded Corners 414">
                  <a:extLst>
                    <a:ext uri="{FF2B5EF4-FFF2-40B4-BE49-F238E27FC236}">
                      <a16:creationId xmlns:a16="http://schemas.microsoft.com/office/drawing/2014/main" id="{E061F664-71A1-A0C4-C43A-1E59C59337BD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6" name="Flowchart: Delay 415">
                  <a:extLst>
                    <a:ext uri="{FF2B5EF4-FFF2-40B4-BE49-F238E27FC236}">
                      <a16:creationId xmlns:a16="http://schemas.microsoft.com/office/drawing/2014/main" id="{066F07C4-FBC2-6BBC-9EFC-E13D74C333A0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2" name="Group 411">
                <a:extLst>
                  <a:ext uri="{FF2B5EF4-FFF2-40B4-BE49-F238E27FC236}">
                    <a16:creationId xmlns:a16="http://schemas.microsoft.com/office/drawing/2014/main" id="{49443DC7-D13F-DC14-6367-2ECB4AF14265}"/>
                  </a:ext>
                </a:extLst>
              </p:cNvPr>
              <p:cNvGrpSpPr/>
              <p:nvPr/>
            </p:nvGrpSpPr>
            <p:grpSpPr>
              <a:xfrm rot="10800000">
                <a:off x="2432808" y="3175180"/>
                <a:ext cx="360727" cy="1875949"/>
                <a:chOff x="2432807" y="925974"/>
                <a:chExt cx="360727" cy="1875949"/>
              </a:xfrm>
            </p:grpSpPr>
            <p:sp>
              <p:nvSpPr>
                <p:cNvPr id="413" name="Rectangle: Rounded Corners 412">
                  <a:extLst>
                    <a:ext uri="{FF2B5EF4-FFF2-40B4-BE49-F238E27FC236}">
                      <a16:creationId xmlns:a16="http://schemas.microsoft.com/office/drawing/2014/main" id="{FF002ACA-04CD-9C11-4395-0538F2B59B5E}"/>
                    </a:ext>
                  </a:extLst>
                </p:cNvPr>
                <p:cNvSpPr/>
                <p:nvPr/>
              </p:nvSpPr>
              <p:spPr>
                <a:xfrm>
                  <a:off x="2432807" y="1023457"/>
                  <a:ext cx="360727" cy="1778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4" name="Flowchart: Delay 413">
                  <a:extLst>
                    <a:ext uri="{FF2B5EF4-FFF2-40B4-BE49-F238E27FC236}">
                      <a16:creationId xmlns:a16="http://schemas.microsoft.com/office/drawing/2014/main" id="{94AB7DE9-4C2E-1DA8-FFDE-C3E6C9527384}"/>
                    </a:ext>
                  </a:extLst>
                </p:cNvPr>
                <p:cNvSpPr/>
                <p:nvPr/>
              </p:nvSpPr>
              <p:spPr>
                <a:xfrm rot="16200000">
                  <a:off x="2474275" y="884506"/>
                  <a:ext cx="277792" cy="360727"/>
                </a:xfrm>
                <a:prstGeom prst="flowChartDelay">
                  <a:avLst/>
                </a:prstGeom>
                <a:solidFill>
                  <a:srgbClr val="E71D73"/>
                </a:solidFill>
                <a:ln>
                  <a:solidFill>
                    <a:srgbClr val="1C3E7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6391051C-26EB-D54C-DDF9-83565633083B}"/>
                </a:ext>
              </a:extLst>
            </p:cNvPr>
            <p:cNvSpPr/>
            <p:nvPr/>
          </p:nvSpPr>
          <p:spPr>
            <a:xfrm>
              <a:off x="5698604" y="2413338"/>
              <a:ext cx="99230" cy="2882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7" name="Group 416">
            <a:extLst>
              <a:ext uri="{FF2B5EF4-FFF2-40B4-BE49-F238E27FC236}">
                <a16:creationId xmlns:a16="http://schemas.microsoft.com/office/drawing/2014/main" id="{38AB409A-DFBE-9F16-E02E-9C291BC9230C}"/>
              </a:ext>
            </a:extLst>
          </p:cNvPr>
          <p:cNvGrpSpPr/>
          <p:nvPr/>
        </p:nvGrpSpPr>
        <p:grpSpPr>
          <a:xfrm>
            <a:off x="8342775" y="5947806"/>
            <a:ext cx="100983" cy="424376"/>
            <a:chOff x="10307670" y="1551802"/>
            <a:chExt cx="100983" cy="424376"/>
          </a:xfrm>
        </p:grpSpPr>
        <p:grpSp>
          <p:nvGrpSpPr>
            <p:cNvPr id="418" name="Group 417">
              <a:extLst>
                <a:ext uri="{FF2B5EF4-FFF2-40B4-BE49-F238E27FC236}">
                  <a16:creationId xmlns:a16="http://schemas.microsoft.com/office/drawing/2014/main" id="{93F3BA21-F3AB-CF1B-9539-B2CEBEF51DA2}"/>
                </a:ext>
              </a:extLst>
            </p:cNvPr>
            <p:cNvGrpSpPr/>
            <p:nvPr/>
          </p:nvGrpSpPr>
          <p:grpSpPr>
            <a:xfrm>
              <a:off x="10307670" y="1551802"/>
              <a:ext cx="100983" cy="178371"/>
              <a:chOff x="2432806" y="734717"/>
              <a:chExt cx="360728" cy="2067206"/>
            </a:xfrm>
            <a:solidFill>
              <a:srgbClr val="0070C0"/>
            </a:solidFill>
          </p:grpSpPr>
          <p:sp>
            <p:nvSpPr>
              <p:cNvPr id="422" name="Rectangle: Rounded Corners 421">
                <a:extLst>
                  <a:ext uri="{FF2B5EF4-FFF2-40B4-BE49-F238E27FC236}">
                    <a16:creationId xmlns:a16="http://schemas.microsoft.com/office/drawing/2014/main" id="{0AB97FFA-1DFE-6228-5EDB-45783A6E5426}"/>
                  </a:ext>
                </a:extLst>
              </p:cNvPr>
              <p:cNvSpPr/>
              <p:nvPr/>
            </p:nvSpPr>
            <p:spPr>
              <a:xfrm>
                <a:off x="2432807" y="1023457"/>
                <a:ext cx="360727" cy="1778466"/>
              </a:xfrm>
              <a:prstGeom prst="roundRect">
                <a:avLst/>
              </a:prstGeom>
              <a:grpFill/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Flowchart: Delay 422">
                <a:extLst>
                  <a:ext uri="{FF2B5EF4-FFF2-40B4-BE49-F238E27FC236}">
                    <a16:creationId xmlns:a16="http://schemas.microsoft.com/office/drawing/2014/main" id="{76EA5EBA-3245-79ED-292E-2C67D1CF5BC1}"/>
                  </a:ext>
                </a:extLst>
              </p:cNvPr>
              <p:cNvSpPr/>
              <p:nvPr/>
            </p:nvSpPr>
            <p:spPr>
              <a:xfrm rot="16200000">
                <a:off x="2378645" y="788878"/>
                <a:ext cx="469049" cy="360727"/>
              </a:xfrm>
              <a:prstGeom prst="flowChartDelay">
                <a:avLst/>
              </a:prstGeom>
              <a:solidFill>
                <a:srgbClr val="E71D73"/>
              </a:solidFill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9" name="Group 418">
              <a:extLst>
                <a:ext uri="{FF2B5EF4-FFF2-40B4-BE49-F238E27FC236}">
                  <a16:creationId xmlns:a16="http://schemas.microsoft.com/office/drawing/2014/main" id="{FCD5DB4A-8908-D1AE-8B27-A29C90B2790B}"/>
                </a:ext>
              </a:extLst>
            </p:cNvPr>
            <p:cNvGrpSpPr/>
            <p:nvPr/>
          </p:nvGrpSpPr>
          <p:grpSpPr>
            <a:xfrm rot="10800000">
              <a:off x="10307671" y="1730612"/>
              <a:ext cx="100982" cy="245566"/>
              <a:chOff x="2432807" y="925974"/>
              <a:chExt cx="360727" cy="1875949"/>
            </a:xfrm>
            <a:solidFill>
              <a:srgbClr val="0070C0"/>
            </a:solidFill>
          </p:grpSpPr>
          <p:sp>
            <p:nvSpPr>
              <p:cNvPr id="420" name="Rectangle: Rounded Corners 419">
                <a:extLst>
                  <a:ext uri="{FF2B5EF4-FFF2-40B4-BE49-F238E27FC236}">
                    <a16:creationId xmlns:a16="http://schemas.microsoft.com/office/drawing/2014/main" id="{C4CEA0B5-F431-1020-6978-9416947978CA}"/>
                  </a:ext>
                </a:extLst>
              </p:cNvPr>
              <p:cNvSpPr/>
              <p:nvPr/>
            </p:nvSpPr>
            <p:spPr>
              <a:xfrm>
                <a:off x="2432807" y="1023457"/>
                <a:ext cx="360727" cy="1778466"/>
              </a:xfrm>
              <a:prstGeom prst="roundRect">
                <a:avLst/>
              </a:prstGeom>
              <a:grpFill/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Flowchart: Delay 420">
                <a:extLst>
                  <a:ext uri="{FF2B5EF4-FFF2-40B4-BE49-F238E27FC236}">
                    <a16:creationId xmlns:a16="http://schemas.microsoft.com/office/drawing/2014/main" id="{13F3FF9E-C823-6A13-397B-1DE8ED556DF8}"/>
                  </a:ext>
                </a:extLst>
              </p:cNvPr>
              <p:cNvSpPr/>
              <p:nvPr/>
            </p:nvSpPr>
            <p:spPr>
              <a:xfrm rot="16200000">
                <a:off x="2474275" y="884506"/>
                <a:ext cx="277792" cy="360727"/>
              </a:xfrm>
              <a:prstGeom prst="flowChartDelay">
                <a:avLst/>
              </a:prstGeom>
              <a:solidFill>
                <a:srgbClr val="E71D73"/>
              </a:solidFill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24" name="TextBox 423">
            <a:extLst>
              <a:ext uri="{FF2B5EF4-FFF2-40B4-BE49-F238E27FC236}">
                <a16:creationId xmlns:a16="http://schemas.microsoft.com/office/drawing/2014/main" id="{2B2CBA7C-B2D6-F0F6-E9D1-E631A61A9DD6}"/>
              </a:ext>
            </a:extLst>
          </p:cNvPr>
          <p:cNvSpPr txBox="1"/>
          <p:nvPr/>
        </p:nvSpPr>
        <p:spPr>
          <a:xfrm>
            <a:off x="7892864" y="5768548"/>
            <a:ext cx="3223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000" b="1" dirty="0">
                <a:solidFill>
                  <a:srgbClr val="E71D73"/>
                </a:solidFill>
              </a:rPr>
              <a:t>A</a:t>
            </a:r>
            <a:r>
              <a:rPr lang="en-US" sz="1000" b="1" dirty="0">
                <a:solidFill>
                  <a:srgbClr val="E71D73"/>
                </a:solidFill>
              </a:rPr>
              <a:t>     </a:t>
            </a:r>
          </a:p>
        </p:txBody>
      </p:sp>
      <p:sp>
        <p:nvSpPr>
          <p:cNvPr id="425" name="TextBox 424">
            <a:extLst>
              <a:ext uri="{FF2B5EF4-FFF2-40B4-BE49-F238E27FC236}">
                <a16:creationId xmlns:a16="http://schemas.microsoft.com/office/drawing/2014/main" id="{7539AB9D-EA2C-81B9-8D12-BC53199362FD}"/>
              </a:ext>
            </a:extLst>
          </p:cNvPr>
          <p:cNvSpPr txBox="1"/>
          <p:nvPr/>
        </p:nvSpPr>
        <p:spPr>
          <a:xfrm>
            <a:off x="7218718" y="5851051"/>
            <a:ext cx="708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E71D73"/>
                </a:solidFill>
              </a:rPr>
              <a:t>X</a:t>
            </a:r>
            <a:r>
              <a:rPr lang="vi-VN" sz="2400" b="1" baseline="30000" dirty="0">
                <a:solidFill>
                  <a:srgbClr val="E71D73"/>
                </a:solidFill>
              </a:rPr>
              <a:t>A</a:t>
            </a:r>
            <a:r>
              <a:rPr lang="en-US" sz="2400" b="1" dirty="0">
                <a:solidFill>
                  <a:srgbClr val="E71D73"/>
                </a:solidFill>
              </a:rPr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6" name="TextBox 425">
                <a:extLst>
                  <a:ext uri="{FF2B5EF4-FFF2-40B4-BE49-F238E27FC236}">
                    <a16:creationId xmlns:a16="http://schemas.microsoft.com/office/drawing/2014/main" id="{77A6FE2F-C191-D8CF-4AC2-1B2A352B8CFA}"/>
                  </a:ext>
                </a:extLst>
              </p:cNvPr>
              <p:cNvSpPr txBox="1"/>
              <p:nvPr/>
            </p:nvSpPr>
            <p:spPr>
              <a:xfrm>
                <a:off x="3670998" y="3654486"/>
                <a:ext cx="185948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b="0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b="0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1C3E71"/>
                  </a:solidFill>
                </a:endParaRPr>
              </a:p>
            </p:txBody>
          </p:sp>
        </mc:Choice>
        <mc:Fallback xmlns="">
          <p:sp>
            <p:nvSpPr>
              <p:cNvPr id="426" name="TextBox 425">
                <a:extLst>
                  <a:ext uri="{FF2B5EF4-FFF2-40B4-BE49-F238E27FC236}">
                    <a16:creationId xmlns:a16="http://schemas.microsoft.com/office/drawing/2014/main" id="{77A6FE2F-C191-D8CF-4AC2-1B2A352B8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998" y="3654486"/>
                <a:ext cx="185948" cy="5186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7" name="TextBox 426">
                <a:extLst>
                  <a:ext uri="{FF2B5EF4-FFF2-40B4-BE49-F238E27FC236}">
                    <a16:creationId xmlns:a16="http://schemas.microsoft.com/office/drawing/2014/main" id="{34D14A30-9048-54D2-0E5B-589085142DB1}"/>
                  </a:ext>
                </a:extLst>
              </p:cNvPr>
              <p:cNvSpPr txBox="1"/>
              <p:nvPr/>
            </p:nvSpPr>
            <p:spPr>
              <a:xfrm>
                <a:off x="4998366" y="3677211"/>
                <a:ext cx="185948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b="0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b="0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1C3E71"/>
                  </a:solidFill>
                </a:endParaRPr>
              </a:p>
            </p:txBody>
          </p:sp>
        </mc:Choice>
        <mc:Fallback xmlns="">
          <p:sp>
            <p:nvSpPr>
              <p:cNvPr id="427" name="TextBox 426">
                <a:extLst>
                  <a:ext uri="{FF2B5EF4-FFF2-40B4-BE49-F238E27FC236}">
                    <a16:creationId xmlns:a16="http://schemas.microsoft.com/office/drawing/2014/main" id="{34D14A30-9048-54D2-0E5B-589085142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366" y="3677211"/>
                <a:ext cx="185948" cy="5186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8" name="TextBox 427">
                <a:extLst>
                  <a:ext uri="{FF2B5EF4-FFF2-40B4-BE49-F238E27FC236}">
                    <a16:creationId xmlns:a16="http://schemas.microsoft.com/office/drawing/2014/main" id="{5879C0B5-44B6-FEB7-32E6-2AF632FDE36E}"/>
                  </a:ext>
                </a:extLst>
              </p:cNvPr>
              <p:cNvSpPr txBox="1"/>
              <p:nvPr/>
            </p:nvSpPr>
            <p:spPr>
              <a:xfrm>
                <a:off x="6565525" y="3726156"/>
                <a:ext cx="185948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b="0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b="0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1C3E71"/>
                  </a:solidFill>
                </a:endParaRPr>
              </a:p>
            </p:txBody>
          </p:sp>
        </mc:Choice>
        <mc:Fallback xmlns="">
          <p:sp>
            <p:nvSpPr>
              <p:cNvPr id="428" name="TextBox 427">
                <a:extLst>
                  <a:ext uri="{FF2B5EF4-FFF2-40B4-BE49-F238E27FC236}">
                    <a16:creationId xmlns:a16="http://schemas.microsoft.com/office/drawing/2014/main" id="{5879C0B5-44B6-FEB7-32E6-2AF632FDE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525" y="3726156"/>
                <a:ext cx="185948" cy="5186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9" name="TextBox 428">
                <a:extLst>
                  <a:ext uri="{FF2B5EF4-FFF2-40B4-BE49-F238E27FC236}">
                    <a16:creationId xmlns:a16="http://schemas.microsoft.com/office/drawing/2014/main" id="{C6012146-A2D3-F769-8EA9-3DEBF89696E2}"/>
                  </a:ext>
                </a:extLst>
              </p:cNvPr>
              <p:cNvSpPr txBox="1"/>
              <p:nvPr/>
            </p:nvSpPr>
            <p:spPr>
              <a:xfrm>
                <a:off x="7873288" y="3706687"/>
                <a:ext cx="185948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b="0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b="0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1C3E71"/>
                  </a:solidFill>
                </a:endParaRPr>
              </a:p>
            </p:txBody>
          </p:sp>
        </mc:Choice>
        <mc:Fallback xmlns="">
          <p:sp>
            <p:nvSpPr>
              <p:cNvPr id="429" name="TextBox 428">
                <a:extLst>
                  <a:ext uri="{FF2B5EF4-FFF2-40B4-BE49-F238E27FC236}">
                    <a16:creationId xmlns:a16="http://schemas.microsoft.com/office/drawing/2014/main" id="{C6012146-A2D3-F769-8EA9-3DEBF8969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3288" y="3706687"/>
                <a:ext cx="185948" cy="5186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0" name="TextBox 429">
                <a:extLst>
                  <a:ext uri="{FF2B5EF4-FFF2-40B4-BE49-F238E27FC236}">
                    <a16:creationId xmlns:a16="http://schemas.microsoft.com/office/drawing/2014/main" id="{AB52F9AC-9906-A84E-30BD-871F1A3AF6A3}"/>
                  </a:ext>
                </a:extLst>
              </p:cNvPr>
              <p:cNvSpPr txBox="1"/>
              <p:nvPr/>
            </p:nvSpPr>
            <p:spPr>
              <a:xfrm>
                <a:off x="7219949" y="4439585"/>
                <a:ext cx="185948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b="0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b="0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1C3E71"/>
                  </a:solidFill>
                </a:endParaRPr>
              </a:p>
            </p:txBody>
          </p:sp>
        </mc:Choice>
        <mc:Fallback xmlns="">
          <p:sp>
            <p:nvSpPr>
              <p:cNvPr id="430" name="TextBox 429">
                <a:extLst>
                  <a:ext uri="{FF2B5EF4-FFF2-40B4-BE49-F238E27FC236}">
                    <a16:creationId xmlns:a16="http://schemas.microsoft.com/office/drawing/2014/main" id="{AB52F9AC-9906-A84E-30BD-871F1A3AF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949" y="4439585"/>
                <a:ext cx="185948" cy="5186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1" name="TextBox 430">
                <a:extLst>
                  <a:ext uri="{FF2B5EF4-FFF2-40B4-BE49-F238E27FC236}">
                    <a16:creationId xmlns:a16="http://schemas.microsoft.com/office/drawing/2014/main" id="{0C6D267E-C7F2-C175-ED31-8D7C0F42169A}"/>
                  </a:ext>
                </a:extLst>
              </p:cNvPr>
              <p:cNvSpPr txBox="1"/>
              <p:nvPr/>
            </p:nvSpPr>
            <p:spPr>
              <a:xfrm>
                <a:off x="5561247" y="4436537"/>
                <a:ext cx="185948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b="0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b="0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1C3E71"/>
                  </a:solidFill>
                </a:endParaRPr>
              </a:p>
            </p:txBody>
          </p:sp>
        </mc:Choice>
        <mc:Fallback xmlns="">
          <p:sp>
            <p:nvSpPr>
              <p:cNvPr id="431" name="TextBox 430">
                <a:extLst>
                  <a:ext uri="{FF2B5EF4-FFF2-40B4-BE49-F238E27FC236}">
                    <a16:creationId xmlns:a16="http://schemas.microsoft.com/office/drawing/2014/main" id="{0C6D267E-C7F2-C175-ED31-8D7C0F421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247" y="4436537"/>
                <a:ext cx="185948" cy="51860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2" name="TextBox 431">
                <a:extLst>
                  <a:ext uri="{FF2B5EF4-FFF2-40B4-BE49-F238E27FC236}">
                    <a16:creationId xmlns:a16="http://schemas.microsoft.com/office/drawing/2014/main" id="{A6ED4E79-4AF4-51FE-8096-624EFFCEA2D7}"/>
                  </a:ext>
                </a:extLst>
              </p:cNvPr>
              <p:cNvSpPr txBox="1"/>
              <p:nvPr/>
            </p:nvSpPr>
            <p:spPr>
              <a:xfrm>
                <a:off x="3890847" y="5115590"/>
                <a:ext cx="185948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b="0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b="0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1C3E71"/>
                  </a:solidFill>
                </a:endParaRPr>
              </a:p>
            </p:txBody>
          </p:sp>
        </mc:Choice>
        <mc:Fallback xmlns="">
          <p:sp>
            <p:nvSpPr>
              <p:cNvPr id="432" name="TextBox 431">
                <a:extLst>
                  <a:ext uri="{FF2B5EF4-FFF2-40B4-BE49-F238E27FC236}">
                    <a16:creationId xmlns:a16="http://schemas.microsoft.com/office/drawing/2014/main" id="{A6ED4E79-4AF4-51FE-8096-624EFFCEA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847" y="5115590"/>
                <a:ext cx="185948" cy="5186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3" name="TextBox 432">
                <a:extLst>
                  <a:ext uri="{FF2B5EF4-FFF2-40B4-BE49-F238E27FC236}">
                    <a16:creationId xmlns:a16="http://schemas.microsoft.com/office/drawing/2014/main" id="{2D7B06DC-A3B0-66BC-3C54-451C67F6F1CE}"/>
                  </a:ext>
                </a:extLst>
              </p:cNvPr>
              <p:cNvSpPr txBox="1"/>
              <p:nvPr/>
            </p:nvSpPr>
            <p:spPr>
              <a:xfrm>
                <a:off x="3888549" y="5820092"/>
                <a:ext cx="185948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b="0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b="0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1C3E71"/>
                  </a:solidFill>
                </a:endParaRPr>
              </a:p>
            </p:txBody>
          </p:sp>
        </mc:Choice>
        <mc:Fallback xmlns="">
          <p:sp>
            <p:nvSpPr>
              <p:cNvPr id="433" name="TextBox 432">
                <a:extLst>
                  <a:ext uri="{FF2B5EF4-FFF2-40B4-BE49-F238E27FC236}">
                    <a16:creationId xmlns:a16="http://schemas.microsoft.com/office/drawing/2014/main" id="{2D7B06DC-A3B0-66BC-3C54-451C67F6F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549" y="5820092"/>
                <a:ext cx="185948" cy="5186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4" name="TextBox 433">
                <a:extLst>
                  <a:ext uri="{FF2B5EF4-FFF2-40B4-BE49-F238E27FC236}">
                    <a16:creationId xmlns:a16="http://schemas.microsoft.com/office/drawing/2014/main" id="{29BB358A-AD3C-8391-DF69-14CDDBA4CA76}"/>
                  </a:ext>
                </a:extLst>
              </p:cNvPr>
              <p:cNvSpPr txBox="1"/>
              <p:nvPr/>
            </p:nvSpPr>
            <p:spPr>
              <a:xfrm>
                <a:off x="5455745" y="5122611"/>
                <a:ext cx="185948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b="0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b="0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1C3E71"/>
                  </a:solidFill>
                </a:endParaRPr>
              </a:p>
            </p:txBody>
          </p:sp>
        </mc:Choice>
        <mc:Fallback xmlns="">
          <p:sp>
            <p:nvSpPr>
              <p:cNvPr id="434" name="TextBox 433">
                <a:extLst>
                  <a:ext uri="{FF2B5EF4-FFF2-40B4-BE49-F238E27FC236}">
                    <a16:creationId xmlns:a16="http://schemas.microsoft.com/office/drawing/2014/main" id="{29BB358A-AD3C-8391-DF69-14CDDBA4C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745" y="5122611"/>
                <a:ext cx="185948" cy="51860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5" name="TextBox 434">
                <a:extLst>
                  <a:ext uri="{FF2B5EF4-FFF2-40B4-BE49-F238E27FC236}">
                    <a16:creationId xmlns:a16="http://schemas.microsoft.com/office/drawing/2014/main" id="{4FF17B99-2E75-1B78-C9EB-ACDAD3D5ED33}"/>
                  </a:ext>
                </a:extLst>
              </p:cNvPr>
              <p:cNvSpPr txBox="1"/>
              <p:nvPr/>
            </p:nvSpPr>
            <p:spPr>
              <a:xfrm>
                <a:off x="5461664" y="5844776"/>
                <a:ext cx="185948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b="0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b="0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1C3E71"/>
                  </a:solidFill>
                </a:endParaRPr>
              </a:p>
            </p:txBody>
          </p:sp>
        </mc:Choice>
        <mc:Fallback xmlns="">
          <p:sp>
            <p:nvSpPr>
              <p:cNvPr id="435" name="TextBox 434">
                <a:extLst>
                  <a:ext uri="{FF2B5EF4-FFF2-40B4-BE49-F238E27FC236}">
                    <a16:creationId xmlns:a16="http://schemas.microsoft.com/office/drawing/2014/main" id="{4FF17B99-2E75-1B78-C9EB-ACDAD3D5E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664" y="5844776"/>
                <a:ext cx="185948" cy="51860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6" name="TextBox 435">
                <a:extLst>
                  <a:ext uri="{FF2B5EF4-FFF2-40B4-BE49-F238E27FC236}">
                    <a16:creationId xmlns:a16="http://schemas.microsoft.com/office/drawing/2014/main" id="{3229B88B-C795-5AEF-9994-35989DD1E031}"/>
                  </a:ext>
                </a:extLst>
              </p:cNvPr>
              <p:cNvSpPr txBox="1"/>
              <p:nvPr/>
            </p:nvSpPr>
            <p:spPr>
              <a:xfrm>
                <a:off x="7018754" y="5152067"/>
                <a:ext cx="185948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b="0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b="0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1C3E71"/>
                  </a:solidFill>
                </a:endParaRPr>
              </a:p>
            </p:txBody>
          </p:sp>
        </mc:Choice>
        <mc:Fallback xmlns="">
          <p:sp>
            <p:nvSpPr>
              <p:cNvPr id="436" name="TextBox 435">
                <a:extLst>
                  <a:ext uri="{FF2B5EF4-FFF2-40B4-BE49-F238E27FC236}">
                    <a16:creationId xmlns:a16="http://schemas.microsoft.com/office/drawing/2014/main" id="{3229B88B-C795-5AEF-9994-35989DD1E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754" y="5152067"/>
                <a:ext cx="185948" cy="51860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7" name="TextBox 436">
                <a:extLst>
                  <a:ext uri="{FF2B5EF4-FFF2-40B4-BE49-F238E27FC236}">
                    <a16:creationId xmlns:a16="http://schemas.microsoft.com/office/drawing/2014/main" id="{06579757-E18C-7410-BB9B-614703DCE439}"/>
                  </a:ext>
                </a:extLst>
              </p:cNvPr>
              <p:cNvSpPr txBox="1"/>
              <p:nvPr/>
            </p:nvSpPr>
            <p:spPr>
              <a:xfrm>
                <a:off x="7037171" y="5881331"/>
                <a:ext cx="185948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b="0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b="0" i="1" smtClean="0">
                              <a:solidFill>
                                <a:srgbClr val="1C3E7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1C3E71"/>
                  </a:solidFill>
                </a:endParaRPr>
              </a:p>
            </p:txBody>
          </p:sp>
        </mc:Choice>
        <mc:Fallback xmlns="">
          <p:sp>
            <p:nvSpPr>
              <p:cNvPr id="437" name="TextBox 436">
                <a:extLst>
                  <a:ext uri="{FF2B5EF4-FFF2-40B4-BE49-F238E27FC236}">
                    <a16:creationId xmlns:a16="http://schemas.microsoft.com/office/drawing/2014/main" id="{06579757-E18C-7410-BB9B-614703DCE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171" y="5881331"/>
                <a:ext cx="185948" cy="51860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9" name="TextBox 438">
            <a:extLst>
              <a:ext uri="{FF2B5EF4-FFF2-40B4-BE49-F238E27FC236}">
                <a16:creationId xmlns:a16="http://schemas.microsoft.com/office/drawing/2014/main" id="{E4CA8C32-FB45-DE13-F64E-91C32386E64C}"/>
              </a:ext>
            </a:extLst>
          </p:cNvPr>
          <p:cNvSpPr txBox="1"/>
          <p:nvPr/>
        </p:nvSpPr>
        <p:spPr>
          <a:xfrm>
            <a:off x="8709253" y="5452881"/>
            <a:ext cx="3328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1C3E71"/>
                </a:solidFill>
              </a:rPr>
              <a:t>1      </a:t>
            </a:r>
            <a:r>
              <a:rPr lang="en-US" sz="2000" dirty="0" err="1">
                <a:solidFill>
                  <a:srgbClr val="1C3E71"/>
                </a:solidFill>
              </a:rPr>
              <a:t>Mắt</a:t>
            </a:r>
            <a:r>
              <a:rPr lang="en-US" sz="2000" dirty="0">
                <a:solidFill>
                  <a:srgbClr val="1C3E71"/>
                </a:solidFill>
              </a:rPr>
              <a:t> </a:t>
            </a:r>
            <a:r>
              <a:rPr lang="en-US" sz="2000" dirty="0" err="1">
                <a:solidFill>
                  <a:srgbClr val="1C3E71"/>
                </a:solidFill>
              </a:rPr>
              <a:t>đỏ</a:t>
            </a:r>
            <a:r>
              <a:rPr lang="vi-VN" sz="2000" dirty="0">
                <a:solidFill>
                  <a:srgbClr val="1C3E71"/>
                </a:solidFill>
              </a:rPr>
              <a:t>: 1    Mắt trắng</a:t>
            </a:r>
            <a:endParaRPr lang="en-US" sz="2000" dirty="0">
              <a:solidFill>
                <a:srgbClr val="1C3E71"/>
              </a:solidFill>
            </a:endParaRPr>
          </a:p>
        </p:txBody>
      </p:sp>
      <p:pic>
        <p:nvPicPr>
          <p:cNvPr id="441" name="Picture 6" descr="Kí Hiệu Đặc Biệt Nam Nữ ♂♀ | 199+ Tên 웃 유 Đẹp Nhất - CẦU XANH">
            <a:extLst>
              <a:ext uri="{FF2B5EF4-FFF2-40B4-BE49-F238E27FC236}">
                <a16:creationId xmlns:a16="http://schemas.microsoft.com/office/drawing/2014/main" id="{81445160-6C05-5ABA-77B1-A075D5D12F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06" t="25688" r="26837" b="24404"/>
          <a:stretch/>
        </p:blipFill>
        <p:spPr bwMode="auto">
          <a:xfrm>
            <a:off x="9011430" y="5548511"/>
            <a:ext cx="196115" cy="22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2" name="Picture 2" descr="Giống cái – Wikipedia tiếng Việt">
            <a:extLst>
              <a:ext uri="{FF2B5EF4-FFF2-40B4-BE49-F238E27FC236}">
                <a16:creationId xmlns:a16="http://schemas.microsoft.com/office/drawing/2014/main" id="{D3E77655-4BC3-8ADE-EB01-02DC0687D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601" y="5038245"/>
            <a:ext cx="293775" cy="30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Giống cái – Wikipedia tiếng Việt">
            <a:extLst>
              <a:ext uri="{FF2B5EF4-FFF2-40B4-BE49-F238E27FC236}">
                <a16:creationId xmlns:a16="http://schemas.microsoft.com/office/drawing/2014/main" id="{061A5BD7-3D30-BB00-03F6-384EF762C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536" y="5015116"/>
            <a:ext cx="293775" cy="30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Kí Hiệu Đặc Biệt Nam Nữ ♂♀ | 199+ Tên 웃 유 Đẹp Nhất - CẦU XANH">
            <a:extLst>
              <a:ext uri="{FF2B5EF4-FFF2-40B4-BE49-F238E27FC236}">
                <a16:creationId xmlns:a16="http://schemas.microsoft.com/office/drawing/2014/main" id="{87F7233D-268C-456A-14D6-A1AD27A20F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06" t="25688" r="26837" b="24404"/>
          <a:stretch/>
        </p:blipFill>
        <p:spPr bwMode="auto">
          <a:xfrm>
            <a:off x="10401463" y="5544276"/>
            <a:ext cx="196115" cy="22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82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4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0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6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9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2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5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8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1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4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7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0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3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6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9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2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5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8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1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4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7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0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3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6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9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2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5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8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1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4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7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0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1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4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7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7" grpId="0"/>
      <p:bldP spid="33" grpId="0"/>
      <p:bldP spid="36" grpId="0"/>
      <p:bldP spid="37" grpId="0"/>
      <p:bldP spid="44" grpId="0"/>
      <p:bldP spid="45" grpId="0"/>
      <p:bldP spid="46" grpId="0"/>
      <p:bldP spid="47" grpId="0"/>
      <p:bldP spid="48" grpId="0"/>
      <p:bldP spid="118" grpId="0"/>
      <p:bldP spid="119" grpId="0"/>
      <p:bldP spid="121" grpId="0"/>
      <p:bldP spid="122" grpId="0"/>
      <p:bldP spid="123" grpId="0"/>
      <p:bldP spid="124" grpId="0"/>
      <p:bldP spid="125" grpId="0"/>
      <p:bldP spid="144" grpId="0"/>
      <p:bldP spid="164" grpId="0"/>
      <p:bldP spid="165" grpId="0"/>
      <p:bldP spid="183" grpId="0"/>
      <p:bldP spid="254" grpId="0"/>
      <p:bldP spid="257" grpId="0"/>
      <p:bldP spid="258" grpId="0"/>
      <p:bldP spid="259" grpId="0"/>
      <p:bldP spid="269" grpId="0"/>
      <p:bldP spid="297" grpId="0"/>
      <p:bldP spid="310" grpId="0"/>
      <p:bldP spid="312" grpId="0"/>
      <p:bldP spid="313" grpId="0"/>
      <p:bldP spid="314" grpId="0"/>
      <p:bldP spid="324" grpId="0"/>
      <p:bldP spid="334" grpId="0"/>
      <p:bldP spid="344" grpId="0"/>
      <p:bldP spid="369" grpId="0"/>
      <p:bldP spid="370" grpId="0"/>
      <p:bldP spid="387" grpId="0"/>
      <p:bldP spid="388" grpId="0"/>
      <p:bldP spid="406" grpId="0"/>
      <p:bldP spid="407" grpId="0"/>
      <p:bldP spid="424" grpId="0"/>
      <p:bldP spid="425" grpId="0"/>
      <p:bldP spid="426" grpId="0"/>
      <p:bldP spid="427" grpId="0"/>
      <p:bldP spid="428" grpId="0"/>
      <p:bldP spid="429" grpId="0"/>
      <p:bldP spid="430" grpId="0"/>
      <p:bldP spid="431" grpId="0"/>
      <p:bldP spid="432" grpId="0"/>
      <p:bldP spid="433" grpId="0"/>
      <p:bldP spid="434" grpId="0"/>
      <p:bldP spid="435" grpId="0"/>
      <p:bldP spid="436" grpId="0"/>
      <p:bldP spid="437" grpId="0"/>
      <p:bldP spid="4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8E7FC66-DCF3-AD79-1746-5968A268EF5D}"/>
              </a:ext>
            </a:extLst>
          </p:cNvPr>
          <p:cNvSpPr txBox="1"/>
          <p:nvPr/>
        </p:nvSpPr>
        <p:spPr>
          <a:xfrm>
            <a:off x="1837679" y="1800905"/>
            <a:ext cx="9124964" cy="2970685"/>
          </a:xfrm>
          <a:prstGeom prst="rect">
            <a:avLst/>
          </a:prstGeom>
          <a:solidFill>
            <a:srgbClr val="DFF9F7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1C3E71"/>
                </a:solidFill>
              </a:rPr>
              <a:t>Sự</a:t>
            </a:r>
            <a:r>
              <a:rPr lang="en-US" sz="3200" b="1" dirty="0">
                <a:solidFill>
                  <a:srgbClr val="1C3E71"/>
                </a:solidFill>
              </a:rPr>
              <a:t> di </a:t>
            </a:r>
            <a:r>
              <a:rPr lang="en-US" sz="3200" b="1" dirty="0" err="1">
                <a:solidFill>
                  <a:srgbClr val="1C3E71"/>
                </a:solidFill>
              </a:rPr>
              <a:t>truyền</a:t>
            </a:r>
            <a:r>
              <a:rPr lang="en-US" sz="3200" b="1" dirty="0">
                <a:solidFill>
                  <a:srgbClr val="1C3E71"/>
                </a:solidFill>
              </a:rPr>
              <a:t> </a:t>
            </a:r>
            <a:r>
              <a:rPr lang="en-US" sz="3200" b="1" dirty="0" err="1">
                <a:solidFill>
                  <a:srgbClr val="1C3E71"/>
                </a:solidFill>
              </a:rPr>
              <a:t>những</a:t>
            </a:r>
            <a:r>
              <a:rPr lang="en-US" sz="3200" b="1" dirty="0">
                <a:solidFill>
                  <a:srgbClr val="1C3E71"/>
                </a:solidFill>
              </a:rPr>
              <a:t> </a:t>
            </a:r>
            <a:r>
              <a:rPr lang="en-US" sz="3200" b="1" dirty="0" err="1">
                <a:solidFill>
                  <a:srgbClr val="1C3E71"/>
                </a:solidFill>
              </a:rPr>
              <a:t>tính</a:t>
            </a:r>
            <a:r>
              <a:rPr lang="en-US" sz="3200" b="1" dirty="0">
                <a:solidFill>
                  <a:srgbClr val="1C3E71"/>
                </a:solidFill>
              </a:rPr>
              <a:t> </a:t>
            </a:r>
            <a:r>
              <a:rPr lang="en-US" sz="3200" b="1" dirty="0" err="1">
                <a:solidFill>
                  <a:srgbClr val="1C3E71"/>
                </a:solidFill>
              </a:rPr>
              <a:t>trạng</a:t>
            </a:r>
            <a:r>
              <a:rPr lang="en-US" sz="3200" b="1" dirty="0">
                <a:solidFill>
                  <a:srgbClr val="1C3E71"/>
                </a:solidFill>
              </a:rPr>
              <a:t> do </a:t>
            </a:r>
            <a:r>
              <a:rPr lang="en-US" sz="3200" b="1" dirty="0" err="1">
                <a:solidFill>
                  <a:srgbClr val="1C3E71"/>
                </a:solidFill>
              </a:rPr>
              <a:t>các</a:t>
            </a:r>
            <a:r>
              <a:rPr lang="en-US" sz="3200" b="1" dirty="0">
                <a:solidFill>
                  <a:srgbClr val="1C3E71"/>
                </a:solidFill>
              </a:rPr>
              <a:t> gene </a:t>
            </a:r>
            <a:r>
              <a:rPr lang="en-US" sz="3200" b="1" dirty="0" err="1">
                <a:solidFill>
                  <a:srgbClr val="1C3E71"/>
                </a:solidFill>
              </a:rPr>
              <a:t>lặn</a:t>
            </a:r>
            <a:r>
              <a:rPr lang="en-US" sz="3200" b="1" dirty="0">
                <a:solidFill>
                  <a:srgbClr val="1C3E71"/>
                </a:solidFill>
              </a:rPr>
              <a:t> </a:t>
            </a:r>
            <a:r>
              <a:rPr lang="en-US" sz="3200" b="1" dirty="0" err="1">
                <a:solidFill>
                  <a:srgbClr val="1C3E71"/>
                </a:solidFill>
              </a:rPr>
              <a:t>nằm</a:t>
            </a:r>
            <a:r>
              <a:rPr lang="en-US" sz="3200" b="1" dirty="0">
                <a:solidFill>
                  <a:srgbClr val="1C3E71"/>
                </a:solidFill>
              </a:rPr>
              <a:t> </a:t>
            </a:r>
            <a:r>
              <a:rPr lang="en-US" sz="3200" b="1" dirty="0" err="1">
                <a:solidFill>
                  <a:srgbClr val="1C3E71"/>
                </a:solidFill>
              </a:rPr>
              <a:t>trên</a:t>
            </a:r>
            <a:r>
              <a:rPr lang="en-US" sz="3200" b="1" dirty="0">
                <a:solidFill>
                  <a:srgbClr val="1C3E71"/>
                </a:solidFill>
              </a:rPr>
              <a:t> NST X </a:t>
            </a:r>
            <a:r>
              <a:rPr lang="en-US" sz="3200" b="1" dirty="0" err="1">
                <a:solidFill>
                  <a:srgbClr val="1C3E71"/>
                </a:solidFill>
              </a:rPr>
              <a:t>quy</a:t>
            </a:r>
            <a:r>
              <a:rPr lang="en-US" sz="3200" b="1" dirty="0">
                <a:solidFill>
                  <a:srgbClr val="1C3E71"/>
                </a:solidFill>
              </a:rPr>
              <a:t> định, </a:t>
            </a:r>
            <a:r>
              <a:rPr lang="en-US" sz="3200" b="1" dirty="0" err="1">
                <a:solidFill>
                  <a:srgbClr val="1C3E71"/>
                </a:solidFill>
              </a:rPr>
              <a:t>không</a:t>
            </a:r>
            <a:r>
              <a:rPr lang="en-US" sz="3200" b="1" dirty="0">
                <a:solidFill>
                  <a:srgbClr val="1C3E71"/>
                </a:solidFill>
              </a:rPr>
              <a:t> </a:t>
            </a:r>
            <a:r>
              <a:rPr lang="en-US" sz="3200" b="1" dirty="0" err="1">
                <a:solidFill>
                  <a:srgbClr val="1C3E71"/>
                </a:solidFill>
              </a:rPr>
              <a:t>có</a:t>
            </a:r>
            <a:r>
              <a:rPr lang="en-US" sz="3200" b="1" dirty="0">
                <a:solidFill>
                  <a:srgbClr val="1C3E71"/>
                </a:solidFill>
              </a:rPr>
              <a:t> allele </a:t>
            </a:r>
            <a:r>
              <a:rPr lang="en-US" sz="3200" b="1" dirty="0" err="1">
                <a:solidFill>
                  <a:srgbClr val="1C3E71"/>
                </a:solidFill>
              </a:rPr>
              <a:t>tương</a:t>
            </a:r>
            <a:r>
              <a:rPr lang="en-US" sz="3200" b="1" dirty="0">
                <a:solidFill>
                  <a:srgbClr val="1C3E71"/>
                </a:solidFill>
              </a:rPr>
              <a:t> </a:t>
            </a:r>
            <a:r>
              <a:rPr lang="en-US" sz="3200" b="1" dirty="0" err="1">
                <a:solidFill>
                  <a:srgbClr val="1C3E71"/>
                </a:solidFill>
              </a:rPr>
              <a:t>ứng</a:t>
            </a:r>
            <a:r>
              <a:rPr lang="en-US" sz="3200" b="1" dirty="0">
                <a:solidFill>
                  <a:srgbClr val="1C3E71"/>
                </a:solidFill>
              </a:rPr>
              <a:t> </a:t>
            </a:r>
            <a:r>
              <a:rPr lang="en-US" sz="3200" b="1" dirty="0" err="1">
                <a:solidFill>
                  <a:srgbClr val="1C3E71"/>
                </a:solidFill>
              </a:rPr>
              <a:t>trên</a:t>
            </a:r>
            <a:r>
              <a:rPr lang="en-US" sz="3200" b="1" dirty="0">
                <a:solidFill>
                  <a:srgbClr val="1C3E71"/>
                </a:solidFill>
              </a:rPr>
              <a:t> Y: </a:t>
            </a:r>
            <a:r>
              <a:rPr lang="en-US" sz="3200" b="1" dirty="0" err="1">
                <a:solidFill>
                  <a:srgbClr val="1C3E71"/>
                </a:solidFill>
              </a:rPr>
              <a:t>Bố</a:t>
            </a:r>
            <a:r>
              <a:rPr lang="en-US" sz="3200" b="1" dirty="0">
                <a:solidFill>
                  <a:srgbClr val="1C3E71"/>
                </a:solidFill>
              </a:rPr>
              <a:t> </a:t>
            </a:r>
            <a:r>
              <a:rPr lang="en-US" sz="3200" b="1" dirty="0" err="1">
                <a:solidFill>
                  <a:srgbClr val="1C3E71"/>
                </a:solidFill>
              </a:rPr>
              <a:t>truyền</a:t>
            </a:r>
            <a:r>
              <a:rPr lang="en-US" sz="3200" b="1" dirty="0">
                <a:solidFill>
                  <a:srgbClr val="1C3E71"/>
                </a:solidFill>
              </a:rPr>
              <a:t> </a:t>
            </a:r>
            <a:r>
              <a:rPr lang="en-US" sz="3200" b="1" dirty="0" err="1">
                <a:solidFill>
                  <a:srgbClr val="1C3E71"/>
                </a:solidFill>
              </a:rPr>
              <a:t>cho</a:t>
            </a:r>
            <a:r>
              <a:rPr lang="en-US" sz="3200" b="1" dirty="0">
                <a:solidFill>
                  <a:srgbClr val="1C3E71"/>
                </a:solidFill>
              </a:rPr>
              <a:t> con </a:t>
            </a:r>
            <a:r>
              <a:rPr lang="en-US" sz="3200" b="1" dirty="0" err="1">
                <a:solidFill>
                  <a:srgbClr val="1C3E71"/>
                </a:solidFill>
              </a:rPr>
              <a:t>gái</a:t>
            </a:r>
            <a:r>
              <a:rPr lang="en-US" sz="3200" b="1" dirty="0">
                <a:solidFill>
                  <a:srgbClr val="1C3E71"/>
                </a:solidFill>
              </a:rPr>
              <a:t>, </a:t>
            </a:r>
            <a:r>
              <a:rPr lang="en-US" sz="3200" b="1" dirty="0" err="1">
                <a:solidFill>
                  <a:srgbClr val="1C3E71"/>
                </a:solidFill>
              </a:rPr>
              <a:t>mẹ</a:t>
            </a:r>
            <a:r>
              <a:rPr lang="en-US" sz="3200" b="1" dirty="0">
                <a:solidFill>
                  <a:srgbClr val="1C3E71"/>
                </a:solidFill>
              </a:rPr>
              <a:t> </a:t>
            </a:r>
            <a:r>
              <a:rPr lang="en-US" sz="3200" b="1" dirty="0" err="1">
                <a:solidFill>
                  <a:srgbClr val="1C3E71"/>
                </a:solidFill>
              </a:rPr>
              <a:t>truyền</a:t>
            </a:r>
            <a:r>
              <a:rPr lang="en-US" sz="3200" b="1" dirty="0">
                <a:solidFill>
                  <a:srgbClr val="1C3E71"/>
                </a:solidFill>
              </a:rPr>
              <a:t> </a:t>
            </a:r>
            <a:r>
              <a:rPr lang="en-US" sz="3200" b="1" dirty="0" err="1">
                <a:solidFill>
                  <a:srgbClr val="1C3E71"/>
                </a:solidFill>
              </a:rPr>
              <a:t>cho</a:t>
            </a:r>
            <a:r>
              <a:rPr lang="en-US" sz="3200" b="1" dirty="0">
                <a:solidFill>
                  <a:srgbClr val="1C3E71"/>
                </a:solidFill>
              </a:rPr>
              <a:t> con </a:t>
            </a:r>
            <a:r>
              <a:rPr lang="en-US" sz="3200" b="1" dirty="0" err="1">
                <a:solidFill>
                  <a:srgbClr val="1C3E71"/>
                </a:solidFill>
              </a:rPr>
              <a:t>trai</a:t>
            </a:r>
            <a:r>
              <a:rPr lang="en-US" sz="3200" b="1" dirty="0">
                <a:solidFill>
                  <a:srgbClr val="1C3E71"/>
                </a:solidFill>
              </a:rPr>
              <a:t> (</a:t>
            </a:r>
            <a:r>
              <a:rPr lang="en-US" sz="3200" b="1" dirty="0" err="1">
                <a:solidFill>
                  <a:srgbClr val="1C3E71"/>
                </a:solidFill>
              </a:rPr>
              <a:t>quy</a:t>
            </a:r>
            <a:r>
              <a:rPr lang="en-US" sz="3200" b="1" dirty="0">
                <a:solidFill>
                  <a:srgbClr val="1C3E71"/>
                </a:solidFill>
              </a:rPr>
              <a:t> </a:t>
            </a:r>
            <a:r>
              <a:rPr lang="en-US" sz="3200" b="1" dirty="0" err="1">
                <a:solidFill>
                  <a:srgbClr val="1C3E71"/>
                </a:solidFill>
              </a:rPr>
              <a:t>luật</a:t>
            </a:r>
            <a:r>
              <a:rPr lang="en-US" sz="3200" b="1" dirty="0">
                <a:solidFill>
                  <a:srgbClr val="1C3E71"/>
                </a:solidFill>
              </a:rPr>
              <a:t> di </a:t>
            </a:r>
            <a:r>
              <a:rPr lang="en-US" sz="3200" b="1" dirty="0" err="1">
                <a:solidFill>
                  <a:srgbClr val="1C3E71"/>
                </a:solidFill>
              </a:rPr>
              <a:t>truyền</a:t>
            </a:r>
            <a:r>
              <a:rPr lang="en-US" sz="3200" b="1" dirty="0">
                <a:solidFill>
                  <a:srgbClr val="1C3E71"/>
                </a:solidFill>
              </a:rPr>
              <a:t> </a:t>
            </a:r>
            <a:r>
              <a:rPr lang="en-US" sz="3200" b="1" dirty="0" err="1">
                <a:solidFill>
                  <a:srgbClr val="1C3E71"/>
                </a:solidFill>
              </a:rPr>
              <a:t>chéo</a:t>
            </a:r>
            <a:r>
              <a:rPr lang="en-US" sz="3200" b="1" dirty="0">
                <a:solidFill>
                  <a:srgbClr val="1C3E7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8974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11A9E54-48C4-4B6C-D57A-24795E4FA02B}"/>
              </a:ext>
            </a:extLst>
          </p:cNvPr>
          <p:cNvGrpSpPr/>
          <p:nvPr/>
        </p:nvGrpSpPr>
        <p:grpSpPr>
          <a:xfrm>
            <a:off x="3013490" y="1147966"/>
            <a:ext cx="5746990" cy="4562068"/>
            <a:chOff x="3010619" y="721611"/>
            <a:chExt cx="6497488" cy="5151672"/>
          </a:xfrm>
        </p:grpSpPr>
        <p:pic>
          <p:nvPicPr>
            <p:cNvPr id="8194" name="Picture 2" descr="Inheritance">
              <a:extLst>
                <a:ext uri="{FF2B5EF4-FFF2-40B4-BE49-F238E27FC236}">
                  <a16:creationId xmlns:a16="http://schemas.microsoft.com/office/drawing/2014/main" id="{B78B7BC1-A2A9-40C4-930D-2D503C2EC4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631" y="721611"/>
              <a:ext cx="6428476" cy="4966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82B82C4-9D1C-F2CB-E946-6BFF4500DC90}"/>
                </a:ext>
              </a:extLst>
            </p:cNvPr>
            <p:cNvSpPr/>
            <p:nvPr/>
          </p:nvSpPr>
          <p:spPr>
            <a:xfrm>
              <a:off x="4986068" y="2613804"/>
              <a:ext cx="1595887" cy="38818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6F5F8E6-87D2-B63F-DFEB-16C22B4B90AA}"/>
                </a:ext>
              </a:extLst>
            </p:cNvPr>
            <p:cNvSpPr/>
            <p:nvPr/>
          </p:nvSpPr>
          <p:spPr>
            <a:xfrm>
              <a:off x="7197305" y="2613804"/>
              <a:ext cx="1595887" cy="38818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B85F1B7-06F5-A47F-8F57-1EFF635FB81B}"/>
                </a:ext>
              </a:extLst>
            </p:cNvPr>
            <p:cNvSpPr/>
            <p:nvPr/>
          </p:nvSpPr>
          <p:spPr>
            <a:xfrm>
              <a:off x="3079631" y="753961"/>
              <a:ext cx="1595887" cy="38818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240DA8A-7085-0118-867B-5703D87C957B}"/>
                </a:ext>
              </a:extLst>
            </p:cNvPr>
            <p:cNvSpPr/>
            <p:nvPr/>
          </p:nvSpPr>
          <p:spPr>
            <a:xfrm>
              <a:off x="3390181" y="1244816"/>
              <a:ext cx="1595887" cy="38818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FEA02D-913B-CA46-3CA4-704B7BAD51D3}"/>
                </a:ext>
              </a:extLst>
            </p:cNvPr>
            <p:cNvSpPr/>
            <p:nvPr/>
          </p:nvSpPr>
          <p:spPr>
            <a:xfrm>
              <a:off x="3390180" y="1541121"/>
              <a:ext cx="1595887" cy="60986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A397FB7-BAD1-B153-6754-BBE001C05A9E}"/>
                </a:ext>
              </a:extLst>
            </p:cNvPr>
            <p:cNvSpPr/>
            <p:nvPr/>
          </p:nvSpPr>
          <p:spPr>
            <a:xfrm>
              <a:off x="3082506" y="2819137"/>
              <a:ext cx="1595887" cy="60986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FD3CBD2-38E2-08C5-912D-5ABFBF71BF85}"/>
                </a:ext>
              </a:extLst>
            </p:cNvPr>
            <p:cNvSpPr/>
            <p:nvPr/>
          </p:nvSpPr>
          <p:spPr>
            <a:xfrm>
              <a:off x="3010619" y="5156501"/>
              <a:ext cx="1595887" cy="60986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BCF5A55-44CA-C954-D079-5D0EEFB27F01}"/>
                </a:ext>
              </a:extLst>
            </p:cNvPr>
            <p:cNvSpPr/>
            <p:nvPr/>
          </p:nvSpPr>
          <p:spPr>
            <a:xfrm>
              <a:off x="4500113" y="5263420"/>
              <a:ext cx="1595887" cy="60986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D9CAC26-6D48-BD88-FF92-B09979C279C3}"/>
                </a:ext>
              </a:extLst>
            </p:cNvPr>
            <p:cNvSpPr/>
            <p:nvPr/>
          </p:nvSpPr>
          <p:spPr>
            <a:xfrm>
              <a:off x="6165012" y="5263420"/>
              <a:ext cx="1595887" cy="60986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B6A11E-4AD1-9C5F-82BD-6680B684EDB9}"/>
                </a:ext>
              </a:extLst>
            </p:cNvPr>
            <p:cNvSpPr/>
            <p:nvPr/>
          </p:nvSpPr>
          <p:spPr>
            <a:xfrm>
              <a:off x="7760899" y="5224601"/>
              <a:ext cx="1595887" cy="60986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6" descr="Download Focus, Idea, Light Bulb. Royalty-Free Stock Illustration Image -  Pixabay">
            <a:extLst>
              <a:ext uri="{FF2B5EF4-FFF2-40B4-BE49-F238E27FC236}">
                <a16:creationId xmlns:a16="http://schemas.microsoft.com/office/drawing/2014/main" id="{E55E44A0-2F29-E63E-23A7-F97929EDF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22" y="72961"/>
            <a:ext cx="970293" cy="87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8E1427C-ABF3-EAF7-CA77-5579AFBA4C62}"/>
              </a:ext>
            </a:extLst>
          </p:cNvPr>
          <p:cNvSpPr txBox="1"/>
          <p:nvPr/>
        </p:nvSpPr>
        <p:spPr>
          <a:xfrm>
            <a:off x="1209106" y="221206"/>
            <a:ext cx="10540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1C3E71"/>
                </a:solidFill>
              </a:rPr>
              <a:t>Bệnh</a:t>
            </a:r>
            <a:r>
              <a:rPr lang="en-US" sz="2000" b="1" dirty="0">
                <a:solidFill>
                  <a:srgbClr val="1C3E71"/>
                </a:solidFill>
              </a:rPr>
              <a:t> </a:t>
            </a:r>
            <a:r>
              <a:rPr lang="en-US" sz="2000" b="1" dirty="0" err="1">
                <a:solidFill>
                  <a:srgbClr val="1C3E71"/>
                </a:solidFill>
              </a:rPr>
              <a:t>máu</a:t>
            </a:r>
            <a:r>
              <a:rPr lang="en-US" sz="2000" b="1" dirty="0">
                <a:solidFill>
                  <a:srgbClr val="1C3E71"/>
                </a:solidFill>
              </a:rPr>
              <a:t> </a:t>
            </a:r>
            <a:r>
              <a:rPr lang="en-US" sz="2000" b="1" dirty="0" err="1">
                <a:solidFill>
                  <a:srgbClr val="1C3E71"/>
                </a:solidFill>
              </a:rPr>
              <a:t>khó</a:t>
            </a:r>
            <a:r>
              <a:rPr lang="en-US" sz="2000" b="1" dirty="0">
                <a:solidFill>
                  <a:srgbClr val="1C3E71"/>
                </a:solidFill>
              </a:rPr>
              <a:t> </a:t>
            </a:r>
            <a:r>
              <a:rPr lang="en-US" sz="2000" b="1" dirty="0" err="1">
                <a:solidFill>
                  <a:srgbClr val="1C3E71"/>
                </a:solidFill>
              </a:rPr>
              <a:t>đông</a:t>
            </a:r>
            <a:r>
              <a:rPr lang="en-US" sz="2000" b="1" dirty="0">
                <a:solidFill>
                  <a:srgbClr val="1C3E71"/>
                </a:solidFill>
              </a:rPr>
              <a:t> do gene </a:t>
            </a:r>
            <a:r>
              <a:rPr lang="en-US" sz="2000" b="1" dirty="0" err="1">
                <a:solidFill>
                  <a:srgbClr val="1C3E71"/>
                </a:solidFill>
              </a:rPr>
              <a:t>lặn</a:t>
            </a:r>
            <a:r>
              <a:rPr lang="en-US" sz="2000" b="1" dirty="0">
                <a:solidFill>
                  <a:srgbClr val="1C3E71"/>
                </a:solidFill>
              </a:rPr>
              <a:t> </a:t>
            </a:r>
            <a:r>
              <a:rPr lang="en-US" sz="2000" b="1" dirty="0" err="1">
                <a:solidFill>
                  <a:srgbClr val="1C3E71"/>
                </a:solidFill>
              </a:rPr>
              <a:t>nằm</a:t>
            </a:r>
            <a:r>
              <a:rPr lang="en-US" sz="2000" b="1" dirty="0">
                <a:solidFill>
                  <a:srgbClr val="1C3E71"/>
                </a:solidFill>
              </a:rPr>
              <a:t> </a:t>
            </a:r>
            <a:r>
              <a:rPr lang="en-US" sz="2000" b="1" dirty="0" err="1">
                <a:solidFill>
                  <a:srgbClr val="1C3E71"/>
                </a:solidFill>
              </a:rPr>
              <a:t>trên</a:t>
            </a:r>
            <a:r>
              <a:rPr lang="en-US" sz="2000" b="1" dirty="0">
                <a:solidFill>
                  <a:srgbClr val="1C3E71"/>
                </a:solidFill>
              </a:rPr>
              <a:t> NST </a:t>
            </a:r>
            <a:r>
              <a:rPr lang="en-US" sz="2000" b="1" dirty="0" err="1">
                <a:solidFill>
                  <a:srgbClr val="1C3E71"/>
                </a:solidFill>
              </a:rPr>
              <a:t>giới</a:t>
            </a:r>
            <a:r>
              <a:rPr lang="en-US" sz="2000" b="1" dirty="0">
                <a:solidFill>
                  <a:srgbClr val="1C3E71"/>
                </a:solidFill>
              </a:rPr>
              <a:t> </a:t>
            </a:r>
            <a:r>
              <a:rPr lang="en-US" sz="2000" b="1" dirty="0" err="1">
                <a:solidFill>
                  <a:srgbClr val="1C3E71"/>
                </a:solidFill>
              </a:rPr>
              <a:t>tính</a:t>
            </a:r>
            <a:r>
              <a:rPr lang="en-US" sz="2000" b="1" dirty="0">
                <a:solidFill>
                  <a:srgbClr val="1C3E71"/>
                </a:solidFill>
              </a:rPr>
              <a:t> X </a:t>
            </a:r>
            <a:r>
              <a:rPr lang="en-US" sz="2000" b="1" dirty="0" err="1">
                <a:solidFill>
                  <a:srgbClr val="1C3E71"/>
                </a:solidFill>
              </a:rPr>
              <a:t>quy</a:t>
            </a:r>
            <a:r>
              <a:rPr lang="en-US" sz="2000" b="1" dirty="0">
                <a:solidFill>
                  <a:srgbClr val="1C3E71"/>
                </a:solidFill>
              </a:rPr>
              <a:t> </a:t>
            </a:r>
            <a:r>
              <a:rPr lang="en-US" sz="2000" b="1" dirty="0" err="1">
                <a:solidFill>
                  <a:srgbClr val="1C3E71"/>
                </a:solidFill>
              </a:rPr>
              <a:t>định</a:t>
            </a:r>
            <a:r>
              <a:rPr lang="en-US" sz="2000" b="1" dirty="0">
                <a:solidFill>
                  <a:srgbClr val="1C3E71"/>
                </a:solidFill>
              </a:rPr>
              <a:t> (X</a:t>
            </a:r>
            <a:r>
              <a:rPr lang="en-US" sz="2000" b="1" baseline="30000" dirty="0">
                <a:solidFill>
                  <a:srgbClr val="1C3E71"/>
                </a:solidFill>
              </a:rPr>
              <a:t>a</a:t>
            </a:r>
            <a:r>
              <a:rPr lang="en-US" sz="2000" b="1" dirty="0">
                <a:solidFill>
                  <a:srgbClr val="1C3E71"/>
                </a:solidFill>
              </a:rPr>
              <a:t>). Quan </a:t>
            </a:r>
            <a:r>
              <a:rPr lang="en-US" sz="2000" b="1" dirty="0" err="1">
                <a:solidFill>
                  <a:srgbClr val="1C3E71"/>
                </a:solidFill>
              </a:rPr>
              <a:t>sát</a:t>
            </a:r>
            <a:r>
              <a:rPr lang="en-US" sz="2000" b="1" dirty="0">
                <a:solidFill>
                  <a:srgbClr val="1C3E71"/>
                </a:solidFill>
              </a:rPr>
              <a:t> </a:t>
            </a:r>
            <a:r>
              <a:rPr lang="en-US" sz="2000" b="1" dirty="0" err="1">
                <a:solidFill>
                  <a:srgbClr val="1C3E71"/>
                </a:solidFill>
              </a:rPr>
              <a:t>sơ</a:t>
            </a:r>
            <a:r>
              <a:rPr lang="en-US" sz="2000" b="1" dirty="0">
                <a:solidFill>
                  <a:srgbClr val="1C3E71"/>
                </a:solidFill>
              </a:rPr>
              <a:t> </a:t>
            </a:r>
            <a:r>
              <a:rPr lang="en-US" sz="2000" b="1" dirty="0" err="1">
                <a:solidFill>
                  <a:srgbClr val="1C3E71"/>
                </a:solidFill>
              </a:rPr>
              <a:t>đồ</a:t>
            </a:r>
            <a:r>
              <a:rPr lang="en-US" sz="2000" b="1" dirty="0">
                <a:solidFill>
                  <a:srgbClr val="1C3E71"/>
                </a:solidFill>
              </a:rPr>
              <a:t> </a:t>
            </a:r>
            <a:r>
              <a:rPr lang="en-US" sz="2000" b="1" dirty="0" err="1">
                <a:solidFill>
                  <a:srgbClr val="1C3E71"/>
                </a:solidFill>
              </a:rPr>
              <a:t>sau</a:t>
            </a:r>
            <a:r>
              <a:rPr lang="en-US" sz="2000" b="1" dirty="0">
                <a:solidFill>
                  <a:srgbClr val="1C3E71"/>
                </a:solidFill>
              </a:rPr>
              <a:t> </a:t>
            </a:r>
            <a:r>
              <a:rPr lang="en-US" sz="2000" b="1" dirty="0" err="1">
                <a:solidFill>
                  <a:srgbClr val="1C3E71"/>
                </a:solidFill>
              </a:rPr>
              <a:t>và</a:t>
            </a:r>
            <a:r>
              <a:rPr lang="en-US" sz="2000" b="1" dirty="0">
                <a:solidFill>
                  <a:srgbClr val="1C3E71"/>
                </a:solidFill>
              </a:rPr>
              <a:t> </a:t>
            </a:r>
            <a:r>
              <a:rPr lang="en-US" sz="2000" b="1" dirty="0" err="1">
                <a:solidFill>
                  <a:srgbClr val="1C3E71"/>
                </a:solidFill>
              </a:rPr>
              <a:t>giải</a:t>
            </a:r>
            <a:r>
              <a:rPr lang="en-US" sz="2000" b="1" dirty="0">
                <a:solidFill>
                  <a:srgbClr val="1C3E71"/>
                </a:solidFill>
              </a:rPr>
              <a:t> </a:t>
            </a:r>
            <a:r>
              <a:rPr lang="en-US" sz="2000" b="1" dirty="0" err="1">
                <a:solidFill>
                  <a:srgbClr val="1C3E71"/>
                </a:solidFill>
              </a:rPr>
              <a:t>thích</a:t>
            </a:r>
            <a:r>
              <a:rPr lang="en-US" sz="2000" b="1" dirty="0">
                <a:solidFill>
                  <a:srgbClr val="1C3E71"/>
                </a:solidFill>
              </a:rPr>
              <a:t> </a:t>
            </a:r>
            <a:r>
              <a:rPr lang="en-US" sz="2000" b="1" dirty="0" err="1">
                <a:solidFill>
                  <a:srgbClr val="1C3E71"/>
                </a:solidFill>
              </a:rPr>
              <a:t>tại</a:t>
            </a:r>
            <a:r>
              <a:rPr lang="en-US" sz="2000" b="1" dirty="0">
                <a:solidFill>
                  <a:srgbClr val="1C3E71"/>
                </a:solidFill>
              </a:rPr>
              <a:t> </a:t>
            </a:r>
            <a:r>
              <a:rPr lang="en-US" sz="2000" b="1" dirty="0" err="1">
                <a:solidFill>
                  <a:srgbClr val="1C3E71"/>
                </a:solidFill>
              </a:rPr>
              <a:t>sao</a:t>
            </a:r>
            <a:r>
              <a:rPr lang="en-US" sz="2000" b="1" dirty="0">
                <a:solidFill>
                  <a:srgbClr val="1C3E71"/>
                </a:solidFill>
              </a:rPr>
              <a:t> </a:t>
            </a:r>
            <a:r>
              <a:rPr lang="en-US" sz="2000" b="1" dirty="0" err="1">
                <a:solidFill>
                  <a:srgbClr val="1C3E71"/>
                </a:solidFill>
              </a:rPr>
              <a:t>bệnh</a:t>
            </a:r>
            <a:r>
              <a:rPr lang="en-US" sz="2000" b="1" dirty="0">
                <a:solidFill>
                  <a:srgbClr val="1C3E71"/>
                </a:solidFill>
              </a:rPr>
              <a:t> </a:t>
            </a:r>
            <a:r>
              <a:rPr lang="en-US" sz="2000" b="1" dirty="0" err="1">
                <a:solidFill>
                  <a:srgbClr val="1C3E71"/>
                </a:solidFill>
              </a:rPr>
              <a:t>thường</a:t>
            </a:r>
            <a:r>
              <a:rPr lang="en-US" sz="2000" b="1" dirty="0">
                <a:solidFill>
                  <a:srgbClr val="1C3E71"/>
                </a:solidFill>
              </a:rPr>
              <a:t> </a:t>
            </a:r>
            <a:r>
              <a:rPr lang="en-US" sz="2000" b="1" dirty="0" err="1">
                <a:solidFill>
                  <a:srgbClr val="1C3E71"/>
                </a:solidFill>
              </a:rPr>
              <a:t>xuất</a:t>
            </a:r>
            <a:r>
              <a:rPr lang="en-US" sz="2000" b="1" dirty="0">
                <a:solidFill>
                  <a:srgbClr val="1C3E71"/>
                </a:solidFill>
              </a:rPr>
              <a:t> </a:t>
            </a:r>
            <a:r>
              <a:rPr lang="en-US" sz="2000" b="1" dirty="0" err="1">
                <a:solidFill>
                  <a:srgbClr val="1C3E71"/>
                </a:solidFill>
              </a:rPr>
              <a:t>hiện</a:t>
            </a:r>
            <a:r>
              <a:rPr lang="en-US" sz="2000" b="1" dirty="0">
                <a:solidFill>
                  <a:srgbClr val="1C3E71"/>
                </a:solidFill>
              </a:rPr>
              <a:t> ở </a:t>
            </a:r>
            <a:r>
              <a:rPr lang="en-US" sz="2000" b="1" dirty="0" err="1">
                <a:solidFill>
                  <a:srgbClr val="1C3E71"/>
                </a:solidFill>
              </a:rPr>
              <a:t>nam</a:t>
            </a:r>
            <a:r>
              <a:rPr lang="en-US" sz="2000" b="1" dirty="0">
                <a:solidFill>
                  <a:srgbClr val="1C3E71"/>
                </a:solidFill>
              </a:rPr>
              <a:t> </a:t>
            </a:r>
            <a:r>
              <a:rPr lang="en-US" sz="2000" b="1" dirty="0" err="1">
                <a:solidFill>
                  <a:srgbClr val="1C3E71"/>
                </a:solidFill>
              </a:rPr>
              <a:t>giới</a:t>
            </a:r>
            <a:r>
              <a:rPr lang="en-US" sz="2000" b="1" dirty="0">
                <a:solidFill>
                  <a:srgbClr val="1C3E71"/>
                </a:solidFill>
              </a:rPr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246191-4CB6-E950-5487-5CC4A9EC1B6C}"/>
              </a:ext>
            </a:extLst>
          </p:cNvPr>
          <p:cNvSpPr/>
          <p:nvPr/>
        </p:nvSpPr>
        <p:spPr>
          <a:xfrm>
            <a:off x="4945807" y="2413749"/>
            <a:ext cx="474453" cy="1821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D92A6D-724C-58FD-BFB0-44080B536631}"/>
              </a:ext>
            </a:extLst>
          </p:cNvPr>
          <p:cNvSpPr/>
          <p:nvPr/>
        </p:nvSpPr>
        <p:spPr>
          <a:xfrm>
            <a:off x="7114783" y="2433525"/>
            <a:ext cx="474453" cy="1821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761506-5CBF-49E9-468F-AFA9AA8DE2A1}"/>
              </a:ext>
            </a:extLst>
          </p:cNvPr>
          <p:cNvSpPr/>
          <p:nvPr/>
        </p:nvSpPr>
        <p:spPr>
          <a:xfrm>
            <a:off x="3083934" y="4893112"/>
            <a:ext cx="474453" cy="1821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DB12FF-2ACC-8724-174B-AACB42C07093}"/>
              </a:ext>
            </a:extLst>
          </p:cNvPr>
          <p:cNvSpPr/>
          <p:nvPr/>
        </p:nvSpPr>
        <p:spPr>
          <a:xfrm>
            <a:off x="4639834" y="4881990"/>
            <a:ext cx="474453" cy="1821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A9D9BC-3209-AE87-50DC-9661A9E05899}"/>
              </a:ext>
            </a:extLst>
          </p:cNvPr>
          <p:cNvSpPr/>
          <p:nvPr/>
        </p:nvSpPr>
        <p:spPr>
          <a:xfrm>
            <a:off x="6118308" y="4903285"/>
            <a:ext cx="474453" cy="1821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03C6223-121C-BCD1-7B81-28663859C787}"/>
              </a:ext>
            </a:extLst>
          </p:cNvPr>
          <p:cNvSpPr/>
          <p:nvPr/>
        </p:nvSpPr>
        <p:spPr>
          <a:xfrm>
            <a:off x="7574078" y="4880264"/>
            <a:ext cx="474453" cy="1821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91E035-F979-D39E-6360-44EAD6228E3F}"/>
              </a:ext>
            </a:extLst>
          </p:cNvPr>
          <p:cNvSpPr txBox="1"/>
          <p:nvPr/>
        </p:nvSpPr>
        <p:spPr>
          <a:xfrm>
            <a:off x="4688529" y="2433525"/>
            <a:ext cx="82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1C3E71"/>
                </a:solidFill>
              </a:rPr>
              <a:t>X</a:t>
            </a:r>
            <a:r>
              <a:rPr lang="en-US" sz="2400" b="1" baseline="30000" dirty="0" err="1">
                <a:solidFill>
                  <a:srgbClr val="1C3E71"/>
                </a:solidFill>
              </a:rPr>
              <a:t>A</a:t>
            </a:r>
            <a:r>
              <a:rPr lang="en-US" sz="2400" b="1" dirty="0" err="1">
                <a:solidFill>
                  <a:srgbClr val="E71D73"/>
                </a:solidFill>
              </a:rPr>
              <a:t>X</a:t>
            </a:r>
            <a:r>
              <a:rPr lang="en-US" sz="2400" b="1" baseline="30000" dirty="0" err="1">
                <a:solidFill>
                  <a:srgbClr val="E71D73"/>
                </a:solidFill>
              </a:rPr>
              <a:t>a</a:t>
            </a:r>
            <a:endParaRPr lang="en-US" sz="2400" b="1" dirty="0">
              <a:solidFill>
                <a:srgbClr val="E71D73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FAABEF-DC69-C775-B48F-4B34C6BE2523}"/>
              </a:ext>
            </a:extLst>
          </p:cNvPr>
          <p:cNvSpPr txBox="1"/>
          <p:nvPr/>
        </p:nvSpPr>
        <p:spPr>
          <a:xfrm>
            <a:off x="6884213" y="2433525"/>
            <a:ext cx="708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C3E71"/>
                </a:solidFill>
              </a:rPr>
              <a:t>X</a:t>
            </a:r>
            <a:r>
              <a:rPr lang="en-US" sz="2400" b="1" baseline="30000" dirty="0">
                <a:solidFill>
                  <a:srgbClr val="1C3E71"/>
                </a:solidFill>
              </a:rPr>
              <a:t>A</a:t>
            </a:r>
            <a:r>
              <a:rPr lang="en-US" sz="2400" b="1" dirty="0">
                <a:solidFill>
                  <a:srgbClr val="1C3E71"/>
                </a:solidFill>
              </a:rPr>
              <a:t>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19161B-27F7-9A54-9235-5133D1CE5D37}"/>
              </a:ext>
            </a:extLst>
          </p:cNvPr>
          <p:cNvSpPr txBox="1"/>
          <p:nvPr/>
        </p:nvSpPr>
        <p:spPr>
          <a:xfrm>
            <a:off x="4503569" y="5038478"/>
            <a:ext cx="82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1C3E71"/>
                </a:solidFill>
              </a:rPr>
              <a:t>X</a:t>
            </a:r>
            <a:r>
              <a:rPr lang="en-US" sz="2400" b="1" baseline="30000" dirty="0" err="1">
                <a:solidFill>
                  <a:srgbClr val="1C3E71"/>
                </a:solidFill>
              </a:rPr>
              <a:t>A</a:t>
            </a:r>
            <a:r>
              <a:rPr lang="en-US" sz="2400" b="1" dirty="0" err="1">
                <a:solidFill>
                  <a:srgbClr val="E71D73"/>
                </a:solidFill>
              </a:rPr>
              <a:t>X</a:t>
            </a:r>
            <a:r>
              <a:rPr lang="en-US" sz="2400" b="1" baseline="30000" dirty="0" err="1">
                <a:solidFill>
                  <a:srgbClr val="E71D73"/>
                </a:solidFill>
              </a:rPr>
              <a:t>a</a:t>
            </a:r>
            <a:endParaRPr lang="en-US" sz="2400" b="1" dirty="0">
              <a:solidFill>
                <a:srgbClr val="E71D73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8EF2D2-3667-1475-DCA5-CAB89DEDD649}"/>
              </a:ext>
            </a:extLst>
          </p:cNvPr>
          <p:cNvSpPr txBox="1"/>
          <p:nvPr/>
        </p:nvSpPr>
        <p:spPr>
          <a:xfrm>
            <a:off x="6085801" y="5038478"/>
            <a:ext cx="708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C3E71"/>
                </a:solidFill>
              </a:rPr>
              <a:t>X</a:t>
            </a:r>
            <a:r>
              <a:rPr lang="en-US" sz="2400" b="1" baseline="30000" dirty="0">
                <a:solidFill>
                  <a:srgbClr val="1C3E71"/>
                </a:solidFill>
              </a:rPr>
              <a:t>A</a:t>
            </a:r>
            <a:r>
              <a:rPr lang="en-US" sz="2400" b="1" dirty="0">
                <a:solidFill>
                  <a:srgbClr val="1C3E71"/>
                </a:solidFill>
              </a:rPr>
              <a:t>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5C1BBA-D461-7B8E-2530-D48BD12CC84A}"/>
              </a:ext>
            </a:extLst>
          </p:cNvPr>
          <p:cNvSpPr txBox="1"/>
          <p:nvPr/>
        </p:nvSpPr>
        <p:spPr>
          <a:xfrm>
            <a:off x="3096344" y="5038478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C3E71"/>
                </a:solidFill>
              </a:rPr>
              <a:t>X</a:t>
            </a:r>
            <a:r>
              <a:rPr lang="en-US" sz="2400" b="1" baseline="30000" dirty="0">
                <a:solidFill>
                  <a:srgbClr val="1C3E71"/>
                </a:solidFill>
              </a:rPr>
              <a:t>A</a:t>
            </a:r>
            <a:r>
              <a:rPr lang="en-US" sz="2400" b="1" dirty="0">
                <a:solidFill>
                  <a:srgbClr val="1C3E71"/>
                </a:solidFill>
              </a:rPr>
              <a:t>X</a:t>
            </a:r>
            <a:r>
              <a:rPr lang="en-US" sz="2400" b="1" baseline="30000" dirty="0">
                <a:solidFill>
                  <a:srgbClr val="1C3E71"/>
                </a:solidFill>
              </a:rPr>
              <a:t>A</a:t>
            </a:r>
            <a:endParaRPr lang="en-US" sz="2400" b="1" dirty="0">
              <a:solidFill>
                <a:srgbClr val="1C3E7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BD0B87-778F-862E-CFD6-16938F431E06}"/>
              </a:ext>
            </a:extLst>
          </p:cNvPr>
          <p:cNvSpPr txBox="1"/>
          <p:nvPr/>
        </p:nvSpPr>
        <p:spPr>
          <a:xfrm>
            <a:off x="7582123" y="5038478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E71D73"/>
                </a:solidFill>
              </a:rPr>
              <a:t>X</a:t>
            </a:r>
            <a:r>
              <a:rPr lang="vi-VN" sz="2400" b="1" baseline="30000" dirty="0">
                <a:solidFill>
                  <a:srgbClr val="E71D73"/>
                </a:solidFill>
              </a:rPr>
              <a:t>a</a:t>
            </a:r>
            <a:r>
              <a:rPr lang="en-US" sz="2400" b="1" dirty="0">
                <a:solidFill>
                  <a:srgbClr val="1C3E71"/>
                </a:solidFill>
              </a:rPr>
              <a:t>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56D68B-AB03-899D-AE88-446C562624A0}"/>
              </a:ext>
            </a:extLst>
          </p:cNvPr>
          <p:cNvSpPr txBox="1"/>
          <p:nvPr/>
        </p:nvSpPr>
        <p:spPr>
          <a:xfrm>
            <a:off x="2737806" y="5490992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C3E71"/>
                </a:solidFill>
              </a:rPr>
              <a:t>Bình </a:t>
            </a:r>
            <a:r>
              <a:rPr lang="en-US" dirty="0" err="1">
                <a:solidFill>
                  <a:srgbClr val="1C3E71"/>
                </a:solidFill>
              </a:rPr>
              <a:t>thường</a:t>
            </a:r>
            <a:r>
              <a:rPr lang="en-US" dirty="0">
                <a:solidFill>
                  <a:srgbClr val="1C3E71"/>
                </a:solidFill>
              </a:rPr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68AFBF-5361-A8F2-DF48-E24583CE4E48}"/>
              </a:ext>
            </a:extLst>
          </p:cNvPr>
          <p:cNvSpPr txBox="1"/>
          <p:nvPr/>
        </p:nvSpPr>
        <p:spPr>
          <a:xfrm>
            <a:off x="4277447" y="5490992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C3E71"/>
                </a:solidFill>
              </a:rPr>
              <a:t>Bình </a:t>
            </a:r>
            <a:r>
              <a:rPr lang="en-US" dirty="0" err="1">
                <a:solidFill>
                  <a:srgbClr val="1C3E71"/>
                </a:solidFill>
              </a:rPr>
              <a:t>thường</a:t>
            </a:r>
            <a:r>
              <a:rPr lang="en-US" dirty="0">
                <a:solidFill>
                  <a:srgbClr val="1C3E71"/>
                </a:solidFill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9D7D5C1-F03E-36A4-1CC0-CB0507886F37}"/>
              </a:ext>
            </a:extLst>
          </p:cNvPr>
          <p:cNvSpPr txBox="1"/>
          <p:nvPr/>
        </p:nvSpPr>
        <p:spPr>
          <a:xfrm>
            <a:off x="5786543" y="5490992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C3E71"/>
                </a:solidFill>
              </a:rPr>
              <a:t>Bình </a:t>
            </a:r>
            <a:r>
              <a:rPr lang="en-US" dirty="0" err="1">
                <a:solidFill>
                  <a:srgbClr val="1C3E71"/>
                </a:solidFill>
              </a:rPr>
              <a:t>thường</a:t>
            </a:r>
            <a:r>
              <a:rPr lang="en-US" dirty="0">
                <a:solidFill>
                  <a:srgbClr val="1C3E71"/>
                </a:solidFill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1A4A07-E88C-87C7-0E53-8BF6943C60A2}"/>
              </a:ext>
            </a:extLst>
          </p:cNvPr>
          <p:cNvSpPr txBox="1"/>
          <p:nvPr/>
        </p:nvSpPr>
        <p:spPr>
          <a:xfrm>
            <a:off x="7352009" y="5352492"/>
            <a:ext cx="1183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E71D73"/>
                </a:solidFill>
              </a:rPr>
              <a:t>Máu</a:t>
            </a:r>
            <a:r>
              <a:rPr lang="en-US" dirty="0">
                <a:solidFill>
                  <a:srgbClr val="E71D73"/>
                </a:solidFill>
              </a:rPr>
              <a:t> </a:t>
            </a:r>
            <a:r>
              <a:rPr lang="en-US" dirty="0" err="1">
                <a:solidFill>
                  <a:srgbClr val="E71D73"/>
                </a:solidFill>
              </a:rPr>
              <a:t>khó</a:t>
            </a:r>
            <a:r>
              <a:rPr lang="en-US" dirty="0">
                <a:solidFill>
                  <a:srgbClr val="E71D73"/>
                </a:solidFill>
              </a:rPr>
              <a:t> </a:t>
            </a:r>
            <a:r>
              <a:rPr lang="en-US" dirty="0" err="1">
                <a:solidFill>
                  <a:srgbClr val="E71D73"/>
                </a:solidFill>
              </a:rPr>
              <a:t>đông</a:t>
            </a:r>
            <a:endParaRPr lang="en-US" dirty="0">
              <a:solidFill>
                <a:srgbClr val="E71D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35D9D0D-BE0C-878F-745F-E139C45EF3D4}"/>
              </a:ext>
            </a:extLst>
          </p:cNvPr>
          <p:cNvSpPr txBox="1"/>
          <p:nvPr/>
        </p:nvSpPr>
        <p:spPr>
          <a:xfrm>
            <a:off x="4656251" y="2840282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C3E71"/>
                </a:solidFill>
              </a:rPr>
              <a:t>Bình </a:t>
            </a:r>
            <a:r>
              <a:rPr lang="en-US" dirty="0" err="1">
                <a:solidFill>
                  <a:srgbClr val="1C3E71"/>
                </a:solidFill>
              </a:rPr>
              <a:t>thường</a:t>
            </a:r>
            <a:r>
              <a:rPr lang="en-US" dirty="0">
                <a:solidFill>
                  <a:srgbClr val="1C3E71"/>
                </a:solidFill>
              </a:rPr>
              <a:t>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A0CE9DA-F1B3-267E-8666-64A6AC7A3CA0}"/>
              </a:ext>
            </a:extLst>
          </p:cNvPr>
          <p:cNvSpPr txBox="1"/>
          <p:nvPr/>
        </p:nvSpPr>
        <p:spPr>
          <a:xfrm>
            <a:off x="6708365" y="2855395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C3E71"/>
                </a:solidFill>
              </a:rPr>
              <a:t>Bình </a:t>
            </a:r>
            <a:r>
              <a:rPr lang="en-US" dirty="0" err="1">
                <a:solidFill>
                  <a:srgbClr val="1C3E71"/>
                </a:solidFill>
              </a:rPr>
              <a:t>thường</a:t>
            </a:r>
            <a:r>
              <a:rPr lang="en-US" dirty="0">
                <a:solidFill>
                  <a:srgbClr val="1C3E71"/>
                </a:solidFill>
              </a:rPr>
              <a:t>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4511EE0-4C15-0284-9D41-2FF6FE585754}"/>
              </a:ext>
            </a:extLst>
          </p:cNvPr>
          <p:cNvSpPr txBox="1"/>
          <p:nvPr/>
        </p:nvSpPr>
        <p:spPr>
          <a:xfrm>
            <a:off x="1337715" y="1682051"/>
            <a:ext cx="106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1C3E71"/>
                </a:solidFill>
              </a:rPr>
              <a:t>Bố</a:t>
            </a:r>
            <a:r>
              <a:rPr lang="en-US" sz="2400" b="1" dirty="0">
                <a:solidFill>
                  <a:srgbClr val="1C3E71"/>
                </a:solidFill>
              </a:rPr>
              <a:t> </a:t>
            </a:r>
            <a:r>
              <a:rPr lang="en-US" sz="2400" b="1" dirty="0" err="1">
                <a:solidFill>
                  <a:srgbClr val="1C3E71"/>
                </a:solidFill>
              </a:rPr>
              <a:t>mẹ</a:t>
            </a:r>
            <a:endParaRPr lang="en-US" sz="2400" b="1" dirty="0">
              <a:solidFill>
                <a:srgbClr val="1C3E7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05D251B-E32C-58E8-DE26-E376C804178D}"/>
              </a:ext>
            </a:extLst>
          </p:cNvPr>
          <p:cNvSpPr txBox="1"/>
          <p:nvPr/>
        </p:nvSpPr>
        <p:spPr>
          <a:xfrm>
            <a:off x="1337715" y="3715009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C3E71"/>
                </a:solidFill>
              </a:rPr>
              <a:t>Con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973A822-3902-9269-E856-1054066D01E0}"/>
              </a:ext>
            </a:extLst>
          </p:cNvPr>
          <p:cNvSpPr txBox="1"/>
          <p:nvPr/>
        </p:nvSpPr>
        <p:spPr>
          <a:xfrm>
            <a:off x="6374829" y="1658810"/>
            <a:ext cx="34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C3E71"/>
                </a:solidFill>
              </a:rPr>
              <a:t>x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D1C1111-0AC8-75C7-C064-CBD4B0E70CA3}"/>
              </a:ext>
            </a:extLst>
          </p:cNvPr>
          <p:cNvSpPr txBox="1"/>
          <p:nvPr/>
        </p:nvSpPr>
        <p:spPr>
          <a:xfrm>
            <a:off x="3206017" y="1709443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C3E71"/>
                </a:solidFill>
              </a:rPr>
              <a:t>A </a:t>
            </a:r>
            <a:r>
              <a:rPr lang="en-US" dirty="0" err="1">
                <a:solidFill>
                  <a:srgbClr val="1C3E71"/>
                </a:solidFill>
              </a:rPr>
              <a:t>bình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thường</a:t>
            </a:r>
            <a:endParaRPr lang="en-US" dirty="0">
              <a:solidFill>
                <a:srgbClr val="1C3E7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60220E4-79D7-252B-27D3-DEC0FA5C315A}"/>
              </a:ext>
            </a:extLst>
          </p:cNvPr>
          <p:cNvSpPr txBox="1"/>
          <p:nvPr/>
        </p:nvSpPr>
        <p:spPr>
          <a:xfrm>
            <a:off x="3481760" y="2084914"/>
            <a:ext cx="1348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E71D73"/>
                </a:solidFill>
              </a:rPr>
              <a:t>a </a:t>
            </a:r>
            <a:r>
              <a:rPr lang="en-US" dirty="0" err="1">
                <a:solidFill>
                  <a:srgbClr val="E71D73"/>
                </a:solidFill>
              </a:rPr>
              <a:t>máu</a:t>
            </a:r>
            <a:r>
              <a:rPr lang="en-US" dirty="0">
                <a:solidFill>
                  <a:srgbClr val="E71D73"/>
                </a:solidFill>
              </a:rPr>
              <a:t> </a:t>
            </a:r>
            <a:r>
              <a:rPr lang="en-US" dirty="0" err="1">
                <a:solidFill>
                  <a:srgbClr val="E71D73"/>
                </a:solidFill>
              </a:rPr>
              <a:t>khó</a:t>
            </a:r>
            <a:r>
              <a:rPr lang="en-US" dirty="0">
                <a:solidFill>
                  <a:srgbClr val="E71D73"/>
                </a:solidFill>
              </a:rPr>
              <a:t> </a:t>
            </a:r>
            <a:r>
              <a:rPr lang="en-US" dirty="0" err="1">
                <a:solidFill>
                  <a:srgbClr val="E71D73"/>
                </a:solidFill>
              </a:rPr>
              <a:t>đông</a:t>
            </a:r>
            <a:endParaRPr lang="en-US" dirty="0">
              <a:solidFill>
                <a:srgbClr val="E71D73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801570D-BAF3-165D-427B-2D464A4DA7E3}"/>
              </a:ext>
            </a:extLst>
          </p:cNvPr>
          <p:cNvSpPr/>
          <p:nvPr/>
        </p:nvSpPr>
        <p:spPr>
          <a:xfrm>
            <a:off x="7336681" y="4999221"/>
            <a:ext cx="1201855" cy="1001843"/>
          </a:xfrm>
          <a:prstGeom prst="ellipse">
            <a:avLst/>
          </a:prstGeom>
          <a:noFill/>
          <a:ln w="28575">
            <a:solidFill>
              <a:srgbClr val="E71D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3F4F868-9809-BE12-ABA4-548136AB6F61}"/>
              </a:ext>
            </a:extLst>
          </p:cNvPr>
          <p:cNvSpPr txBox="1"/>
          <p:nvPr/>
        </p:nvSpPr>
        <p:spPr>
          <a:xfrm>
            <a:off x="8818111" y="4926168"/>
            <a:ext cx="2831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1C3E71"/>
                </a:solidFill>
              </a:rPr>
              <a:t>Chỉ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cần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mang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một</a:t>
            </a:r>
            <a:r>
              <a:rPr lang="en-US" dirty="0">
                <a:solidFill>
                  <a:srgbClr val="1C3E71"/>
                </a:solidFill>
              </a:rPr>
              <a:t> allele </a:t>
            </a:r>
            <a:r>
              <a:rPr lang="en-US" dirty="0" err="1">
                <a:solidFill>
                  <a:srgbClr val="1C3E71"/>
                </a:solidFill>
              </a:rPr>
              <a:t>bệnh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đã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được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biểu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hiện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ra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kiểu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hình</a:t>
            </a:r>
            <a:endParaRPr lang="en-US" dirty="0">
              <a:solidFill>
                <a:srgbClr val="1C3E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5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394C55B-CF4F-C5EE-5F81-54ECBA2A9180}"/>
              </a:ext>
            </a:extLst>
          </p:cNvPr>
          <p:cNvSpPr txBox="1"/>
          <p:nvPr/>
        </p:nvSpPr>
        <p:spPr>
          <a:xfrm>
            <a:off x="2161579" y="1446775"/>
            <a:ext cx="9176981" cy="2308324"/>
          </a:xfrm>
          <a:prstGeom prst="rect">
            <a:avLst/>
          </a:prstGeom>
          <a:solidFill>
            <a:srgbClr val="DAF6F4"/>
          </a:solidFill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1C3E71"/>
                </a:solidFill>
              </a:rPr>
              <a:t>           Nghiên cứu thông tin SGK và cho biết:</a:t>
            </a:r>
          </a:p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1C3E71"/>
                </a:solidFill>
              </a:rPr>
              <a:t>                 - </a:t>
            </a:r>
            <a:r>
              <a:rPr lang="en-US" sz="2400" b="1" dirty="0">
                <a:solidFill>
                  <a:srgbClr val="1C3E71"/>
                </a:solidFill>
              </a:rPr>
              <a:t>NST </a:t>
            </a:r>
            <a:r>
              <a:rPr lang="en-US" sz="2400" b="1" dirty="0" err="1">
                <a:solidFill>
                  <a:srgbClr val="1C3E71"/>
                </a:solidFill>
              </a:rPr>
              <a:t>giới</a:t>
            </a:r>
            <a:r>
              <a:rPr lang="en-US" sz="2400" b="1" dirty="0">
                <a:solidFill>
                  <a:srgbClr val="1C3E71"/>
                </a:solidFill>
              </a:rPr>
              <a:t> </a:t>
            </a:r>
            <a:r>
              <a:rPr lang="en-US" sz="2400" b="1" dirty="0" err="1">
                <a:solidFill>
                  <a:srgbClr val="1C3E71"/>
                </a:solidFill>
              </a:rPr>
              <a:t>tính</a:t>
            </a:r>
            <a:r>
              <a:rPr lang="en-US" sz="2400" b="1" dirty="0">
                <a:solidFill>
                  <a:srgbClr val="1C3E71"/>
                </a:solidFill>
              </a:rPr>
              <a:t> </a:t>
            </a:r>
            <a:r>
              <a:rPr lang="en-US" sz="2400" b="1" dirty="0" err="1">
                <a:solidFill>
                  <a:srgbClr val="1C3E71"/>
                </a:solidFill>
              </a:rPr>
              <a:t>là</a:t>
            </a:r>
            <a:r>
              <a:rPr lang="en-US" sz="2400" b="1" dirty="0">
                <a:solidFill>
                  <a:srgbClr val="1C3E71"/>
                </a:solidFill>
              </a:rPr>
              <a:t> </a:t>
            </a:r>
            <a:r>
              <a:rPr lang="en-US" sz="2400" b="1" dirty="0" err="1">
                <a:solidFill>
                  <a:srgbClr val="1C3E71"/>
                </a:solidFill>
              </a:rPr>
              <a:t>gì</a:t>
            </a:r>
            <a:r>
              <a:rPr lang="vi-VN" sz="2400" b="1" dirty="0" smtClean="0">
                <a:solidFill>
                  <a:srgbClr val="1C3E71"/>
                </a:solidFill>
              </a:rPr>
              <a:t>?</a:t>
            </a:r>
            <a:endParaRPr lang="en-US" sz="2400" b="1" dirty="0" smtClean="0">
              <a:solidFill>
                <a:srgbClr val="1C3E7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1C3E71"/>
                </a:solidFill>
              </a:rPr>
              <a:t>                     -  </a:t>
            </a:r>
            <a:r>
              <a:rPr lang="en-US" sz="2400" b="1" dirty="0" err="1">
                <a:solidFill>
                  <a:srgbClr val="1C3E71"/>
                </a:solidFill>
              </a:rPr>
              <a:t>Sự</a:t>
            </a:r>
            <a:r>
              <a:rPr lang="en-US" sz="2400" b="1" dirty="0">
                <a:solidFill>
                  <a:srgbClr val="1C3E71"/>
                </a:solidFill>
              </a:rPr>
              <a:t> </a:t>
            </a:r>
            <a:r>
              <a:rPr lang="en-US" sz="2400" b="1" dirty="0" err="1">
                <a:solidFill>
                  <a:srgbClr val="1C3E71"/>
                </a:solidFill>
              </a:rPr>
              <a:t>khác</a:t>
            </a:r>
            <a:r>
              <a:rPr lang="en-US" sz="2400" b="1" dirty="0">
                <a:solidFill>
                  <a:srgbClr val="1C3E71"/>
                </a:solidFill>
              </a:rPr>
              <a:t> </a:t>
            </a:r>
            <a:r>
              <a:rPr lang="en-US" sz="2400" b="1" dirty="0" err="1">
                <a:solidFill>
                  <a:srgbClr val="1C3E71"/>
                </a:solidFill>
              </a:rPr>
              <a:t>biệt</a:t>
            </a:r>
            <a:r>
              <a:rPr lang="en-US" sz="2400" b="1" dirty="0">
                <a:solidFill>
                  <a:srgbClr val="1C3E71"/>
                </a:solidFill>
              </a:rPr>
              <a:t> </a:t>
            </a:r>
            <a:r>
              <a:rPr lang="en-US" sz="2400" b="1" dirty="0" err="1">
                <a:solidFill>
                  <a:srgbClr val="1C3E71"/>
                </a:solidFill>
              </a:rPr>
              <a:t>giữa</a:t>
            </a:r>
            <a:r>
              <a:rPr lang="en-US" sz="2400" b="1" dirty="0">
                <a:solidFill>
                  <a:srgbClr val="1C3E71"/>
                </a:solidFill>
              </a:rPr>
              <a:t> NST </a:t>
            </a:r>
            <a:r>
              <a:rPr lang="en-US" sz="2400" b="1" dirty="0" err="1">
                <a:solidFill>
                  <a:srgbClr val="1C3E71"/>
                </a:solidFill>
              </a:rPr>
              <a:t>thường</a:t>
            </a:r>
            <a:r>
              <a:rPr lang="en-US" sz="2400" b="1" dirty="0">
                <a:solidFill>
                  <a:srgbClr val="1C3E71"/>
                </a:solidFill>
              </a:rPr>
              <a:t> </a:t>
            </a:r>
            <a:r>
              <a:rPr lang="en-US" sz="2400" b="1" dirty="0" err="1">
                <a:solidFill>
                  <a:srgbClr val="1C3E71"/>
                </a:solidFill>
              </a:rPr>
              <a:t>và</a:t>
            </a:r>
            <a:r>
              <a:rPr lang="en-US" sz="2400" b="1" dirty="0">
                <a:solidFill>
                  <a:srgbClr val="1C3E71"/>
                </a:solidFill>
              </a:rPr>
              <a:t> NST </a:t>
            </a:r>
            <a:r>
              <a:rPr lang="en-US" sz="2400" b="1" dirty="0" err="1">
                <a:solidFill>
                  <a:srgbClr val="1C3E71"/>
                </a:solidFill>
              </a:rPr>
              <a:t>giới</a:t>
            </a:r>
            <a:r>
              <a:rPr lang="en-US" sz="2400" b="1" dirty="0">
                <a:solidFill>
                  <a:srgbClr val="1C3E71"/>
                </a:solidFill>
              </a:rPr>
              <a:t> </a:t>
            </a:r>
            <a:r>
              <a:rPr lang="en-US" sz="2400" b="1" dirty="0" err="1">
                <a:solidFill>
                  <a:srgbClr val="1C3E71"/>
                </a:solidFill>
              </a:rPr>
              <a:t>tính</a:t>
            </a:r>
            <a:r>
              <a:rPr lang="en-US" sz="2400" b="1" dirty="0">
                <a:solidFill>
                  <a:srgbClr val="1C3E71"/>
                </a:solidFill>
              </a:rPr>
              <a:t>.</a:t>
            </a:r>
            <a:endParaRPr lang="vi-VN" sz="2400" b="1" dirty="0">
              <a:solidFill>
                <a:srgbClr val="1C3E7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1C3E71"/>
                </a:solidFill>
              </a:rPr>
              <a:t>                 - </a:t>
            </a:r>
            <a:r>
              <a:rPr lang="en-US" sz="2400" b="1" dirty="0" err="1">
                <a:solidFill>
                  <a:srgbClr val="1C3E71"/>
                </a:solidFill>
              </a:rPr>
              <a:t>Kí</a:t>
            </a:r>
            <a:r>
              <a:rPr lang="en-US" sz="2400" b="1" dirty="0">
                <a:solidFill>
                  <a:srgbClr val="1C3E71"/>
                </a:solidFill>
              </a:rPr>
              <a:t> </a:t>
            </a:r>
            <a:r>
              <a:rPr lang="en-US" sz="2400" b="1" dirty="0" err="1">
                <a:solidFill>
                  <a:srgbClr val="1C3E71"/>
                </a:solidFill>
              </a:rPr>
              <a:t>hiệu</a:t>
            </a:r>
            <a:r>
              <a:rPr lang="en-US" sz="2400" b="1" dirty="0">
                <a:solidFill>
                  <a:srgbClr val="1C3E71"/>
                </a:solidFill>
              </a:rPr>
              <a:t> </a:t>
            </a:r>
            <a:r>
              <a:rPr lang="en-US" sz="2400" b="1" dirty="0" err="1">
                <a:solidFill>
                  <a:srgbClr val="1C3E71"/>
                </a:solidFill>
              </a:rPr>
              <a:t>cặp</a:t>
            </a:r>
            <a:r>
              <a:rPr lang="en-US" sz="2400" b="1" dirty="0">
                <a:solidFill>
                  <a:srgbClr val="1C3E71"/>
                </a:solidFill>
              </a:rPr>
              <a:t> NST </a:t>
            </a:r>
            <a:r>
              <a:rPr lang="en-US" sz="2400" b="1" dirty="0" err="1">
                <a:solidFill>
                  <a:srgbClr val="1C3E71"/>
                </a:solidFill>
              </a:rPr>
              <a:t>giới</a:t>
            </a:r>
            <a:r>
              <a:rPr lang="en-US" sz="2400" b="1" dirty="0">
                <a:solidFill>
                  <a:srgbClr val="1C3E71"/>
                </a:solidFill>
              </a:rPr>
              <a:t> </a:t>
            </a:r>
            <a:r>
              <a:rPr lang="en-US" sz="2400" b="1" dirty="0" err="1">
                <a:solidFill>
                  <a:srgbClr val="1C3E71"/>
                </a:solidFill>
              </a:rPr>
              <a:t>tính</a:t>
            </a:r>
            <a:r>
              <a:rPr lang="en-US" sz="2400" b="1" dirty="0">
                <a:solidFill>
                  <a:srgbClr val="1C3E71"/>
                </a:solidFill>
              </a:rPr>
              <a:t> ở </a:t>
            </a:r>
            <a:r>
              <a:rPr lang="en-US" sz="2400" b="1" dirty="0" err="1">
                <a:solidFill>
                  <a:srgbClr val="1C3E71"/>
                </a:solidFill>
              </a:rPr>
              <a:t>một</a:t>
            </a:r>
            <a:r>
              <a:rPr lang="en-US" sz="2400" b="1" dirty="0">
                <a:solidFill>
                  <a:srgbClr val="1C3E71"/>
                </a:solidFill>
              </a:rPr>
              <a:t> </a:t>
            </a:r>
            <a:r>
              <a:rPr lang="en-US" sz="2400" b="1" dirty="0" err="1">
                <a:solidFill>
                  <a:srgbClr val="1C3E71"/>
                </a:solidFill>
              </a:rPr>
              <a:t>số</a:t>
            </a:r>
            <a:r>
              <a:rPr lang="en-US" sz="2400" b="1" dirty="0">
                <a:solidFill>
                  <a:srgbClr val="1C3E71"/>
                </a:solidFill>
              </a:rPr>
              <a:t> </a:t>
            </a:r>
            <a:r>
              <a:rPr lang="en-US" sz="2400" b="1" dirty="0" err="1">
                <a:solidFill>
                  <a:srgbClr val="1C3E71"/>
                </a:solidFill>
              </a:rPr>
              <a:t>sinh</a:t>
            </a:r>
            <a:r>
              <a:rPr lang="en-US" sz="2400" b="1" dirty="0">
                <a:solidFill>
                  <a:srgbClr val="1C3E71"/>
                </a:solidFill>
              </a:rPr>
              <a:t> </a:t>
            </a:r>
            <a:r>
              <a:rPr lang="en-US" sz="2400" b="1" dirty="0" err="1">
                <a:solidFill>
                  <a:srgbClr val="1C3E71"/>
                </a:solidFill>
              </a:rPr>
              <a:t>vật</a:t>
            </a:r>
            <a:r>
              <a:rPr lang="vi-VN" sz="2400" b="1" dirty="0">
                <a:solidFill>
                  <a:srgbClr val="1C3E71"/>
                </a:solidFill>
              </a:rPr>
              <a:t>?</a:t>
            </a:r>
            <a:endParaRPr lang="en-US" sz="2400" b="1" dirty="0">
              <a:solidFill>
                <a:srgbClr val="1C3E71"/>
              </a:solidFill>
            </a:endParaRPr>
          </a:p>
        </p:txBody>
      </p:sp>
      <p:pic>
        <p:nvPicPr>
          <p:cNvPr id="8" name="Picture 6" descr="Download Focus, Idea, Light Bulb. Royalty-Free Stock Illustration Image -  Pixabay">
            <a:extLst>
              <a:ext uri="{FF2B5EF4-FFF2-40B4-BE49-F238E27FC236}">
                <a16:creationId xmlns:a16="http://schemas.microsoft.com/office/drawing/2014/main" id="{868E5F85-C28D-97CF-704F-69AC3F17A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320" y="1294707"/>
            <a:ext cx="1151805" cy="10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71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F3268B-FDCD-4ECA-9794-CC34FA45901B}"/>
              </a:ext>
            </a:extLst>
          </p:cNvPr>
          <p:cNvSpPr/>
          <p:nvPr/>
        </p:nvSpPr>
        <p:spPr>
          <a:xfrm>
            <a:off x="1210812" y="1491157"/>
            <a:ext cx="10173047" cy="4203840"/>
          </a:xfrm>
          <a:prstGeom prst="rect">
            <a:avLst/>
          </a:prstGeom>
          <a:solidFill>
            <a:srgbClr val="EFFBFA"/>
          </a:solidFill>
          <a:ln w="25400" cap="flat" cmpd="sng" algn="ctr">
            <a:solidFill>
              <a:srgbClr val="D1F1E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indent="0" algn="just">
              <a:lnSpc>
                <a:spcPct val="150000"/>
              </a:lnSpc>
              <a:buNone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cs typeface="+mn-cs"/>
                <a:sym typeface="Arial"/>
              </a:rPr>
              <a:t>  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cs typeface="+mn-cs"/>
                <a:sym typeface="Arial"/>
              </a:rPr>
              <a:t>- </a:t>
            </a:r>
            <a:r>
              <a:rPr lang="en-US" sz="2000" b="1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Di </a:t>
            </a:r>
            <a:r>
              <a:rPr lang="en-US" sz="2000" b="1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truyền</a:t>
            </a:r>
            <a:r>
              <a:rPr lang="en-US" sz="2000" b="1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b="1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liên</a:t>
            </a:r>
            <a:r>
              <a:rPr lang="en-US" sz="2000" b="1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b="1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kết</a:t>
            </a:r>
            <a:r>
              <a:rPr lang="en-US" sz="2000" b="1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b="1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với</a:t>
            </a:r>
            <a:r>
              <a:rPr lang="en-US" sz="2000" b="1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b="1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giới</a:t>
            </a:r>
            <a:r>
              <a:rPr lang="en-US" sz="2000" b="1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b="1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tính</a:t>
            </a:r>
            <a:r>
              <a:rPr lang="en-US" sz="2000" b="1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là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sự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di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truyền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tính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trạng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do gene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nằm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trên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NST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giới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tính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quy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định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. Di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truyền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liên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kết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giới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tính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dẫn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đến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kết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quả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kiểu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hình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khác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nhau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giữa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hai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giới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và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kết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quả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phép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lai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thuận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nghịch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Gene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nằm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trên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NST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giới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tính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X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không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có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allele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tương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ứng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trên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Y:</a:t>
            </a:r>
          </a:p>
          <a:p>
            <a:pPr algn="just">
              <a:lnSpc>
                <a:spcPct val="150000"/>
              </a:lnSpc>
            </a:pP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+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Tuân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theo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quy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luật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di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truyền</a:t>
            </a:r>
            <a:r>
              <a:rPr lang="en-US" sz="2000" dirty="0">
                <a:solidFill>
                  <a:srgbClr val="1C3E71"/>
                </a:solidFill>
              </a:rPr>
              <a:t> </a:t>
            </a:r>
            <a:r>
              <a:rPr lang="en-US" sz="2000" dirty="0" err="1">
                <a:solidFill>
                  <a:srgbClr val="1C3E71"/>
                </a:solidFill>
              </a:rPr>
              <a:t>chéo</a:t>
            </a:r>
            <a:r>
              <a:rPr lang="en-US" sz="2000" dirty="0">
                <a:solidFill>
                  <a:srgbClr val="1C3E71"/>
                </a:solidFill>
              </a:rPr>
              <a:t>: </a:t>
            </a:r>
            <a:r>
              <a:rPr lang="en-US" sz="2000" dirty="0" err="1">
                <a:solidFill>
                  <a:srgbClr val="1C3E71"/>
                </a:solidFill>
              </a:rPr>
              <a:t>Bố</a:t>
            </a:r>
            <a:r>
              <a:rPr lang="en-US" sz="2000" dirty="0">
                <a:solidFill>
                  <a:srgbClr val="1C3E71"/>
                </a:solidFill>
              </a:rPr>
              <a:t> </a:t>
            </a:r>
            <a:r>
              <a:rPr lang="en-US" sz="2000" dirty="0" err="1">
                <a:solidFill>
                  <a:srgbClr val="1C3E71"/>
                </a:solidFill>
              </a:rPr>
              <a:t>truyền</a:t>
            </a:r>
            <a:r>
              <a:rPr lang="en-US" sz="2000" dirty="0">
                <a:solidFill>
                  <a:srgbClr val="1C3E71"/>
                </a:solidFill>
              </a:rPr>
              <a:t> </a:t>
            </a:r>
            <a:r>
              <a:rPr lang="en-US" sz="2000" dirty="0" err="1">
                <a:solidFill>
                  <a:srgbClr val="1C3E71"/>
                </a:solidFill>
              </a:rPr>
              <a:t>cho</a:t>
            </a:r>
            <a:r>
              <a:rPr lang="en-US" sz="2000" dirty="0">
                <a:solidFill>
                  <a:srgbClr val="1C3E71"/>
                </a:solidFill>
              </a:rPr>
              <a:t> con </a:t>
            </a:r>
            <a:r>
              <a:rPr lang="en-US" sz="2000" dirty="0" err="1">
                <a:solidFill>
                  <a:srgbClr val="1C3E71"/>
                </a:solidFill>
              </a:rPr>
              <a:t>gái</a:t>
            </a:r>
            <a:r>
              <a:rPr lang="en-US" sz="2000" dirty="0">
                <a:solidFill>
                  <a:srgbClr val="1C3E71"/>
                </a:solidFill>
              </a:rPr>
              <a:t>, </a:t>
            </a:r>
            <a:r>
              <a:rPr lang="en-US" sz="2000" dirty="0" err="1">
                <a:solidFill>
                  <a:srgbClr val="1C3E71"/>
                </a:solidFill>
              </a:rPr>
              <a:t>mẹ</a:t>
            </a:r>
            <a:r>
              <a:rPr lang="en-US" sz="2000" dirty="0">
                <a:solidFill>
                  <a:srgbClr val="1C3E71"/>
                </a:solidFill>
              </a:rPr>
              <a:t> </a:t>
            </a:r>
            <a:r>
              <a:rPr lang="en-US" sz="2000" dirty="0" err="1">
                <a:solidFill>
                  <a:srgbClr val="1C3E71"/>
                </a:solidFill>
              </a:rPr>
              <a:t>truyền</a:t>
            </a:r>
            <a:r>
              <a:rPr lang="en-US" sz="2000" dirty="0">
                <a:solidFill>
                  <a:srgbClr val="1C3E71"/>
                </a:solidFill>
              </a:rPr>
              <a:t> </a:t>
            </a:r>
            <a:r>
              <a:rPr lang="en-US" sz="2000" dirty="0" err="1">
                <a:solidFill>
                  <a:srgbClr val="1C3E71"/>
                </a:solidFill>
              </a:rPr>
              <a:t>cho</a:t>
            </a:r>
            <a:r>
              <a:rPr lang="en-US" sz="2000" dirty="0">
                <a:solidFill>
                  <a:srgbClr val="1C3E71"/>
                </a:solidFill>
              </a:rPr>
              <a:t> con </a:t>
            </a:r>
            <a:r>
              <a:rPr lang="en-US" sz="2000" dirty="0" err="1">
                <a:solidFill>
                  <a:srgbClr val="1C3E71"/>
                </a:solidFill>
              </a:rPr>
              <a:t>trai</a:t>
            </a:r>
            <a:r>
              <a:rPr lang="en-US" sz="2000" dirty="0">
                <a:solidFill>
                  <a:srgbClr val="1C3E71"/>
                </a:solidFill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1C3E71"/>
                </a:solidFill>
              </a:rPr>
              <a:t>+ </a:t>
            </a:r>
            <a:r>
              <a:rPr lang="en-US" sz="2000" dirty="0" err="1">
                <a:solidFill>
                  <a:srgbClr val="1C3E71"/>
                </a:solidFill>
              </a:rPr>
              <a:t>Tính</a:t>
            </a:r>
            <a:r>
              <a:rPr lang="en-US" sz="2000" dirty="0">
                <a:solidFill>
                  <a:srgbClr val="1C3E71"/>
                </a:solidFill>
              </a:rPr>
              <a:t> </a:t>
            </a:r>
            <a:r>
              <a:rPr lang="en-US" sz="2000" dirty="0" err="1">
                <a:solidFill>
                  <a:srgbClr val="1C3E71"/>
                </a:solidFill>
              </a:rPr>
              <a:t>trạng</a:t>
            </a:r>
            <a:r>
              <a:rPr lang="en-US" sz="2000" dirty="0">
                <a:solidFill>
                  <a:srgbClr val="1C3E71"/>
                </a:solidFill>
              </a:rPr>
              <a:t> </a:t>
            </a:r>
            <a:r>
              <a:rPr lang="en-US" sz="2000" dirty="0" err="1">
                <a:solidFill>
                  <a:srgbClr val="1C3E71"/>
                </a:solidFill>
              </a:rPr>
              <a:t>thường</a:t>
            </a:r>
            <a:r>
              <a:rPr lang="en-US" sz="2000" dirty="0">
                <a:solidFill>
                  <a:srgbClr val="1C3E71"/>
                </a:solidFill>
              </a:rPr>
              <a:t> </a:t>
            </a:r>
            <a:r>
              <a:rPr lang="en-US" sz="2000" dirty="0" err="1">
                <a:solidFill>
                  <a:srgbClr val="1C3E71"/>
                </a:solidFill>
              </a:rPr>
              <a:t>gặp</a:t>
            </a:r>
            <a:r>
              <a:rPr lang="en-US" sz="2000" dirty="0">
                <a:solidFill>
                  <a:srgbClr val="1C3E71"/>
                </a:solidFill>
              </a:rPr>
              <a:t> ở </a:t>
            </a:r>
            <a:r>
              <a:rPr lang="en-US" sz="2000" dirty="0" err="1">
                <a:solidFill>
                  <a:srgbClr val="1C3E71"/>
                </a:solidFill>
              </a:rPr>
              <a:t>cá</a:t>
            </a:r>
            <a:r>
              <a:rPr lang="en-US" sz="2000" dirty="0">
                <a:solidFill>
                  <a:srgbClr val="1C3E71"/>
                </a:solidFill>
              </a:rPr>
              <a:t> </a:t>
            </a:r>
            <a:r>
              <a:rPr lang="en-US" sz="2000" dirty="0" err="1">
                <a:solidFill>
                  <a:srgbClr val="1C3E71"/>
                </a:solidFill>
              </a:rPr>
              <a:t>thể</a:t>
            </a:r>
            <a:r>
              <a:rPr lang="en-US" sz="2000" dirty="0">
                <a:solidFill>
                  <a:srgbClr val="1C3E71"/>
                </a:solidFill>
              </a:rPr>
              <a:t> </a:t>
            </a:r>
            <a:r>
              <a:rPr lang="en-US" sz="2000" dirty="0" err="1">
                <a:solidFill>
                  <a:srgbClr val="1C3E71"/>
                </a:solidFill>
              </a:rPr>
              <a:t>có</a:t>
            </a:r>
            <a:r>
              <a:rPr lang="en-US" sz="2000" dirty="0">
                <a:solidFill>
                  <a:srgbClr val="1C3E71"/>
                </a:solidFill>
              </a:rPr>
              <a:t> </a:t>
            </a:r>
            <a:r>
              <a:rPr lang="en-US" sz="2000" dirty="0" err="1">
                <a:solidFill>
                  <a:srgbClr val="1C3E71"/>
                </a:solidFill>
              </a:rPr>
              <a:t>cặp</a:t>
            </a:r>
            <a:r>
              <a:rPr lang="en-US" sz="2000" dirty="0">
                <a:solidFill>
                  <a:srgbClr val="1C3E71"/>
                </a:solidFill>
              </a:rPr>
              <a:t> XY </a:t>
            </a:r>
            <a:r>
              <a:rPr lang="en-US" sz="2000" dirty="0" err="1">
                <a:solidFill>
                  <a:srgbClr val="1C3E71"/>
                </a:solidFill>
              </a:rPr>
              <a:t>hơn</a:t>
            </a:r>
            <a:r>
              <a:rPr lang="en-US" sz="2000" dirty="0">
                <a:solidFill>
                  <a:srgbClr val="1C3E71"/>
                </a:solidFill>
              </a:rPr>
              <a:t> so </a:t>
            </a:r>
            <a:r>
              <a:rPr lang="en-US" sz="2000" dirty="0" err="1">
                <a:solidFill>
                  <a:srgbClr val="1C3E71"/>
                </a:solidFill>
              </a:rPr>
              <a:t>với</a:t>
            </a:r>
            <a:r>
              <a:rPr lang="en-US" sz="2000" dirty="0">
                <a:solidFill>
                  <a:srgbClr val="1C3E71"/>
                </a:solidFill>
              </a:rPr>
              <a:t> </a:t>
            </a:r>
            <a:r>
              <a:rPr lang="en-US" sz="2000" dirty="0" err="1">
                <a:solidFill>
                  <a:srgbClr val="1C3E71"/>
                </a:solidFill>
              </a:rPr>
              <a:t>cá</a:t>
            </a:r>
            <a:r>
              <a:rPr lang="en-US" sz="2000" dirty="0">
                <a:solidFill>
                  <a:srgbClr val="1C3E71"/>
                </a:solidFill>
              </a:rPr>
              <a:t> </a:t>
            </a:r>
            <a:r>
              <a:rPr lang="en-US" sz="2000" dirty="0" err="1">
                <a:solidFill>
                  <a:srgbClr val="1C3E71"/>
                </a:solidFill>
              </a:rPr>
              <a:t>thể</a:t>
            </a:r>
            <a:r>
              <a:rPr lang="en-US" sz="2000" dirty="0">
                <a:solidFill>
                  <a:srgbClr val="1C3E71"/>
                </a:solidFill>
              </a:rPr>
              <a:t> </a:t>
            </a:r>
            <a:r>
              <a:rPr lang="en-US" sz="2000" dirty="0" err="1">
                <a:solidFill>
                  <a:srgbClr val="1C3E71"/>
                </a:solidFill>
              </a:rPr>
              <a:t>có</a:t>
            </a:r>
            <a:r>
              <a:rPr lang="en-US" sz="2000" dirty="0">
                <a:solidFill>
                  <a:srgbClr val="1C3E71"/>
                </a:solidFill>
              </a:rPr>
              <a:t> </a:t>
            </a:r>
            <a:r>
              <a:rPr lang="en-US" sz="2000" dirty="0" err="1">
                <a:solidFill>
                  <a:srgbClr val="1C3E71"/>
                </a:solidFill>
              </a:rPr>
              <a:t>cặp</a:t>
            </a:r>
            <a:r>
              <a:rPr lang="en-US" sz="2000" dirty="0">
                <a:solidFill>
                  <a:srgbClr val="1C3E71"/>
                </a:solidFill>
              </a:rPr>
              <a:t> XX.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000" dirty="0">
                <a:solidFill>
                  <a:srgbClr val="1C3E71"/>
                </a:solidFill>
              </a:rPr>
              <a:t>Gene </a:t>
            </a:r>
            <a:r>
              <a:rPr lang="en-US" sz="2000" dirty="0" err="1">
                <a:solidFill>
                  <a:srgbClr val="1C3E71"/>
                </a:solidFill>
              </a:rPr>
              <a:t>nằm</a:t>
            </a:r>
            <a:r>
              <a:rPr lang="en-US" sz="2000" dirty="0">
                <a:solidFill>
                  <a:srgbClr val="1C3E71"/>
                </a:solidFill>
              </a:rPr>
              <a:t> </a:t>
            </a:r>
            <a:r>
              <a:rPr lang="en-US" sz="2000" dirty="0" err="1">
                <a:solidFill>
                  <a:srgbClr val="1C3E71"/>
                </a:solidFill>
              </a:rPr>
              <a:t>trên</a:t>
            </a:r>
            <a:r>
              <a:rPr lang="en-US" sz="2000" dirty="0">
                <a:solidFill>
                  <a:srgbClr val="1C3E71"/>
                </a:solidFill>
              </a:rPr>
              <a:t> NST </a:t>
            </a:r>
            <a:r>
              <a:rPr lang="en-US" sz="2000" dirty="0" err="1">
                <a:solidFill>
                  <a:srgbClr val="1C3E71"/>
                </a:solidFill>
              </a:rPr>
              <a:t>giới</a:t>
            </a:r>
            <a:r>
              <a:rPr lang="en-US" sz="2000" dirty="0">
                <a:solidFill>
                  <a:srgbClr val="1C3E71"/>
                </a:solidFill>
              </a:rPr>
              <a:t> </a:t>
            </a:r>
            <a:r>
              <a:rPr lang="en-US" sz="2000" dirty="0" err="1">
                <a:solidFill>
                  <a:srgbClr val="1C3E71"/>
                </a:solidFill>
              </a:rPr>
              <a:t>tính</a:t>
            </a:r>
            <a:r>
              <a:rPr lang="en-US" sz="2000" dirty="0">
                <a:solidFill>
                  <a:srgbClr val="1C3E71"/>
                </a:solidFill>
              </a:rPr>
              <a:t> Y </a:t>
            </a:r>
            <a:r>
              <a:rPr lang="en-US" sz="2000" dirty="0" err="1">
                <a:solidFill>
                  <a:srgbClr val="1C3E71"/>
                </a:solidFill>
              </a:rPr>
              <a:t>không</a:t>
            </a:r>
            <a:r>
              <a:rPr lang="en-US" sz="2000" dirty="0">
                <a:solidFill>
                  <a:srgbClr val="1C3E71"/>
                </a:solidFill>
              </a:rPr>
              <a:t> </a:t>
            </a:r>
            <a:r>
              <a:rPr lang="en-US" sz="2000" dirty="0" err="1">
                <a:solidFill>
                  <a:srgbClr val="1C3E71"/>
                </a:solidFill>
              </a:rPr>
              <a:t>có</a:t>
            </a:r>
            <a:r>
              <a:rPr lang="en-US" sz="2000" dirty="0">
                <a:solidFill>
                  <a:srgbClr val="1C3E71"/>
                </a:solidFill>
              </a:rPr>
              <a:t> allele </a:t>
            </a:r>
            <a:r>
              <a:rPr lang="en-US" sz="2000" dirty="0" err="1">
                <a:solidFill>
                  <a:srgbClr val="1C3E71"/>
                </a:solidFill>
              </a:rPr>
              <a:t>tương</a:t>
            </a:r>
            <a:r>
              <a:rPr lang="en-US" sz="2000" dirty="0">
                <a:solidFill>
                  <a:srgbClr val="1C3E71"/>
                </a:solidFill>
              </a:rPr>
              <a:t> </a:t>
            </a:r>
            <a:r>
              <a:rPr lang="en-US" sz="2000" dirty="0" err="1">
                <a:solidFill>
                  <a:srgbClr val="1C3E71"/>
                </a:solidFill>
              </a:rPr>
              <a:t>ứng</a:t>
            </a:r>
            <a:r>
              <a:rPr lang="en-US" sz="2000" dirty="0">
                <a:solidFill>
                  <a:srgbClr val="1C3E71"/>
                </a:solidFill>
              </a:rPr>
              <a:t> </a:t>
            </a:r>
            <a:r>
              <a:rPr lang="en-US" sz="2000" dirty="0" err="1">
                <a:solidFill>
                  <a:srgbClr val="1C3E71"/>
                </a:solidFill>
              </a:rPr>
              <a:t>trên</a:t>
            </a:r>
            <a:r>
              <a:rPr lang="en-US" sz="2000" dirty="0">
                <a:solidFill>
                  <a:srgbClr val="1C3E71"/>
                </a:solidFill>
              </a:rPr>
              <a:t> X: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1C3E71"/>
                </a:solidFill>
              </a:rPr>
              <a:t>+ </a:t>
            </a:r>
            <a:r>
              <a:rPr lang="en-US" sz="2000" dirty="0" err="1">
                <a:solidFill>
                  <a:srgbClr val="1C3E71"/>
                </a:solidFill>
              </a:rPr>
              <a:t>Tuân</a:t>
            </a:r>
            <a:r>
              <a:rPr lang="en-US" sz="2000" dirty="0">
                <a:solidFill>
                  <a:srgbClr val="1C3E71"/>
                </a:solidFill>
              </a:rPr>
              <a:t> </a:t>
            </a:r>
            <a:r>
              <a:rPr lang="en-US" sz="2000" dirty="0" err="1">
                <a:solidFill>
                  <a:srgbClr val="1C3E71"/>
                </a:solidFill>
              </a:rPr>
              <a:t>theo</a:t>
            </a:r>
            <a:r>
              <a:rPr lang="en-US" sz="2000" dirty="0">
                <a:solidFill>
                  <a:srgbClr val="1C3E71"/>
                </a:solidFill>
              </a:rPr>
              <a:t> </a:t>
            </a:r>
            <a:r>
              <a:rPr lang="en-US" sz="2000" dirty="0" err="1">
                <a:solidFill>
                  <a:srgbClr val="1C3E71"/>
                </a:solidFill>
              </a:rPr>
              <a:t>quy</a:t>
            </a:r>
            <a:r>
              <a:rPr lang="en-US" sz="2000" dirty="0">
                <a:solidFill>
                  <a:srgbClr val="1C3E71"/>
                </a:solidFill>
              </a:rPr>
              <a:t> </a:t>
            </a:r>
            <a:r>
              <a:rPr lang="en-US" sz="2000" dirty="0" err="1">
                <a:solidFill>
                  <a:srgbClr val="1C3E71"/>
                </a:solidFill>
              </a:rPr>
              <a:t>luật</a:t>
            </a:r>
            <a:r>
              <a:rPr lang="en-US" sz="2000" dirty="0">
                <a:solidFill>
                  <a:srgbClr val="1C3E71"/>
                </a:solidFill>
              </a:rPr>
              <a:t> di </a:t>
            </a:r>
            <a:r>
              <a:rPr lang="en-US" sz="2000" dirty="0" err="1">
                <a:solidFill>
                  <a:srgbClr val="1C3E71"/>
                </a:solidFill>
              </a:rPr>
              <a:t>truyền</a:t>
            </a:r>
            <a:r>
              <a:rPr lang="en-US" sz="2000" dirty="0">
                <a:solidFill>
                  <a:srgbClr val="1C3E71"/>
                </a:solidFill>
              </a:rPr>
              <a:t> </a:t>
            </a:r>
            <a:r>
              <a:rPr lang="en-US" sz="2000" dirty="0" err="1">
                <a:solidFill>
                  <a:srgbClr val="1C3E71"/>
                </a:solidFill>
              </a:rPr>
              <a:t>thẳng</a:t>
            </a:r>
            <a:r>
              <a:rPr lang="en-US" sz="2000" dirty="0">
                <a:solidFill>
                  <a:srgbClr val="1C3E71"/>
                </a:solidFill>
              </a:rPr>
              <a:t>: </a:t>
            </a:r>
            <a:r>
              <a:rPr lang="en-US" sz="2000" dirty="0" err="1">
                <a:solidFill>
                  <a:srgbClr val="1C3E71"/>
                </a:solidFill>
              </a:rPr>
              <a:t>Bố</a:t>
            </a:r>
            <a:r>
              <a:rPr lang="en-US" sz="2000" dirty="0">
                <a:solidFill>
                  <a:srgbClr val="1C3E71"/>
                </a:solidFill>
              </a:rPr>
              <a:t> </a:t>
            </a:r>
            <a:r>
              <a:rPr lang="en-US" sz="2000" dirty="0" err="1">
                <a:solidFill>
                  <a:srgbClr val="1C3E71"/>
                </a:solidFill>
              </a:rPr>
              <a:t>truyền</a:t>
            </a:r>
            <a:r>
              <a:rPr lang="en-US" sz="2000" dirty="0">
                <a:solidFill>
                  <a:srgbClr val="1C3E71"/>
                </a:solidFill>
              </a:rPr>
              <a:t> </a:t>
            </a:r>
            <a:r>
              <a:rPr lang="en-US" sz="2000" dirty="0" err="1">
                <a:solidFill>
                  <a:srgbClr val="1C3E71"/>
                </a:solidFill>
              </a:rPr>
              <a:t>cho</a:t>
            </a:r>
            <a:r>
              <a:rPr lang="en-US" sz="2000" dirty="0">
                <a:solidFill>
                  <a:srgbClr val="1C3E71"/>
                </a:solidFill>
              </a:rPr>
              <a:t> con </a:t>
            </a:r>
            <a:r>
              <a:rPr lang="en-US" sz="2000" dirty="0" err="1">
                <a:solidFill>
                  <a:srgbClr val="1C3E71"/>
                </a:solidFill>
              </a:rPr>
              <a:t>trai</a:t>
            </a:r>
            <a:r>
              <a:rPr lang="en-US" sz="2000" dirty="0">
                <a:solidFill>
                  <a:srgbClr val="1C3E71"/>
                </a:solidFill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1C3E71"/>
                </a:solidFill>
              </a:rPr>
              <a:t>+ </a:t>
            </a:r>
            <a:r>
              <a:rPr lang="en-US" sz="2000" dirty="0" err="1">
                <a:solidFill>
                  <a:srgbClr val="1C3E71"/>
                </a:solidFill>
              </a:rPr>
              <a:t>Bố</a:t>
            </a:r>
            <a:r>
              <a:rPr lang="en-US" sz="2000" dirty="0">
                <a:solidFill>
                  <a:srgbClr val="1C3E71"/>
                </a:solidFill>
              </a:rPr>
              <a:t> </a:t>
            </a:r>
            <a:r>
              <a:rPr lang="en-US" sz="2000" dirty="0" err="1">
                <a:solidFill>
                  <a:srgbClr val="1C3E71"/>
                </a:solidFill>
              </a:rPr>
              <a:t>bị</a:t>
            </a:r>
            <a:r>
              <a:rPr lang="en-US" sz="2000" dirty="0">
                <a:solidFill>
                  <a:srgbClr val="1C3E71"/>
                </a:solidFill>
              </a:rPr>
              <a:t> </a:t>
            </a:r>
            <a:r>
              <a:rPr lang="en-US" sz="2000" dirty="0" err="1">
                <a:solidFill>
                  <a:srgbClr val="1C3E71"/>
                </a:solidFill>
              </a:rPr>
              <a:t>bệnh</a:t>
            </a:r>
            <a:r>
              <a:rPr lang="en-US" sz="2000" dirty="0">
                <a:solidFill>
                  <a:srgbClr val="1C3E71"/>
                </a:solidFill>
              </a:rPr>
              <a:t> </a:t>
            </a:r>
            <a:r>
              <a:rPr lang="en-US" sz="2000" dirty="0" err="1">
                <a:solidFill>
                  <a:srgbClr val="1C3E71"/>
                </a:solidFill>
              </a:rPr>
              <a:t>tất</a:t>
            </a:r>
            <a:r>
              <a:rPr lang="en-US" sz="2000" dirty="0">
                <a:solidFill>
                  <a:srgbClr val="1C3E71"/>
                </a:solidFill>
              </a:rPr>
              <a:t> </a:t>
            </a:r>
            <a:r>
              <a:rPr lang="en-US" sz="2000" dirty="0" err="1">
                <a:solidFill>
                  <a:srgbClr val="1C3E71"/>
                </a:solidFill>
              </a:rPr>
              <a:t>cả</a:t>
            </a:r>
            <a:r>
              <a:rPr lang="en-US" sz="2000" dirty="0">
                <a:solidFill>
                  <a:srgbClr val="1C3E71"/>
                </a:solidFill>
              </a:rPr>
              <a:t> </a:t>
            </a:r>
            <a:r>
              <a:rPr lang="en-US" sz="2000" dirty="0" err="1">
                <a:solidFill>
                  <a:srgbClr val="1C3E71"/>
                </a:solidFill>
              </a:rPr>
              <a:t>các</a:t>
            </a:r>
            <a:r>
              <a:rPr lang="en-US" sz="2000" dirty="0">
                <a:solidFill>
                  <a:srgbClr val="1C3E71"/>
                </a:solidFill>
              </a:rPr>
              <a:t> con </a:t>
            </a:r>
            <a:r>
              <a:rPr lang="en-US" sz="2000" dirty="0" err="1">
                <a:solidFill>
                  <a:srgbClr val="1C3E71"/>
                </a:solidFill>
              </a:rPr>
              <a:t>trai</a:t>
            </a:r>
            <a:r>
              <a:rPr lang="en-US" sz="2000" dirty="0">
                <a:solidFill>
                  <a:srgbClr val="1C3E71"/>
                </a:solidFill>
              </a:rPr>
              <a:t> </a:t>
            </a:r>
            <a:r>
              <a:rPr lang="en-US" sz="2000" dirty="0" err="1">
                <a:solidFill>
                  <a:srgbClr val="1C3E71"/>
                </a:solidFill>
              </a:rPr>
              <a:t>đều</a:t>
            </a:r>
            <a:r>
              <a:rPr lang="en-US" sz="2000" dirty="0">
                <a:solidFill>
                  <a:srgbClr val="1C3E71"/>
                </a:solidFill>
              </a:rPr>
              <a:t> </a:t>
            </a:r>
            <a:r>
              <a:rPr lang="en-US" sz="2000" dirty="0" err="1">
                <a:solidFill>
                  <a:srgbClr val="1C3E71"/>
                </a:solidFill>
              </a:rPr>
              <a:t>bị</a:t>
            </a:r>
            <a:r>
              <a:rPr lang="en-US" sz="2000" dirty="0">
                <a:solidFill>
                  <a:srgbClr val="1C3E71"/>
                </a:solidFill>
              </a:rPr>
              <a:t> </a:t>
            </a:r>
            <a:r>
              <a:rPr lang="en-US" sz="2000" dirty="0" err="1">
                <a:solidFill>
                  <a:srgbClr val="1C3E71"/>
                </a:solidFill>
              </a:rPr>
              <a:t>bệnh</a:t>
            </a:r>
            <a:r>
              <a:rPr lang="en-US" sz="2000" dirty="0">
                <a:solidFill>
                  <a:srgbClr val="1C3E71"/>
                </a:solidFill>
              </a:rPr>
              <a:t>.</a:t>
            </a:r>
          </a:p>
        </p:txBody>
      </p:sp>
      <p:pic>
        <p:nvPicPr>
          <p:cNvPr id="5" name="Picture 14" descr="Copyright - Free files and folders icons">
            <a:extLst>
              <a:ext uri="{FF2B5EF4-FFF2-40B4-BE49-F238E27FC236}">
                <a16:creationId xmlns:a16="http://schemas.microsoft.com/office/drawing/2014/main" id="{D520CC94-C8C0-4571-B086-D98EE05D7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95" y="1198769"/>
            <a:ext cx="870889" cy="87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27D33F-BEDF-4102-8C7C-A3004F9CD4DF}"/>
              </a:ext>
            </a:extLst>
          </p:cNvPr>
          <p:cNvSpPr txBox="1"/>
          <p:nvPr/>
        </p:nvSpPr>
        <p:spPr>
          <a:xfrm>
            <a:off x="2818588" y="906382"/>
            <a:ext cx="6793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1C3E71"/>
                </a:solidFill>
                <a:latin typeface="+mj-lt"/>
                <a:ea typeface="Roboto" panose="02000000000000000000" pitchFamily="2" charset="0"/>
              </a:rPr>
              <a:t>DI TRUYỀN LIÊN KẾT VỚI GIỚI TÍNH</a:t>
            </a:r>
          </a:p>
        </p:txBody>
      </p:sp>
    </p:spTree>
    <p:extLst>
      <p:ext uri="{BB962C8B-B14F-4D97-AF65-F5344CB8AC3E}">
        <p14:creationId xmlns:p14="http://schemas.microsoft.com/office/powerpoint/2010/main" val="3447240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524;p46">
            <a:extLst>
              <a:ext uri="{FF2B5EF4-FFF2-40B4-BE49-F238E27FC236}">
                <a16:creationId xmlns:a16="http://schemas.microsoft.com/office/drawing/2014/main" id="{88E065EA-CB1B-4875-A93A-1A62C4CAA58E}"/>
              </a:ext>
            </a:extLst>
          </p:cNvPr>
          <p:cNvSpPr/>
          <p:nvPr/>
        </p:nvSpPr>
        <p:spPr>
          <a:xfrm>
            <a:off x="-1562628" y="3351317"/>
            <a:ext cx="791400" cy="754200"/>
          </a:xfrm>
          <a:prstGeom prst="roundRect">
            <a:avLst>
              <a:gd name="adj" fmla="val 16667"/>
            </a:avLst>
          </a:prstGeom>
          <a:solidFill>
            <a:srgbClr val="35CEC3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84B5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9" name="Google Shape;527;p46">
            <a:extLst>
              <a:ext uri="{FF2B5EF4-FFF2-40B4-BE49-F238E27FC236}">
                <a16:creationId xmlns:a16="http://schemas.microsoft.com/office/drawing/2014/main" id="{47B56541-0F33-4E0C-BFF0-A6761B600E0C}"/>
              </a:ext>
            </a:extLst>
          </p:cNvPr>
          <p:cNvSpPr txBox="1"/>
          <p:nvPr/>
        </p:nvSpPr>
        <p:spPr>
          <a:xfrm>
            <a:off x="-1562628" y="3508367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084B5E"/>
                </a:solidFill>
                <a:effectLst/>
                <a:uLnTx/>
                <a:uFillTx/>
                <a:latin typeface="+mj-lt"/>
              </a:rPr>
              <a:t>#35cec3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84B5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3" name="Google Shape;243;p28">
            <a:extLst>
              <a:ext uri="{FF2B5EF4-FFF2-40B4-BE49-F238E27FC236}">
                <a16:creationId xmlns:a16="http://schemas.microsoft.com/office/drawing/2014/main" id="{C176B4DC-07C8-40E0-A655-FF4D06628C63}"/>
              </a:ext>
            </a:extLst>
          </p:cNvPr>
          <p:cNvSpPr txBox="1">
            <a:spLocks/>
          </p:cNvSpPr>
          <p:nvPr/>
        </p:nvSpPr>
        <p:spPr>
          <a:xfrm>
            <a:off x="3089686" y="1792799"/>
            <a:ext cx="8204264" cy="8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rona One"/>
              <a:buNone/>
              <a:defRPr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rona One"/>
              <a:buNone/>
              <a:defRPr sz="2400" b="0" i="0" u="none" strike="noStrike" cap="none">
                <a:solidFill>
                  <a:schemeClr val="dk2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rona One"/>
              <a:buNone/>
              <a:defRPr sz="2400" b="0" i="0" u="none" strike="noStrike" cap="none">
                <a:solidFill>
                  <a:schemeClr val="dk2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rona One"/>
              <a:buNone/>
              <a:defRPr sz="2400" b="0" i="0" u="none" strike="noStrike" cap="none">
                <a:solidFill>
                  <a:schemeClr val="dk2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rona One"/>
              <a:buNone/>
              <a:defRPr sz="2400" b="0" i="0" u="none" strike="noStrike" cap="none">
                <a:solidFill>
                  <a:schemeClr val="dk2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rona One"/>
              <a:buNone/>
              <a:defRPr sz="2400" b="0" i="0" u="none" strike="noStrike" cap="none">
                <a:solidFill>
                  <a:schemeClr val="dk2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rona One"/>
              <a:buNone/>
              <a:defRPr sz="2400" b="0" i="0" u="none" strike="noStrike" cap="none">
                <a:solidFill>
                  <a:schemeClr val="dk2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rona One"/>
              <a:buNone/>
              <a:defRPr sz="2400" b="0" i="0" u="none" strike="noStrike" cap="none">
                <a:solidFill>
                  <a:schemeClr val="dk2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Krona One"/>
              <a:buNone/>
              <a:defRPr sz="2400" b="0" i="0" u="none" strike="noStrike" cap="none">
                <a:solidFill>
                  <a:schemeClr val="dk2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pPr marL="0" indent="0"/>
            <a:r>
              <a:rPr lang="en-US" sz="2800" dirty="0" err="1">
                <a:solidFill>
                  <a:srgbClr val="1C3E71"/>
                </a:solidFill>
                <a:latin typeface="+mj-lt"/>
                <a:ea typeface="Roboto" panose="02000000000000000000" pitchFamily="2" charset="0"/>
              </a:rPr>
              <a:t>Ứng</a:t>
            </a:r>
            <a:r>
              <a:rPr lang="en-US" sz="2800" dirty="0">
                <a:solidFill>
                  <a:srgbClr val="1C3E71"/>
                </a:solidFill>
                <a:latin typeface="+mj-lt"/>
                <a:ea typeface="Roboto" panose="02000000000000000000" pitchFamily="2" charset="0"/>
              </a:rPr>
              <a:t> </a:t>
            </a:r>
            <a:r>
              <a:rPr lang="en-US" sz="2800" dirty="0" err="1">
                <a:solidFill>
                  <a:srgbClr val="1C3E71"/>
                </a:solidFill>
                <a:latin typeface="+mj-lt"/>
                <a:ea typeface="Roboto" panose="02000000000000000000" pitchFamily="2" charset="0"/>
              </a:rPr>
              <a:t>dụng</a:t>
            </a:r>
            <a:r>
              <a:rPr lang="en-US" sz="2800" dirty="0">
                <a:solidFill>
                  <a:srgbClr val="1C3E71"/>
                </a:solidFill>
                <a:latin typeface="+mj-lt"/>
                <a:ea typeface="Roboto" panose="02000000000000000000" pitchFamily="2" charset="0"/>
              </a:rPr>
              <a:t> </a:t>
            </a:r>
            <a:r>
              <a:rPr lang="en-US" sz="2800" dirty="0" err="1">
                <a:solidFill>
                  <a:srgbClr val="1C3E71"/>
                </a:solidFill>
                <a:latin typeface="+mj-lt"/>
                <a:ea typeface="Roboto" panose="02000000000000000000" pitchFamily="2" charset="0"/>
              </a:rPr>
              <a:t>của</a:t>
            </a:r>
            <a:r>
              <a:rPr lang="en-US" sz="2800" dirty="0">
                <a:solidFill>
                  <a:srgbClr val="1C3E71"/>
                </a:solidFill>
                <a:latin typeface="+mj-lt"/>
                <a:ea typeface="Roboto" panose="02000000000000000000" pitchFamily="2" charset="0"/>
              </a:rPr>
              <a:t> di </a:t>
            </a:r>
            <a:r>
              <a:rPr lang="en-US" sz="2800" dirty="0" err="1">
                <a:solidFill>
                  <a:srgbClr val="1C3E71"/>
                </a:solidFill>
                <a:latin typeface="+mj-lt"/>
                <a:ea typeface="Roboto" panose="02000000000000000000" pitchFamily="2" charset="0"/>
              </a:rPr>
              <a:t>truyền</a:t>
            </a:r>
            <a:r>
              <a:rPr lang="en-US" sz="2800" dirty="0">
                <a:solidFill>
                  <a:srgbClr val="1C3E71"/>
                </a:solidFill>
                <a:latin typeface="+mj-lt"/>
                <a:ea typeface="Roboto" panose="02000000000000000000" pitchFamily="2" charset="0"/>
              </a:rPr>
              <a:t> </a:t>
            </a:r>
            <a:r>
              <a:rPr lang="en-US" sz="2800" dirty="0" err="1">
                <a:solidFill>
                  <a:srgbClr val="1C3E71"/>
                </a:solidFill>
                <a:latin typeface="+mj-lt"/>
                <a:ea typeface="Roboto" panose="02000000000000000000" pitchFamily="2" charset="0"/>
              </a:rPr>
              <a:t>liên</a:t>
            </a:r>
            <a:r>
              <a:rPr lang="en-US" sz="2800" dirty="0">
                <a:solidFill>
                  <a:srgbClr val="1C3E71"/>
                </a:solidFill>
                <a:latin typeface="+mj-lt"/>
                <a:ea typeface="Roboto" panose="02000000000000000000" pitchFamily="2" charset="0"/>
              </a:rPr>
              <a:t> </a:t>
            </a:r>
            <a:r>
              <a:rPr lang="en-US" sz="2800" dirty="0" err="1">
                <a:solidFill>
                  <a:srgbClr val="1C3E71"/>
                </a:solidFill>
                <a:latin typeface="+mj-lt"/>
                <a:ea typeface="Roboto" panose="02000000000000000000" pitchFamily="2" charset="0"/>
              </a:rPr>
              <a:t>kết</a:t>
            </a:r>
            <a:r>
              <a:rPr lang="en-US" sz="2800" dirty="0">
                <a:solidFill>
                  <a:srgbClr val="1C3E71"/>
                </a:solidFill>
                <a:latin typeface="+mj-lt"/>
                <a:ea typeface="Roboto" panose="02000000000000000000" pitchFamily="2" charset="0"/>
              </a:rPr>
              <a:t> </a:t>
            </a:r>
            <a:r>
              <a:rPr lang="en-US" sz="2800" dirty="0" err="1">
                <a:solidFill>
                  <a:srgbClr val="1C3E71"/>
                </a:solidFill>
                <a:latin typeface="+mj-lt"/>
                <a:ea typeface="Roboto" panose="02000000000000000000" pitchFamily="2" charset="0"/>
              </a:rPr>
              <a:t>với</a:t>
            </a:r>
            <a:r>
              <a:rPr lang="en-US" sz="2800" dirty="0">
                <a:solidFill>
                  <a:srgbClr val="1C3E71"/>
                </a:solidFill>
                <a:latin typeface="+mj-lt"/>
                <a:ea typeface="Roboto" panose="02000000000000000000" pitchFamily="2" charset="0"/>
              </a:rPr>
              <a:t> </a:t>
            </a:r>
            <a:r>
              <a:rPr lang="en-US" sz="2800" dirty="0" err="1">
                <a:solidFill>
                  <a:srgbClr val="1C3E71"/>
                </a:solidFill>
                <a:latin typeface="+mj-lt"/>
                <a:ea typeface="Roboto" panose="02000000000000000000" pitchFamily="2" charset="0"/>
              </a:rPr>
              <a:t>giới</a:t>
            </a:r>
            <a:r>
              <a:rPr lang="en-US" sz="2800" dirty="0">
                <a:solidFill>
                  <a:srgbClr val="1C3E71"/>
                </a:solidFill>
                <a:latin typeface="+mj-lt"/>
                <a:ea typeface="Roboto" panose="02000000000000000000" pitchFamily="2" charset="0"/>
              </a:rPr>
              <a:t> </a:t>
            </a:r>
            <a:r>
              <a:rPr lang="en-US" sz="2800" dirty="0" err="1">
                <a:solidFill>
                  <a:srgbClr val="1C3E71"/>
                </a:solidFill>
                <a:latin typeface="+mj-lt"/>
                <a:ea typeface="Roboto" panose="02000000000000000000" pitchFamily="2" charset="0"/>
              </a:rPr>
              <a:t>tính</a:t>
            </a:r>
            <a:endParaRPr lang="en-US" sz="2800" dirty="0">
              <a:solidFill>
                <a:srgbClr val="1C3E71"/>
              </a:solidFill>
              <a:latin typeface="+mj-lt"/>
              <a:ea typeface="Roboto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97EAAA2-0675-441C-8D47-A5839E05E1FB}"/>
              </a:ext>
            </a:extLst>
          </p:cNvPr>
          <p:cNvGrpSpPr/>
          <p:nvPr/>
        </p:nvGrpSpPr>
        <p:grpSpPr>
          <a:xfrm>
            <a:off x="1909977" y="1801319"/>
            <a:ext cx="919012" cy="862860"/>
            <a:chOff x="1091526" y="4526673"/>
            <a:chExt cx="919012" cy="86286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0D68C6D-8DF6-41E5-87C8-1ABBE9436C3D}"/>
                </a:ext>
              </a:extLst>
            </p:cNvPr>
            <p:cNvSpPr/>
            <p:nvPr/>
          </p:nvSpPr>
          <p:spPr>
            <a:xfrm>
              <a:off x="1091526" y="4526673"/>
              <a:ext cx="898865" cy="8628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1A5653"/>
                </a:solidFill>
              </a:endParaRPr>
            </a:p>
          </p:txBody>
        </p:sp>
        <p:sp>
          <p:nvSpPr>
            <p:cNvPr id="20" name="Google Shape;333;p34">
              <a:extLst>
                <a:ext uri="{FF2B5EF4-FFF2-40B4-BE49-F238E27FC236}">
                  <a16:creationId xmlns:a16="http://schemas.microsoft.com/office/drawing/2014/main" id="{181EF96E-421E-49F2-87FB-FD67298E6C8B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266002" y="4558613"/>
              <a:ext cx="744536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Nunito Light"/>
                <a:buAutoNum type="arabi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E76A28"/>
                </a:buClr>
                <a:buSzPts val="1600"/>
                <a:buFont typeface="Nunito Light"/>
                <a:buAutoNum type="alphaL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E76A28"/>
                </a:buClr>
                <a:buSzPts val="1500"/>
                <a:buFont typeface="Nunito Light"/>
                <a:buAutoNum type="romanL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E76A28"/>
                </a:buClr>
                <a:buSzPts val="1500"/>
                <a:buFont typeface="Nunito Light"/>
                <a:buAutoNum type="arabi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E76A28"/>
                </a:buClr>
                <a:buSzPts val="1400"/>
                <a:buFont typeface="Nunito Light"/>
                <a:buAutoNum type="alphaL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999999"/>
                </a:buClr>
                <a:buSzPts val="1400"/>
                <a:buFont typeface="Nunito Light"/>
                <a:buAutoNum type="romanL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999999"/>
                </a:buClr>
                <a:buSzPts val="1300"/>
                <a:buFont typeface="Nunito Light"/>
                <a:buAutoNum type="arabi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999999"/>
                </a:buClr>
                <a:buSzPts val="1300"/>
                <a:buFont typeface="Nunito Light"/>
                <a:buAutoNum type="alphaL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1600"/>
                </a:spcBef>
                <a:spcAft>
                  <a:spcPts val="1600"/>
                </a:spcAft>
                <a:buClr>
                  <a:srgbClr val="999999"/>
                </a:buClr>
                <a:buSzPts val="1400"/>
                <a:buFont typeface="Nunito Light"/>
                <a:buAutoNum type="romanLcPeriod"/>
                <a:defRPr sz="1400" b="0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pPr marL="0" indent="0">
                <a:buFont typeface="Nunito Light"/>
                <a:buNone/>
              </a:pPr>
              <a:r>
                <a:rPr lang="en-US" sz="3600" b="1" dirty="0">
                  <a:solidFill>
                    <a:schemeClr val="bg1"/>
                  </a:solidFill>
                  <a:latin typeface="+mj-lt"/>
                </a:rPr>
                <a:t>III</a:t>
              </a:r>
            </a:p>
          </p:txBody>
        </p:sp>
      </p:grpSp>
      <p:pic>
        <p:nvPicPr>
          <p:cNvPr id="6" name="Picture 2" descr="Linkage and Recombination (Part 2): Sex linkage in Drosophila, Linked gene  &amp; Synthetic gene : Plantlet">
            <a:extLst>
              <a:ext uri="{FF2B5EF4-FFF2-40B4-BE49-F238E27FC236}">
                <a16:creationId xmlns:a16="http://schemas.microsoft.com/office/drawing/2014/main" id="{55991925-9E9D-B73F-364A-0C8541567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0516" y="2664179"/>
            <a:ext cx="2654424" cy="237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913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394C55B-CF4F-C5EE-5F81-54ECBA2A9180}"/>
              </a:ext>
            </a:extLst>
          </p:cNvPr>
          <p:cNvSpPr txBox="1"/>
          <p:nvPr/>
        </p:nvSpPr>
        <p:spPr>
          <a:xfrm>
            <a:off x="2161579" y="1200553"/>
            <a:ext cx="7868841" cy="2800767"/>
          </a:xfrm>
          <a:prstGeom prst="rect">
            <a:avLst/>
          </a:prstGeom>
          <a:solidFill>
            <a:srgbClr val="DAF6F4"/>
          </a:solidFill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1C3E71"/>
                </a:solidFill>
              </a:rPr>
              <a:t>           Nghiên cứu thông tin SGK và cho biết:</a:t>
            </a:r>
          </a:p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1C3E71"/>
                </a:solidFill>
              </a:rPr>
              <a:t>                 - </a:t>
            </a:r>
            <a:r>
              <a:rPr lang="en-US" sz="2400" b="1" dirty="0" err="1">
                <a:solidFill>
                  <a:srgbClr val="1C3E71"/>
                </a:solidFill>
              </a:rPr>
              <a:t>Một</a:t>
            </a:r>
            <a:r>
              <a:rPr lang="en-US" sz="2400" b="1" dirty="0">
                <a:solidFill>
                  <a:srgbClr val="1C3E71"/>
                </a:solidFill>
              </a:rPr>
              <a:t> </a:t>
            </a:r>
            <a:r>
              <a:rPr lang="en-US" sz="2400" b="1" dirty="0" err="1">
                <a:solidFill>
                  <a:srgbClr val="1C3E71"/>
                </a:solidFill>
              </a:rPr>
              <a:t>số</a:t>
            </a:r>
            <a:r>
              <a:rPr lang="en-US" sz="2400" b="1" dirty="0">
                <a:solidFill>
                  <a:srgbClr val="1C3E71"/>
                </a:solidFill>
              </a:rPr>
              <a:t> </a:t>
            </a:r>
            <a:r>
              <a:rPr lang="en-US" sz="2400" b="1" dirty="0" err="1">
                <a:solidFill>
                  <a:srgbClr val="1C3E71"/>
                </a:solidFill>
              </a:rPr>
              <a:t>ứng</a:t>
            </a:r>
            <a:r>
              <a:rPr lang="en-US" sz="2400" b="1" dirty="0">
                <a:solidFill>
                  <a:srgbClr val="1C3E71"/>
                </a:solidFill>
              </a:rPr>
              <a:t> </a:t>
            </a:r>
            <a:r>
              <a:rPr lang="en-US" sz="2400" b="1" dirty="0" err="1">
                <a:solidFill>
                  <a:srgbClr val="1C3E71"/>
                </a:solidFill>
              </a:rPr>
              <a:t>dụng</a:t>
            </a:r>
            <a:r>
              <a:rPr lang="en-US" sz="2400" b="1" dirty="0">
                <a:solidFill>
                  <a:srgbClr val="1C3E71"/>
                </a:solidFill>
              </a:rPr>
              <a:t> </a:t>
            </a:r>
            <a:r>
              <a:rPr lang="en-US" sz="2400" b="1" dirty="0" err="1">
                <a:solidFill>
                  <a:srgbClr val="1C3E71"/>
                </a:solidFill>
              </a:rPr>
              <a:t>của</a:t>
            </a:r>
            <a:r>
              <a:rPr lang="en-US" sz="2400" b="1" dirty="0">
                <a:solidFill>
                  <a:srgbClr val="1C3E71"/>
                </a:solidFill>
              </a:rPr>
              <a:t> di </a:t>
            </a:r>
            <a:r>
              <a:rPr lang="en-US" sz="2400" b="1" dirty="0" err="1">
                <a:solidFill>
                  <a:srgbClr val="1C3E71"/>
                </a:solidFill>
              </a:rPr>
              <a:t>truyền</a:t>
            </a:r>
            <a:r>
              <a:rPr lang="en-US" sz="2400" b="1" dirty="0">
                <a:solidFill>
                  <a:srgbClr val="1C3E71"/>
                </a:solidFill>
              </a:rPr>
              <a:t> </a:t>
            </a:r>
            <a:r>
              <a:rPr lang="en-US" sz="2400" b="1" dirty="0" err="1">
                <a:solidFill>
                  <a:srgbClr val="1C3E71"/>
                </a:solidFill>
              </a:rPr>
              <a:t>liên</a:t>
            </a:r>
            <a:r>
              <a:rPr lang="en-US" sz="2400" b="1" dirty="0">
                <a:solidFill>
                  <a:srgbClr val="1C3E71"/>
                </a:solidFill>
              </a:rPr>
              <a:t> </a:t>
            </a:r>
            <a:r>
              <a:rPr lang="en-US" sz="2400" b="1" dirty="0" err="1">
                <a:solidFill>
                  <a:srgbClr val="1C3E71"/>
                </a:solidFill>
              </a:rPr>
              <a:t>kết</a:t>
            </a:r>
            <a:r>
              <a:rPr lang="en-US" sz="2400" b="1" dirty="0">
                <a:solidFill>
                  <a:srgbClr val="1C3E71"/>
                </a:solidFill>
              </a:rPr>
              <a:t> </a:t>
            </a:r>
            <a:r>
              <a:rPr lang="en-US" sz="2400" b="1" dirty="0" err="1">
                <a:solidFill>
                  <a:srgbClr val="1C3E71"/>
                </a:solidFill>
              </a:rPr>
              <a:t>với</a:t>
            </a:r>
            <a:r>
              <a:rPr lang="en-US" sz="2400" b="1" dirty="0">
                <a:solidFill>
                  <a:srgbClr val="1C3E71"/>
                </a:solidFill>
              </a:rPr>
              <a:t> </a:t>
            </a:r>
            <a:r>
              <a:rPr lang="en-US" sz="2400" b="1" dirty="0" err="1">
                <a:solidFill>
                  <a:srgbClr val="1C3E71"/>
                </a:solidFill>
              </a:rPr>
              <a:t>giới</a:t>
            </a:r>
            <a:r>
              <a:rPr lang="en-US" sz="2400" b="1" dirty="0">
                <a:solidFill>
                  <a:srgbClr val="1C3E71"/>
                </a:solidFill>
              </a:rPr>
              <a:t> </a:t>
            </a:r>
            <a:r>
              <a:rPr lang="en-US" sz="2400" b="1" dirty="0" err="1">
                <a:solidFill>
                  <a:srgbClr val="1C3E71"/>
                </a:solidFill>
              </a:rPr>
              <a:t>tính</a:t>
            </a:r>
            <a:r>
              <a:rPr lang="en-US" sz="2400" b="1" dirty="0">
                <a:solidFill>
                  <a:srgbClr val="1C3E71"/>
                </a:solidFill>
              </a:rPr>
              <a:t> </a:t>
            </a:r>
            <a:r>
              <a:rPr lang="en-US" sz="2400" b="1" dirty="0" err="1">
                <a:solidFill>
                  <a:srgbClr val="1C3E71"/>
                </a:solidFill>
              </a:rPr>
              <a:t>trong</a:t>
            </a:r>
            <a:r>
              <a:rPr lang="en-US" sz="2400" b="1" dirty="0">
                <a:solidFill>
                  <a:srgbClr val="1C3E71"/>
                </a:solidFill>
              </a:rPr>
              <a:t> </a:t>
            </a:r>
            <a:r>
              <a:rPr lang="en-US" sz="2400" b="1" dirty="0" err="1">
                <a:solidFill>
                  <a:srgbClr val="1C3E71"/>
                </a:solidFill>
              </a:rPr>
              <a:t>chăn</a:t>
            </a:r>
            <a:r>
              <a:rPr lang="en-US" sz="2400" b="1" dirty="0">
                <a:solidFill>
                  <a:srgbClr val="1C3E71"/>
                </a:solidFill>
              </a:rPr>
              <a:t> </a:t>
            </a:r>
            <a:r>
              <a:rPr lang="en-US" sz="2400" b="1" dirty="0" err="1">
                <a:solidFill>
                  <a:srgbClr val="1C3E71"/>
                </a:solidFill>
              </a:rPr>
              <a:t>nuôi</a:t>
            </a:r>
            <a:r>
              <a:rPr lang="en-US" sz="2400" b="1" dirty="0">
                <a:solidFill>
                  <a:srgbClr val="1C3E71"/>
                </a:solidFill>
              </a:rPr>
              <a:t>?</a:t>
            </a:r>
            <a:endParaRPr lang="vi-VN" sz="2400" b="1" dirty="0">
              <a:solidFill>
                <a:srgbClr val="1C3E7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1C3E71"/>
                </a:solidFill>
              </a:rPr>
              <a:t>                 - </a:t>
            </a:r>
            <a:r>
              <a:rPr lang="en-US" sz="2400" b="1" dirty="0">
                <a:solidFill>
                  <a:srgbClr val="1C3E71"/>
                </a:solidFill>
              </a:rPr>
              <a:t>Quan </a:t>
            </a:r>
            <a:r>
              <a:rPr lang="en-US" sz="2400" b="1" dirty="0" err="1">
                <a:solidFill>
                  <a:srgbClr val="1C3E71"/>
                </a:solidFill>
              </a:rPr>
              <a:t>điểm</a:t>
            </a:r>
            <a:r>
              <a:rPr lang="en-US" sz="2400" b="1" dirty="0">
                <a:solidFill>
                  <a:srgbClr val="1C3E71"/>
                </a:solidFill>
              </a:rPr>
              <a:t> </a:t>
            </a:r>
            <a:r>
              <a:rPr lang="en-US" sz="2400" b="1" dirty="0" err="1">
                <a:solidFill>
                  <a:srgbClr val="1C3E71"/>
                </a:solidFill>
              </a:rPr>
              <a:t>của</a:t>
            </a:r>
            <a:r>
              <a:rPr lang="en-US" sz="2400" b="1" dirty="0">
                <a:solidFill>
                  <a:srgbClr val="1C3E71"/>
                </a:solidFill>
              </a:rPr>
              <a:t> </a:t>
            </a:r>
            <a:r>
              <a:rPr lang="en-US" sz="2400" b="1" dirty="0" err="1">
                <a:solidFill>
                  <a:srgbClr val="1C3E71"/>
                </a:solidFill>
              </a:rPr>
              <a:t>em</a:t>
            </a:r>
            <a:r>
              <a:rPr lang="en-US" sz="2400" b="1" dirty="0">
                <a:solidFill>
                  <a:srgbClr val="1C3E71"/>
                </a:solidFill>
              </a:rPr>
              <a:t> </a:t>
            </a:r>
            <a:r>
              <a:rPr lang="en-US" sz="2400" b="1" dirty="0" err="1">
                <a:solidFill>
                  <a:srgbClr val="1C3E71"/>
                </a:solidFill>
              </a:rPr>
              <a:t>về</a:t>
            </a:r>
            <a:r>
              <a:rPr lang="en-US" sz="2400" b="1" dirty="0">
                <a:solidFill>
                  <a:srgbClr val="1C3E71"/>
                </a:solidFill>
              </a:rPr>
              <a:t> </a:t>
            </a:r>
            <a:r>
              <a:rPr lang="en-US" sz="2400" b="1" dirty="0" err="1">
                <a:solidFill>
                  <a:srgbClr val="1C3E71"/>
                </a:solidFill>
              </a:rPr>
              <a:t>việc</a:t>
            </a:r>
            <a:r>
              <a:rPr lang="en-US" sz="2400" b="1" dirty="0">
                <a:solidFill>
                  <a:srgbClr val="1C3E71"/>
                </a:solidFill>
              </a:rPr>
              <a:t> </a:t>
            </a:r>
            <a:r>
              <a:rPr lang="en-US" sz="2400" b="1" dirty="0" err="1">
                <a:solidFill>
                  <a:srgbClr val="1C3E71"/>
                </a:solidFill>
              </a:rPr>
              <a:t>điều</a:t>
            </a:r>
            <a:r>
              <a:rPr lang="en-US" sz="2400" b="1" dirty="0">
                <a:solidFill>
                  <a:srgbClr val="1C3E71"/>
                </a:solidFill>
              </a:rPr>
              <a:t> </a:t>
            </a:r>
            <a:r>
              <a:rPr lang="en-US" sz="2400" b="1" dirty="0" err="1">
                <a:solidFill>
                  <a:srgbClr val="1C3E71"/>
                </a:solidFill>
              </a:rPr>
              <a:t>khiển</a:t>
            </a:r>
            <a:r>
              <a:rPr lang="en-US" sz="2400" b="1" dirty="0">
                <a:solidFill>
                  <a:srgbClr val="1C3E71"/>
                </a:solidFill>
              </a:rPr>
              <a:t> </a:t>
            </a:r>
            <a:r>
              <a:rPr lang="en-US" sz="2400" b="1" dirty="0" err="1">
                <a:solidFill>
                  <a:srgbClr val="1C3E71"/>
                </a:solidFill>
              </a:rPr>
              <a:t>giới</a:t>
            </a:r>
            <a:r>
              <a:rPr lang="en-US" sz="2400" b="1" dirty="0">
                <a:solidFill>
                  <a:srgbClr val="1C3E71"/>
                </a:solidFill>
              </a:rPr>
              <a:t> </a:t>
            </a:r>
            <a:r>
              <a:rPr lang="en-US" sz="2400" b="1" dirty="0" err="1">
                <a:solidFill>
                  <a:srgbClr val="1C3E71"/>
                </a:solidFill>
              </a:rPr>
              <a:t>tính</a:t>
            </a:r>
            <a:r>
              <a:rPr lang="en-US" sz="2400" b="1" dirty="0">
                <a:solidFill>
                  <a:srgbClr val="1C3E71"/>
                </a:solidFill>
              </a:rPr>
              <a:t> </a:t>
            </a:r>
            <a:r>
              <a:rPr lang="en-US" sz="2400" b="1" dirty="0" err="1">
                <a:solidFill>
                  <a:srgbClr val="1C3E71"/>
                </a:solidFill>
              </a:rPr>
              <a:t>theo</a:t>
            </a:r>
            <a:r>
              <a:rPr lang="en-US" sz="2400" b="1" dirty="0">
                <a:solidFill>
                  <a:srgbClr val="1C3E71"/>
                </a:solidFill>
              </a:rPr>
              <a:t> ý </a:t>
            </a:r>
            <a:r>
              <a:rPr lang="en-US" sz="2400" b="1" dirty="0" err="1">
                <a:solidFill>
                  <a:srgbClr val="1C3E71"/>
                </a:solidFill>
              </a:rPr>
              <a:t>muốn</a:t>
            </a:r>
            <a:r>
              <a:rPr lang="en-US" sz="2400" b="1" dirty="0">
                <a:solidFill>
                  <a:srgbClr val="1C3E71"/>
                </a:solidFill>
              </a:rPr>
              <a:t> ở </a:t>
            </a:r>
            <a:r>
              <a:rPr lang="en-US" sz="2400" b="1" dirty="0" err="1">
                <a:solidFill>
                  <a:srgbClr val="1C3E71"/>
                </a:solidFill>
              </a:rPr>
              <a:t>người</a:t>
            </a:r>
            <a:r>
              <a:rPr lang="vi-VN" sz="2400" b="1" dirty="0">
                <a:solidFill>
                  <a:srgbClr val="1C3E71"/>
                </a:solidFill>
              </a:rPr>
              <a:t>?</a:t>
            </a:r>
            <a:endParaRPr lang="en-US" sz="2400" b="1" dirty="0">
              <a:solidFill>
                <a:srgbClr val="1C3E71"/>
              </a:solidFill>
            </a:endParaRPr>
          </a:p>
        </p:txBody>
      </p:sp>
      <p:pic>
        <p:nvPicPr>
          <p:cNvPr id="8" name="Picture 6" descr="Download Focus, Idea, Light Bulb. Royalty-Free Stock Illustration Image -  Pixabay">
            <a:extLst>
              <a:ext uri="{FF2B5EF4-FFF2-40B4-BE49-F238E27FC236}">
                <a16:creationId xmlns:a16="http://schemas.microsoft.com/office/drawing/2014/main" id="{868E5F85-C28D-97CF-704F-69AC3F17A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815" y="975529"/>
            <a:ext cx="1151805" cy="10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548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F3268B-FDCD-4ECA-9794-CC34FA45901B}"/>
              </a:ext>
            </a:extLst>
          </p:cNvPr>
          <p:cNvSpPr/>
          <p:nvPr/>
        </p:nvSpPr>
        <p:spPr>
          <a:xfrm>
            <a:off x="1315919" y="2069733"/>
            <a:ext cx="10466777" cy="3730176"/>
          </a:xfrm>
          <a:prstGeom prst="rect">
            <a:avLst/>
          </a:prstGeom>
          <a:solidFill>
            <a:srgbClr val="EFFBFA"/>
          </a:solidFill>
          <a:ln w="25400" cap="flat" cmpd="sng" algn="ctr">
            <a:solidFill>
              <a:srgbClr val="D1F1E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indent="0" algn="just">
              <a:lnSpc>
                <a:spcPct val="150000"/>
              </a:lnSpc>
              <a:buNone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 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- Trong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chăn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nuôi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và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trồng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trọt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,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có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thể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dựa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vào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các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tính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trạng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liên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kết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với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giới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tính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để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sớm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phân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biệt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được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đực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,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cái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;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điều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chỉnh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tỉ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lệ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đực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,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cái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theo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mục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tiêu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sản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xuất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sym typeface="Arial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800" b="1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  - </a:t>
            </a:r>
            <a:r>
              <a:rPr lang="en-US" sz="2800" b="1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Người</a:t>
            </a:r>
            <a:r>
              <a:rPr lang="en-US" sz="2800" b="1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ta </a:t>
            </a:r>
            <a:r>
              <a:rPr lang="en-US" sz="2800" b="1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dựa</a:t>
            </a:r>
            <a:r>
              <a:rPr lang="en-US" sz="2800" b="1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vào</a:t>
            </a:r>
            <a:r>
              <a:rPr lang="en-US" sz="2800" b="1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NST </a:t>
            </a:r>
            <a:r>
              <a:rPr lang="en-US" sz="2800" b="1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giới</a:t>
            </a:r>
            <a:r>
              <a:rPr lang="en-US" sz="2800" b="1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tính</a:t>
            </a:r>
            <a:r>
              <a:rPr lang="en-US" sz="2800" b="1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để</a:t>
            </a:r>
            <a:r>
              <a:rPr lang="en-US" sz="2800" b="1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xác</a:t>
            </a:r>
            <a:r>
              <a:rPr lang="en-US" sz="2800" b="1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định</a:t>
            </a:r>
            <a:r>
              <a:rPr lang="en-US" sz="2800" b="1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những</a:t>
            </a:r>
            <a:r>
              <a:rPr lang="en-US" sz="2800" b="1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bệnh</a:t>
            </a:r>
            <a:r>
              <a:rPr lang="en-US" sz="2800" b="1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, </a:t>
            </a:r>
            <a:r>
              <a:rPr lang="en-US" sz="2800" b="1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hội</a:t>
            </a:r>
            <a:r>
              <a:rPr lang="en-US" sz="2800" b="1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chứng</a:t>
            </a:r>
            <a:r>
              <a:rPr lang="en-US" sz="2800" b="1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liên</a:t>
            </a:r>
            <a:r>
              <a:rPr lang="en-US" sz="2800" b="1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quan</a:t>
            </a:r>
            <a:r>
              <a:rPr lang="en-US" sz="2800" b="1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tới</a:t>
            </a:r>
            <a:r>
              <a:rPr lang="en-US" sz="2800" b="1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bất</a:t>
            </a:r>
            <a:r>
              <a:rPr lang="en-US" sz="2800" b="1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thường</a:t>
            </a:r>
            <a:r>
              <a:rPr lang="en-US" sz="2800" b="1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NST ở </a:t>
            </a:r>
            <a:r>
              <a:rPr lang="en-US" sz="2800" b="1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người</a:t>
            </a:r>
            <a:r>
              <a:rPr lang="en-US" sz="2800" b="1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.</a:t>
            </a:r>
            <a:endParaRPr lang="en-US" sz="2800" dirty="0">
              <a:solidFill>
                <a:srgbClr val="1C3E71"/>
              </a:solidFill>
            </a:endParaRPr>
          </a:p>
        </p:txBody>
      </p:sp>
      <p:pic>
        <p:nvPicPr>
          <p:cNvPr id="5" name="Picture 14" descr="Copyright - Free files and folders icons">
            <a:extLst>
              <a:ext uri="{FF2B5EF4-FFF2-40B4-BE49-F238E27FC236}">
                <a16:creationId xmlns:a16="http://schemas.microsoft.com/office/drawing/2014/main" id="{D520CC94-C8C0-4571-B086-D98EE05D7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64" y="1863003"/>
            <a:ext cx="870889" cy="87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27D33F-BEDF-4102-8C7C-A3004F9CD4DF}"/>
              </a:ext>
            </a:extLst>
          </p:cNvPr>
          <p:cNvSpPr txBox="1"/>
          <p:nvPr/>
        </p:nvSpPr>
        <p:spPr>
          <a:xfrm>
            <a:off x="1894153" y="1089206"/>
            <a:ext cx="9105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1C3E71"/>
                </a:solidFill>
                <a:latin typeface="+mj-lt"/>
                <a:ea typeface="Roboto" panose="02000000000000000000" pitchFamily="2" charset="0"/>
              </a:rPr>
              <a:t>ỨNG DỤNG CỦA DI TRUYỀN LIÊN KẾT GIỚI TÍNH</a:t>
            </a:r>
          </a:p>
        </p:txBody>
      </p:sp>
    </p:spTree>
    <p:extLst>
      <p:ext uri="{BB962C8B-B14F-4D97-AF65-F5344CB8AC3E}">
        <p14:creationId xmlns:p14="http://schemas.microsoft.com/office/powerpoint/2010/main" val="4192174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499BEAD-6E82-4A24-8CBC-7C42B7456162}"/>
              </a:ext>
            </a:extLst>
          </p:cNvPr>
          <p:cNvGrpSpPr/>
          <p:nvPr/>
        </p:nvGrpSpPr>
        <p:grpSpPr>
          <a:xfrm>
            <a:off x="847288" y="436226"/>
            <a:ext cx="10217791" cy="5767431"/>
            <a:chOff x="847288" y="1090568"/>
            <a:chExt cx="10217791" cy="5767431"/>
          </a:xfrm>
        </p:grpSpPr>
        <p:pic>
          <p:nvPicPr>
            <p:cNvPr id="2050" name="Picture 2" descr="nhiễm sắc thể X">
              <a:extLst>
                <a:ext uri="{FF2B5EF4-FFF2-40B4-BE49-F238E27FC236}">
                  <a16:creationId xmlns:a16="http://schemas.microsoft.com/office/drawing/2014/main" id="{7F9FD863-B587-43D3-8E8B-025F8D05D8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4" t="15903" r="9213"/>
            <a:stretch/>
          </p:blipFill>
          <p:spPr bwMode="auto">
            <a:xfrm>
              <a:off x="847288" y="1090568"/>
              <a:ext cx="10217791" cy="5767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9E2770C-F0C1-49DE-BAD3-C64BB66B8940}"/>
                </a:ext>
              </a:extLst>
            </p:cNvPr>
            <p:cNvSpPr/>
            <p:nvPr/>
          </p:nvSpPr>
          <p:spPr>
            <a:xfrm>
              <a:off x="1342239" y="1367406"/>
              <a:ext cx="1132513" cy="260058"/>
            </a:xfrm>
            <a:prstGeom prst="rect">
              <a:avLst/>
            </a:prstGeom>
            <a:solidFill>
              <a:srgbClr val="F1F1F1"/>
            </a:solidFill>
            <a:ln>
              <a:solidFill>
                <a:srgbClr val="F1F1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6181CC6-DC2E-4FFC-B6C8-4896E618D453}"/>
                </a:ext>
              </a:extLst>
            </p:cNvPr>
            <p:cNvSpPr/>
            <p:nvPr/>
          </p:nvSpPr>
          <p:spPr>
            <a:xfrm>
              <a:off x="1410749" y="5208165"/>
              <a:ext cx="2397853" cy="260058"/>
            </a:xfrm>
            <a:prstGeom prst="rect">
              <a:avLst/>
            </a:prstGeom>
            <a:solidFill>
              <a:srgbClr val="F1F1F1"/>
            </a:solidFill>
            <a:ln>
              <a:solidFill>
                <a:srgbClr val="F1F1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5DC1E78-B71C-484B-85DA-0404BA4DBC23}"/>
                </a:ext>
              </a:extLst>
            </p:cNvPr>
            <p:cNvSpPr/>
            <p:nvPr/>
          </p:nvSpPr>
          <p:spPr>
            <a:xfrm>
              <a:off x="1526796" y="1661020"/>
              <a:ext cx="5620624" cy="3640822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BC44AB-4E64-4FE4-871C-A397E1E29A2D}"/>
                </a:ext>
              </a:extLst>
            </p:cNvPr>
            <p:cNvSpPr/>
            <p:nvPr/>
          </p:nvSpPr>
          <p:spPr>
            <a:xfrm>
              <a:off x="5209563" y="3481431"/>
              <a:ext cx="1921079" cy="260058"/>
            </a:xfrm>
            <a:prstGeom prst="rect">
              <a:avLst/>
            </a:prstGeom>
            <a:solidFill>
              <a:srgbClr val="F1F1F1"/>
            </a:solidFill>
            <a:ln>
              <a:solidFill>
                <a:srgbClr val="F1F1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DA24196-942E-421A-96F1-CA9F9E767085}"/>
                </a:ext>
              </a:extLst>
            </p:cNvPr>
            <p:cNvSpPr/>
            <p:nvPr/>
          </p:nvSpPr>
          <p:spPr>
            <a:xfrm>
              <a:off x="7895438" y="1367406"/>
              <a:ext cx="1921079" cy="260058"/>
            </a:xfrm>
            <a:prstGeom prst="rect">
              <a:avLst/>
            </a:prstGeom>
            <a:solidFill>
              <a:srgbClr val="F1F1F1"/>
            </a:solidFill>
            <a:ln>
              <a:solidFill>
                <a:srgbClr val="F1F1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F670DB-11C3-4406-914D-1DD8597EF811}"/>
                </a:ext>
              </a:extLst>
            </p:cNvPr>
            <p:cNvSpPr/>
            <p:nvPr/>
          </p:nvSpPr>
          <p:spPr>
            <a:xfrm>
              <a:off x="8333063" y="1863755"/>
              <a:ext cx="1921079" cy="260058"/>
            </a:xfrm>
            <a:prstGeom prst="rect">
              <a:avLst/>
            </a:prstGeom>
            <a:solidFill>
              <a:srgbClr val="F1F1F1"/>
            </a:solidFill>
            <a:ln>
              <a:solidFill>
                <a:srgbClr val="F1F1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75521A2-E95C-4A8E-9573-CDC05A9511FC}"/>
                </a:ext>
              </a:extLst>
            </p:cNvPr>
            <p:cNvSpPr/>
            <p:nvPr/>
          </p:nvSpPr>
          <p:spPr>
            <a:xfrm>
              <a:off x="9072692" y="1856764"/>
              <a:ext cx="1921079" cy="260058"/>
            </a:xfrm>
            <a:prstGeom prst="rect">
              <a:avLst/>
            </a:prstGeom>
            <a:solidFill>
              <a:srgbClr val="F1F1F1"/>
            </a:solidFill>
            <a:ln>
              <a:solidFill>
                <a:srgbClr val="F1F1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055E7D5-116B-4EDB-8CE2-8639D8F340FA}"/>
                </a:ext>
              </a:extLst>
            </p:cNvPr>
            <p:cNvSpPr/>
            <p:nvPr/>
          </p:nvSpPr>
          <p:spPr>
            <a:xfrm>
              <a:off x="9212923" y="3481431"/>
              <a:ext cx="454405" cy="260058"/>
            </a:xfrm>
            <a:prstGeom prst="rect">
              <a:avLst/>
            </a:prstGeom>
            <a:solidFill>
              <a:srgbClr val="F1F1F1"/>
            </a:solidFill>
            <a:ln>
              <a:solidFill>
                <a:srgbClr val="F1F1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98A955C-CFAC-4266-BA16-913C84154286}"/>
              </a:ext>
            </a:extLst>
          </p:cNvPr>
          <p:cNvSpPr txBox="1"/>
          <p:nvPr/>
        </p:nvSpPr>
        <p:spPr>
          <a:xfrm>
            <a:off x="2348905" y="551327"/>
            <a:ext cx="4297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1C3E71"/>
                </a:solidFill>
              </a:rPr>
              <a:t>NST </a:t>
            </a:r>
            <a:r>
              <a:rPr lang="en-US" sz="2000" b="1" dirty="0" err="1">
                <a:solidFill>
                  <a:srgbClr val="1C3E71"/>
                </a:solidFill>
              </a:rPr>
              <a:t>trong</a:t>
            </a:r>
            <a:r>
              <a:rPr lang="en-US" sz="2000" b="1" dirty="0">
                <a:solidFill>
                  <a:srgbClr val="1C3E71"/>
                </a:solidFill>
              </a:rPr>
              <a:t> </a:t>
            </a:r>
            <a:r>
              <a:rPr lang="en-US" sz="2000" b="1" dirty="0" err="1">
                <a:solidFill>
                  <a:srgbClr val="1C3E71"/>
                </a:solidFill>
              </a:rPr>
              <a:t>một</a:t>
            </a:r>
            <a:r>
              <a:rPr lang="en-US" sz="2000" b="1" dirty="0">
                <a:solidFill>
                  <a:srgbClr val="1C3E71"/>
                </a:solidFill>
              </a:rPr>
              <a:t> </a:t>
            </a:r>
            <a:r>
              <a:rPr lang="en-US" sz="2000" b="1" dirty="0" err="1">
                <a:solidFill>
                  <a:srgbClr val="1C3E71"/>
                </a:solidFill>
              </a:rPr>
              <a:t>tế</a:t>
            </a:r>
            <a:r>
              <a:rPr lang="en-US" sz="2000" b="1" dirty="0">
                <a:solidFill>
                  <a:srgbClr val="1C3E71"/>
                </a:solidFill>
              </a:rPr>
              <a:t> </a:t>
            </a:r>
            <a:r>
              <a:rPr lang="en-US" sz="2000" b="1" dirty="0" err="1">
                <a:solidFill>
                  <a:srgbClr val="1C3E71"/>
                </a:solidFill>
              </a:rPr>
              <a:t>bào</a:t>
            </a:r>
            <a:r>
              <a:rPr lang="en-US" sz="2000" b="1" dirty="0">
                <a:solidFill>
                  <a:srgbClr val="1C3E71"/>
                </a:solidFill>
              </a:rPr>
              <a:t> soma ở </a:t>
            </a:r>
            <a:r>
              <a:rPr lang="en-US" sz="2000" b="1" dirty="0" err="1">
                <a:solidFill>
                  <a:srgbClr val="1C3E71"/>
                </a:solidFill>
              </a:rPr>
              <a:t>người</a:t>
            </a:r>
            <a:endParaRPr lang="en-US" sz="2000" b="1" dirty="0">
              <a:solidFill>
                <a:srgbClr val="1C3E7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BCF91C-6357-43DB-A224-573A7548DF3B}"/>
              </a:ext>
            </a:extLst>
          </p:cNvPr>
          <p:cNvSpPr txBox="1"/>
          <p:nvPr/>
        </p:nvSpPr>
        <p:spPr>
          <a:xfrm>
            <a:off x="964734" y="5260072"/>
            <a:ext cx="105869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 dirty="0">
                <a:solidFill>
                  <a:srgbClr val="1C3E71"/>
                </a:solidFill>
                <a:effectLst/>
              </a:rPr>
              <a:t>Con người </a:t>
            </a:r>
            <a:r>
              <a:rPr lang="vi-VN" sz="2000" b="0" i="0" dirty="0">
                <a:solidFill>
                  <a:srgbClr val="1C3E71"/>
                </a:solidFill>
                <a:effectLst/>
              </a:rPr>
              <a:t>và hầu hết các </a:t>
            </a:r>
            <a:r>
              <a:rPr lang="vi-VN" sz="2000" b="1" i="0" dirty="0">
                <a:solidFill>
                  <a:srgbClr val="1C3E71"/>
                </a:solidFill>
                <a:effectLst/>
              </a:rPr>
              <a:t>loài động vật có vú </a:t>
            </a:r>
            <a:r>
              <a:rPr lang="vi-VN" sz="2000" b="0" i="0" dirty="0">
                <a:solidFill>
                  <a:srgbClr val="1C3E71"/>
                </a:solidFill>
                <a:effectLst/>
              </a:rPr>
              <a:t>khác có hai nhiễm sắc thể giới tính </a:t>
            </a:r>
            <a:r>
              <a:rPr lang="vi-VN" sz="2000" b="1" i="0" dirty="0">
                <a:solidFill>
                  <a:srgbClr val="1C3E71"/>
                </a:solidFill>
                <a:effectLst/>
              </a:rPr>
              <a:t>(X và Y) </a:t>
            </a:r>
            <a:r>
              <a:rPr lang="vi-VN" sz="2000" b="0" i="0" dirty="0">
                <a:solidFill>
                  <a:srgbClr val="1C3E71"/>
                </a:solidFill>
                <a:effectLst/>
              </a:rPr>
              <a:t>kết hợp lại để xác định giới tính của một cá thể. </a:t>
            </a:r>
            <a:endParaRPr lang="en-US" sz="2000" dirty="0">
              <a:solidFill>
                <a:srgbClr val="1C3E7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7C29C1-A9FB-4B95-97D1-7EAA4D16D587}"/>
              </a:ext>
            </a:extLst>
          </p:cNvPr>
          <p:cNvSpPr txBox="1"/>
          <p:nvPr/>
        </p:nvSpPr>
        <p:spPr>
          <a:xfrm>
            <a:off x="8333063" y="575717"/>
            <a:ext cx="199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1C3E71"/>
                </a:solidFill>
              </a:rPr>
              <a:t>Cặp</a:t>
            </a:r>
            <a:r>
              <a:rPr lang="en-US" b="1" dirty="0">
                <a:solidFill>
                  <a:srgbClr val="1C3E71"/>
                </a:solidFill>
              </a:rPr>
              <a:t> NST </a:t>
            </a:r>
            <a:r>
              <a:rPr lang="en-US" b="1" dirty="0" err="1">
                <a:solidFill>
                  <a:srgbClr val="1C3E71"/>
                </a:solidFill>
              </a:rPr>
              <a:t>giới</a:t>
            </a:r>
            <a:r>
              <a:rPr lang="en-US" b="1" dirty="0">
                <a:solidFill>
                  <a:srgbClr val="1C3E71"/>
                </a:solidFill>
              </a:rPr>
              <a:t> </a:t>
            </a:r>
            <a:r>
              <a:rPr lang="en-US" b="1" dirty="0" err="1">
                <a:solidFill>
                  <a:srgbClr val="1C3E71"/>
                </a:solidFill>
              </a:rPr>
              <a:t>tính</a:t>
            </a:r>
            <a:endParaRPr lang="en-US" b="1" dirty="0">
              <a:solidFill>
                <a:srgbClr val="1C3E7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30CBB3-F5C5-48DC-9EE7-5025B2F716E3}"/>
              </a:ext>
            </a:extLst>
          </p:cNvPr>
          <p:cNvSpPr txBox="1"/>
          <p:nvPr/>
        </p:nvSpPr>
        <p:spPr>
          <a:xfrm>
            <a:off x="9072692" y="2617147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1C3E71"/>
                </a:solidFill>
              </a:rPr>
              <a:t>Hoặc</a:t>
            </a:r>
            <a:endParaRPr lang="en-US" b="1" dirty="0">
              <a:solidFill>
                <a:srgbClr val="1C3E7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7E2B972-2135-40A8-BBB3-BC7CF973F8E9}"/>
              </a:ext>
            </a:extLst>
          </p:cNvPr>
          <p:cNvSpPr/>
          <p:nvPr/>
        </p:nvSpPr>
        <p:spPr>
          <a:xfrm>
            <a:off x="8468401" y="4192284"/>
            <a:ext cx="2397853" cy="424771"/>
          </a:xfrm>
          <a:prstGeom prst="rect">
            <a:avLst/>
          </a:prstGeom>
          <a:solidFill>
            <a:srgbClr val="F1F1F1"/>
          </a:solidFill>
          <a:ln>
            <a:solidFill>
              <a:srgbClr val="F1F1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982653-2F17-4069-B3FA-14575BC167C5}"/>
              </a:ext>
            </a:extLst>
          </p:cNvPr>
          <p:cNvSpPr txBox="1"/>
          <p:nvPr/>
        </p:nvSpPr>
        <p:spPr>
          <a:xfrm>
            <a:off x="8308391" y="4110387"/>
            <a:ext cx="23487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1C3E71"/>
                </a:solidFill>
              </a:rPr>
              <a:t>X</a:t>
            </a:r>
            <a:r>
              <a:rPr lang="en-US" sz="3600" b="1" dirty="0">
                <a:solidFill>
                  <a:srgbClr val="C00000"/>
                </a:solidFill>
              </a:rPr>
              <a:t>Y</a:t>
            </a:r>
            <a:r>
              <a:rPr lang="en-US" sz="3600" b="1" dirty="0">
                <a:solidFill>
                  <a:srgbClr val="1C3E71"/>
                </a:solidFill>
              </a:rPr>
              <a:t>        X</a:t>
            </a:r>
            <a:r>
              <a:rPr lang="en-US" sz="3600" b="1" dirty="0">
                <a:solidFill>
                  <a:srgbClr val="C00000"/>
                </a:solidFill>
              </a:rPr>
              <a:t>X</a:t>
            </a:r>
          </a:p>
          <a:p>
            <a:r>
              <a:rPr lang="en-US" sz="2000" b="1" dirty="0">
                <a:solidFill>
                  <a:srgbClr val="1C3E71"/>
                </a:solidFill>
              </a:rPr>
              <a:t> Nam                </a:t>
            </a:r>
            <a:r>
              <a:rPr lang="en-US" sz="2000" b="1" dirty="0" err="1">
                <a:solidFill>
                  <a:srgbClr val="1C3E71"/>
                </a:solidFill>
              </a:rPr>
              <a:t>Nữ</a:t>
            </a:r>
            <a:endParaRPr lang="en-US" sz="2000" b="1" dirty="0">
              <a:solidFill>
                <a:srgbClr val="1C3E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14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F3268B-FDCD-4ECA-9794-CC34FA45901B}"/>
              </a:ext>
            </a:extLst>
          </p:cNvPr>
          <p:cNvSpPr/>
          <p:nvPr/>
        </p:nvSpPr>
        <p:spPr>
          <a:xfrm>
            <a:off x="1210812" y="1491157"/>
            <a:ext cx="10173047" cy="4203840"/>
          </a:xfrm>
          <a:prstGeom prst="rect">
            <a:avLst/>
          </a:prstGeom>
          <a:solidFill>
            <a:srgbClr val="EFFBFA"/>
          </a:solidFill>
          <a:ln w="25400" cap="flat" cmpd="sng" algn="ctr">
            <a:solidFill>
              <a:srgbClr val="D1F1E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indent="0" algn="just">
              <a:lnSpc>
                <a:spcPct val="150000"/>
              </a:lnSpc>
              <a:buNone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cs typeface="+mn-cs"/>
                <a:sym typeface="Arial"/>
              </a:rPr>
              <a:t>  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1C3E71"/>
                </a:solidFill>
                <a:effectLst/>
                <a:uLnTx/>
                <a:uFillTx/>
                <a:ea typeface="Roboto" panose="02000000000000000000" pitchFamily="2" charset="0"/>
                <a:cs typeface="+mn-cs"/>
                <a:sym typeface="Arial"/>
              </a:rPr>
              <a:t>- </a:t>
            </a:r>
            <a:r>
              <a:rPr lang="en-US" sz="2000" b="1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NST </a:t>
            </a:r>
            <a:r>
              <a:rPr lang="en-US" sz="2000" b="1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giới</a:t>
            </a:r>
            <a:r>
              <a:rPr lang="en-US" sz="2000" b="1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b="1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tính</a:t>
            </a:r>
            <a:r>
              <a:rPr lang="en-US" sz="2000" b="1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: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là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một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loại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NST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chứa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các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gene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quy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định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giới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tính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của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một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sinh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vật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,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các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gene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quy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định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tính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trạng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liên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quan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đến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giới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tính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và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không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liên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quan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đến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giới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tính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- NST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giới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tính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có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thể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tồn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tại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thành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b="1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cặp</a:t>
            </a:r>
            <a:r>
              <a:rPr lang="en-US" sz="2000" b="1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b="1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tương</a:t>
            </a:r>
            <a:r>
              <a:rPr lang="en-US" sz="2000" b="1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b="1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đồng</a:t>
            </a:r>
            <a:r>
              <a:rPr lang="en-US" sz="2000" b="1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(XX, ZZ)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hoặc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b="1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không</a:t>
            </a:r>
            <a:r>
              <a:rPr lang="en-US" sz="2000" b="1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b="1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tương</a:t>
            </a:r>
            <a:r>
              <a:rPr lang="en-US" sz="2000" b="1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b="1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đồng</a:t>
            </a:r>
            <a:r>
              <a:rPr lang="en-US" sz="2000" b="1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(XY, ZW</a:t>
            </a:r>
            <a:r>
              <a:rPr lang="en-US" sz="2000" kern="0" dirty="0" smtClean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).</a:t>
            </a:r>
            <a:endParaRPr lang="en-US" sz="2000" kern="0" dirty="0">
              <a:solidFill>
                <a:srgbClr val="1C3E71"/>
              </a:solidFill>
              <a:ea typeface="Roboto" panose="02000000000000000000" pitchFamily="2" charset="0"/>
              <a:sym typeface="Arial"/>
            </a:endParaRPr>
          </a:p>
        </p:txBody>
      </p:sp>
      <p:pic>
        <p:nvPicPr>
          <p:cNvPr id="5" name="Picture 14" descr="Copyright - Free files and folders icons">
            <a:extLst>
              <a:ext uri="{FF2B5EF4-FFF2-40B4-BE49-F238E27FC236}">
                <a16:creationId xmlns:a16="http://schemas.microsoft.com/office/drawing/2014/main" id="{D520CC94-C8C0-4571-B086-D98EE05D7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95" y="1198769"/>
            <a:ext cx="870889" cy="87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27D33F-BEDF-4102-8C7C-A3004F9CD4DF}"/>
              </a:ext>
            </a:extLst>
          </p:cNvPr>
          <p:cNvSpPr txBox="1"/>
          <p:nvPr/>
        </p:nvSpPr>
        <p:spPr>
          <a:xfrm>
            <a:off x="2240618" y="906382"/>
            <a:ext cx="7710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1C3E71"/>
                </a:solidFill>
                <a:latin typeface="+mj-lt"/>
                <a:ea typeface="Roboto" panose="02000000000000000000" pitchFamily="2" charset="0"/>
              </a:rPr>
              <a:t>NST GIỚI TÍNH VÀ DI TRUYỀN GIỚI TÍNH</a:t>
            </a:r>
          </a:p>
        </p:txBody>
      </p:sp>
    </p:spTree>
    <p:extLst>
      <p:ext uri="{BB962C8B-B14F-4D97-AF65-F5344CB8AC3E}">
        <p14:creationId xmlns:p14="http://schemas.microsoft.com/office/powerpoint/2010/main" val="48991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Solved Sexual Determination In Animals May Be Regulated By, 50% OFF">
            <a:extLst>
              <a:ext uri="{FF2B5EF4-FFF2-40B4-BE49-F238E27FC236}">
                <a16:creationId xmlns:a16="http://schemas.microsoft.com/office/drawing/2014/main" id="{49CEDB7A-F8FA-44E3-BE9B-D73F72B0E0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86"/>
          <a:stretch/>
        </p:blipFill>
        <p:spPr bwMode="auto">
          <a:xfrm>
            <a:off x="1089023" y="2856452"/>
            <a:ext cx="3843337" cy="207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olved Sexual Determination In Animals May Be Regulated By, 50% OFF">
            <a:extLst>
              <a:ext uri="{FF2B5EF4-FFF2-40B4-BE49-F238E27FC236}">
                <a16:creationId xmlns:a16="http://schemas.microsoft.com/office/drawing/2014/main" id="{B4C6309F-FE10-462E-958F-77CBD56E26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96" b="46543"/>
          <a:stretch/>
        </p:blipFill>
        <p:spPr bwMode="auto">
          <a:xfrm>
            <a:off x="6028888" y="682452"/>
            <a:ext cx="3843337" cy="130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olved Sexual Determination In Animals May Be Regulated By, 50% OFF">
            <a:extLst>
              <a:ext uri="{FF2B5EF4-FFF2-40B4-BE49-F238E27FC236}">
                <a16:creationId xmlns:a16="http://schemas.microsoft.com/office/drawing/2014/main" id="{0DB26B62-6263-407F-A74A-6AAE45DB12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02" b="22798"/>
          <a:stretch/>
        </p:blipFill>
        <p:spPr bwMode="auto">
          <a:xfrm>
            <a:off x="6028887" y="2470558"/>
            <a:ext cx="3843337" cy="140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olved Sexual Determination In Animals May Be Regulated By, 50% OFF">
            <a:extLst>
              <a:ext uri="{FF2B5EF4-FFF2-40B4-BE49-F238E27FC236}">
                <a16:creationId xmlns:a16="http://schemas.microsoft.com/office/drawing/2014/main" id="{F04FD560-57AE-4A17-BEF6-58FAAD93A1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67" b="2398"/>
          <a:stretch/>
        </p:blipFill>
        <p:spPr bwMode="auto">
          <a:xfrm>
            <a:off x="5984931" y="4363526"/>
            <a:ext cx="3843337" cy="122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le Female Symbol Images – Browse 621,238 Stock Photos, Vectors, and Video  | Adobe Stock">
            <a:extLst>
              <a:ext uri="{FF2B5EF4-FFF2-40B4-BE49-F238E27FC236}">
                <a16:creationId xmlns:a16="http://schemas.microsoft.com/office/drawing/2014/main" id="{D755CFCD-4E35-445D-AA04-2032486F1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060" y="1059242"/>
            <a:ext cx="2167157" cy="130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6B0DEE-8DD6-4FD2-B7A2-5E71F11C972A}"/>
              </a:ext>
            </a:extLst>
          </p:cNvPr>
          <p:cNvSpPr txBox="1"/>
          <p:nvPr/>
        </p:nvSpPr>
        <p:spPr>
          <a:xfrm>
            <a:off x="2340529" y="595618"/>
            <a:ext cx="161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C3E71"/>
                </a:solidFill>
              </a:rPr>
              <a:t>KÝ HIỆU GIỚI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254441-77AC-41F6-A1EA-573B1B017BF6}"/>
              </a:ext>
            </a:extLst>
          </p:cNvPr>
          <p:cNvSpPr txBox="1"/>
          <p:nvPr/>
        </p:nvSpPr>
        <p:spPr>
          <a:xfrm>
            <a:off x="1670808" y="2359536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1C3E71"/>
                </a:solidFill>
              </a:rPr>
              <a:t>Cái</a:t>
            </a:r>
            <a:r>
              <a:rPr lang="en-US" dirty="0">
                <a:solidFill>
                  <a:srgbClr val="1C3E71"/>
                </a:solidFill>
              </a:rPr>
              <a:t> (</a:t>
            </a:r>
            <a:r>
              <a:rPr lang="en-US" dirty="0" err="1">
                <a:solidFill>
                  <a:srgbClr val="1C3E71"/>
                </a:solidFill>
              </a:rPr>
              <a:t>nữ</a:t>
            </a:r>
            <a:r>
              <a:rPr lang="en-US" dirty="0">
                <a:solidFill>
                  <a:srgbClr val="1C3E71"/>
                </a:solidFill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485FCA-13CC-463E-AA38-C41E42B657B8}"/>
              </a:ext>
            </a:extLst>
          </p:cNvPr>
          <p:cNvSpPr txBox="1"/>
          <p:nvPr/>
        </p:nvSpPr>
        <p:spPr>
          <a:xfrm>
            <a:off x="3010692" y="2359536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1C3E71"/>
                </a:solidFill>
              </a:rPr>
              <a:t>Đực</a:t>
            </a:r>
            <a:r>
              <a:rPr lang="en-US" dirty="0">
                <a:solidFill>
                  <a:srgbClr val="1C3E71"/>
                </a:solidFill>
              </a:rPr>
              <a:t> (</a:t>
            </a:r>
            <a:r>
              <a:rPr lang="en-US" dirty="0" err="1">
                <a:solidFill>
                  <a:srgbClr val="1C3E71"/>
                </a:solidFill>
              </a:rPr>
              <a:t>nam</a:t>
            </a:r>
            <a:r>
              <a:rPr lang="en-US" dirty="0">
                <a:solidFill>
                  <a:srgbClr val="1C3E71"/>
                </a:solidFill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7697CF-DFB4-48BA-B5AC-57183FCBB245}"/>
              </a:ext>
            </a:extLst>
          </p:cNvPr>
          <p:cNvSpPr txBox="1"/>
          <p:nvPr/>
        </p:nvSpPr>
        <p:spPr>
          <a:xfrm>
            <a:off x="872968" y="4959120"/>
            <a:ext cx="4141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1C3E71"/>
                </a:solidFill>
              </a:rPr>
              <a:t>Hệ</a:t>
            </a:r>
            <a:r>
              <a:rPr lang="en-US" sz="1600" b="1" dirty="0">
                <a:solidFill>
                  <a:srgbClr val="1C3E71"/>
                </a:solidFill>
              </a:rPr>
              <a:t> </a:t>
            </a:r>
            <a:r>
              <a:rPr lang="en-US" sz="1600" b="1" dirty="0" err="1">
                <a:solidFill>
                  <a:srgbClr val="1C3E71"/>
                </a:solidFill>
              </a:rPr>
              <a:t>thống</a:t>
            </a:r>
            <a:r>
              <a:rPr lang="en-US" sz="1600" b="1" dirty="0">
                <a:solidFill>
                  <a:srgbClr val="1C3E71"/>
                </a:solidFill>
              </a:rPr>
              <a:t> X-Y</a:t>
            </a:r>
          </a:p>
          <a:p>
            <a:pPr algn="ctr"/>
            <a:r>
              <a:rPr lang="en-US" sz="1600" dirty="0">
                <a:solidFill>
                  <a:srgbClr val="1C3E71"/>
                </a:solidFill>
              </a:rPr>
              <a:t>Ở </a:t>
            </a:r>
            <a:r>
              <a:rPr lang="en-US" sz="1600" dirty="0" err="1">
                <a:solidFill>
                  <a:srgbClr val="1C3E71"/>
                </a:solidFill>
              </a:rPr>
              <a:t>động</a:t>
            </a:r>
            <a:r>
              <a:rPr lang="en-US" sz="1600" dirty="0">
                <a:solidFill>
                  <a:srgbClr val="1C3E71"/>
                </a:solidFill>
              </a:rPr>
              <a:t> </a:t>
            </a:r>
            <a:r>
              <a:rPr lang="en-US" sz="1600" dirty="0" err="1">
                <a:solidFill>
                  <a:srgbClr val="1C3E71"/>
                </a:solidFill>
              </a:rPr>
              <a:t>vật</a:t>
            </a:r>
            <a:r>
              <a:rPr lang="en-US" sz="1600" dirty="0">
                <a:solidFill>
                  <a:srgbClr val="1C3E71"/>
                </a:solidFill>
              </a:rPr>
              <a:t> </a:t>
            </a:r>
            <a:r>
              <a:rPr lang="en-US" sz="1600" dirty="0" err="1">
                <a:solidFill>
                  <a:srgbClr val="1C3E71"/>
                </a:solidFill>
              </a:rPr>
              <a:t>có</a:t>
            </a:r>
            <a:r>
              <a:rPr lang="en-US" sz="1600" dirty="0">
                <a:solidFill>
                  <a:srgbClr val="1C3E71"/>
                </a:solidFill>
              </a:rPr>
              <a:t> </a:t>
            </a:r>
            <a:r>
              <a:rPr lang="en-US" sz="1600" dirty="0" err="1">
                <a:solidFill>
                  <a:srgbClr val="1C3E71"/>
                </a:solidFill>
              </a:rPr>
              <a:t>vú</a:t>
            </a:r>
            <a:r>
              <a:rPr lang="en-US" sz="1600" dirty="0">
                <a:solidFill>
                  <a:srgbClr val="1C3E71"/>
                </a:solidFill>
              </a:rPr>
              <a:t>, </a:t>
            </a:r>
            <a:r>
              <a:rPr lang="en-US" sz="1600" dirty="0" err="1">
                <a:solidFill>
                  <a:srgbClr val="1C3E71"/>
                </a:solidFill>
              </a:rPr>
              <a:t>ruồi</a:t>
            </a:r>
            <a:r>
              <a:rPr lang="en-US" sz="1600" dirty="0">
                <a:solidFill>
                  <a:srgbClr val="1C3E71"/>
                </a:solidFill>
              </a:rPr>
              <a:t> </a:t>
            </a:r>
            <a:r>
              <a:rPr lang="en-US" sz="1600" dirty="0" err="1">
                <a:solidFill>
                  <a:srgbClr val="1C3E71"/>
                </a:solidFill>
              </a:rPr>
              <a:t>giấm</a:t>
            </a:r>
            <a:r>
              <a:rPr lang="en-US" sz="1600" dirty="0">
                <a:solidFill>
                  <a:srgbClr val="1C3E71"/>
                </a:solidFill>
              </a:rPr>
              <a:t>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0E72AC-D7FB-463B-AF1A-87DB19CC4660}"/>
              </a:ext>
            </a:extLst>
          </p:cNvPr>
          <p:cNvSpPr txBox="1"/>
          <p:nvPr/>
        </p:nvSpPr>
        <p:spPr>
          <a:xfrm>
            <a:off x="5271059" y="1959427"/>
            <a:ext cx="5271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1C3E71"/>
                </a:solidFill>
              </a:rPr>
              <a:t>Hệ</a:t>
            </a:r>
            <a:r>
              <a:rPr lang="en-US" sz="1600" b="1" dirty="0">
                <a:solidFill>
                  <a:srgbClr val="1C3E71"/>
                </a:solidFill>
              </a:rPr>
              <a:t> </a:t>
            </a:r>
            <a:r>
              <a:rPr lang="en-US" sz="1600" b="1" dirty="0" err="1">
                <a:solidFill>
                  <a:srgbClr val="1C3E71"/>
                </a:solidFill>
              </a:rPr>
              <a:t>thống</a:t>
            </a:r>
            <a:r>
              <a:rPr lang="en-US" sz="1600" b="1" dirty="0">
                <a:solidFill>
                  <a:srgbClr val="1C3E71"/>
                </a:solidFill>
              </a:rPr>
              <a:t> X-O</a:t>
            </a:r>
          </a:p>
          <a:p>
            <a:pPr algn="ctr"/>
            <a:r>
              <a:rPr lang="en-US" sz="1600" dirty="0" err="1">
                <a:solidFill>
                  <a:srgbClr val="1C3E71"/>
                </a:solidFill>
              </a:rPr>
              <a:t>Một</a:t>
            </a:r>
            <a:r>
              <a:rPr lang="en-US" sz="1600" dirty="0">
                <a:solidFill>
                  <a:srgbClr val="1C3E71"/>
                </a:solidFill>
              </a:rPr>
              <a:t> </a:t>
            </a:r>
            <a:r>
              <a:rPr lang="en-US" sz="1600" dirty="0" err="1">
                <a:solidFill>
                  <a:srgbClr val="1C3E71"/>
                </a:solidFill>
              </a:rPr>
              <a:t>số</a:t>
            </a:r>
            <a:r>
              <a:rPr lang="en-US" sz="1600" dirty="0">
                <a:solidFill>
                  <a:srgbClr val="1C3E71"/>
                </a:solidFill>
              </a:rPr>
              <a:t> </a:t>
            </a:r>
            <a:r>
              <a:rPr lang="en-US" sz="1600" dirty="0" err="1">
                <a:solidFill>
                  <a:srgbClr val="1C3E71"/>
                </a:solidFill>
              </a:rPr>
              <a:t>loài</a:t>
            </a:r>
            <a:r>
              <a:rPr lang="en-US" sz="1600" dirty="0">
                <a:solidFill>
                  <a:srgbClr val="1C3E71"/>
                </a:solidFill>
              </a:rPr>
              <a:t> </a:t>
            </a:r>
            <a:r>
              <a:rPr lang="en-US" sz="1600" dirty="0" err="1">
                <a:solidFill>
                  <a:srgbClr val="1C3E71"/>
                </a:solidFill>
              </a:rPr>
              <a:t>động</a:t>
            </a:r>
            <a:r>
              <a:rPr lang="en-US" sz="1600" dirty="0">
                <a:solidFill>
                  <a:srgbClr val="1C3E71"/>
                </a:solidFill>
              </a:rPr>
              <a:t> </a:t>
            </a:r>
            <a:r>
              <a:rPr lang="en-US" sz="1600" dirty="0" err="1">
                <a:solidFill>
                  <a:srgbClr val="1C3E71"/>
                </a:solidFill>
              </a:rPr>
              <a:t>vật</a:t>
            </a:r>
            <a:r>
              <a:rPr lang="en-US" sz="1600" dirty="0">
                <a:solidFill>
                  <a:srgbClr val="1C3E71"/>
                </a:solidFill>
              </a:rPr>
              <a:t> </a:t>
            </a:r>
            <a:r>
              <a:rPr lang="en-US" sz="1600" dirty="0" err="1">
                <a:solidFill>
                  <a:srgbClr val="1C3E71"/>
                </a:solidFill>
              </a:rPr>
              <a:t>như</a:t>
            </a:r>
            <a:r>
              <a:rPr lang="en-US" sz="1600" dirty="0">
                <a:solidFill>
                  <a:srgbClr val="1C3E71"/>
                </a:solidFill>
              </a:rPr>
              <a:t> </a:t>
            </a:r>
            <a:r>
              <a:rPr lang="en-US" sz="1600" dirty="0" err="1">
                <a:solidFill>
                  <a:srgbClr val="1C3E71"/>
                </a:solidFill>
              </a:rPr>
              <a:t>châu</a:t>
            </a:r>
            <a:r>
              <a:rPr lang="en-US" sz="1600" dirty="0">
                <a:solidFill>
                  <a:srgbClr val="1C3E71"/>
                </a:solidFill>
              </a:rPr>
              <a:t> </a:t>
            </a:r>
            <a:r>
              <a:rPr lang="en-US" sz="1600" dirty="0" err="1">
                <a:solidFill>
                  <a:srgbClr val="1C3E71"/>
                </a:solidFill>
              </a:rPr>
              <a:t>chấu</a:t>
            </a:r>
            <a:r>
              <a:rPr lang="en-US" sz="1600" dirty="0">
                <a:solidFill>
                  <a:srgbClr val="1C3E71"/>
                </a:solidFill>
              </a:rPr>
              <a:t>, </a:t>
            </a:r>
            <a:r>
              <a:rPr lang="en-US" sz="1600" dirty="0" err="1">
                <a:solidFill>
                  <a:srgbClr val="1C3E71"/>
                </a:solidFill>
              </a:rPr>
              <a:t>dế</a:t>
            </a:r>
            <a:endParaRPr lang="en-US" sz="1600" dirty="0">
              <a:solidFill>
                <a:srgbClr val="1C3E7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06A26A-63A8-4D9E-94AA-8E5CF2407076}"/>
              </a:ext>
            </a:extLst>
          </p:cNvPr>
          <p:cNvSpPr txBox="1"/>
          <p:nvPr/>
        </p:nvSpPr>
        <p:spPr>
          <a:xfrm>
            <a:off x="5271059" y="3821177"/>
            <a:ext cx="5271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1C3E71"/>
                </a:solidFill>
              </a:rPr>
              <a:t>Hệ</a:t>
            </a:r>
            <a:r>
              <a:rPr lang="en-US" sz="1600" b="1" dirty="0">
                <a:solidFill>
                  <a:srgbClr val="1C3E71"/>
                </a:solidFill>
              </a:rPr>
              <a:t> </a:t>
            </a:r>
            <a:r>
              <a:rPr lang="en-US" sz="1600" b="1" dirty="0" err="1">
                <a:solidFill>
                  <a:srgbClr val="1C3E71"/>
                </a:solidFill>
              </a:rPr>
              <a:t>thống</a:t>
            </a:r>
            <a:r>
              <a:rPr lang="en-US" sz="1600" b="1" dirty="0">
                <a:solidFill>
                  <a:srgbClr val="1C3E71"/>
                </a:solidFill>
              </a:rPr>
              <a:t> Z-W</a:t>
            </a:r>
          </a:p>
          <a:p>
            <a:pPr algn="ctr"/>
            <a:r>
              <a:rPr lang="en-US" sz="1600" dirty="0">
                <a:solidFill>
                  <a:srgbClr val="1C3E71"/>
                </a:solidFill>
              </a:rPr>
              <a:t>Ở </a:t>
            </a:r>
            <a:r>
              <a:rPr lang="en-US" sz="1600" dirty="0" err="1">
                <a:solidFill>
                  <a:srgbClr val="1C3E71"/>
                </a:solidFill>
              </a:rPr>
              <a:t>chim</a:t>
            </a:r>
            <a:r>
              <a:rPr lang="en-US" sz="1600" dirty="0">
                <a:solidFill>
                  <a:srgbClr val="1C3E71"/>
                </a:solidFill>
              </a:rPr>
              <a:t>, </a:t>
            </a:r>
            <a:r>
              <a:rPr lang="en-US" sz="1600" dirty="0" err="1">
                <a:solidFill>
                  <a:srgbClr val="1C3E71"/>
                </a:solidFill>
              </a:rPr>
              <a:t>gà</a:t>
            </a:r>
            <a:r>
              <a:rPr lang="en-US" sz="1600" dirty="0">
                <a:solidFill>
                  <a:srgbClr val="1C3E71"/>
                </a:solidFill>
              </a:rPr>
              <a:t>, </a:t>
            </a:r>
            <a:r>
              <a:rPr lang="en-US" sz="1600" dirty="0" err="1">
                <a:solidFill>
                  <a:srgbClr val="1C3E71"/>
                </a:solidFill>
              </a:rPr>
              <a:t>cá</a:t>
            </a:r>
            <a:r>
              <a:rPr lang="en-US" sz="1600" dirty="0">
                <a:solidFill>
                  <a:srgbClr val="1C3E71"/>
                </a:solidFill>
              </a:rPr>
              <a:t> </a:t>
            </a:r>
            <a:r>
              <a:rPr lang="en-US" sz="1600" dirty="0" err="1">
                <a:solidFill>
                  <a:srgbClr val="1C3E71"/>
                </a:solidFill>
              </a:rPr>
              <a:t>và</a:t>
            </a:r>
            <a:r>
              <a:rPr lang="en-US" sz="1600" dirty="0">
                <a:solidFill>
                  <a:srgbClr val="1C3E71"/>
                </a:solidFill>
              </a:rPr>
              <a:t> </a:t>
            </a:r>
            <a:r>
              <a:rPr lang="en-US" sz="1600" dirty="0" err="1">
                <a:solidFill>
                  <a:srgbClr val="1C3E71"/>
                </a:solidFill>
              </a:rPr>
              <a:t>côn</a:t>
            </a:r>
            <a:r>
              <a:rPr lang="en-US" sz="1600" dirty="0">
                <a:solidFill>
                  <a:srgbClr val="1C3E71"/>
                </a:solidFill>
              </a:rPr>
              <a:t> </a:t>
            </a:r>
            <a:r>
              <a:rPr lang="en-US" sz="1600" dirty="0" err="1">
                <a:solidFill>
                  <a:srgbClr val="1C3E71"/>
                </a:solidFill>
              </a:rPr>
              <a:t>trùng</a:t>
            </a:r>
            <a:r>
              <a:rPr lang="en-US" sz="1600" dirty="0">
                <a:solidFill>
                  <a:srgbClr val="1C3E71"/>
                </a:solidFill>
              </a:rPr>
              <a:t>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D19E0B-DFE6-4A93-B178-E2CC6DC5BB92}"/>
              </a:ext>
            </a:extLst>
          </p:cNvPr>
          <p:cNvSpPr txBox="1"/>
          <p:nvPr/>
        </p:nvSpPr>
        <p:spPr>
          <a:xfrm>
            <a:off x="5271059" y="5682927"/>
            <a:ext cx="5271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1C3E71"/>
                </a:solidFill>
              </a:rPr>
              <a:t>Hệ</a:t>
            </a:r>
            <a:r>
              <a:rPr lang="en-US" sz="1600" b="1" dirty="0">
                <a:solidFill>
                  <a:srgbClr val="1C3E71"/>
                </a:solidFill>
              </a:rPr>
              <a:t> </a:t>
            </a:r>
            <a:r>
              <a:rPr lang="en-US" sz="1600" b="1" dirty="0" err="1">
                <a:solidFill>
                  <a:srgbClr val="1C3E71"/>
                </a:solidFill>
              </a:rPr>
              <a:t>thống</a:t>
            </a:r>
            <a:r>
              <a:rPr lang="en-US" sz="1600" b="1" dirty="0">
                <a:solidFill>
                  <a:srgbClr val="1C3E71"/>
                </a:solidFill>
              </a:rPr>
              <a:t> </a:t>
            </a:r>
            <a:r>
              <a:rPr lang="en-US" sz="1600" b="1" dirty="0" err="1">
                <a:solidFill>
                  <a:srgbClr val="1C3E71"/>
                </a:solidFill>
              </a:rPr>
              <a:t>đơn</a:t>
            </a:r>
            <a:r>
              <a:rPr lang="en-US" sz="1600" b="1" dirty="0">
                <a:solidFill>
                  <a:srgbClr val="1C3E71"/>
                </a:solidFill>
              </a:rPr>
              <a:t> </a:t>
            </a:r>
            <a:r>
              <a:rPr lang="en-US" sz="1600" b="1" dirty="0" err="1">
                <a:solidFill>
                  <a:srgbClr val="1C3E71"/>
                </a:solidFill>
              </a:rPr>
              <a:t>bội</a:t>
            </a:r>
            <a:r>
              <a:rPr lang="en-US" sz="1600" b="1" dirty="0">
                <a:solidFill>
                  <a:srgbClr val="1C3E71"/>
                </a:solidFill>
              </a:rPr>
              <a:t> </a:t>
            </a:r>
            <a:r>
              <a:rPr lang="en-US" sz="1600" b="1" dirty="0" err="1">
                <a:solidFill>
                  <a:srgbClr val="1C3E71"/>
                </a:solidFill>
              </a:rPr>
              <a:t>và</a:t>
            </a:r>
            <a:r>
              <a:rPr lang="en-US" sz="1600" b="1" dirty="0">
                <a:solidFill>
                  <a:srgbClr val="1C3E71"/>
                </a:solidFill>
              </a:rPr>
              <a:t> </a:t>
            </a:r>
            <a:r>
              <a:rPr lang="en-US" sz="1600" b="1" dirty="0" err="1">
                <a:solidFill>
                  <a:srgbClr val="1C3E71"/>
                </a:solidFill>
              </a:rPr>
              <a:t>lưỡng</a:t>
            </a:r>
            <a:r>
              <a:rPr lang="en-US" sz="1600" b="1" dirty="0">
                <a:solidFill>
                  <a:srgbClr val="1C3E71"/>
                </a:solidFill>
              </a:rPr>
              <a:t> </a:t>
            </a:r>
            <a:r>
              <a:rPr lang="en-US" sz="1600" b="1" dirty="0" err="1">
                <a:solidFill>
                  <a:srgbClr val="1C3E71"/>
                </a:solidFill>
              </a:rPr>
              <a:t>bội</a:t>
            </a:r>
            <a:endParaRPr lang="en-US" sz="1600" b="1" dirty="0">
              <a:solidFill>
                <a:srgbClr val="1C3E71"/>
              </a:solidFill>
            </a:endParaRPr>
          </a:p>
          <a:p>
            <a:pPr algn="ctr"/>
            <a:r>
              <a:rPr lang="en-US" sz="1600" dirty="0" err="1">
                <a:solidFill>
                  <a:srgbClr val="1C3E71"/>
                </a:solidFill>
              </a:rPr>
              <a:t>Phần</a:t>
            </a:r>
            <a:r>
              <a:rPr lang="en-US" sz="1600" dirty="0">
                <a:solidFill>
                  <a:srgbClr val="1C3E71"/>
                </a:solidFill>
              </a:rPr>
              <a:t> </a:t>
            </a:r>
            <a:r>
              <a:rPr lang="en-US" sz="1600" dirty="0" err="1">
                <a:solidFill>
                  <a:srgbClr val="1C3E71"/>
                </a:solidFill>
              </a:rPr>
              <a:t>lớn</a:t>
            </a:r>
            <a:r>
              <a:rPr lang="en-US" sz="1600" dirty="0">
                <a:solidFill>
                  <a:srgbClr val="1C3E71"/>
                </a:solidFill>
              </a:rPr>
              <a:t> </a:t>
            </a:r>
            <a:r>
              <a:rPr lang="en-US" sz="1600" dirty="0" err="1">
                <a:solidFill>
                  <a:srgbClr val="1C3E71"/>
                </a:solidFill>
              </a:rPr>
              <a:t>ong</a:t>
            </a:r>
            <a:r>
              <a:rPr lang="en-US" sz="1600" dirty="0">
                <a:solidFill>
                  <a:srgbClr val="1C3E71"/>
                </a:solidFill>
              </a:rPr>
              <a:t>, </a:t>
            </a:r>
            <a:r>
              <a:rPr lang="en-US" sz="1600" dirty="0" err="1">
                <a:solidFill>
                  <a:srgbClr val="1C3E71"/>
                </a:solidFill>
              </a:rPr>
              <a:t>bướm</a:t>
            </a:r>
            <a:r>
              <a:rPr lang="en-US" sz="1600" dirty="0">
                <a:solidFill>
                  <a:srgbClr val="1C3E71"/>
                </a:solidFill>
              </a:rPr>
              <a:t> </a:t>
            </a:r>
            <a:r>
              <a:rPr lang="en-US" sz="1600" dirty="0" err="1">
                <a:solidFill>
                  <a:srgbClr val="1C3E71"/>
                </a:solidFill>
              </a:rPr>
              <a:t>không</a:t>
            </a:r>
            <a:r>
              <a:rPr lang="en-US" sz="1600" dirty="0">
                <a:solidFill>
                  <a:srgbClr val="1C3E71"/>
                </a:solidFill>
              </a:rPr>
              <a:t> </a:t>
            </a:r>
            <a:r>
              <a:rPr lang="en-US" sz="1600" dirty="0" err="1">
                <a:solidFill>
                  <a:srgbClr val="1C3E71"/>
                </a:solidFill>
              </a:rPr>
              <a:t>có</a:t>
            </a:r>
            <a:r>
              <a:rPr lang="en-US" sz="1600" dirty="0">
                <a:solidFill>
                  <a:srgbClr val="1C3E71"/>
                </a:solidFill>
              </a:rPr>
              <a:t> NST </a:t>
            </a:r>
            <a:r>
              <a:rPr lang="en-US" sz="1600" dirty="0" err="1">
                <a:solidFill>
                  <a:srgbClr val="1C3E71"/>
                </a:solidFill>
              </a:rPr>
              <a:t>giới</a:t>
            </a:r>
            <a:r>
              <a:rPr lang="en-US" sz="1600" dirty="0">
                <a:solidFill>
                  <a:srgbClr val="1C3E71"/>
                </a:solidFill>
              </a:rPr>
              <a:t> </a:t>
            </a:r>
            <a:r>
              <a:rPr lang="en-US" sz="1600" dirty="0" err="1">
                <a:solidFill>
                  <a:srgbClr val="1C3E71"/>
                </a:solidFill>
              </a:rPr>
              <a:t>tính</a:t>
            </a:r>
            <a:r>
              <a:rPr lang="en-US" sz="1600" dirty="0">
                <a:solidFill>
                  <a:srgbClr val="1C3E71"/>
                </a:solidFill>
              </a:rPr>
              <a:t>.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AD582E3-DB89-469A-A63B-81793A35CEC1}"/>
              </a:ext>
            </a:extLst>
          </p:cNvPr>
          <p:cNvGrpSpPr/>
          <p:nvPr/>
        </p:nvGrpSpPr>
        <p:grpSpPr>
          <a:xfrm>
            <a:off x="10803203" y="5442124"/>
            <a:ext cx="752733" cy="584775"/>
            <a:chOff x="10664684" y="4244829"/>
            <a:chExt cx="752733" cy="584775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1DC861C-0602-48B8-A991-5C148B1786D8}"/>
                </a:ext>
              </a:extLst>
            </p:cNvPr>
            <p:cNvSpPr/>
            <p:nvPr/>
          </p:nvSpPr>
          <p:spPr>
            <a:xfrm>
              <a:off x="10729519" y="4244829"/>
              <a:ext cx="595619" cy="584775"/>
            </a:xfrm>
            <a:prstGeom prst="ellipse">
              <a:avLst/>
            </a:prstGeom>
            <a:solidFill>
              <a:srgbClr val="D9DCFA"/>
            </a:solidFill>
            <a:ln>
              <a:solidFill>
                <a:srgbClr val="C0B5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E5ADC63-C3AA-418F-A367-C7C7108661A5}"/>
                </a:ext>
              </a:extLst>
            </p:cNvPr>
            <p:cNvSpPr txBox="1"/>
            <p:nvPr/>
          </p:nvSpPr>
          <p:spPr>
            <a:xfrm>
              <a:off x="10664684" y="4363526"/>
              <a:ext cx="7527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1C3E71"/>
                  </a:solidFill>
                </a:rPr>
                <a:t>16 (n)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4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F3268B-FDCD-4ECA-9794-CC34FA45901B}"/>
              </a:ext>
            </a:extLst>
          </p:cNvPr>
          <p:cNvSpPr/>
          <p:nvPr/>
        </p:nvSpPr>
        <p:spPr>
          <a:xfrm>
            <a:off x="1210812" y="1491157"/>
            <a:ext cx="10173047" cy="4203840"/>
          </a:xfrm>
          <a:prstGeom prst="rect">
            <a:avLst/>
          </a:prstGeom>
          <a:solidFill>
            <a:srgbClr val="EFFBFA"/>
          </a:solidFill>
          <a:ln w="25400" cap="flat" cmpd="sng" algn="ctr">
            <a:solidFill>
              <a:srgbClr val="D1F1E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000" kern="0" dirty="0" smtClean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- </a:t>
            </a:r>
            <a:r>
              <a:rPr lang="en-US" sz="2000" b="1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Hệ</a:t>
            </a:r>
            <a:r>
              <a:rPr lang="en-US" sz="2000" b="1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b="1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thống</a:t>
            </a:r>
            <a:r>
              <a:rPr lang="en-US" sz="2000" b="1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NST </a:t>
            </a:r>
            <a:r>
              <a:rPr lang="en-US" sz="2000" b="1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giới</a:t>
            </a:r>
            <a:r>
              <a:rPr lang="en-US" sz="2000" b="1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b="1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tính</a:t>
            </a:r>
            <a:r>
              <a:rPr lang="en-US" sz="2000" b="1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: </a:t>
            </a:r>
            <a:endParaRPr lang="en-US" sz="2000" b="1" kern="0" dirty="0" smtClean="0">
              <a:solidFill>
                <a:srgbClr val="1C3E71"/>
              </a:solidFill>
              <a:ea typeface="Roboto" panose="02000000000000000000" pitchFamily="2" charset="0"/>
              <a:sym typeface="Arial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2000" kern="0" dirty="0" smtClean="0">
              <a:solidFill>
                <a:srgbClr val="1C3E71"/>
              </a:solidFill>
              <a:ea typeface="Roboto" panose="02000000000000000000" pitchFamily="2" charset="0"/>
              <a:sym typeface="Arial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2000" kern="0" dirty="0">
              <a:solidFill>
                <a:srgbClr val="1C3E71"/>
              </a:solidFill>
              <a:ea typeface="Roboto" panose="02000000000000000000" pitchFamily="2" charset="0"/>
              <a:sym typeface="Arial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2000" kern="0" dirty="0" smtClean="0">
              <a:solidFill>
                <a:srgbClr val="1C3E71"/>
              </a:solidFill>
              <a:ea typeface="Roboto" panose="02000000000000000000" pitchFamily="2" charset="0"/>
              <a:sym typeface="Arial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kern="0" dirty="0" smtClean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+</a:t>
            </a:r>
            <a:r>
              <a:rPr lang="en-US" sz="2000" kern="0" dirty="0" err="1" smtClean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loài</a:t>
            </a:r>
            <a:r>
              <a:rPr lang="en-US" sz="2000" kern="0" dirty="0" smtClean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ong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, </a:t>
            </a:r>
            <a:r>
              <a:rPr lang="en-US" sz="2000" kern="0" dirty="0" err="1" smtClean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kiến</a:t>
            </a:r>
            <a:r>
              <a:rPr lang="en-US" sz="2000" kern="0" dirty="0" smtClean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, </a:t>
            </a:r>
            <a:r>
              <a:rPr lang="en-US" sz="2000" kern="0" dirty="0" err="1" smtClean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rệp</a:t>
            </a:r>
            <a:r>
              <a:rPr lang="en-US" sz="2000" kern="0" dirty="0" smtClean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, </a:t>
            </a:r>
            <a:r>
              <a:rPr lang="en-US" sz="2000" kern="0" dirty="0" err="1" smtClean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trứng</a:t>
            </a:r>
            <a:r>
              <a:rPr lang="en-US" sz="2000" kern="0" dirty="0" smtClean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không</a:t>
            </a:r>
            <a:r>
              <a:rPr lang="en-US" sz="2000" kern="0" dirty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 smtClean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thụ</a:t>
            </a:r>
            <a:r>
              <a:rPr lang="en-US" sz="2000" kern="0" dirty="0" smtClean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 smtClean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tinh</a:t>
            </a:r>
            <a:r>
              <a:rPr lang="en-US" sz="2000" kern="0" dirty="0" smtClean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 smtClean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mang</a:t>
            </a:r>
            <a:r>
              <a:rPr lang="en-US" sz="2000" kern="0" dirty="0" smtClean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 smtClean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bộ</a:t>
            </a:r>
            <a:r>
              <a:rPr lang="en-US" sz="2000" kern="0" dirty="0" smtClean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NST </a:t>
            </a:r>
            <a:r>
              <a:rPr lang="en-US" sz="2000" kern="0" dirty="0" err="1" smtClean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đơn</a:t>
            </a:r>
            <a:r>
              <a:rPr lang="en-US" sz="2000" kern="0" dirty="0" smtClean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 smtClean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bội</a:t>
            </a:r>
            <a:r>
              <a:rPr lang="en-US" sz="2000" kern="0" dirty="0" smtClean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(n) </a:t>
            </a:r>
            <a:r>
              <a:rPr lang="en-US" sz="2000" kern="0" dirty="0" smtClean="0">
                <a:solidFill>
                  <a:srgbClr val="1C3E71"/>
                </a:solidFill>
                <a:ea typeface="Roboto" panose="02000000000000000000" pitchFamily="2" charset="0"/>
                <a:sym typeface="Wingdings" panose="05000000000000000000" pitchFamily="2" charset="2"/>
              </a:rPr>
              <a:t> </a:t>
            </a:r>
            <a:r>
              <a:rPr lang="en-US" sz="2000" kern="0" dirty="0" err="1" smtClean="0">
                <a:solidFill>
                  <a:srgbClr val="1C3E71"/>
                </a:solidFill>
                <a:ea typeface="Roboto" panose="02000000000000000000" pitchFamily="2" charset="0"/>
                <a:sym typeface="Wingdings" panose="05000000000000000000" pitchFamily="2" charset="2"/>
              </a:rPr>
              <a:t>phát</a:t>
            </a:r>
            <a:r>
              <a:rPr lang="en-US" sz="2000" kern="0" dirty="0" smtClean="0">
                <a:solidFill>
                  <a:srgbClr val="1C3E71"/>
                </a:solidFill>
                <a:ea typeface="Roboto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kern="0" dirty="0" err="1" smtClean="0">
                <a:solidFill>
                  <a:srgbClr val="1C3E71"/>
                </a:solidFill>
                <a:ea typeface="Roboto" panose="02000000000000000000" pitchFamily="2" charset="0"/>
                <a:sym typeface="Wingdings" panose="05000000000000000000" pitchFamily="2" charset="2"/>
              </a:rPr>
              <a:t>triển</a:t>
            </a:r>
            <a:r>
              <a:rPr lang="en-US" sz="2000" kern="0" dirty="0" smtClean="0">
                <a:solidFill>
                  <a:srgbClr val="1C3E71"/>
                </a:solidFill>
                <a:ea typeface="Roboto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kern="0" dirty="0" err="1" smtClean="0">
                <a:solidFill>
                  <a:srgbClr val="1C3E71"/>
                </a:solidFill>
                <a:ea typeface="Roboto" panose="02000000000000000000" pitchFamily="2" charset="0"/>
                <a:sym typeface="Wingdings" panose="05000000000000000000" pitchFamily="2" charset="2"/>
              </a:rPr>
              <a:t>thành</a:t>
            </a:r>
            <a:r>
              <a:rPr lang="en-US" sz="2000" kern="0" dirty="0" smtClean="0">
                <a:solidFill>
                  <a:srgbClr val="1C3E71"/>
                </a:solidFill>
                <a:ea typeface="Roboto" panose="02000000000000000000" pitchFamily="2" charset="0"/>
                <a:sym typeface="Wingdings" panose="05000000000000000000" pitchFamily="2" charset="2"/>
              </a:rPr>
              <a:t> con </a:t>
            </a:r>
            <a:r>
              <a:rPr lang="en-US" sz="2000" kern="0" dirty="0" err="1" smtClean="0">
                <a:solidFill>
                  <a:srgbClr val="1C3E71"/>
                </a:solidFill>
                <a:ea typeface="Roboto" panose="02000000000000000000" pitchFamily="2" charset="0"/>
                <a:sym typeface="Wingdings" panose="05000000000000000000" pitchFamily="2" charset="2"/>
              </a:rPr>
              <a:t>đực</a:t>
            </a:r>
            <a:r>
              <a:rPr lang="en-US" sz="2000" kern="0" dirty="0" smtClean="0">
                <a:solidFill>
                  <a:srgbClr val="1C3E71"/>
                </a:solidFill>
                <a:ea typeface="Roboto" panose="02000000000000000000" pitchFamily="2" charset="0"/>
                <a:sym typeface="Wingdings" panose="05000000000000000000" pitchFamily="2" charset="2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kern="0" dirty="0" err="1" smtClean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Được</a:t>
            </a:r>
            <a:r>
              <a:rPr lang="en-US" sz="2000" kern="0" dirty="0" smtClean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 smtClean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thụ</a:t>
            </a:r>
            <a:r>
              <a:rPr lang="en-US" sz="2000" kern="0" dirty="0" smtClean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 smtClean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tinh</a:t>
            </a:r>
            <a:r>
              <a:rPr lang="en-US" sz="2000" kern="0" dirty="0" smtClean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(2n) </a:t>
            </a:r>
            <a:r>
              <a:rPr lang="en-US" sz="2000" kern="0" dirty="0" err="1" smtClean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phát</a:t>
            </a:r>
            <a:r>
              <a:rPr lang="en-US" sz="2000" kern="0" dirty="0" smtClean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 smtClean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triển</a:t>
            </a:r>
            <a:r>
              <a:rPr lang="en-US" sz="2000" kern="0" dirty="0" smtClean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</a:t>
            </a:r>
            <a:r>
              <a:rPr lang="en-US" sz="2000" kern="0" dirty="0" err="1" smtClean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thành</a:t>
            </a:r>
            <a:r>
              <a:rPr lang="en-US" sz="2000" kern="0" dirty="0" smtClean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 con </a:t>
            </a:r>
            <a:r>
              <a:rPr lang="en-US" sz="2000" kern="0" dirty="0" err="1" smtClean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cái</a:t>
            </a:r>
            <a:r>
              <a:rPr lang="en-US" sz="2000" kern="0" dirty="0" smtClean="0">
                <a:solidFill>
                  <a:srgbClr val="1C3E71"/>
                </a:solidFill>
                <a:ea typeface="Roboto" panose="02000000000000000000" pitchFamily="2" charset="0"/>
                <a:sym typeface="Arial"/>
              </a:rPr>
              <a:t>.</a:t>
            </a:r>
            <a:endParaRPr lang="en-US" sz="2000" kern="0" dirty="0">
              <a:solidFill>
                <a:srgbClr val="1C3E71"/>
              </a:solidFill>
              <a:ea typeface="Roboto" panose="02000000000000000000" pitchFamily="2" charset="0"/>
              <a:sym typeface="Arial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dirty="0">
                <a:solidFill>
                  <a:srgbClr val="1C3E71"/>
                </a:solidFill>
              </a:rPr>
              <a:t>- </a:t>
            </a:r>
            <a:r>
              <a:rPr lang="en-US" sz="2000" b="1" dirty="0" err="1">
                <a:solidFill>
                  <a:srgbClr val="1C3E71"/>
                </a:solidFill>
              </a:rPr>
              <a:t>Giới</a:t>
            </a:r>
            <a:r>
              <a:rPr lang="en-US" sz="2000" b="1" dirty="0">
                <a:solidFill>
                  <a:srgbClr val="1C3E71"/>
                </a:solidFill>
              </a:rPr>
              <a:t> </a:t>
            </a:r>
            <a:r>
              <a:rPr lang="en-US" sz="2000" b="1" dirty="0" err="1">
                <a:solidFill>
                  <a:srgbClr val="1C3E71"/>
                </a:solidFill>
              </a:rPr>
              <a:t>tính</a:t>
            </a:r>
            <a:r>
              <a:rPr lang="en-US" sz="2000" b="1" dirty="0">
                <a:solidFill>
                  <a:srgbClr val="1C3E71"/>
                </a:solidFill>
              </a:rPr>
              <a:t> </a:t>
            </a:r>
            <a:r>
              <a:rPr lang="en-US" sz="2000" b="1" dirty="0" err="1">
                <a:solidFill>
                  <a:srgbClr val="1C3E71"/>
                </a:solidFill>
              </a:rPr>
              <a:t>thường</a:t>
            </a:r>
            <a:r>
              <a:rPr lang="en-US" sz="2000" b="1" dirty="0">
                <a:solidFill>
                  <a:srgbClr val="1C3E71"/>
                </a:solidFill>
              </a:rPr>
              <a:t> </a:t>
            </a:r>
            <a:r>
              <a:rPr lang="en-US" sz="2000" b="1" dirty="0" err="1">
                <a:solidFill>
                  <a:srgbClr val="1C3E71"/>
                </a:solidFill>
              </a:rPr>
              <a:t>được</a:t>
            </a:r>
            <a:r>
              <a:rPr lang="en-US" sz="2000" b="1" dirty="0">
                <a:solidFill>
                  <a:srgbClr val="1C3E71"/>
                </a:solidFill>
              </a:rPr>
              <a:t> </a:t>
            </a:r>
            <a:r>
              <a:rPr lang="en-US" sz="2000" b="1" dirty="0" err="1">
                <a:solidFill>
                  <a:srgbClr val="1C3E71"/>
                </a:solidFill>
              </a:rPr>
              <a:t>xác</a:t>
            </a:r>
            <a:r>
              <a:rPr lang="en-US" sz="2000" b="1" dirty="0">
                <a:solidFill>
                  <a:srgbClr val="1C3E71"/>
                </a:solidFill>
              </a:rPr>
              <a:t> </a:t>
            </a:r>
            <a:r>
              <a:rPr lang="en-US" sz="2000" b="1" dirty="0" err="1">
                <a:solidFill>
                  <a:srgbClr val="1C3E71"/>
                </a:solidFill>
              </a:rPr>
              <a:t>định</a:t>
            </a:r>
            <a:r>
              <a:rPr lang="en-US" sz="2000" b="1" dirty="0">
                <a:solidFill>
                  <a:srgbClr val="1C3E71"/>
                </a:solidFill>
              </a:rPr>
              <a:t> </a:t>
            </a:r>
            <a:r>
              <a:rPr lang="en-US" sz="2000" dirty="0" err="1">
                <a:solidFill>
                  <a:srgbClr val="1C3E71"/>
                </a:solidFill>
              </a:rPr>
              <a:t>dựa</a:t>
            </a:r>
            <a:r>
              <a:rPr lang="en-US" sz="2000" dirty="0">
                <a:solidFill>
                  <a:srgbClr val="1C3E71"/>
                </a:solidFill>
              </a:rPr>
              <a:t> </a:t>
            </a:r>
            <a:r>
              <a:rPr lang="en-US" sz="2000" dirty="0" err="1">
                <a:solidFill>
                  <a:srgbClr val="1C3E71"/>
                </a:solidFill>
              </a:rPr>
              <a:t>vào</a:t>
            </a:r>
            <a:r>
              <a:rPr lang="en-US" sz="2000" dirty="0">
                <a:solidFill>
                  <a:srgbClr val="1C3E71"/>
                </a:solidFill>
              </a:rPr>
              <a:t> </a:t>
            </a:r>
            <a:r>
              <a:rPr lang="en-US" sz="2000" dirty="0" err="1">
                <a:solidFill>
                  <a:srgbClr val="1C3E71"/>
                </a:solidFill>
              </a:rPr>
              <a:t>sự</a:t>
            </a:r>
            <a:r>
              <a:rPr lang="en-US" sz="2000" dirty="0">
                <a:solidFill>
                  <a:srgbClr val="1C3E71"/>
                </a:solidFill>
              </a:rPr>
              <a:t> </a:t>
            </a:r>
            <a:r>
              <a:rPr lang="en-US" sz="2000" dirty="0" err="1">
                <a:solidFill>
                  <a:srgbClr val="1C3E71"/>
                </a:solidFill>
              </a:rPr>
              <a:t>có</a:t>
            </a:r>
            <a:r>
              <a:rPr lang="en-US" sz="2000" dirty="0">
                <a:solidFill>
                  <a:srgbClr val="1C3E71"/>
                </a:solidFill>
              </a:rPr>
              <a:t> </a:t>
            </a:r>
            <a:r>
              <a:rPr lang="en-US" sz="2000" dirty="0" err="1">
                <a:solidFill>
                  <a:srgbClr val="1C3E71"/>
                </a:solidFill>
              </a:rPr>
              <a:t>mặt</a:t>
            </a:r>
            <a:r>
              <a:rPr lang="en-US" sz="2000" dirty="0">
                <a:solidFill>
                  <a:srgbClr val="1C3E71"/>
                </a:solidFill>
              </a:rPr>
              <a:t> </a:t>
            </a:r>
            <a:r>
              <a:rPr lang="en-US" sz="2000" dirty="0" err="1">
                <a:solidFill>
                  <a:srgbClr val="1C3E71"/>
                </a:solidFill>
              </a:rPr>
              <a:t>của</a:t>
            </a:r>
            <a:r>
              <a:rPr lang="en-US" sz="2000" dirty="0">
                <a:solidFill>
                  <a:srgbClr val="1C3E71"/>
                </a:solidFill>
              </a:rPr>
              <a:t> </a:t>
            </a:r>
            <a:r>
              <a:rPr lang="en-US" sz="2000" dirty="0" err="1">
                <a:solidFill>
                  <a:srgbClr val="1C3E71"/>
                </a:solidFill>
              </a:rPr>
              <a:t>các</a:t>
            </a:r>
            <a:r>
              <a:rPr lang="en-US" sz="2000" dirty="0">
                <a:solidFill>
                  <a:srgbClr val="1C3E71"/>
                </a:solidFill>
              </a:rPr>
              <a:t> </a:t>
            </a:r>
            <a:r>
              <a:rPr lang="en-US" sz="2000" dirty="0" err="1">
                <a:solidFill>
                  <a:srgbClr val="1C3E71"/>
                </a:solidFill>
              </a:rPr>
              <a:t>loại</a:t>
            </a:r>
            <a:r>
              <a:rPr lang="en-US" sz="2000" dirty="0">
                <a:solidFill>
                  <a:srgbClr val="1C3E71"/>
                </a:solidFill>
              </a:rPr>
              <a:t> NST </a:t>
            </a:r>
            <a:r>
              <a:rPr lang="en-US" sz="2000" dirty="0" err="1">
                <a:solidFill>
                  <a:srgbClr val="1C3E71"/>
                </a:solidFill>
              </a:rPr>
              <a:t>giới</a:t>
            </a:r>
            <a:r>
              <a:rPr lang="en-US" sz="2000" dirty="0">
                <a:solidFill>
                  <a:srgbClr val="1C3E71"/>
                </a:solidFill>
              </a:rPr>
              <a:t> </a:t>
            </a:r>
            <a:r>
              <a:rPr lang="en-US" sz="2000" dirty="0" err="1">
                <a:solidFill>
                  <a:srgbClr val="1C3E71"/>
                </a:solidFill>
              </a:rPr>
              <a:t>tính</a:t>
            </a:r>
            <a:r>
              <a:rPr lang="en-US" sz="2000" dirty="0">
                <a:solidFill>
                  <a:srgbClr val="1C3E71"/>
                </a:solidFill>
              </a:rPr>
              <a:t>, </a:t>
            </a:r>
            <a:r>
              <a:rPr lang="en-US" sz="2000" dirty="0" err="1">
                <a:solidFill>
                  <a:srgbClr val="1C3E71"/>
                </a:solidFill>
              </a:rPr>
              <a:t>tuy</a:t>
            </a:r>
            <a:r>
              <a:rPr lang="en-US" sz="2000" dirty="0">
                <a:solidFill>
                  <a:srgbClr val="1C3E71"/>
                </a:solidFill>
              </a:rPr>
              <a:t> </a:t>
            </a:r>
            <a:r>
              <a:rPr lang="en-US" sz="2000" dirty="0" err="1">
                <a:solidFill>
                  <a:srgbClr val="1C3E71"/>
                </a:solidFill>
              </a:rPr>
              <a:t>nhiên</a:t>
            </a:r>
            <a:r>
              <a:rPr lang="en-US" sz="2000" dirty="0">
                <a:solidFill>
                  <a:srgbClr val="1C3E71"/>
                </a:solidFill>
              </a:rPr>
              <a:t> ở </a:t>
            </a:r>
            <a:r>
              <a:rPr lang="en-US" sz="2000" dirty="0" err="1">
                <a:solidFill>
                  <a:srgbClr val="1C3E71"/>
                </a:solidFill>
              </a:rPr>
              <a:t>một</a:t>
            </a:r>
            <a:r>
              <a:rPr lang="en-US" sz="2000" dirty="0">
                <a:solidFill>
                  <a:srgbClr val="1C3E71"/>
                </a:solidFill>
              </a:rPr>
              <a:t> </a:t>
            </a:r>
            <a:r>
              <a:rPr lang="en-US" sz="2000" dirty="0" err="1">
                <a:solidFill>
                  <a:srgbClr val="1C3E71"/>
                </a:solidFill>
              </a:rPr>
              <a:t>số</a:t>
            </a:r>
            <a:r>
              <a:rPr lang="en-US" sz="2000" dirty="0">
                <a:solidFill>
                  <a:srgbClr val="1C3E71"/>
                </a:solidFill>
              </a:rPr>
              <a:t> </a:t>
            </a:r>
            <a:r>
              <a:rPr lang="en-US" sz="2000" dirty="0" err="1">
                <a:solidFill>
                  <a:srgbClr val="1C3E71"/>
                </a:solidFill>
              </a:rPr>
              <a:t>loài</a:t>
            </a:r>
            <a:r>
              <a:rPr lang="en-US" sz="2000" dirty="0">
                <a:solidFill>
                  <a:srgbClr val="1C3E71"/>
                </a:solidFill>
              </a:rPr>
              <a:t> </a:t>
            </a:r>
            <a:r>
              <a:rPr lang="en-US" sz="2000" dirty="0" err="1">
                <a:solidFill>
                  <a:srgbClr val="1C3E71"/>
                </a:solidFill>
              </a:rPr>
              <a:t>giới</a:t>
            </a:r>
            <a:r>
              <a:rPr lang="en-US" sz="2000" dirty="0">
                <a:solidFill>
                  <a:srgbClr val="1C3E71"/>
                </a:solidFill>
              </a:rPr>
              <a:t> </a:t>
            </a:r>
            <a:r>
              <a:rPr lang="en-US" sz="2000" dirty="0" err="1">
                <a:solidFill>
                  <a:srgbClr val="1C3E71"/>
                </a:solidFill>
              </a:rPr>
              <a:t>tính</a:t>
            </a:r>
            <a:r>
              <a:rPr lang="en-US" sz="2000" dirty="0">
                <a:solidFill>
                  <a:srgbClr val="1C3E71"/>
                </a:solidFill>
              </a:rPr>
              <a:t> </a:t>
            </a:r>
            <a:r>
              <a:rPr lang="en-US" sz="2000" dirty="0" err="1">
                <a:solidFill>
                  <a:srgbClr val="1C3E71"/>
                </a:solidFill>
              </a:rPr>
              <a:t>có</a:t>
            </a:r>
            <a:r>
              <a:rPr lang="en-US" sz="2000" dirty="0">
                <a:solidFill>
                  <a:srgbClr val="1C3E71"/>
                </a:solidFill>
              </a:rPr>
              <a:t> </a:t>
            </a:r>
            <a:r>
              <a:rPr lang="en-US" sz="2000" dirty="0" err="1">
                <a:solidFill>
                  <a:srgbClr val="1C3E71"/>
                </a:solidFill>
              </a:rPr>
              <a:t>thể</a:t>
            </a:r>
            <a:r>
              <a:rPr lang="en-US" sz="2000" dirty="0">
                <a:solidFill>
                  <a:srgbClr val="1C3E71"/>
                </a:solidFill>
              </a:rPr>
              <a:t> </a:t>
            </a:r>
            <a:r>
              <a:rPr lang="en-US" sz="2000" dirty="0" err="1">
                <a:solidFill>
                  <a:srgbClr val="1C3E71"/>
                </a:solidFill>
              </a:rPr>
              <a:t>phụ</a:t>
            </a:r>
            <a:r>
              <a:rPr lang="en-US" sz="2000" dirty="0">
                <a:solidFill>
                  <a:srgbClr val="1C3E71"/>
                </a:solidFill>
              </a:rPr>
              <a:t> </a:t>
            </a:r>
            <a:r>
              <a:rPr lang="en-US" sz="2000" dirty="0" err="1">
                <a:solidFill>
                  <a:srgbClr val="1C3E71"/>
                </a:solidFill>
              </a:rPr>
              <a:t>thuộc</a:t>
            </a:r>
            <a:r>
              <a:rPr lang="en-US" sz="2000" dirty="0">
                <a:solidFill>
                  <a:srgbClr val="1C3E71"/>
                </a:solidFill>
              </a:rPr>
              <a:t> </a:t>
            </a:r>
            <a:r>
              <a:rPr lang="en-US" sz="2000" dirty="0" err="1">
                <a:solidFill>
                  <a:srgbClr val="1C3E71"/>
                </a:solidFill>
              </a:rPr>
              <a:t>vào</a:t>
            </a:r>
            <a:r>
              <a:rPr lang="en-US" sz="2000" dirty="0">
                <a:solidFill>
                  <a:srgbClr val="1C3E71"/>
                </a:solidFill>
              </a:rPr>
              <a:t> </a:t>
            </a:r>
            <a:r>
              <a:rPr lang="en-US" sz="2000" dirty="0" err="1">
                <a:solidFill>
                  <a:srgbClr val="1C3E71"/>
                </a:solidFill>
              </a:rPr>
              <a:t>một</a:t>
            </a:r>
            <a:r>
              <a:rPr lang="en-US" sz="2000" dirty="0">
                <a:solidFill>
                  <a:srgbClr val="1C3E71"/>
                </a:solidFill>
              </a:rPr>
              <a:t> </a:t>
            </a:r>
            <a:r>
              <a:rPr lang="en-US" sz="2000" dirty="0" err="1">
                <a:solidFill>
                  <a:srgbClr val="1C3E71"/>
                </a:solidFill>
              </a:rPr>
              <a:t>số</a:t>
            </a:r>
            <a:r>
              <a:rPr lang="en-US" sz="2000" dirty="0">
                <a:solidFill>
                  <a:srgbClr val="1C3E71"/>
                </a:solidFill>
              </a:rPr>
              <a:t> </a:t>
            </a:r>
            <a:r>
              <a:rPr lang="en-US" sz="2000" dirty="0" err="1">
                <a:solidFill>
                  <a:srgbClr val="1C3E71"/>
                </a:solidFill>
              </a:rPr>
              <a:t>yếu</a:t>
            </a:r>
            <a:r>
              <a:rPr lang="en-US" sz="2000" dirty="0">
                <a:solidFill>
                  <a:srgbClr val="1C3E71"/>
                </a:solidFill>
              </a:rPr>
              <a:t> </a:t>
            </a:r>
            <a:r>
              <a:rPr lang="en-US" sz="2000" dirty="0" err="1">
                <a:solidFill>
                  <a:srgbClr val="1C3E71"/>
                </a:solidFill>
              </a:rPr>
              <a:t>tố</a:t>
            </a:r>
            <a:r>
              <a:rPr lang="en-US" sz="2000" dirty="0">
                <a:solidFill>
                  <a:srgbClr val="1C3E71"/>
                </a:solidFill>
              </a:rPr>
              <a:t> </a:t>
            </a:r>
            <a:r>
              <a:rPr lang="en-US" sz="2000" dirty="0" err="1">
                <a:solidFill>
                  <a:srgbClr val="1C3E71"/>
                </a:solidFill>
              </a:rPr>
              <a:t>khác</a:t>
            </a:r>
            <a:r>
              <a:rPr lang="en-US" sz="2000" dirty="0">
                <a:solidFill>
                  <a:srgbClr val="1C3E71"/>
                </a:solidFill>
              </a:rPr>
              <a:t> </a:t>
            </a:r>
            <a:r>
              <a:rPr lang="en-US" sz="2000" dirty="0" err="1">
                <a:solidFill>
                  <a:srgbClr val="1C3E71"/>
                </a:solidFill>
              </a:rPr>
              <a:t>không</a:t>
            </a:r>
            <a:r>
              <a:rPr lang="en-US" sz="2000" dirty="0">
                <a:solidFill>
                  <a:srgbClr val="1C3E71"/>
                </a:solidFill>
              </a:rPr>
              <a:t> </a:t>
            </a:r>
            <a:r>
              <a:rPr lang="en-US" sz="2000" dirty="0" err="1">
                <a:solidFill>
                  <a:srgbClr val="1C3E71"/>
                </a:solidFill>
              </a:rPr>
              <a:t>phải</a:t>
            </a:r>
            <a:r>
              <a:rPr lang="en-US" sz="2000" dirty="0">
                <a:solidFill>
                  <a:srgbClr val="1C3E71"/>
                </a:solidFill>
              </a:rPr>
              <a:t> </a:t>
            </a:r>
            <a:r>
              <a:rPr lang="en-US" sz="2000" dirty="0" err="1">
                <a:solidFill>
                  <a:srgbClr val="1C3E71"/>
                </a:solidFill>
              </a:rPr>
              <a:t>giới</a:t>
            </a:r>
            <a:r>
              <a:rPr lang="en-US" sz="2000" dirty="0">
                <a:solidFill>
                  <a:srgbClr val="1C3E71"/>
                </a:solidFill>
              </a:rPr>
              <a:t> </a:t>
            </a:r>
            <a:r>
              <a:rPr lang="en-US" sz="2000" dirty="0" err="1">
                <a:solidFill>
                  <a:srgbClr val="1C3E71"/>
                </a:solidFill>
              </a:rPr>
              <a:t>tính</a:t>
            </a:r>
            <a:r>
              <a:rPr lang="en-US" sz="2000" dirty="0">
                <a:solidFill>
                  <a:srgbClr val="1C3E71"/>
                </a:solidFill>
              </a:rPr>
              <a:t>.</a:t>
            </a:r>
          </a:p>
        </p:txBody>
      </p:sp>
      <p:pic>
        <p:nvPicPr>
          <p:cNvPr id="5" name="Picture 14" descr="Copyright - Free files and folders icons">
            <a:extLst>
              <a:ext uri="{FF2B5EF4-FFF2-40B4-BE49-F238E27FC236}">
                <a16:creationId xmlns:a16="http://schemas.microsoft.com/office/drawing/2014/main" id="{D520CC94-C8C0-4571-B086-D98EE05D7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95" y="1198769"/>
            <a:ext cx="870889" cy="87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27D33F-BEDF-4102-8C7C-A3004F9CD4DF}"/>
              </a:ext>
            </a:extLst>
          </p:cNvPr>
          <p:cNvSpPr txBox="1"/>
          <p:nvPr/>
        </p:nvSpPr>
        <p:spPr>
          <a:xfrm>
            <a:off x="2240618" y="906382"/>
            <a:ext cx="7710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1C3E71"/>
                </a:solidFill>
                <a:latin typeface="+mj-lt"/>
                <a:ea typeface="Roboto" panose="02000000000000000000" pitchFamily="2" charset="0"/>
              </a:rPr>
              <a:t>NST GIỚI TÍNH VÀ DI TRUYỀN GIỚI TÍNH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181980"/>
              </p:ext>
            </p:extLst>
          </p:nvPr>
        </p:nvGraphicFramePr>
        <p:xfrm>
          <a:off x="5499462" y="1783545"/>
          <a:ext cx="5884397" cy="1756488"/>
        </p:xfrm>
        <a:graphic>
          <a:graphicData uri="http://schemas.openxmlformats.org/drawingml/2006/table">
            <a:tbl>
              <a:tblPr firstRow="1" firstCol="1" bandRow="1"/>
              <a:tblGrid>
                <a:gridCol w="1704581">
                  <a:extLst>
                    <a:ext uri="{9D8B030D-6E8A-4147-A177-3AD203B41FA5}">
                      <a16:colId xmlns:a16="http://schemas.microsoft.com/office/drawing/2014/main" val="1738639148"/>
                    </a:ext>
                  </a:extLst>
                </a:gridCol>
                <a:gridCol w="1721189">
                  <a:extLst>
                    <a:ext uri="{9D8B030D-6E8A-4147-A177-3AD203B41FA5}">
                      <a16:colId xmlns:a16="http://schemas.microsoft.com/office/drawing/2014/main" val="2675216862"/>
                    </a:ext>
                  </a:extLst>
                </a:gridCol>
                <a:gridCol w="2458627">
                  <a:extLst>
                    <a:ext uri="{9D8B030D-6E8A-4147-A177-3AD203B41FA5}">
                      <a16:colId xmlns:a16="http://schemas.microsoft.com/office/drawing/2014/main" val="1080594421"/>
                    </a:ext>
                  </a:extLst>
                </a:gridCol>
              </a:tblGrid>
              <a:tr h="4391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Đực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Đối tượng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150266"/>
                  </a:ext>
                </a:extLst>
              </a:tr>
              <a:tr h="4391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ruồi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giấm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4073498"/>
                  </a:ext>
                </a:extLst>
              </a:tr>
              <a:tr h="4391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bướm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3178233"/>
                  </a:ext>
                </a:extLst>
              </a:tr>
              <a:tr h="4391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chấu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dế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006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81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3E871846-9688-4A97-BCC8-A7A69AE58F4A}"/>
              </a:ext>
            </a:extLst>
          </p:cNvPr>
          <p:cNvGrpSpPr/>
          <p:nvPr/>
        </p:nvGrpSpPr>
        <p:grpSpPr>
          <a:xfrm>
            <a:off x="2346121" y="1130416"/>
            <a:ext cx="7499758" cy="4448263"/>
            <a:chOff x="1929468" y="1098958"/>
            <a:chExt cx="7499758" cy="459716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DF6FCFD-B784-4B23-A1DE-61EB8CD5EDE1}"/>
                </a:ext>
              </a:extLst>
            </p:cNvPr>
            <p:cNvSpPr/>
            <p:nvPr/>
          </p:nvSpPr>
          <p:spPr>
            <a:xfrm>
              <a:off x="7215929" y="1249957"/>
              <a:ext cx="838899" cy="83889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1C3E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388EE20-27E6-4C82-A6F2-6743162EFE59}"/>
                </a:ext>
              </a:extLst>
            </p:cNvPr>
            <p:cNvSpPr/>
            <p:nvPr/>
          </p:nvSpPr>
          <p:spPr>
            <a:xfrm>
              <a:off x="7315199" y="2542667"/>
              <a:ext cx="771787" cy="728069"/>
            </a:xfrm>
            <a:prstGeom prst="ellipse">
              <a:avLst/>
            </a:prstGeom>
            <a:solidFill>
              <a:srgbClr val="E71D73"/>
            </a:solidFill>
            <a:ln>
              <a:solidFill>
                <a:srgbClr val="1C3E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C8F437E-811B-486D-84D8-9DE1BBD3D678}"/>
                </a:ext>
              </a:extLst>
            </p:cNvPr>
            <p:cNvGrpSpPr/>
            <p:nvPr/>
          </p:nvGrpSpPr>
          <p:grpSpPr>
            <a:xfrm rot="839122">
              <a:off x="2841780" y="2050620"/>
              <a:ext cx="1517570" cy="1418495"/>
              <a:chOff x="2580313" y="2353809"/>
              <a:chExt cx="1270933" cy="1031845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F37CB3F-2213-4E75-8487-226C4F7EDDF2}"/>
                  </a:ext>
                </a:extLst>
              </p:cNvPr>
              <p:cNvSpPr/>
              <p:nvPr/>
            </p:nvSpPr>
            <p:spPr>
              <a:xfrm rot="2727823">
                <a:off x="3264715" y="2471256"/>
                <a:ext cx="409663" cy="763398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Arc 8">
                <a:extLst>
                  <a:ext uri="{FF2B5EF4-FFF2-40B4-BE49-F238E27FC236}">
                    <a16:creationId xmlns:a16="http://schemas.microsoft.com/office/drawing/2014/main" id="{4585F1F2-BC14-4B21-B16F-4F4779630476}"/>
                  </a:ext>
                </a:extLst>
              </p:cNvPr>
              <p:cNvSpPr/>
              <p:nvPr/>
            </p:nvSpPr>
            <p:spPr>
              <a:xfrm rot="7750502">
                <a:off x="2424419" y="2509703"/>
                <a:ext cx="1031845" cy="720057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7A740CC-07BB-425F-94C5-5DEB886C2C35}"/>
                  </a:ext>
                </a:extLst>
              </p:cNvPr>
              <p:cNvSpPr/>
              <p:nvPr/>
            </p:nvSpPr>
            <p:spPr>
              <a:xfrm>
                <a:off x="3137482" y="3053593"/>
                <a:ext cx="151001" cy="1356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90806FB-E0FC-46EB-B03D-872093C70E68}"/>
                </a:ext>
              </a:extLst>
            </p:cNvPr>
            <p:cNvGrpSpPr/>
            <p:nvPr/>
          </p:nvGrpSpPr>
          <p:grpSpPr>
            <a:xfrm>
              <a:off x="4345496" y="1249958"/>
              <a:ext cx="838899" cy="838899"/>
              <a:chOff x="4085438" y="989900"/>
              <a:chExt cx="838899" cy="838899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0687D8E9-DD06-469E-8E34-BEAAB08CA55B}"/>
                  </a:ext>
                </a:extLst>
              </p:cNvPr>
              <p:cNvSpPr/>
              <p:nvPr/>
            </p:nvSpPr>
            <p:spPr>
              <a:xfrm>
                <a:off x="4085438" y="989900"/>
                <a:ext cx="838899" cy="838899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450B0C7-1514-4F04-ADE5-9384E4016879}"/>
                  </a:ext>
                </a:extLst>
              </p:cNvPr>
              <p:cNvSpPr txBox="1"/>
              <p:nvPr/>
            </p:nvSpPr>
            <p:spPr>
              <a:xfrm>
                <a:off x="4141646" y="1086182"/>
                <a:ext cx="7264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44A+</a:t>
                </a:r>
              </a:p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XY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F4CF044-899C-40D6-99E0-7B4F7E20C7B2}"/>
                </a:ext>
              </a:extLst>
            </p:cNvPr>
            <p:cNvSpPr txBox="1"/>
            <p:nvPr/>
          </p:nvSpPr>
          <p:spPr>
            <a:xfrm>
              <a:off x="7273254" y="1354629"/>
              <a:ext cx="7264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44A+</a:t>
              </a:r>
            </a:p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XX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A6219B4-CAB4-417B-9086-74F25489C806}"/>
                </a:ext>
              </a:extLst>
            </p:cNvPr>
            <p:cNvSpPr txBox="1"/>
            <p:nvPr/>
          </p:nvSpPr>
          <p:spPr>
            <a:xfrm>
              <a:off x="7354093" y="2602958"/>
              <a:ext cx="7328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22A+</a:t>
              </a:r>
            </a:p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DA78626-A599-42F2-A0BB-B7011F05173E}"/>
                </a:ext>
              </a:extLst>
            </p:cNvPr>
            <p:cNvSpPr txBox="1"/>
            <p:nvPr/>
          </p:nvSpPr>
          <p:spPr>
            <a:xfrm rot="19564094">
              <a:off x="3438731" y="2616963"/>
              <a:ext cx="9364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22A+ X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9C92810-87D1-4364-9274-07BDC18BFA72}"/>
                </a:ext>
              </a:extLst>
            </p:cNvPr>
            <p:cNvGrpSpPr/>
            <p:nvPr/>
          </p:nvGrpSpPr>
          <p:grpSpPr>
            <a:xfrm rot="839122">
              <a:off x="4119206" y="2152912"/>
              <a:ext cx="1517570" cy="1418495"/>
              <a:chOff x="2580313" y="2353809"/>
              <a:chExt cx="1270933" cy="1031845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42E8E0F1-268B-4D24-9773-0A408642651F}"/>
                  </a:ext>
                </a:extLst>
              </p:cNvPr>
              <p:cNvSpPr/>
              <p:nvPr/>
            </p:nvSpPr>
            <p:spPr>
              <a:xfrm rot="2727823">
                <a:off x="3264715" y="2471256"/>
                <a:ext cx="409663" cy="763398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Arc 18">
                <a:extLst>
                  <a:ext uri="{FF2B5EF4-FFF2-40B4-BE49-F238E27FC236}">
                    <a16:creationId xmlns:a16="http://schemas.microsoft.com/office/drawing/2014/main" id="{02DB6614-2F45-42AC-AF2F-A55B919F9937}"/>
                  </a:ext>
                </a:extLst>
              </p:cNvPr>
              <p:cNvSpPr/>
              <p:nvPr/>
            </p:nvSpPr>
            <p:spPr>
              <a:xfrm rot="7750502">
                <a:off x="2424419" y="2509703"/>
                <a:ext cx="1031845" cy="720057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EF0B5A5-4FA7-4B11-922A-0921B78B6F65}"/>
                  </a:ext>
                </a:extLst>
              </p:cNvPr>
              <p:cNvSpPr/>
              <p:nvPr/>
            </p:nvSpPr>
            <p:spPr>
              <a:xfrm>
                <a:off x="3137482" y="3053593"/>
                <a:ext cx="151001" cy="1356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C9D9E60-33BC-40D3-884C-8FA8E33B2A0D}"/>
                </a:ext>
              </a:extLst>
            </p:cNvPr>
            <p:cNvSpPr txBox="1"/>
            <p:nvPr/>
          </p:nvSpPr>
          <p:spPr>
            <a:xfrm rot="19564094">
              <a:off x="4717760" y="2719255"/>
              <a:ext cx="9332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C000"/>
                  </a:solidFill>
                </a:rPr>
                <a:t>22A+ Y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C2AEDE4-6FF7-4FD6-848C-ADFF55EBBB33}"/>
                </a:ext>
              </a:extLst>
            </p:cNvPr>
            <p:cNvGrpSpPr/>
            <p:nvPr/>
          </p:nvGrpSpPr>
          <p:grpSpPr>
            <a:xfrm>
              <a:off x="4052484" y="4158134"/>
              <a:ext cx="838899" cy="838899"/>
              <a:chOff x="4085438" y="989900"/>
              <a:chExt cx="838899" cy="838899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6B5D188-B5D2-4FFC-83C4-3FD2C7863CC1}"/>
                  </a:ext>
                </a:extLst>
              </p:cNvPr>
              <p:cNvSpPr/>
              <p:nvPr/>
            </p:nvSpPr>
            <p:spPr>
              <a:xfrm>
                <a:off x="4085438" y="989900"/>
                <a:ext cx="838899" cy="838899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76A3FD5-1335-40E9-AC0F-C44EF6A23A44}"/>
                  </a:ext>
                </a:extLst>
              </p:cNvPr>
              <p:cNvSpPr txBox="1"/>
              <p:nvPr/>
            </p:nvSpPr>
            <p:spPr>
              <a:xfrm>
                <a:off x="4141646" y="1086182"/>
                <a:ext cx="7264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44A+</a:t>
                </a:r>
              </a:p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XX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2576A6C-A5CF-41D5-ADF4-12C997425D64}"/>
                </a:ext>
              </a:extLst>
            </p:cNvPr>
            <p:cNvGrpSpPr/>
            <p:nvPr/>
          </p:nvGrpSpPr>
          <p:grpSpPr>
            <a:xfrm>
              <a:off x="7299818" y="4136134"/>
              <a:ext cx="838899" cy="838899"/>
              <a:chOff x="4085438" y="989900"/>
              <a:chExt cx="838899" cy="838899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4F54CA20-CF50-4D26-9370-4132B9485DC3}"/>
                  </a:ext>
                </a:extLst>
              </p:cNvPr>
              <p:cNvSpPr/>
              <p:nvPr/>
            </p:nvSpPr>
            <p:spPr>
              <a:xfrm>
                <a:off x="4085438" y="989900"/>
                <a:ext cx="838899" cy="838899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AE55786-1B14-4D58-B07C-976EA1AE4AD9}"/>
                  </a:ext>
                </a:extLst>
              </p:cNvPr>
              <p:cNvSpPr txBox="1"/>
              <p:nvPr/>
            </p:nvSpPr>
            <p:spPr>
              <a:xfrm>
                <a:off x="4141646" y="1086182"/>
                <a:ext cx="7264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44A+</a:t>
                </a:r>
              </a:p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XY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DA37AF5-7C40-4CA2-A43E-C7D5903BA6B7}"/>
                </a:ext>
              </a:extLst>
            </p:cNvPr>
            <p:cNvSpPr txBox="1"/>
            <p:nvPr/>
          </p:nvSpPr>
          <p:spPr>
            <a:xfrm>
              <a:off x="3396822" y="1458551"/>
              <a:ext cx="553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1C3E71"/>
                  </a:solidFill>
                </a:rPr>
                <a:t>Bố</a:t>
              </a:r>
              <a:endParaRPr lang="en-US" sz="2400" b="1" dirty="0">
                <a:solidFill>
                  <a:srgbClr val="1C3E7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A1CDA62-04F1-48B2-8BE3-099BECAE812C}"/>
                </a:ext>
              </a:extLst>
            </p:cNvPr>
            <p:cNvSpPr txBox="1"/>
            <p:nvPr/>
          </p:nvSpPr>
          <p:spPr>
            <a:xfrm>
              <a:off x="8322558" y="1458551"/>
              <a:ext cx="6206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1C3E71"/>
                  </a:solidFill>
                </a:rPr>
                <a:t>Mẹ</a:t>
              </a:r>
              <a:endParaRPr lang="en-US" sz="2400" b="1" dirty="0">
                <a:solidFill>
                  <a:srgbClr val="1C3E7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1D35B1F-9ABE-4F15-B914-2F2638268BEC}"/>
                </a:ext>
              </a:extLst>
            </p:cNvPr>
            <p:cNvSpPr txBox="1"/>
            <p:nvPr/>
          </p:nvSpPr>
          <p:spPr>
            <a:xfrm>
              <a:off x="6018855" y="1458551"/>
              <a:ext cx="3417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C3E71"/>
                  </a:solidFill>
                </a:rPr>
                <a:t>x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12E6B31-CB57-46DB-BC6F-0BDAFA45F48A}"/>
                </a:ext>
              </a:extLst>
            </p:cNvPr>
            <p:cNvSpPr txBox="1"/>
            <p:nvPr/>
          </p:nvSpPr>
          <p:spPr>
            <a:xfrm>
              <a:off x="3291023" y="3281319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1C3E71"/>
                  </a:solidFill>
                </a:rPr>
                <a:t>50%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56569A-41FF-430C-B644-B71383C94151}"/>
                </a:ext>
              </a:extLst>
            </p:cNvPr>
            <p:cNvSpPr txBox="1"/>
            <p:nvPr/>
          </p:nvSpPr>
          <p:spPr>
            <a:xfrm>
              <a:off x="4729029" y="3281319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1C3E71"/>
                  </a:solidFill>
                </a:rPr>
                <a:t>50%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A75CA0E-4815-481C-BE14-29B1247C64C1}"/>
                </a:ext>
              </a:extLst>
            </p:cNvPr>
            <p:cNvSpPr txBox="1"/>
            <p:nvPr/>
          </p:nvSpPr>
          <p:spPr>
            <a:xfrm>
              <a:off x="7383268" y="3281319"/>
              <a:ext cx="8162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1C3E71"/>
                  </a:solidFill>
                </a:rPr>
                <a:t>100%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276F396-0D22-458C-888E-EB440CF5A004}"/>
                </a:ext>
              </a:extLst>
            </p:cNvPr>
            <p:cNvSpPr txBox="1"/>
            <p:nvPr/>
          </p:nvSpPr>
          <p:spPr>
            <a:xfrm>
              <a:off x="3701710" y="3663446"/>
              <a:ext cx="13773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solidFill>
                    <a:srgbClr val="E71D73"/>
                  </a:solidFill>
                </a:rPr>
                <a:t>Tinh</a:t>
              </a:r>
              <a:r>
                <a:rPr lang="en-US" sz="2000" b="1" dirty="0">
                  <a:solidFill>
                    <a:srgbClr val="E71D73"/>
                  </a:solidFill>
                </a:rPr>
                <a:t> </a:t>
              </a:r>
              <a:r>
                <a:rPr lang="en-US" sz="2000" b="1" dirty="0" err="1">
                  <a:solidFill>
                    <a:srgbClr val="E71D73"/>
                  </a:solidFill>
                </a:rPr>
                <a:t>trùng</a:t>
              </a:r>
              <a:endParaRPr lang="en-US" sz="2000" b="1" dirty="0">
                <a:solidFill>
                  <a:srgbClr val="E71D73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1868B04-E9EF-4398-8D8D-4A6F5E466806}"/>
                </a:ext>
              </a:extLst>
            </p:cNvPr>
            <p:cNvSpPr txBox="1"/>
            <p:nvPr/>
          </p:nvSpPr>
          <p:spPr>
            <a:xfrm>
              <a:off x="7341589" y="3633398"/>
              <a:ext cx="8835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solidFill>
                    <a:srgbClr val="E71D73"/>
                  </a:solidFill>
                </a:rPr>
                <a:t>Trứng</a:t>
              </a:r>
              <a:endParaRPr lang="en-US" sz="2000" b="1" dirty="0">
                <a:solidFill>
                  <a:srgbClr val="E71D73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5367ED0-F44D-4A80-9EE6-05EE731735DF}"/>
                </a:ext>
              </a:extLst>
            </p:cNvPr>
            <p:cNvSpPr txBox="1"/>
            <p:nvPr/>
          </p:nvSpPr>
          <p:spPr>
            <a:xfrm>
              <a:off x="4106803" y="5006165"/>
              <a:ext cx="7649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C3E71"/>
                  </a:solidFill>
                </a:rPr>
                <a:t>50%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B9EEB05-0CA8-4E5A-9E00-14871678B46D}"/>
                </a:ext>
              </a:extLst>
            </p:cNvPr>
            <p:cNvSpPr txBox="1"/>
            <p:nvPr/>
          </p:nvSpPr>
          <p:spPr>
            <a:xfrm>
              <a:off x="7455036" y="4989802"/>
              <a:ext cx="7649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C3E71"/>
                  </a:solidFill>
                </a:rPr>
                <a:t>50%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659A20F-BDF5-4A7A-85CA-DDF6D33B37E9}"/>
                </a:ext>
              </a:extLst>
            </p:cNvPr>
            <p:cNvSpPr txBox="1"/>
            <p:nvPr/>
          </p:nvSpPr>
          <p:spPr>
            <a:xfrm>
              <a:off x="4985481" y="4484164"/>
              <a:ext cx="23009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E71D73"/>
                  </a:solidFill>
                </a:rPr>
                <a:t>Hợp</a:t>
              </a:r>
              <a:r>
                <a:rPr lang="en-US" sz="2000" b="1" dirty="0">
                  <a:solidFill>
                    <a:srgbClr val="E71D73"/>
                  </a:solidFill>
                </a:rPr>
                <a:t> </a:t>
              </a:r>
              <a:r>
                <a:rPr lang="en-US" sz="2000" b="1" dirty="0" err="1">
                  <a:solidFill>
                    <a:srgbClr val="E71D73"/>
                  </a:solidFill>
                </a:rPr>
                <a:t>tử</a:t>
              </a:r>
              <a:r>
                <a:rPr lang="en-US" sz="2000" b="1" dirty="0">
                  <a:solidFill>
                    <a:srgbClr val="E71D73"/>
                  </a:solidFill>
                </a:rPr>
                <a:t> </a:t>
              </a:r>
              <a:r>
                <a:rPr lang="en-US" sz="2000" b="1" dirty="0" err="1">
                  <a:solidFill>
                    <a:srgbClr val="E71D73"/>
                  </a:solidFill>
                </a:rPr>
                <a:t>đời</a:t>
              </a:r>
              <a:r>
                <a:rPr lang="en-US" sz="2000" b="1" dirty="0">
                  <a:solidFill>
                    <a:srgbClr val="E71D73"/>
                  </a:solidFill>
                </a:rPr>
                <a:t> con</a:t>
              </a:r>
            </a:p>
          </p:txBody>
        </p:sp>
        <p:sp>
          <p:nvSpPr>
            <p:cNvPr id="40" name="Arrow: Down 39">
              <a:extLst>
                <a:ext uri="{FF2B5EF4-FFF2-40B4-BE49-F238E27FC236}">
                  <a16:creationId xmlns:a16="http://schemas.microsoft.com/office/drawing/2014/main" id="{0D7B74FD-9726-400F-BC5B-B69C8DC509A7}"/>
                </a:ext>
              </a:extLst>
            </p:cNvPr>
            <p:cNvSpPr/>
            <p:nvPr/>
          </p:nvSpPr>
          <p:spPr>
            <a:xfrm>
              <a:off x="6163395" y="2147582"/>
              <a:ext cx="120013" cy="221469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5BAC0EC-D668-4A68-AFE0-DBBBB45BB649}"/>
                </a:ext>
              </a:extLst>
            </p:cNvPr>
            <p:cNvSpPr txBox="1"/>
            <p:nvPr/>
          </p:nvSpPr>
          <p:spPr>
            <a:xfrm>
              <a:off x="2164836" y="1495675"/>
              <a:ext cx="4700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C3E71"/>
                  </a:solidFill>
                </a:rPr>
                <a:t>P: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17C57A4-EF9A-43B2-A3C6-3BF20A8C0BF0}"/>
                </a:ext>
              </a:extLst>
            </p:cNvPr>
            <p:cNvSpPr txBox="1"/>
            <p:nvPr/>
          </p:nvSpPr>
          <p:spPr>
            <a:xfrm>
              <a:off x="2138705" y="2864068"/>
              <a:ext cx="6719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C3E71"/>
                  </a:solidFill>
                </a:rPr>
                <a:t>GT: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7ED6EA6-429D-4D6B-9592-D4BE27EFDCB3}"/>
                </a:ext>
              </a:extLst>
            </p:cNvPr>
            <p:cNvSpPr txBox="1"/>
            <p:nvPr/>
          </p:nvSpPr>
          <p:spPr>
            <a:xfrm>
              <a:off x="2232495" y="4387133"/>
              <a:ext cx="556563" cy="4771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C3E71"/>
                  </a:solidFill>
                </a:rPr>
                <a:t>F</a:t>
              </a:r>
              <a:r>
                <a:rPr lang="en-US" sz="2400" b="1" baseline="-25000" dirty="0">
                  <a:solidFill>
                    <a:srgbClr val="FF0000"/>
                  </a:solidFill>
                </a:rPr>
                <a:t>1</a:t>
              </a:r>
              <a:r>
                <a:rPr lang="en-US" sz="2400" b="1" dirty="0">
                  <a:solidFill>
                    <a:srgbClr val="1C3E71"/>
                  </a:solidFill>
                </a:rPr>
                <a:t>:</a:t>
              </a:r>
            </a:p>
          </p:txBody>
        </p:sp>
        <p:pic>
          <p:nvPicPr>
            <p:cNvPr id="2050" name="Picture 2" descr="Giống cái – Wikipedia tiếng Việt">
              <a:extLst>
                <a:ext uri="{FF2B5EF4-FFF2-40B4-BE49-F238E27FC236}">
                  <a16:creationId xmlns:a16="http://schemas.microsoft.com/office/drawing/2014/main" id="{FB28DDAB-B226-4F14-9F9D-27D4AE85B5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7941" y="1421123"/>
              <a:ext cx="571448" cy="571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Giống cái – Wikipedia tiếng Việt">
              <a:extLst>
                <a:ext uri="{FF2B5EF4-FFF2-40B4-BE49-F238E27FC236}">
                  <a16:creationId xmlns:a16="http://schemas.microsoft.com/office/drawing/2014/main" id="{82D2362D-2A81-4F23-8E28-8A5C2B2807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9685" y="4365040"/>
              <a:ext cx="571448" cy="571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Kí Hiệu Đặc Biệt Nam Nữ ♂♀ | 199+ Tên 웃 유 Đẹp Nhất - CẦU XANH">
              <a:extLst>
                <a:ext uri="{FF2B5EF4-FFF2-40B4-BE49-F238E27FC236}">
                  <a16:creationId xmlns:a16="http://schemas.microsoft.com/office/drawing/2014/main" id="{B4A3799E-77D3-4694-B216-41C50C59DE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06" t="25688" r="26837" b="24404"/>
            <a:stretch/>
          </p:blipFill>
          <p:spPr bwMode="auto">
            <a:xfrm>
              <a:off x="5260935" y="1498409"/>
              <a:ext cx="381483" cy="429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6" descr="Kí Hiệu Đặc Biệt Nam Nữ ♂♀ | 199+ Tên 웃 유 Đẹp Nhất - CẦU XANH">
              <a:extLst>
                <a:ext uri="{FF2B5EF4-FFF2-40B4-BE49-F238E27FC236}">
                  <a16:creationId xmlns:a16="http://schemas.microsoft.com/office/drawing/2014/main" id="{AE5E6DAD-6E46-402F-85DC-E76AB841B1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06" t="25688" r="26837" b="24404"/>
            <a:stretch/>
          </p:blipFill>
          <p:spPr bwMode="auto">
            <a:xfrm>
              <a:off x="8322558" y="4419571"/>
              <a:ext cx="381483" cy="429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B65D46B-5188-49E9-87E8-712A8CBA0A29}"/>
                </a:ext>
              </a:extLst>
            </p:cNvPr>
            <p:cNvSpPr/>
            <p:nvPr/>
          </p:nvSpPr>
          <p:spPr>
            <a:xfrm>
              <a:off x="1929468" y="1098958"/>
              <a:ext cx="7499758" cy="459716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67A0E926-5B20-4184-BCDA-470722231339}"/>
              </a:ext>
            </a:extLst>
          </p:cNvPr>
          <p:cNvSpPr txBox="1"/>
          <p:nvPr/>
        </p:nvSpPr>
        <p:spPr>
          <a:xfrm>
            <a:off x="1014486" y="206682"/>
            <a:ext cx="10656205" cy="769441"/>
          </a:xfrm>
          <a:prstGeom prst="rect">
            <a:avLst/>
          </a:prstGeom>
          <a:solidFill>
            <a:srgbClr val="DAF6F4"/>
          </a:solidFill>
        </p:spPr>
        <p:txBody>
          <a:bodyPr wrap="square" rtlCol="0" anchor="ctr">
            <a:spAutoFit/>
          </a:bodyPr>
          <a:lstStyle/>
          <a:p>
            <a:pPr algn="just"/>
            <a:r>
              <a:rPr lang="en-US" sz="2200" dirty="0">
                <a:solidFill>
                  <a:srgbClr val="1C3E71"/>
                </a:solidFill>
              </a:rPr>
              <a:t>     Quan </a:t>
            </a:r>
            <a:r>
              <a:rPr lang="en-US" sz="2200" dirty="0" err="1">
                <a:solidFill>
                  <a:srgbClr val="1C3E71"/>
                </a:solidFill>
              </a:rPr>
              <a:t>sát</a:t>
            </a:r>
            <a:r>
              <a:rPr lang="en-US" sz="2200" dirty="0">
                <a:solidFill>
                  <a:srgbClr val="1C3E71"/>
                </a:solidFill>
              </a:rPr>
              <a:t> </a:t>
            </a:r>
            <a:r>
              <a:rPr lang="en-US" sz="2200" dirty="0" err="1">
                <a:solidFill>
                  <a:srgbClr val="1C3E71"/>
                </a:solidFill>
              </a:rPr>
              <a:t>cơ</a:t>
            </a:r>
            <a:r>
              <a:rPr lang="en-US" sz="2200" dirty="0">
                <a:solidFill>
                  <a:srgbClr val="1C3E71"/>
                </a:solidFill>
              </a:rPr>
              <a:t> </a:t>
            </a:r>
            <a:r>
              <a:rPr lang="en-US" sz="2200" dirty="0" err="1">
                <a:solidFill>
                  <a:srgbClr val="1C3E71"/>
                </a:solidFill>
              </a:rPr>
              <a:t>chế</a:t>
            </a:r>
            <a:r>
              <a:rPr lang="en-US" sz="2200" dirty="0">
                <a:solidFill>
                  <a:srgbClr val="1C3E71"/>
                </a:solidFill>
              </a:rPr>
              <a:t> di </a:t>
            </a:r>
            <a:r>
              <a:rPr lang="en-US" sz="2200" dirty="0" err="1">
                <a:solidFill>
                  <a:srgbClr val="1C3E71"/>
                </a:solidFill>
              </a:rPr>
              <a:t>truyền</a:t>
            </a:r>
            <a:r>
              <a:rPr lang="en-US" sz="2200" dirty="0">
                <a:solidFill>
                  <a:srgbClr val="1C3E71"/>
                </a:solidFill>
              </a:rPr>
              <a:t> </a:t>
            </a:r>
            <a:r>
              <a:rPr lang="en-US" sz="2200" dirty="0" err="1">
                <a:solidFill>
                  <a:srgbClr val="1C3E71"/>
                </a:solidFill>
              </a:rPr>
              <a:t>giới</a:t>
            </a:r>
            <a:r>
              <a:rPr lang="en-US" sz="2200" dirty="0">
                <a:solidFill>
                  <a:srgbClr val="1C3E71"/>
                </a:solidFill>
              </a:rPr>
              <a:t> </a:t>
            </a:r>
            <a:r>
              <a:rPr lang="en-US" sz="2200" dirty="0" err="1">
                <a:solidFill>
                  <a:srgbClr val="1C3E71"/>
                </a:solidFill>
              </a:rPr>
              <a:t>tính</a:t>
            </a:r>
            <a:r>
              <a:rPr lang="en-US" sz="2200" dirty="0">
                <a:solidFill>
                  <a:srgbClr val="1C3E71"/>
                </a:solidFill>
              </a:rPr>
              <a:t> ở </a:t>
            </a:r>
            <a:r>
              <a:rPr lang="en-US" sz="2200" dirty="0" err="1">
                <a:solidFill>
                  <a:srgbClr val="1C3E71"/>
                </a:solidFill>
              </a:rPr>
              <a:t>người</a:t>
            </a:r>
            <a:r>
              <a:rPr lang="en-US" sz="2200" dirty="0">
                <a:solidFill>
                  <a:srgbClr val="1C3E71"/>
                </a:solidFill>
              </a:rPr>
              <a:t>. </a:t>
            </a:r>
            <a:r>
              <a:rPr lang="en-US" sz="2200" i="0" dirty="0" err="1">
                <a:solidFill>
                  <a:srgbClr val="1C3E71"/>
                </a:solidFill>
                <a:effectLst/>
              </a:rPr>
              <a:t>Giải</a:t>
            </a:r>
            <a:r>
              <a:rPr lang="en-US" sz="2200" i="0" dirty="0">
                <a:solidFill>
                  <a:srgbClr val="1C3E71"/>
                </a:solidFill>
                <a:effectLst/>
              </a:rPr>
              <a:t> </a:t>
            </a:r>
            <a:r>
              <a:rPr lang="en-US" sz="2200" i="0" dirty="0" err="1">
                <a:solidFill>
                  <a:srgbClr val="1C3E71"/>
                </a:solidFill>
                <a:effectLst/>
              </a:rPr>
              <a:t>thích</a:t>
            </a:r>
            <a:r>
              <a:rPr lang="en-US" sz="2200" i="0" dirty="0">
                <a:solidFill>
                  <a:srgbClr val="1C3E71"/>
                </a:solidFill>
                <a:effectLst/>
              </a:rPr>
              <a:t> </a:t>
            </a:r>
            <a:r>
              <a:rPr lang="en-US" sz="2200" i="0" dirty="0" err="1">
                <a:solidFill>
                  <a:srgbClr val="1C3E71"/>
                </a:solidFill>
                <a:effectLst/>
              </a:rPr>
              <a:t>tại</a:t>
            </a:r>
            <a:r>
              <a:rPr lang="en-US" sz="2200" i="0" dirty="0">
                <a:solidFill>
                  <a:srgbClr val="1C3E71"/>
                </a:solidFill>
                <a:effectLst/>
              </a:rPr>
              <a:t> </a:t>
            </a:r>
            <a:r>
              <a:rPr lang="en-US" sz="2200" i="0" dirty="0" err="1">
                <a:solidFill>
                  <a:srgbClr val="1C3E71"/>
                </a:solidFill>
                <a:effectLst/>
              </a:rPr>
              <a:t>sao</a:t>
            </a:r>
            <a:r>
              <a:rPr lang="en-US" sz="2200" i="0" dirty="0">
                <a:solidFill>
                  <a:srgbClr val="1C3E71"/>
                </a:solidFill>
                <a:effectLst/>
              </a:rPr>
              <a:t>, </a:t>
            </a:r>
            <a:r>
              <a:rPr lang="en-US" sz="2200" i="0" dirty="0" err="1">
                <a:solidFill>
                  <a:srgbClr val="1C3E71"/>
                </a:solidFill>
                <a:effectLst/>
              </a:rPr>
              <a:t>theo</a:t>
            </a:r>
            <a:r>
              <a:rPr lang="en-US" sz="2200" i="0" dirty="0">
                <a:solidFill>
                  <a:srgbClr val="1C3E71"/>
                </a:solidFill>
                <a:effectLst/>
              </a:rPr>
              <a:t> </a:t>
            </a:r>
            <a:r>
              <a:rPr lang="en-US" sz="2200" i="0" dirty="0" err="1">
                <a:solidFill>
                  <a:srgbClr val="1C3E71"/>
                </a:solidFill>
                <a:effectLst/>
              </a:rPr>
              <a:t>lí</a:t>
            </a:r>
            <a:r>
              <a:rPr lang="en-US" sz="2200" i="0" dirty="0">
                <a:solidFill>
                  <a:srgbClr val="1C3E71"/>
                </a:solidFill>
                <a:effectLst/>
              </a:rPr>
              <a:t> </a:t>
            </a:r>
            <a:r>
              <a:rPr lang="en-US" sz="2200" i="0" dirty="0" err="1">
                <a:solidFill>
                  <a:srgbClr val="1C3E71"/>
                </a:solidFill>
                <a:effectLst/>
              </a:rPr>
              <a:t>thuyết</a:t>
            </a:r>
            <a:r>
              <a:rPr lang="en-US" sz="2200" i="0" dirty="0">
                <a:solidFill>
                  <a:srgbClr val="1C3E71"/>
                </a:solidFill>
                <a:effectLst/>
              </a:rPr>
              <a:t>, </a:t>
            </a:r>
            <a:r>
              <a:rPr lang="en-US" sz="2200" i="0" dirty="0" err="1">
                <a:solidFill>
                  <a:srgbClr val="1C3E71"/>
                </a:solidFill>
                <a:effectLst/>
              </a:rPr>
              <a:t>xác</a:t>
            </a:r>
            <a:r>
              <a:rPr lang="en-US" sz="2200" i="0" dirty="0">
                <a:solidFill>
                  <a:srgbClr val="1C3E71"/>
                </a:solidFill>
                <a:effectLst/>
              </a:rPr>
              <a:t> </a:t>
            </a:r>
            <a:r>
              <a:rPr lang="en-US" sz="2200" i="0" dirty="0" err="1">
                <a:solidFill>
                  <a:srgbClr val="1C3E71"/>
                </a:solidFill>
                <a:effectLst/>
              </a:rPr>
              <a:t>suất</a:t>
            </a:r>
            <a:r>
              <a:rPr lang="en-US" sz="2200" i="0" dirty="0">
                <a:solidFill>
                  <a:srgbClr val="1C3E71"/>
                </a:solidFill>
                <a:effectLst/>
              </a:rPr>
              <a:t> </a:t>
            </a:r>
            <a:r>
              <a:rPr lang="en-US" sz="2200" i="0" dirty="0" err="1">
                <a:solidFill>
                  <a:srgbClr val="1C3E71"/>
                </a:solidFill>
                <a:effectLst/>
              </a:rPr>
              <a:t>sinh</a:t>
            </a:r>
            <a:r>
              <a:rPr lang="en-US" sz="2200" i="0" dirty="0">
                <a:solidFill>
                  <a:srgbClr val="1C3E71"/>
                </a:solidFill>
                <a:effectLst/>
              </a:rPr>
              <a:t> con </a:t>
            </a:r>
            <a:r>
              <a:rPr lang="en-US" sz="2200" i="0" dirty="0" err="1">
                <a:solidFill>
                  <a:srgbClr val="1C3E71"/>
                </a:solidFill>
                <a:effectLst/>
              </a:rPr>
              <a:t>trai</a:t>
            </a:r>
            <a:r>
              <a:rPr lang="en-US" sz="2200" i="0" dirty="0">
                <a:solidFill>
                  <a:srgbClr val="1C3E71"/>
                </a:solidFill>
                <a:effectLst/>
              </a:rPr>
              <a:t> </a:t>
            </a:r>
            <a:r>
              <a:rPr lang="en-US" sz="2200" i="0" dirty="0" err="1">
                <a:solidFill>
                  <a:srgbClr val="1C3E71"/>
                </a:solidFill>
                <a:effectLst/>
              </a:rPr>
              <a:t>hoặc</a:t>
            </a:r>
            <a:r>
              <a:rPr lang="en-US" sz="2200" i="0" dirty="0">
                <a:solidFill>
                  <a:srgbClr val="1C3E71"/>
                </a:solidFill>
                <a:effectLst/>
              </a:rPr>
              <a:t> con </a:t>
            </a:r>
            <a:r>
              <a:rPr lang="en-US" sz="2200" i="0" dirty="0" err="1">
                <a:solidFill>
                  <a:srgbClr val="1C3E71"/>
                </a:solidFill>
                <a:effectLst/>
              </a:rPr>
              <a:t>gái</a:t>
            </a:r>
            <a:r>
              <a:rPr lang="en-US" sz="2200" i="0" dirty="0">
                <a:solidFill>
                  <a:srgbClr val="1C3E71"/>
                </a:solidFill>
                <a:effectLst/>
              </a:rPr>
              <a:t> </a:t>
            </a:r>
            <a:r>
              <a:rPr lang="en-US" sz="2200" i="0" dirty="0" err="1">
                <a:solidFill>
                  <a:srgbClr val="1C3E71"/>
                </a:solidFill>
                <a:effectLst/>
              </a:rPr>
              <a:t>của</a:t>
            </a:r>
            <a:r>
              <a:rPr lang="en-US" sz="2200" i="0" dirty="0">
                <a:solidFill>
                  <a:srgbClr val="1C3E71"/>
                </a:solidFill>
                <a:effectLst/>
              </a:rPr>
              <a:t> </a:t>
            </a:r>
            <a:r>
              <a:rPr lang="en-US" sz="2200" i="0" dirty="0" err="1">
                <a:solidFill>
                  <a:srgbClr val="1C3E71"/>
                </a:solidFill>
                <a:effectLst/>
              </a:rPr>
              <a:t>mỗi</a:t>
            </a:r>
            <a:r>
              <a:rPr lang="en-US" sz="2200" i="0" dirty="0">
                <a:solidFill>
                  <a:srgbClr val="1C3E71"/>
                </a:solidFill>
                <a:effectLst/>
              </a:rPr>
              <a:t> </a:t>
            </a:r>
            <a:r>
              <a:rPr lang="en-US" sz="2200" i="0" dirty="0" err="1">
                <a:solidFill>
                  <a:srgbClr val="1C3E71"/>
                </a:solidFill>
                <a:effectLst/>
              </a:rPr>
              <a:t>cặp</a:t>
            </a:r>
            <a:r>
              <a:rPr lang="en-US" sz="2200" i="0" dirty="0">
                <a:solidFill>
                  <a:srgbClr val="1C3E71"/>
                </a:solidFill>
                <a:effectLst/>
              </a:rPr>
              <a:t> </a:t>
            </a:r>
            <a:r>
              <a:rPr lang="en-US" sz="2200" i="0" dirty="0" err="1">
                <a:solidFill>
                  <a:srgbClr val="1C3E71"/>
                </a:solidFill>
                <a:effectLst/>
              </a:rPr>
              <a:t>vợ</a:t>
            </a:r>
            <a:r>
              <a:rPr lang="en-US" sz="2200" i="0" dirty="0">
                <a:solidFill>
                  <a:srgbClr val="1C3E71"/>
                </a:solidFill>
                <a:effectLst/>
              </a:rPr>
              <a:t> </a:t>
            </a:r>
            <a:r>
              <a:rPr lang="en-US" sz="2200" i="0" dirty="0" err="1">
                <a:solidFill>
                  <a:srgbClr val="1C3E71"/>
                </a:solidFill>
                <a:effectLst/>
              </a:rPr>
              <a:t>chồng</a:t>
            </a:r>
            <a:r>
              <a:rPr lang="en-US" sz="2200" i="0" dirty="0">
                <a:solidFill>
                  <a:srgbClr val="1C3E71"/>
                </a:solidFill>
                <a:effectLst/>
              </a:rPr>
              <a:t> </a:t>
            </a:r>
            <a:r>
              <a:rPr lang="en-US" sz="2200" i="0" dirty="0" err="1">
                <a:solidFill>
                  <a:srgbClr val="1C3E71"/>
                </a:solidFill>
                <a:effectLst/>
              </a:rPr>
              <a:t>là</a:t>
            </a:r>
            <a:r>
              <a:rPr lang="en-US" sz="2200" i="0" dirty="0">
                <a:solidFill>
                  <a:srgbClr val="1C3E71"/>
                </a:solidFill>
                <a:effectLst/>
              </a:rPr>
              <a:t> </a:t>
            </a:r>
            <a:r>
              <a:rPr lang="en-US" sz="2200" i="0" dirty="0" err="1">
                <a:solidFill>
                  <a:srgbClr val="1C3E71"/>
                </a:solidFill>
                <a:effectLst/>
              </a:rPr>
              <a:t>như</a:t>
            </a:r>
            <a:r>
              <a:rPr lang="en-US" sz="2200" i="0" dirty="0">
                <a:solidFill>
                  <a:srgbClr val="1C3E71"/>
                </a:solidFill>
                <a:effectLst/>
              </a:rPr>
              <a:t> </a:t>
            </a:r>
            <a:r>
              <a:rPr lang="en-US" sz="2200" i="0" dirty="0" err="1">
                <a:solidFill>
                  <a:srgbClr val="1C3E71"/>
                </a:solidFill>
                <a:effectLst/>
              </a:rPr>
              <a:t>nhau</a:t>
            </a:r>
            <a:r>
              <a:rPr lang="en-US" sz="2200" i="0" dirty="0">
                <a:solidFill>
                  <a:srgbClr val="1C3E71"/>
                </a:solidFill>
                <a:effectLst/>
              </a:rPr>
              <a:t> </a:t>
            </a:r>
            <a:r>
              <a:rPr lang="en-US" sz="2200" i="0" dirty="0" err="1">
                <a:solidFill>
                  <a:srgbClr val="1C3E71"/>
                </a:solidFill>
                <a:effectLst/>
              </a:rPr>
              <a:t>và</a:t>
            </a:r>
            <a:r>
              <a:rPr lang="en-US" sz="2200" i="0" dirty="0">
                <a:solidFill>
                  <a:srgbClr val="1C3E71"/>
                </a:solidFill>
                <a:effectLst/>
              </a:rPr>
              <a:t> </a:t>
            </a:r>
            <a:r>
              <a:rPr lang="en-US" sz="2200" i="0" dirty="0" err="1">
                <a:solidFill>
                  <a:srgbClr val="1C3E71"/>
                </a:solidFill>
                <a:effectLst/>
              </a:rPr>
              <a:t>bằng</a:t>
            </a:r>
            <a:r>
              <a:rPr lang="en-US" sz="2200" i="0" dirty="0">
                <a:solidFill>
                  <a:srgbClr val="1C3E71"/>
                </a:solidFill>
                <a:effectLst/>
              </a:rPr>
              <a:t> 50%?</a:t>
            </a:r>
            <a:endParaRPr lang="vi-VN" sz="2200" i="0" dirty="0">
              <a:solidFill>
                <a:srgbClr val="1C3E71"/>
              </a:solidFill>
              <a:effectLst/>
            </a:endParaRPr>
          </a:p>
        </p:txBody>
      </p:sp>
      <p:pic>
        <p:nvPicPr>
          <p:cNvPr id="52" name="Picture 6" descr="Download Focus, Idea, Light Bulb. Royalty-Free Stock Illustration Image -  Pixabay">
            <a:extLst>
              <a:ext uri="{FF2B5EF4-FFF2-40B4-BE49-F238E27FC236}">
                <a16:creationId xmlns:a16="http://schemas.microsoft.com/office/drawing/2014/main" id="{F82383C8-6A32-4853-9AC8-979142A1B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20" y="-33876"/>
            <a:ext cx="970293" cy="87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E3397BE7-4A28-4068-9A40-471C8358AD3E}"/>
              </a:ext>
            </a:extLst>
          </p:cNvPr>
          <p:cNvSpPr txBox="1"/>
          <p:nvPr/>
        </p:nvSpPr>
        <p:spPr>
          <a:xfrm>
            <a:off x="378900" y="5634170"/>
            <a:ext cx="11291791" cy="731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800"/>
              </a:spcAft>
            </a:pPr>
            <a:r>
              <a:rPr lang="en-US" dirty="0">
                <a:solidFill>
                  <a:srgbClr val="1C3E7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800" dirty="0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1800" dirty="0" err="1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dirty="0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dirty="0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1800" dirty="0" err="1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1800" dirty="0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NST XY </a:t>
            </a:r>
            <a:r>
              <a:rPr lang="en-US" sz="1800" dirty="0" err="1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800" dirty="0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1800" dirty="0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1800" dirty="0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800" b="1" dirty="0" err="1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800" b="1" dirty="0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800" b="1" dirty="0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1800" b="1" dirty="0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1800" b="1" dirty="0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1800" dirty="0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NST X </a:t>
            </a:r>
            <a:r>
              <a:rPr lang="en-US" sz="1800" dirty="0" err="1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800" dirty="0" err="1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1800" dirty="0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1800" dirty="0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1:1</a:t>
            </a:r>
            <a:r>
              <a:rPr lang="en-US" sz="1800" dirty="0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1800" dirty="0" err="1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800" dirty="0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1800" dirty="0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1800" dirty="0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800" dirty="0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1800" dirty="0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800" b="1" dirty="0" err="1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800" b="1" dirty="0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1800" b="1" dirty="0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1800" b="1" dirty="0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1800" b="1" dirty="0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800" dirty="0" err="1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1800" dirty="0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en-US" sz="1800" b="1" dirty="0" err="1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XY </a:t>
            </a:r>
            <a:r>
              <a:rPr lang="en-US" sz="1800" dirty="0" err="1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1800" dirty="0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1800" dirty="0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1C3E7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1:1.</a:t>
            </a:r>
            <a:endParaRPr lang="en-US" sz="1800" b="1" dirty="0">
              <a:solidFill>
                <a:srgbClr val="1C3E7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29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37F9FC49-0AEF-41C3-9A74-9F2E209BB9E9}"/>
              </a:ext>
            </a:extLst>
          </p:cNvPr>
          <p:cNvGrpSpPr/>
          <p:nvPr/>
        </p:nvGrpSpPr>
        <p:grpSpPr>
          <a:xfrm>
            <a:off x="6423170" y="2228106"/>
            <a:ext cx="360728" cy="1110739"/>
            <a:chOff x="2432807" y="832849"/>
            <a:chExt cx="360727" cy="1969074"/>
          </a:xfrm>
          <a:solidFill>
            <a:srgbClr val="0070C0"/>
          </a:solidFill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E8B6B6D4-2FE8-42FD-B1BA-76A62A4A3378}"/>
                </a:ext>
              </a:extLst>
            </p:cNvPr>
            <p:cNvSpPr/>
            <p:nvPr/>
          </p:nvSpPr>
          <p:spPr>
            <a:xfrm>
              <a:off x="2432807" y="1023457"/>
              <a:ext cx="360727" cy="1778466"/>
            </a:xfrm>
            <a:prstGeom prst="roundRect">
              <a:avLst/>
            </a:prstGeom>
            <a:grpFill/>
            <a:ln>
              <a:solidFill>
                <a:srgbClr val="1C3E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lowchart: Delay 46">
              <a:extLst>
                <a:ext uri="{FF2B5EF4-FFF2-40B4-BE49-F238E27FC236}">
                  <a16:creationId xmlns:a16="http://schemas.microsoft.com/office/drawing/2014/main" id="{1B6D0F8A-E74F-416B-B7FC-F840584D9103}"/>
                </a:ext>
              </a:extLst>
            </p:cNvPr>
            <p:cNvSpPr/>
            <p:nvPr/>
          </p:nvSpPr>
          <p:spPr>
            <a:xfrm rot="16200000">
              <a:off x="2402455" y="863201"/>
              <a:ext cx="421431" cy="360727"/>
            </a:xfrm>
            <a:prstGeom prst="flowChartDelay">
              <a:avLst/>
            </a:prstGeom>
            <a:solidFill>
              <a:srgbClr val="E71D73"/>
            </a:solidFill>
            <a:ln>
              <a:solidFill>
                <a:srgbClr val="1C3E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F2F2AF7-51F3-4EAB-B461-89989710BC43}"/>
              </a:ext>
            </a:extLst>
          </p:cNvPr>
          <p:cNvGrpSpPr/>
          <p:nvPr/>
        </p:nvGrpSpPr>
        <p:grpSpPr>
          <a:xfrm rot="10800000">
            <a:off x="6423171" y="3341711"/>
            <a:ext cx="360727" cy="1605378"/>
            <a:chOff x="2432807" y="925974"/>
            <a:chExt cx="360727" cy="1875949"/>
          </a:xfrm>
          <a:solidFill>
            <a:srgbClr val="0070C0"/>
          </a:solidFill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492F83E0-0B2D-4283-A386-4064072857B1}"/>
                </a:ext>
              </a:extLst>
            </p:cNvPr>
            <p:cNvSpPr/>
            <p:nvPr/>
          </p:nvSpPr>
          <p:spPr>
            <a:xfrm>
              <a:off x="2432807" y="1023457"/>
              <a:ext cx="360727" cy="1778466"/>
            </a:xfrm>
            <a:prstGeom prst="roundRect">
              <a:avLst/>
            </a:prstGeom>
            <a:grpFill/>
            <a:ln>
              <a:solidFill>
                <a:srgbClr val="1C3E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lowchart: Delay 49">
              <a:extLst>
                <a:ext uri="{FF2B5EF4-FFF2-40B4-BE49-F238E27FC236}">
                  <a16:creationId xmlns:a16="http://schemas.microsoft.com/office/drawing/2014/main" id="{D359C6B5-560D-4ED7-B8A0-683F8A6B2670}"/>
                </a:ext>
              </a:extLst>
            </p:cNvPr>
            <p:cNvSpPr/>
            <p:nvPr/>
          </p:nvSpPr>
          <p:spPr>
            <a:xfrm rot="16200000">
              <a:off x="2474275" y="884506"/>
              <a:ext cx="277792" cy="360727"/>
            </a:xfrm>
            <a:prstGeom prst="flowChartDelay">
              <a:avLst/>
            </a:prstGeom>
            <a:solidFill>
              <a:srgbClr val="E71D73"/>
            </a:solidFill>
            <a:ln>
              <a:solidFill>
                <a:srgbClr val="1C3E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8ED5B61-BA9C-4972-B0E6-A70BBC77C868}"/>
              </a:ext>
            </a:extLst>
          </p:cNvPr>
          <p:cNvGrpSpPr/>
          <p:nvPr/>
        </p:nvGrpSpPr>
        <p:grpSpPr>
          <a:xfrm>
            <a:off x="5612925" y="1423572"/>
            <a:ext cx="360728" cy="3766339"/>
            <a:chOff x="2432807" y="1284790"/>
            <a:chExt cx="360728" cy="3766339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1E5D77C-326C-4D1E-A472-2457A5F47E9D}"/>
                </a:ext>
              </a:extLst>
            </p:cNvPr>
            <p:cNvGrpSpPr/>
            <p:nvPr/>
          </p:nvGrpSpPr>
          <p:grpSpPr>
            <a:xfrm>
              <a:off x="2432807" y="1284790"/>
              <a:ext cx="360727" cy="1875949"/>
              <a:chOff x="2432807" y="925974"/>
              <a:chExt cx="360727" cy="1875949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559D95B3-3D16-4496-8C0A-E18811F429EF}"/>
                  </a:ext>
                </a:extLst>
              </p:cNvPr>
              <p:cNvSpPr/>
              <p:nvPr/>
            </p:nvSpPr>
            <p:spPr>
              <a:xfrm>
                <a:off x="2432807" y="1023457"/>
                <a:ext cx="360727" cy="1778466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lowchart: Delay 57">
                <a:extLst>
                  <a:ext uri="{FF2B5EF4-FFF2-40B4-BE49-F238E27FC236}">
                    <a16:creationId xmlns:a16="http://schemas.microsoft.com/office/drawing/2014/main" id="{3AAD74C8-E6D2-48CB-9B9F-3502B62CCCE9}"/>
                  </a:ext>
                </a:extLst>
              </p:cNvPr>
              <p:cNvSpPr/>
              <p:nvPr/>
            </p:nvSpPr>
            <p:spPr>
              <a:xfrm rot="16200000">
                <a:off x="2474275" y="884506"/>
                <a:ext cx="277792" cy="360727"/>
              </a:xfrm>
              <a:prstGeom prst="flowChartDelay">
                <a:avLst/>
              </a:prstGeom>
              <a:solidFill>
                <a:srgbClr val="E71D73"/>
              </a:solidFill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A92D47C-3A28-4B89-92E4-2C08043635D0}"/>
                </a:ext>
              </a:extLst>
            </p:cNvPr>
            <p:cNvGrpSpPr/>
            <p:nvPr/>
          </p:nvGrpSpPr>
          <p:grpSpPr>
            <a:xfrm rot="10800000">
              <a:off x="2432808" y="3175180"/>
              <a:ext cx="360727" cy="1875949"/>
              <a:chOff x="2432807" y="925974"/>
              <a:chExt cx="360727" cy="1875949"/>
            </a:xfrm>
          </p:grpSpPr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24138D11-C0C3-4ADA-8154-AA4610D985B5}"/>
                  </a:ext>
                </a:extLst>
              </p:cNvPr>
              <p:cNvSpPr/>
              <p:nvPr/>
            </p:nvSpPr>
            <p:spPr>
              <a:xfrm>
                <a:off x="2432807" y="1023457"/>
                <a:ext cx="360727" cy="1778466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lowchart: Delay 55">
                <a:extLst>
                  <a:ext uri="{FF2B5EF4-FFF2-40B4-BE49-F238E27FC236}">
                    <a16:creationId xmlns:a16="http://schemas.microsoft.com/office/drawing/2014/main" id="{92BF61FE-FB46-48B2-B424-88CC251E4C51}"/>
                  </a:ext>
                </a:extLst>
              </p:cNvPr>
              <p:cNvSpPr/>
              <p:nvPr/>
            </p:nvSpPr>
            <p:spPr>
              <a:xfrm rot="16200000">
                <a:off x="2474275" y="884506"/>
                <a:ext cx="277792" cy="360727"/>
              </a:xfrm>
              <a:prstGeom prst="flowChartDelay">
                <a:avLst/>
              </a:prstGeom>
              <a:solidFill>
                <a:srgbClr val="E71D73"/>
              </a:solidFill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00395EFE-99D5-4B25-AC7F-DFBC804834BC}"/>
              </a:ext>
            </a:extLst>
          </p:cNvPr>
          <p:cNvSpPr txBox="1"/>
          <p:nvPr/>
        </p:nvSpPr>
        <p:spPr>
          <a:xfrm>
            <a:off x="5886671" y="5305154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1C3E71"/>
                </a:solidFill>
              </a:rPr>
              <a:t>ZW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1FC21BB-8A84-41E1-ACCD-8DBB0EE58A99}"/>
              </a:ext>
            </a:extLst>
          </p:cNvPr>
          <p:cNvSpPr/>
          <p:nvPr/>
        </p:nvSpPr>
        <p:spPr>
          <a:xfrm>
            <a:off x="5617792" y="1938091"/>
            <a:ext cx="338328" cy="18519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C552474-F94A-4BFD-8477-35B2BAB452F1}"/>
              </a:ext>
            </a:extLst>
          </p:cNvPr>
          <p:cNvSpPr txBox="1"/>
          <p:nvPr/>
        </p:nvSpPr>
        <p:spPr>
          <a:xfrm>
            <a:off x="1691196" y="1864666"/>
            <a:ext cx="3716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E71D73"/>
                </a:solidFill>
              </a:rPr>
              <a:t>Gene </a:t>
            </a:r>
            <a:r>
              <a:rPr lang="en-US" b="1" i="1" dirty="0">
                <a:solidFill>
                  <a:srgbClr val="E71D73"/>
                </a:solidFill>
              </a:rPr>
              <a:t>DMRT1 </a:t>
            </a:r>
          </a:p>
          <a:p>
            <a:r>
              <a:rPr lang="en-US" dirty="0" err="1">
                <a:solidFill>
                  <a:srgbClr val="1C3E71"/>
                </a:solidFill>
              </a:rPr>
              <a:t>là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vùng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quyết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định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giới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tính</a:t>
            </a:r>
            <a:r>
              <a:rPr lang="en-US" dirty="0">
                <a:solidFill>
                  <a:srgbClr val="1C3E71"/>
                </a:solidFill>
              </a:rPr>
              <a:t> con </a:t>
            </a:r>
            <a:r>
              <a:rPr lang="en-US" dirty="0" err="1">
                <a:solidFill>
                  <a:srgbClr val="1C3E71"/>
                </a:solidFill>
              </a:rPr>
              <a:t>cái</a:t>
            </a:r>
            <a:endParaRPr lang="en-US" dirty="0">
              <a:solidFill>
                <a:srgbClr val="1C3E71"/>
              </a:solidFill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7853A61-1ACA-4754-B894-899CDFFEEAD7}"/>
              </a:ext>
            </a:extLst>
          </p:cNvPr>
          <p:cNvCxnSpPr>
            <a:cxnSpLocks/>
          </p:cNvCxnSpPr>
          <p:nvPr/>
        </p:nvCxnSpPr>
        <p:spPr>
          <a:xfrm>
            <a:off x="4237132" y="2040810"/>
            <a:ext cx="1375793" cy="0"/>
          </a:xfrm>
          <a:prstGeom prst="straightConnector1">
            <a:avLst/>
          </a:prstGeom>
          <a:ln w="19050">
            <a:solidFill>
              <a:srgbClr val="1C3E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6FEA782-719D-4C4B-9C8B-42E7FC907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006" y="2692336"/>
            <a:ext cx="1618888" cy="215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8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9D7324A-3BD6-4251-B3EE-339806E0F067}"/>
              </a:ext>
            </a:extLst>
          </p:cNvPr>
          <p:cNvGrpSpPr/>
          <p:nvPr/>
        </p:nvGrpSpPr>
        <p:grpSpPr>
          <a:xfrm>
            <a:off x="2268533" y="894076"/>
            <a:ext cx="1945036" cy="4476256"/>
            <a:chOff x="7419373" y="1137356"/>
            <a:chExt cx="1945036" cy="4476256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7F9FC49-0AEF-41C3-9A74-9F2E209BB9E9}"/>
                </a:ext>
              </a:extLst>
            </p:cNvPr>
            <p:cNvGrpSpPr/>
            <p:nvPr/>
          </p:nvGrpSpPr>
          <p:grpSpPr>
            <a:xfrm>
              <a:off x="8613229" y="1230702"/>
              <a:ext cx="360729" cy="1135905"/>
              <a:chOff x="2432806" y="788235"/>
              <a:chExt cx="360728" cy="2013688"/>
            </a:xfrm>
            <a:solidFill>
              <a:srgbClr val="0070C0"/>
            </a:solidFill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E8B6B6D4-2FE8-42FD-B1BA-76A62A4A3378}"/>
                  </a:ext>
                </a:extLst>
              </p:cNvPr>
              <p:cNvSpPr/>
              <p:nvPr/>
            </p:nvSpPr>
            <p:spPr>
              <a:xfrm>
                <a:off x="2432807" y="1023457"/>
                <a:ext cx="360727" cy="1778466"/>
              </a:xfrm>
              <a:prstGeom prst="roundRect">
                <a:avLst/>
              </a:prstGeom>
              <a:grpFill/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lowchart: Delay 46">
                <a:extLst>
                  <a:ext uri="{FF2B5EF4-FFF2-40B4-BE49-F238E27FC236}">
                    <a16:creationId xmlns:a16="http://schemas.microsoft.com/office/drawing/2014/main" id="{1B6D0F8A-E74F-416B-B7FC-F840584D9103}"/>
                  </a:ext>
                </a:extLst>
              </p:cNvPr>
              <p:cNvSpPr/>
              <p:nvPr/>
            </p:nvSpPr>
            <p:spPr>
              <a:xfrm rot="16200000">
                <a:off x="2380147" y="840894"/>
                <a:ext cx="466046" cy="360727"/>
              </a:xfrm>
              <a:prstGeom prst="flowChartDelay">
                <a:avLst/>
              </a:prstGeom>
              <a:solidFill>
                <a:srgbClr val="E71D73"/>
              </a:solidFill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DF2F2AF7-51F3-4EAB-B461-89989710BC43}"/>
                </a:ext>
              </a:extLst>
            </p:cNvPr>
            <p:cNvGrpSpPr/>
            <p:nvPr/>
          </p:nvGrpSpPr>
          <p:grpSpPr>
            <a:xfrm rot="10800000">
              <a:off x="8613231" y="2369474"/>
              <a:ext cx="360727" cy="1605378"/>
              <a:chOff x="2432807" y="925974"/>
              <a:chExt cx="360727" cy="1875949"/>
            </a:xfrm>
            <a:solidFill>
              <a:srgbClr val="0070C0"/>
            </a:solidFill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492F83E0-0B2D-4283-A386-4064072857B1}"/>
                  </a:ext>
                </a:extLst>
              </p:cNvPr>
              <p:cNvSpPr/>
              <p:nvPr/>
            </p:nvSpPr>
            <p:spPr>
              <a:xfrm>
                <a:off x="2432807" y="1023457"/>
                <a:ext cx="360727" cy="1778466"/>
              </a:xfrm>
              <a:prstGeom prst="roundRect">
                <a:avLst/>
              </a:prstGeom>
              <a:grpFill/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Delay 49">
                <a:extLst>
                  <a:ext uri="{FF2B5EF4-FFF2-40B4-BE49-F238E27FC236}">
                    <a16:creationId xmlns:a16="http://schemas.microsoft.com/office/drawing/2014/main" id="{D359C6B5-560D-4ED7-B8A0-683F8A6B2670}"/>
                  </a:ext>
                </a:extLst>
              </p:cNvPr>
              <p:cNvSpPr/>
              <p:nvPr/>
            </p:nvSpPr>
            <p:spPr>
              <a:xfrm rot="16200000">
                <a:off x="2474275" y="884506"/>
                <a:ext cx="277792" cy="360727"/>
              </a:xfrm>
              <a:prstGeom prst="flowChartDelay">
                <a:avLst/>
              </a:prstGeom>
              <a:solidFill>
                <a:srgbClr val="E71D73"/>
              </a:solidFill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1E5D77C-326C-4D1E-A472-2457A5F47E9D}"/>
                </a:ext>
              </a:extLst>
            </p:cNvPr>
            <p:cNvGrpSpPr/>
            <p:nvPr/>
          </p:nvGrpSpPr>
          <p:grpSpPr>
            <a:xfrm>
              <a:off x="7886341" y="1222496"/>
              <a:ext cx="360727" cy="1875949"/>
              <a:chOff x="2432807" y="925974"/>
              <a:chExt cx="360727" cy="1875949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559D95B3-3D16-4496-8C0A-E18811F429EF}"/>
                  </a:ext>
                </a:extLst>
              </p:cNvPr>
              <p:cNvSpPr/>
              <p:nvPr/>
            </p:nvSpPr>
            <p:spPr>
              <a:xfrm>
                <a:off x="2432807" y="1023457"/>
                <a:ext cx="360727" cy="1778466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lowchart: Delay 57">
                <a:extLst>
                  <a:ext uri="{FF2B5EF4-FFF2-40B4-BE49-F238E27FC236}">
                    <a16:creationId xmlns:a16="http://schemas.microsoft.com/office/drawing/2014/main" id="{3AAD74C8-E6D2-48CB-9B9F-3502B62CCCE9}"/>
                  </a:ext>
                </a:extLst>
              </p:cNvPr>
              <p:cNvSpPr/>
              <p:nvPr/>
            </p:nvSpPr>
            <p:spPr>
              <a:xfrm rot="16200000">
                <a:off x="2474275" y="884506"/>
                <a:ext cx="277792" cy="360727"/>
              </a:xfrm>
              <a:prstGeom prst="flowChartDelay">
                <a:avLst/>
              </a:prstGeom>
              <a:solidFill>
                <a:srgbClr val="E71D73"/>
              </a:solidFill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A92D47C-3A28-4B89-92E4-2C08043635D0}"/>
                </a:ext>
              </a:extLst>
            </p:cNvPr>
            <p:cNvGrpSpPr/>
            <p:nvPr/>
          </p:nvGrpSpPr>
          <p:grpSpPr>
            <a:xfrm rot="10800000">
              <a:off x="7886342" y="3112886"/>
              <a:ext cx="360727" cy="1875949"/>
              <a:chOff x="2432807" y="925974"/>
              <a:chExt cx="360727" cy="1875949"/>
            </a:xfrm>
          </p:grpSpPr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24138D11-C0C3-4ADA-8154-AA4610D985B5}"/>
                  </a:ext>
                </a:extLst>
              </p:cNvPr>
              <p:cNvSpPr/>
              <p:nvPr/>
            </p:nvSpPr>
            <p:spPr>
              <a:xfrm>
                <a:off x="2432807" y="1023457"/>
                <a:ext cx="360727" cy="1778466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lowchart: Delay 55">
                <a:extLst>
                  <a:ext uri="{FF2B5EF4-FFF2-40B4-BE49-F238E27FC236}">
                    <a16:creationId xmlns:a16="http://schemas.microsoft.com/office/drawing/2014/main" id="{92BF61FE-FB46-48B2-B424-88CC251E4C51}"/>
                  </a:ext>
                </a:extLst>
              </p:cNvPr>
              <p:cNvSpPr/>
              <p:nvPr/>
            </p:nvSpPr>
            <p:spPr>
              <a:xfrm rot="16200000">
                <a:off x="2474275" y="884506"/>
                <a:ext cx="277792" cy="360727"/>
              </a:xfrm>
              <a:prstGeom prst="flowChartDelay">
                <a:avLst/>
              </a:prstGeom>
              <a:solidFill>
                <a:srgbClr val="E71D73"/>
              </a:solidFill>
              <a:ln>
                <a:solidFill>
                  <a:srgbClr val="1C3E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0395EFE-99D5-4B25-AC7F-DFBC804834BC}"/>
                </a:ext>
              </a:extLst>
            </p:cNvPr>
            <p:cNvSpPr txBox="1"/>
            <p:nvPr/>
          </p:nvSpPr>
          <p:spPr>
            <a:xfrm>
              <a:off x="7896801" y="5090392"/>
              <a:ext cx="10823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1C3E71"/>
                  </a:solidFill>
                </a:rPr>
                <a:t>X     Y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1FC21BB-8A84-41E1-ACCD-8DBB0EE58A99}"/>
                </a:ext>
              </a:extLst>
            </p:cNvPr>
            <p:cNvSpPr/>
            <p:nvPr/>
          </p:nvSpPr>
          <p:spPr>
            <a:xfrm>
              <a:off x="7899597" y="1737016"/>
              <a:ext cx="329184" cy="91440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996A497-C8E3-4CD0-8635-D5FC52C2F840}"/>
                </a:ext>
              </a:extLst>
            </p:cNvPr>
            <p:cNvSpPr/>
            <p:nvPr/>
          </p:nvSpPr>
          <p:spPr>
            <a:xfrm>
              <a:off x="7902112" y="1359047"/>
              <a:ext cx="329184" cy="914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F2BE420-5D72-4A18-91E9-5B01BF977D02}"/>
                </a:ext>
              </a:extLst>
            </p:cNvPr>
            <p:cNvSpPr/>
            <p:nvPr/>
          </p:nvSpPr>
          <p:spPr>
            <a:xfrm>
              <a:off x="8629001" y="1361481"/>
              <a:ext cx="329184" cy="914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8075A16-98A5-42D1-AA0C-A698B8A12981}"/>
                </a:ext>
              </a:extLst>
            </p:cNvPr>
            <p:cNvSpPr/>
            <p:nvPr/>
          </p:nvSpPr>
          <p:spPr>
            <a:xfrm>
              <a:off x="8629001" y="2612256"/>
              <a:ext cx="329184" cy="91440"/>
            </a:xfrm>
            <a:prstGeom prst="rect">
              <a:avLst/>
            </a:prstGeom>
            <a:solidFill>
              <a:srgbClr val="D9DCFA"/>
            </a:solidFill>
            <a:ln w="28575">
              <a:solidFill>
                <a:srgbClr val="D9DC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76D1EE1-02D8-4BEB-B310-E6D970DAE10B}"/>
                </a:ext>
              </a:extLst>
            </p:cNvPr>
            <p:cNvSpPr/>
            <p:nvPr/>
          </p:nvSpPr>
          <p:spPr>
            <a:xfrm>
              <a:off x="7901106" y="4216463"/>
              <a:ext cx="329184" cy="91440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1F524EC-E4FD-42D4-9379-66D2F6EAD030}"/>
                </a:ext>
              </a:extLst>
            </p:cNvPr>
            <p:cNvSpPr/>
            <p:nvPr/>
          </p:nvSpPr>
          <p:spPr>
            <a:xfrm>
              <a:off x="8630007" y="3776441"/>
              <a:ext cx="329184" cy="9144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CC02C16-0094-4691-9C82-145009159908}"/>
                </a:ext>
              </a:extLst>
            </p:cNvPr>
            <p:cNvSpPr/>
            <p:nvPr/>
          </p:nvSpPr>
          <p:spPr>
            <a:xfrm>
              <a:off x="7896801" y="4758499"/>
              <a:ext cx="329184" cy="9144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5F8DA31-4490-4B6B-A459-AE3B3BA9D232}"/>
                </a:ext>
              </a:extLst>
            </p:cNvPr>
            <p:cNvSpPr txBox="1"/>
            <p:nvPr/>
          </p:nvSpPr>
          <p:spPr>
            <a:xfrm>
              <a:off x="7481889" y="1146995"/>
              <a:ext cx="3914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C3E71"/>
                  </a:solidFill>
                </a:rPr>
                <a:t>A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164FE05-0BD3-4ADF-A742-8163FB177EDD}"/>
                </a:ext>
              </a:extLst>
            </p:cNvPr>
            <p:cNvSpPr txBox="1"/>
            <p:nvPr/>
          </p:nvSpPr>
          <p:spPr>
            <a:xfrm>
              <a:off x="9006619" y="1137356"/>
              <a:ext cx="3497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C3E71"/>
                  </a:solidFill>
                </a:rPr>
                <a:t>a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4D6EC0F-6A1F-4D1F-90E8-D5542E0DF3F1}"/>
                </a:ext>
              </a:extLst>
            </p:cNvPr>
            <p:cNvSpPr txBox="1"/>
            <p:nvPr/>
          </p:nvSpPr>
          <p:spPr>
            <a:xfrm>
              <a:off x="7481889" y="1518999"/>
              <a:ext cx="3914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C3E71"/>
                  </a:solidFill>
                </a:rPr>
                <a:t>B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96E70B0-E781-4819-A8BA-C45E5DC8A7C1}"/>
                </a:ext>
              </a:extLst>
            </p:cNvPr>
            <p:cNvSpPr txBox="1"/>
            <p:nvPr/>
          </p:nvSpPr>
          <p:spPr>
            <a:xfrm>
              <a:off x="9006619" y="2382760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C3E71"/>
                  </a:solidFill>
                </a:rPr>
                <a:t>d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BF33417-B186-45F1-856F-834C107E708F}"/>
                </a:ext>
              </a:extLst>
            </p:cNvPr>
            <p:cNvSpPr txBox="1"/>
            <p:nvPr/>
          </p:nvSpPr>
          <p:spPr>
            <a:xfrm>
              <a:off x="9006619" y="3513188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C3E71"/>
                  </a:solidFill>
                </a:rPr>
                <a:t>E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50BEB81-88D9-4680-895C-B1E41455CF13}"/>
                </a:ext>
              </a:extLst>
            </p:cNvPr>
            <p:cNvSpPr txBox="1"/>
            <p:nvPr/>
          </p:nvSpPr>
          <p:spPr>
            <a:xfrm>
              <a:off x="7419373" y="3974853"/>
              <a:ext cx="4539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C3E71"/>
                  </a:solidFill>
                </a:rPr>
                <a:t>M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53C0493-7303-440B-9971-4C5E63F53229}"/>
                </a:ext>
              </a:extLst>
            </p:cNvPr>
            <p:cNvSpPr txBox="1"/>
            <p:nvPr/>
          </p:nvSpPr>
          <p:spPr>
            <a:xfrm>
              <a:off x="7521965" y="4619106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C3E71"/>
                  </a:solidFill>
                </a:rPr>
                <a:t>e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DD4B54C-3356-4F48-8914-1EB12735AF6A}"/>
              </a:ext>
            </a:extLst>
          </p:cNvPr>
          <p:cNvSpPr/>
          <p:nvPr/>
        </p:nvSpPr>
        <p:spPr>
          <a:xfrm>
            <a:off x="5209563" y="1740888"/>
            <a:ext cx="469784" cy="279042"/>
          </a:xfrm>
          <a:prstGeom prst="rect">
            <a:avLst/>
          </a:prstGeom>
          <a:solidFill>
            <a:srgbClr val="E71D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FA31E2A-B7A1-4D0A-B530-D8CD769834E6}"/>
              </a:ext>
            </a:extLst>
          </p:cNvPr>
          <p:cNvSpPr/>
          <p:nvPr/>
        </p:nvSpPr>
        <p:spPr>
          <a:xfrm>
            <a:off x="5248752" y="3742074"/>
            <a:ext cx="469784" cy="279042"/>
          </a:xfrm>
          <a:prstGeom prst="rect">
            <a:avLst/>
          </a:prstGeom>
          <a:solidFill>
            <a:srgbClr val="1D71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9A2BA04-E486-43BB-AF81-CC8F727A94F8}"/>
              </a:ext>
            </a:extLst>
          </p:cNvPr>
          <p:cNvSpPr/>
          <p:nvPr/>
        </p:nvSpPr>
        <p:spPr>
          <a:xfrm>
            <a:off x="5209563" y="2725732"/>
            <a:ext cx="469784" cy="27904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5D9A-57C9-4546-B9D1-6A1F7D82BDFD}"/>
              </a:ext>
            </a:extLst>
          </p:cNvPr>
          <p:cNvSpPr txBox="1"/>
          <p:nvPr/>
        </p:nvSpPr>
        <p:spPr>
          <a:xfrm>
            <a:off x="5819163" y="1642766"/>
            <a:ext cx="4413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1C3E71"/>
                </a:solidFill>
              </a:rPr>
              <a:t>Vùng</a:t>
            </a:r>
            <a:r>
              <a:rPr lang="en-US" b="1" dirty="0">
                <a:solidFill>
                  <a:srgbClr val="1C3E71"/>
                </a:solidFill>
              </a:rPr>
              <a:t> </a:t>
            </a:r>
            <a:r>
              <a:rPr lang="en-US" b="1" dirty="0" err="1">
                <a:solidFill>
                  <a:srgbClr val="1C3E71"/>
                </a:solidFill>
              </a:rPr>
              <a:t>tương</a:t>
            </a:r>
            <a:r>
              <a:rPr lang="en-US" b="1" dirty="0">
                <a:solidFill>
                  <a:srgbClr val="1C3E71"/>
                </a:solidFill>
              </a:rPr>
              <a:t> </a:t>
            </a:r>
            <a:r>
              <a:rPr lang="en-US" b="1" dirty="0" err="1">
                <a:solidFill>
                  <a:srgbClr val="1C3E71"/>
                </a:solidFill>
              </a:rPr>
              <a:t>đồng</a:t>
            </a:r>
            <a:r>
              <a:rPr lang="en-US" b="1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mang</a:t>
            </a:r>
            <a:r>
              <a:rPr lang="en-US" dirty="0">
                <a:solidFill>
                  <a:srgbClr val="1C3E71"/>
                </a:solidFill>
              </a:rPr>
              <a:t> gene </a:t>
            </a:r>
            <a:r>
              <a:rPr lang="en-US" dirty="0" err="1">
                <a:solidFill>
                  <a:srgbClr val="1C3E71"/>
                </a:solidFill>
              </a:rPr>
              <a:t>giống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nhau</a:t>
            </a:r>
            <a:r>
              <a:rPr lang="en-US" dirty="0">
                <a:solidFill>
                  <a:srgbClr val="1C3E71"/>
                </a:solidFill>
              </a:rPr>
              <a:t> </a:t>
            </a:r>
          </a:p>
          <a:p>
            <a:pPr algn="ctr"/>
            <a:r>
              <a:rPr lang="en-US" dirty="0">
                <a:solidFill>
                  <a:srgbClr val="1C3E71"/>
                </a:solidFill>
              </a:rPr>
              <a:t>(A, a </a:t>
            </a:r>
            <a:r>
              <a:rPr lang="en-US" dirty="0" err="1">
                <a:solidFill>
                  <a:srgbClr val="1C3E71"/>
                </a:solidFill>
              </a:rPr>
              <a:t>và</a:t>
            </a:r>
            <a:r>
              <a:rPr lang="en-US" dirty="0">
                <a:solidFill>
                  <a:srgbClr val="1C3E71"/>
                </a:solidFill>
              </a:rPr>
              <a:t> E, e)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9A08933-5AF9-48E7-B964-2FE9CB4C1EEC}"/>
              </a:ext>
            </a:extLst>
          </p:cNvPr>
          <p:cNvSpPr txBox="1"/>
          <p:nvPr/>
        </p:nvSpPr>
        <p:spPr>
          <a:xfrm>
            <a:off x="5819163" y="2646391"/>
            <a:ext cx="5626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1C3E71"/>
                </a:solidFill>
              </a:rPr>
              <a:t>Vùng</a:t>
            </a:r>
            <a:r>
              <a:rPr lang="en-US" b="1" dirty="0">
                <a:solidFill>
                  <a:srgbClr val="1C3E71"/>
                </a:solidFill>
              </a:rPr>
              <a:t> </a:t>
            </a:r>
            <a:r>
              <a:rPr lang="en-US" b="1" dirty="0" err="1">
                <a:solidFill>
                  <a:srgbClr val="1C3E71"/>
                </a:solidFill>
              </a:rPr>
              <a:t>không</a:t>
            </a:r>
            <a:r>
              <a:rPr lang="en-US" b="1" dirty="0">
                <a:solidFill>
                  <a:srgbClr val="1C3E71"/>
                </a:solidFill>
              </a:rPr>
              <a:t> </a:t>
            </a:r>
            <a:r>
              <a:rPr lang="en-US" b="1" dirty="0" err="1">
                <a:solidFill>
                  <a:srgbClr val="1C3E71"/>
                </a:solidFill>
              </a:rPr>
              <a:t>tương</a:t>
            </a:r>
            <a:r>
              <a:rPr lang="en-US" b="1" dirty="0">
                <a:solidFill>
                  <a:srgbClr val="1C3E71"/>
                </a:solidFill>
              </a:rPr>
              <a:t> </a:t>
            </a:r>
            <a:r>
              <a:rPr lang="en-US" b="1" dirty="0" err="1">
                <a:solidFill>
                  <a:srgbClr val="1C3E71"/>
                </a:solidFill>
              </a:rPr>
              <a:t>đồng</a:t>
            </a:r>
            <a:r>
              <a:rPr lang="en-US" b="1" dirty="0">
                <a:solidFill>
                  <a:srgbClr val="1C3E71"/>
                </a:solidFill>
              </a:rPr>
              <a:t> </a:t>
            </a:r>
            <a:r>
              <a:rPr lang="en-US" b="1" dirty="0" err="1">
                <a:solidFill>
                  <a:srgbClr val="1C3E71"/>
                </a:solidFill>
              </a:rPr>
              <a:t>trên</a:t>
            </a:r>
            <a:r>
              <a:rPr lang="en-US" b="1" dirty="0">
                <a:solidFill>
                  <a:srgbClr val="1C3E71"/>
                </a:solidFill>
              </a:rPr>
              <a:t> X </a:t>
            </a:r>
            <a:r>
              <a:rPr lang="en-US" dirty="0" err="1">
                <a:solidFill>
                  <a:srgbClr val="1C3E71"/>
                </a:solidFill>
              </a:rPr>
              <a:t>mang</a:t>
            </a:r>
            <a:r>
              <a:rPr lang="en-US" dirty="0">
                <a:solidFill>
                  <a:srgbClr val="1C3E71"/>
                </a:solidFill>
              </a:rPr>
              <a:t> gene </a:t>
            </a:r>
            <a:r>
              <a:rPr lang="en-US" dirty="0" err="1">
                <a:solidFill>
                  <a:srgbClr val="1C3E71"/>
                </a:solidFill>
              </a:rPr>
              <a:t>đặc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trưng</a:t>
            </a:r>
            <a:endParaRPr lang="en-US" dirty="0">
              <a:solidFill>
                <a:srgbClr val="1C3E71"/>
              </a:solidFill>
            </a:endParaRPr>
          </a:p>
          <a:p>
            <a:pPr algn="ctr"/>
            <a:r>
              <a:rPr lang="en-US" dirty="0">
                <a:solidFill>
                  <a:srgbClr val="1C3E71"/>
                </a:solidFill>
              </a:rPr>
              <a:t>(B </a:t>
            </a:r>
            <a:r>
              <a:rPr lang="en-US" dirty="0" err="1">
                <a:solidFill>
                  <a:srgbClr val="1C3E71"/>
                </a:solidFill>
              </a:rPr>
              <a:t>và</a:t>
            </a:r>
            <a:r>
              <a:rPr lang="en-US" dirty="0">
                <a:solidFill>
                  <a:srgbClr val="1C3E71"/>
                </a:solidFill>
              </a:rPr>
              <a:t> M)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847FCFA-0E31-4399-9E26-60363C6A3375}"/>
              </a:ext>
            </a:extLst>
          </p:cNvPr>
          <p:cNvSpPr txBox="1"/>
          <p:nvPr/>
        </p:nvSpPr>
        <p:spPr>
          <a:xfrm>
            <a:off x="5819163" y="3650017"/>
            <a:ext cx="5626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1C3E71"/>
                </a:solidFill>
              </a:rPr>
              <a:t>Vùng</a:t>
            </a:r>
            <a:r>
              <a:rPr lang="en-US" b="1" dirty="0">
                <a:solidFill>
                  <a:srgbClr val="1C3E71"/>
                </a:solidFill>
              </a:rPr>
              <a:t> </a:t>
            </a:r>
            <a:r>
              <a:rPr lang="en-US" b="1" dirty="0" err="1">
                <a:solidFill>
                  <a:srgbClr val="1C3E71"/>
                </a:solidFill>
              </a:rPr>
              <a:t>không</a:t>
            </a:r>
            <a:r>
              <a:rPr lang="en-US" b="1" dirty="0">
                <a:solidFill>
                  <a:srgbClr val="1C3E71"/>
                </a:solidFill>
              </a:rPr>
              <a:t> </a:t>
            </a:r>
            <a:r>
              <a:rPr lang="en-US" b="1" dirty="0" err="1">
                <a:solidFill>
                  <a:srgbClr val="1C3E71"/>
                </a:solidFill>
              </a:rPr>
              <a:t>tương</a:t>
            </a:r>
            <a:r>
              <a:rPr lang="en-US" b="1" dirty="0">
                <a:solidFill>
                  <a:srgbClr val="1C3E71"/>
                </a:solidFill>
              </a:rPr>
              <a:t> </a:t>
            </a:r>
            <a:r>
              <a:rPr lang="en-US" b="1" dirty="0" err="1">
                <a:solidFill>
                  <a:srgbClr val="1C3E71"/>
                </a:solidFill>
              </a:rPr>
              <a:t>đồng</a:t>
            </a:r>
            <a:r>
              <a:rPr lang="en-US" b="1" dirty="0">
                <a:solidFill>
                  <a:srgbClr val="1C3E71"/>
                </a:solidFill>
              </a:rPr>
              <a:t> </a:t>
            </a:r>
            <a:r>
              <a:rPr lang="en-US" b="1" dirty="0" err="1">
                <a:solidFill>
                  <a:srgbClr val="1C3E71"/>
                </a:solidFill>
              </a:rPr>
              <a:t>trên</a:t>
            </a:r>
            <a:r>
              <a:rPr lang="en-US" b="1" dirty="0">
                <a:solidFill>
                  <a:srgbClr val="1C3E71"/>
                </a:solidFill>
              </a:rPr>
              <a:t> Y </a:t>
            </a:r>
            <a:r>
              <a:rPr lang="en-US" dirty="0" err="1">
                <a:solidFill>
                  <a:srgbClr val="1C3E71"/>
                </a:solidFill>
              </a:rPr>
              <a:t>mang</a:t>
            </a:r>
            <a:r>
              <a:rPr lang="en-US" dirty="0">
                <a:solidFill>
                  <a:srgbClr val="1C3E71"/>
                </a:solidFill>
              </a:rPr>
              <a:t> gene </a:t>
            </a:r>
            <a:r>
              <a:rPr lang="en-US" dirty="0" err="1">
                <a:solidFill>
                  <a:srgbClr val="1C3E71"/>
                </a:solidFill>
              </a:rPr>
              <a:t>đặc</a:t>
            </a:r>
            <a:r>
              <a:rPr lang="en-US" dirty="0">
                <a:solidFill>
                  <a:srgbClr val="1C3E71"/>
                </a:solidFill>
              </a:rPr>
              <a:t> </a:t>
            </a:r>
            <a:r>
              <a:rPr lang="en-US" dirty="0" err="1">
                <a:solidFill>
                  <a:srgbClr val="1C3E71"/>
                </a:solidFill>
              </a:rPr>
              <a:t>trưng</a:t>
            </a:r>
            <a:endParaRPr lang="en-US" dirty="0">
              <a:solidFill>
                <a:srgbClr val="1C3E71"/>
              </a:solidFill>
            </a:endParaRPr>
          </a:p>
          <a:p>
            <a:pPr algn="ctr"/>
            <a:r>
              <a:rPr lang="en-US" dirty="0">
                <a:solidFill>
                  <a:srgbClr val="1C3E71"/>
                </a:solidFill>
              </a:rPr>
              <a:t>(d)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0257006-427D-4861-B0AD-5F2D5FC5ABA2}"/>
              </a:ext>
            </a:extLst>
          </p:cNvPr>
          <p:cNvSpPr txBox="1"/>
          <p:nvPr/>
        </p:nvSpPr>
        <p:spPr>
          <a:xfrm>
            <a:off x="1752099" y="5471888"/>
            <a:ext cx="3070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1C3E71"/>
                </a:solidFill>
              </a:rPr>
              <a:t>Cặp</a:t>
            </a:r>
            <a:r>
              <a:rPr lang="en-US" sz="2400" b="1" dirty="0">
                <a:solidFill>
                  <a:srgbClr val="1C3E71"/>
                </a:solidFill>
              </a:rPr>
              <a:t> NST </a:t>
            </a:r>
            <a:r>
              <a:rPr lang="en-US" sz="2400" b="1" dirty="0" err="1">
                <a:solidFill>
                  <a:srgbClr val="1C3E71"/>
                </a:solidFill>
              </a:rPr>
              <a:t>giới</a:t>
            </a:r>
            <a:r>
              <a:rPr lang="en-US" sz="2400" b="1" dirty="0">
                <a:solidFill>
                  <a:srgbClr val="1C3E71"/>
                </a:solidFill>
              </a:rPr>
              <a:t> </a:t>
            </a:r>
            <a:r>
              <a:rPr lang="en-US" sz="2400" b="1" dirty="0" err="1">
                <a:solidFill>
                  <a:srgbClr val="1C3E71"/>
                </a:solidFill>
              </a:rPr>
              <a:t>tính</a:t>
            </a:r>
            <a:r>
              <a:rPr lang="en-US" sz="2400" b="1" dirty="0">
                <a:solidFill>
                  <a:srgbClr val="1C3E71"/>
                </a:solidFill>
              </a:rPr>
              <a:t> XY</a:t>
            </a:r>
          </a:p>
        </p:txBody>
      </p:sp>
    </p:spTree>
    <p:extLst>
      <p:ext uri="{BB962C8B-B14F-4D97-AF65-F5344CB8AC3E}">
        <p14:creationId xmlns:p14="http://schemas.microsoft.com/office/powerpoint/2010/main" val="307872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1650</Words>
  <Application>Microsoft Office PowerPoint</Application>
  <PresentationFormat>Widescreen</PresentationFormat>
  <Paragraphs>349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Abadi</vt:lpstr>
      <vt:lpstr>Arial</vt:lpstr>
      <vt:lpstr>Calibri</vt:lpstr>
      <vt:lpstr>Calibri Light</vt:lpstr>
      <vt:lpstr>Cambria Math</vt:lpstr>
      <vt:lpstr>Krona One</vt:lpstr>
      <vt:lpstr>Montserrat</vt:lpstr>
      <vt:lpstr>Nunito Light</vt:lpstr>
      <vt:lpstr>Roboto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</cp:lastModifiedBy>
  <cp:revision>15</cp:revision>
  <dcterms:created xsi:type="dcterms:W3CDTF">2024-11-20T15:05:35Z</dcterms:created>
  <dcterms:modified xsi:type="dcterms:W3CDTF">2026-02-07T07:38:34Z</dcterms:modified>
</cp:coreProperties>
</file>