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1" r:id="rId4"/>
    <p:sldId id="262" r:id="rId5"/>
    <p:sldId id="263" r:id="rId6"/>
    <p:sldId id="299" r:id="rId7"/>
    <p:sldId id="264" r:id="rId8"/>
    <p:sldId id="265" r:id="rId9"/>
    <p:sldId id="298" r:id="rId10"/>
    <p:sldId id="266" r:id="rId11"/>
    <p:sldId id="267" r:id="rId12"/>
    <p:sldId id="301" r:id="rId13"/>
    <p:sldId id="273" r:id="rId14"/>
    <p:sldId id="274" r:id="rId15"/>
    <p:sldId id="275" r:id="rId16"/>
    <p:sldId id="276" r:id="rId17"/>
    <p:sldId id="277" r:id="rId18"/>
    <p:sldId id="300" r:id="rId19"/>
    <p:sldId id="279" r:id="rId20"/>
    <p:sldId id="280" r:id="rId21"/>
    <p:sldId id="288" r:id="rId22"/>
    <p:sldId id="289" r:id="rId23"/>
    <p:sldId id="290" r:id="rId24"/>
    <p:sldId id="291" r:id="rId25"/>
    <p:sldId id="292" r:id="rId26"/>
    <p:sldId id="294" r:id="rId27"/>
    <p:sldId id="295" r:id="rId28"/>
    <p:sldId id="296" r:id="rId29"/>
    <p:sldId id="297"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40" autoAdjust="0"/>
    <p:restoredTop sz="94660"/>
  </p:normalViewPr>
  <p:slideViewPr>
    <p:cSldViewPr snapToGrid="0">
      <p:cViewPr varScale="1">
        <p:scale>
          <a:sx n="69" d="100"/>
          <a:sy n="69" d="100"/>
        </p:scale>
        <p:origin x="40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098794-AAB4-426A-AF4E-392F95F3315C}"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7F0AE-2104-4DE1-8D7E-6F4296DF3340}" type="slidenum">
              <a:rPr lang="en-US" smtClean="0"/>
              <a:t>‹#›</a:t>
            </a:fld>
            <a:endParaRPr lang="en-US"/>
          </a:p>
        </p:txBody>
      </p:sp>
    </p:spTree>
    <p:extLst>
      <p:ext uri="{BB962C8B-B14F-4D97-AF65-F5344CB8AC3E}">
        <p14:creationId xmlns:p14="http://schemas.microsoft.com/office/powerpoint/2010/main" val="2809015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098794-AAB4-426A-AF4E-392F95F3315C}"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7F0AE-2104-4DE1-8D7E-6F4296DF3340}" type="slidenum">
              <a:rPr lang="en-US" smtClean="0"/>
              <a:t>‹#›</a:t>
            </a:fld>
            <a:endParaRPr lang="en-US"/>
          </a:p>
        </p:txBody>
      </p:sp>
    </p:spTree>
    <p:extLst>
      <p:ext uri="{BB962C8B-B14F-4D97-AF65-F5344CB8AC3E}">
        <p14:creationId xmlns:p14="http://schemas.microsoft.com/office/powerpoint/2010/main" val="1840739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098794-AAB4-426A-AF4E-392F95F3315C}"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7F0AE-2104-4DE1-8D7E-6F4296DF3340}" type="slidenum">
              <a:rPr lang="en-US" smtClean="0"/>
              <a:t>‹#›</a:t>
            </a:fld>
            <a:endParaRPr lang="en-US"/>
          </a:p>
        </p:txBody>
      </p:sp>
    </p:spTree>
    <p:extLst>
      <p:ext uri="{BB962C8B-B14F-4D97-AF65-F5344CB8AC3E}">
        <p14:creationId xmlns:p14="http://schemas.microsoft.com/office/powerpoint/2010/main" val="3212000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098794-AAB4-426A-AF4E-392F95F3315C}"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7F0AE-2104-4DE1-8D7E-6F4296DF3340}" type="slidenum">
              <a:rPr lang="en-US" smtClean="0"/>
              <a:t>‹#›</a:t>
            </a:fld>
            <a:endParaRPr lang="en-US"/>
          </a:p>
        </p:txBody>
      </p:sp>
    </p:spTree>
    <p:extLst>
      <p:ext uri="{BB962C8B-B14F-4D97-AF65-F5344CB8AC3E}">
        <p14:creationId xmlns:p14="http://schemas.microsoft.com/office/powerpoint/2010/main" val="2769902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2098794-AAB4-426A-AF4E-392F95F3315C}" type="datetimeFigureOut">
              <a:rPr lang="en-US" smtClean="0"/>
              <a:t>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47F0AE-2104-4DE1-8D7E-6F4296DF3340}" type="slidenum">
              <a:rPr lang="en-US" smtClean="0"/>
              <a:t>‹#›</a:t>
            </a:fld>
            <a:endParaRPr lang="en-US"/>
          </a:p>
        </p:txBody>
      </p:sp>
    </p:spTree>
    <p:extLst>
      <p:ext uri="{BB962C8B-B14F-4D97-AF65-F5344CB8AC3E}">
        <p14:creationId xmlns:p14="http://schemas.microsoft.com/office/powerpoint/2010/main" val="3223430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098794-AAB4-426A-AF4E-392F95F3315C}" type="datetimeFigureOut">
              <a:rPr lang="en-US" smtClean="0"/>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47F0AE-2104-4DE1-8D7E-6F4296DF3340}" type="slidenum">
              <a:rPr lang="en-US" smtClean="0"/>
              <a:t>‹#›</a:t>
            </a:fld>
            <a:endParaRPr lang="en-US"/>
          </a:p>
        </p:txBody>
      </p:sp>
    </p:spTree>
    <p:extLst>
      <p:ext uri="{BB962C8B-B14F-4D97-AF65-F5344CB8AC3E}">
        <p14:creationId xmlns:p14="http://schemas.microsoft.com/office/powerpoint/2010/main" val="1101783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098794-AAB4-426A-AF4E-392F95F3315C}" type="datetimeFigureOut">
              <a:rPr lang="en-US" smtClean="0"/>
              <a:t>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47F0AE-2104-4DE1-8D7E-6F4296DF3340}" type="slidenum">
              <a:rPr lang="en-US" smtClean="0"/>
              <a:t>‹#›</a:t>
            </a:fld>
            <a:endParaRPr lang="en-US"/>
          </a:p>
        </p:txBody>
      </p:sp>
    </p:spTree>
    <p:extLst>
      <p:ext uri="{BB962C8B-B14F-4D97-AF65-F5344CB8AC3E}">
        <p14:creationId xmlns:p14="http://schemas.microsoft.com/office/powerpoint/2010/main" val="3364203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098794-AAB4-426A-AF4E-392F95F3315C}" type="datetimeFigureOut">
              <a:rPr lang="en-US" smtClean="0"/>
              <a:t>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47F0AE-2104-4DE1-8D7E-6F4296DF3340}" type="slidenum">
              <a:rPr lang="en-US" smtClean="0"/>
              <a:t>‹#›</a:t>
            </a:fld>
            <a:endParaRPr lang="en-US"/>
          </a:p>
        </p:txBody>
      </p:sp>
    </p:spTree>
    <p:extLst>
      <p:ext uri="{BB962C8B-B14F-4D97-AF65-F5344CB8AC3E}">
        <p14:creationId xmlns:p14="http://schemas.microsoft.com/office/powerpoint/2010/main" val="2998238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098794-AAB4-426A-AF4E-392F95F3315C}" type="datetimeFigureOut">
              <a:rPr lang="en-US" smtClean="0"/>
              <a:t>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47F0AE-2104-4DE1-8D7E-6F4296DF3340}" type="slidenum">
              <a:rPr lang="en-US" smtClean="0"/>
              <a:t>‹#›</a:t>
            </a:fld>
            <a:endParaRPr lang="en-US"/>
          </a:p>
        </p:txBody>
      </p:sp>
    </p:spTree>
    <p:extLst>
      <p:ext uri="{BB962C8B-B14F-4D97-AF65-F5344CB8AC3E}">
        <p14:creationId xmlns:p14="http://schemas.microsoft.com/office/powerpoint/2010/main" val="2188553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098794-AAB4-426A-AF4E-392F95F3315C}" type="datetimeFigureOut">
              <a:rPr lang="en-US" smtClean="0"/>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47F0AE-2104-4DE1-8D7E-6F4296DF3340}" type="slidenum">
              <a:rPr lang="en-US" smtClean="0"/>
              <a:t>‹#›</a:t>
            </a:fld>
            <a:endParaRPr lang="en-US"/>
          </a:p>
        </p:txBody>
      </p:sp>
    </p:spTree>
    <p:extLst>
      <p:ext uri="{BB962C8B-B14F-4D97-AF65-F5344CB8AC3E}">
        <p14:creationId xmlns:p14="http://schemas.microsoft.com/office/powerpoint/2010/main" val="3813531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098794-AAB4-426A-AF4E-392F95F3315C}" type="datetimeFigureOut">
              <a:rPr lang="en-US" smtClean="0"/>
              <a:t>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47F0AE-2104-4DE1-8D7E-6F4296DF3340}" type="slidenum">
              <a:rPr lang="en-US" smtClean="0"/>
              <a:t>‹#›</a:t>
            </a:fld>
            <a:endParaRPr lang="en-US"/>
          </a:p>
        </p:txBody>
      </p:sp>
    </p:spTree>
    <p:extLst>
      <p:ext uri="{BB962C8B-B14F-4D97-AF65-F5344CB8AC3E}">
        <p14:creationId xmlns:p14="http://schemas.microsoft.com/office/powerpoint/2010/main" val="2266519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098794-AAB4-426A-AF4E-392F95F3315C}" type="datetimeFigureOut">
              <a:rPr lang="en-US" smtClean="0"/>
              <a:t>2/7/2026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47F0AE-2104-4DE1-8D7E-6F4296DF3340}" type="slidenum">
              <a:rPr lang="en-US" smtClean="0"/>
              <a:t>‹#›</a:t>
            </a:fld>
            <a:endParaRPr lang="en-US"/>
          </a:p>
        </p:txBody>
      </p:sp>
    </p:spTree>
    <p:extLst>
      <p:ext uri="{BB962C8B-B14F-4D97-AF65-F5344CB8AC3E}">
        <p14:creationId xmlns:p14="http://schemas.microsoft.com/office/powerpoint/2010/main" val="2314646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3" Type="http://schemas.openxmlformats.org/officeDocument/2006/relationships/image" Target="../media/image5.pn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7.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 Id="rId14" Type="http://schemas.openxmlformats.org/officeDocument/2006/relationships/image" Target="../media/image22.png"/></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240.png"/><Relationship Id="rId2" Type="http://schemas.openxmlformats.org/officeDocument/2006/relationships/image" Target="../media/image230.png"/><Relationship Id="rId1" Type="http://schemas.openxmlformats.org/officeDocument/2006/relationships/slideLayout" Target="../slideLayouts/slideLayout2.xml"/><Relationship Id="rId6" Type="http://schemas.openxmlformats.org/officeDocument/2006/relationships/image" Target="../media/image270.png"/><Relationship Id="rId5" Type="http://schemas.openxmlformats.org/officeDocument/2006/relationships/image" Target="../media/image260.png"/><Relationship Id="rId4" Type="http://schemas.openxmlformats.org/officeDocument/2006/relationships/image" Target="../media/image250.png"/></Relationships>
</file>

<file path=ppt/slides/_rels/slide16.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90.png"/><Relationship Id="rId7" Type="http://schemas.openxmlformats.org/officeDocument/2006/relationships/image" Target="../media/image33.png"/><Relationship Id="rId2" Type="http://schemas.openxmlformats.org/officeDocument/2006/relationships/image" Target="../media/image280.png"/><Relationship Id="rId1" Type="http://schemas.openxmlformats.org/officeDocument/2006/relationships/slideLayout" Target="../slideLayouts/slideLayout2.xml"/><Relationship Id="rId6" Type="http://schemas.openxmlformats.org/officeDocument/2006/relationships/image" Target="../media/image320.png"/><Relationship Id="rId5" Type="http://schemas.openxmlformats.org/officeDocument/2006/relationships/image" Target="../media/image310.png"/><Relationship Id="rId4" Type="http://schemas.openxmlformats.org/officeDocument/2006/relationships/image" Target="../media/image300.png"/></Relationships>
</file>

<file path=ppt/slides/_rels/slide17.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image" Target="../media/image280.png"/><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37.png"/><Relationship Id="rId4" Type="http://schemas.openxmlformats.org/officeDocument/2006/relationships/image" Target="../media/image36.png"/></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380.png"/><Relationship Id="rId13" Type="http://schemas.openxmlformats.org/officeDocument/2006/relationships/image" Target="../media/image43.png"/><Relationship Id="rId3" Type="http://schemas.openxmlformats.org/officeDocument/2006/relationships/image" Target="../media/image5.png"/><Relationship Id="rId7" Type="http://schemas.openxmlformats.org/officeDocument/2006/relationships/image" Target="../media/image370.png"/><Relationship Id="rId12" Type="http://schemas.openxmlformats.org/officeDocument/2006/relationships/image" Target="../media/image42.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360.png"/><Relationship Id="rId11" Type="http://schemas.openxmlformats.org/officeDocument/2006/relationships/image" Target="../media/image41.png"/><Relationship Id="rId5" Type="http://schemas.openxmlformats.org/officeDocument/2006/relationships/image" Target="../media/image350.png"/><Relationship Id="rId10" Type="http://schemas.openxmlformats.org/officeDocument/2006/relationships/image" Target="../media/image400.png"/><Relationship Id="rId4" Type="http://schemas.openxmlformats.org/officeDocument/2006/relationships/image" Target="../media/image6.png"/><Relationship Id="rId9" Type="http://schemas.openxmlformats.org/officeDocument/2006/relationships/image" Target="../media/image390.png"/><Relationship Id="rId14" Type="http://schemas.openxmlformats.org/officeDocument/2006/relationships/image" Target="../media/image4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3" Type="http://schemas.openxmlformats.org/officeDocument/2006/relationships/image" Target="../media/image5.pn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 Id="rId14" Type="http://schemas.openxmlformats.org/officeDocument/2006/relationships/image" Target="../media/image22.pn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Google Shape;239;p28">
            <a:extLst>
              <a:ext uri="{FF2B5EF4-FFF2-40B4-BE49-F238E27FC236}">
                <a16:creationId xmlns:a16="http://schemas.microsoft.com/office/drawing/2014/main" id="{87D5466C-BCCE-49DC-9F59-4A81EE9FFC94}"/>
              </a:ext>
            </a:extLst>
          </p:cNvPr>
          <p:cNvSpPr txBox="1">
            <a:spLocks/>
          </p:cNvSpPr>
          <p:nvPr/>
        </p:nvSpPr>
        <p:spPr>
          <a:xfrm>
            <a:off x="2979430" y="2323503"/>
            <a:ext cx="8999209" cy="879900"/>
          </a:xfrm>
          <a:prstGeom prst="rect">
            <a:avLst/>
          </a:prstGeom>
        </p:spPr>
        <p:txBody>
          <a:bodyPr spcFirstLastPara="1" vert="horz" wrap="square" lIns="91425" tIns="91425" rIns="91425" bIns="91425"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Font typeface="Arial" panose="020B0604020202020204" pitchFamily="34" charset="0"/>
              <a:buNone/>
            </a:pPr>
            <a:r>
              <a:rPr lang="en-US" sz="4000" b="1" dirty="0" smtClean="0">
                <a:solidFill>
                  <a:srgbClr val="1C3E71"/>
                </a:solidFill>
                <a:latin typeface="+mj-lt"/>
                <a:ea typeface="Roboto" panose="02000000000000000000" pitchFamily="2" charset="0"/>
              </a:rPr>
              <a:t>BÀI 11- </a:t>
            </a:r>
            <a:r>
              <a:rPr lang="vi-VN" sz="4000" b="1" dirty="0" smtClean="0">
                <a:solidFill>
                  <a:srgbClr val="1C3E71"/>
                </a:solidFill>
                <a:latin typeface="+mj-lt"/>
                <a:ea typeface="Roboto" panose="02000000000000000000" pitchFamily="2" charset="0"/>
              </a:rPr>
              <a:t>Liên </a:t>
            </a:r>
            <a:r>
              <a:rPr lang="vi-VN" sz="4000" b="1" dirty="0">
                <a:solidFill>
                  <a:srgbClr val="1C3E71"/>
                </a:solidFill>
                <a:latin typeface="+mj-lt"/>
                <a:ea typeface="Roboto" panose="02000000000000000000" pitchFamily="2" charset="0"/>
              </a:rPr>
              <a:t>kết gene và hoán vị gene</a:t>
            </a:r>
            <a:endParaRPr lang="en-US" sz="4000" b="1" dirty="0">
              <a:solidFill>
                <a:srgbClr val="1C3E71"/>
              </a:solidFill>
              <a:latin typeface="+mj-lt"/>
              <a:ea typeface="Roboto" panose="02000000000000000000" pitchFamily="2" charset="0"/>
            </a:endParaRPr>
          </a:p>
        </p:txBody>
      </p:sp>
      <p:cxnSp>
        <p:nvCxnSpPr>
          <p:cNvPr id="3" name="Straight Connector 2">
            <a:extLst>
              <a:ext uri="{FF2B5EF4-FFF2-40B4-BE49-F238E27FC236}">
                <a16:creationId xmlns:a16="http://schemas.microsoft.com/office/drawing/2014/main" id="{4BCD386E-ADFE-EA73-2B36-C9E5613B1ACE}"/>
              </a:ext>
            </a:extLst>
          </p:cNvPr>
          <p:cNvCxnSpPr>
            <a:cxnSpLocks/>
          </p:cNvCxnSpPr>
          <p:nvPr/>
        </p:nvCxnSpPr>
        <p:spPr>
          <a:xfrm>
            <a:off x="5359489" y="3322298"/>
            <a:ext cx="5101425"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28" name="Picture 4" descr="Linkage, Morgan's Experiment, Types of Linkage, Crossing Over,  Recombination, Gene mapping, Practice Problems and FAQs in Biology:  Definition, Types and Importance of Linkage, Morgan's Experiment, Types of  Linkage, Crossing Over, Recombination, Gene">
            <a:extLst>
              <a:ext uri="{FF2B5EF4-FFF2-40B4-BE49-F238E27FC236}">
                <a16:creationId xmlns:a16="http://schemas.microsoft.com/office/drawing/2014/main" id="{E52B753E-08B7-72B2-EFFB-0EA92F10C65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582" t="5374" r="34462" b="4030"/>
          <a:stretch/>
        </p:blipFill>
        <p:spPr bwMode="auto">
          <a:xfrm>
            <a:off x="1340502" y="1908570"/>
            <a:ext cx="1856558" cy="2063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7072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741BB006-F9DF-E8BE-3204-DAFE6BA6397E}"/>
              </a:ext>
            </a:extLst>
          </p:cNvPr>
          <p:cNvSpPr txBox="1"/>
          <p:nvPr/>
        </p:nvSpPr>
        <p:spPr>
          <a:xfrm>
            <a:off x="2485011" y="1120515"/>
            <a:ext cx="801823" cy="400110"/>
          </a:xfrm>
          <a:prstGeom prst="rect">
            <a:avLst/>
          </a:prstGeom>
          <a:noFill/>
        </p:spPr>
        <p:txBody>
          <a:bodyPr wrap="none" rtlCol="0">
            <a:spAutoFit/>
          </a:bodyPr>
          <a:lstStyle/>
          <a:p>
            <a:r>
              <a:rPr lang="en-US" sz="2000" b="1" dirty="0">
                <a:solidFill>
                  <a:srgbClr val="1C3E71"/>
                </a:solidFill>
              </a:rPr>
              <a:t>Pt/c: </a:t>
            </a:r>
          </a:p>
        </p:txBody>
      </p:sp>
      <p:sp>
        <p:nvSpPr>
          <p:cNvPr id="20" name="TextBox 19">
            <a:extLst>
              <a:ext uri="{FF2B5EF4-FFF2-40B4-BE49-F238E27FC236}">
                <a16:creationId xmlns:a16="http://schemas.microsoft.com/office/drawing/2014/main" id="{4033206D-300C-7A18-3090-639C59F5E7B3}"/>
              </a:ext>
            </a:extLst>
          </p:cNvPr>
          <p:cNvSpPr txBox="1"/>
          <p:nvPr/>
        </p:nvSpPr>
        <p:spPr>
          <a:xfrm>
            <a:off x="3231219" y="1679382"/>
            <a:ext cx="2169184"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1" name="TextBox 20">
            <a:extLst>
              <a:ext uri="{FF2B5EF4-FFF2-40B4-BE49-F238E27FC236}">
                <a16:creationId xmlns:a16="http://schemas.microsoft.com/office/drawing/2014/main" id="{13DD7E33-E4C5-43D2-C57F-F6737925E83B}"/>
              </a:ext>
            </a:extLst>
          </p:cNvPr>
          <p:cNvSpPr txBox="1"/>
          <p:nvPr/>
        </p:nvSpPr>
        <p:spPr>
          <a:xfrm>
            <a:off x="5896775" y="1677635"/>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2" name="TextBox 21">
            <a:extLst>
              <a:ext uri="{FF2B5EF4-FFF2-40B4-BE49-F238E27FC236}">
                <a16:creationId xmlns:a16="http://schemas.microsoft.com/office/drawing/2014/main" id="{3FDD36AF-6295-81FF-0728-4AA31ACC97D5}"/>
              </a:ext>
            </a:extLst>
          </p:cNvPr>
          <p:cNvSpPr txBox="1"/>
          <p:nvPr/>
        </p:nvSpPr>
        <p:spPr>
          <a:xfrm>
            <a:off x="4678274" y="3248692"/>
            <a:ext cx="2106667"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3" name="TextBox 22">
            <a:extLst>
              <a:ext uri="{FF2B5EF4-FFF2-40B4-BE49-F238E27FC236}">
                <a16:creationId xmlns:a16="http://schemas.microsoft.com/office/drawing/2014/main" id="{4A031488-DE8E-CB98-B0D8-337332BC70E0}"/>
              </a:ext>
            </a:extLst>
          </p:cNvPr>
          <p:cNvSpPr txBox="1"/>
          <p:nvPr/>
        </p:nvSpPr>
        <p:spPr>
          <a:xfrm>
            <a:off x="8228654" y="3248692"/>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4" name="TextBox 23">
            <a:extLst>
              <a:ext uri="{FF2B5EF4-FFF2-40B4-BE49-F238E27FC236}">
                <a16:creationId xmlns:a16="http://schemas.microsoft.com/office/drawing/2014/main" id="{D840F472-3CA7-E066-8A90-DD61F53D292C}"/>
              </a:ext>
            </a:extLst>
          </p:cNvPr>
          <p:cNvSpPr txBox="1"/>
          <p:nvPr/>
        </p:nvSpPr>
        <p:spPr>
          <a:xfrm>
            <a:off x="5475958" y="1024500"/>
            <a:ext cx="328936" cy="369332"/>
          </a:xfrm>
          <a:prstGeom prst="rect">
            <a:avLst/>
          </a:prstGeom>
          <a:noFill/>
        </p:spPr>
        <p:txBody>
          <a:bodyPr wrap="none" rtlCol="0">
            <a:spAutoFit/>
          </a:bodyPr>
          <a:lstStyle/>
          <a:p>
            <a:r>
              <a:rPr lang="en-US" b="1" dirty="0">
                <a:solidFill>
                  <a:srgbClr val="1C3E71"/>
                </a:solidFill>
              </a:rPr>
              <a:t>X</a:t>
            </a:r>
          </a:p>
        </p:txBody>
      </p:sp>
      <p:cxnSp>
        <p:nvCxnSpPr>
          <p:cNvPr id="26" name="Straight Arrow Connector 25">
            <a:extLst>
              <a:ext uri="{FF2B5EF4-FFF2-40B4-BE49-F238E27FC236}">
                <a16:creationId xmlns:a16="http://schemas.microsoft.com/office/drawing/2014/main" id="{2B5A8260-81A9-8678-1EED-E9232FBE0067}"/>
              </a:ext>
            </a:extLst>
          </p:cNvPr>
          <p:cNvCxnSpPr/>
          <p:nvPr/>
        </p:nvCxnSpPr>
        <p:spPr>
          <a:xfrm>
            <a:off x="5640426" y="1300428"/>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DAD965A3-265A-F2C7-44A0-04AB730527B8}"/>
              </a:ext>
            </a:extLst>
          </p:cNvPr>
          <p:cNvSpPr txBox="1"/>
          <p:nvPr/>
        </p:nvSpPr>
        <p:spPr>
          <a:xfrm>
            <a:off x="7253149" y="2466635"/>
            <a:ext cx="328936" cy="369332"/>
          </a:xfrm>
          <a:prstGeom prst="rect">
            <a:avLst/>
          </a:prstGeom>
          <a:noFill/>
        </p:spPr>
        <p:txBody>
          <a:bodyPr wrap="none" rtlCol="0">
            <a:spAutoFit/>
          </a:bodyPr>
          <a:lstStyle/>
          <a:p>
            <a:r>
              <a:rPr lang="en-US" b="1" dirty="0">
                <a:solidFill>
                  <a:srgbClr val="1C3E71"/>
                </a:solidFill>
              </a:rPr>
              <a:t>X</a:t>
            </a:r>
          </a:p>
        </p:txBody>
      </p:sp>
      <p:cxnSp>
        <p:nvCxnSpPr>
          <p:cNvPr id="28" name="Straight Arrow Connector 27">
            <a:extLst>
              <a:ext uri="{FF2B5EF4-FFF2-40B4-BE49-F238E27FC236}">
                <a16:creationId xmlns:a16="http://schemas.microsoft.com/office/drawing/2014/main" id="{40932B2B-F277-A109-333E-ECD14554ED24}"/>
              </a:ext>
            </a:extLst>
          </p:cNvPr>
          <p:cNvCxnSpPr/>
          <p:nvPr/>
        </p:nvCxnSpPr>
        <p:spPr>
          <a:xfrm>
            <a:off x="7415035" y="2886627"/>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184430F-FC13-06E4-BE5C-3C4D7EDCB01A}"/>
              </a:ext>
            </a:extLst>
          </p:cNvPr>
          <p:cNvSpPr txBox="1"/>
          <p:nvPr/>
        </p:nvSpPr>
        <p:spPr>
          <a:xfrm>
            <a:off x="2506844" y="3028647"/>
            <a:ext cx="545342" cy="400110"/>
          </a:xfrm>
          <a:prstGeom prst="rect">
            <a:avLst/>
          </a:prstGeom>
          <a:noFill/>
        </p:spPr>
        <p:txBody>
          <a:bodyPr wrap="none" rtlCol="0">
            <a:spAutoFit/>
          </a:bodyPr>
          <a:lstStyle/>
          <a:p>
            <a:r>
              <a:rPr lang="en-US" sz="2000" b="1" dirty="0">
                <a:solidFill>
                  <a:srgbClr val="1C3E71"/>
                </a:solidFill>
              </a:rPr>
              <a:t>F1:</a:t>
            </a:r>
          </a:p>
        </p:txBody>
      </p:sp>
      <p:sp>
        <p:nvSpPr>
          <p:cNvPr id="30" name="TextBox 29">
            <a:extLst>
              <a:ext uri="{FF2B5EF4-FFF2-40B4-BE49-F238E27FC236}">
                <a16:creationId xmlns:a16="http://schemas.microsoft.com/office/drawing/2014/main" id="{83F21B00-ECC0-1260-CC41-94F9DFE13976}"/>
              </a:ext>
            </a:extLst>
          </p:cNvPr>
          <p:cNvSpPr txBox="1"/>
          <p:nvPr/>
        </p:nvSpPr>
        <p:spPr>
          <a:xfrm>
            <a:off x="2526359" y="5047435"/>
            <a:ext cx="542136" cy="400110"/>
          </a:xfrm>
          <a:prstGeom prst="rect">
            <a:avLst/>
          </a:prstGeom>
          <a:noFill/>
        </p:spPr>
        <p:txBody>
          <a:bodyPr wrap="none" rtlCol="0">
            <a:spAutoFit/>
          </a:bodyPr>
          <a:lstStyle/>
          <a:p>
            <a:r>
              <a:rPr lang="en-US" sz="2000" b="1" dirty="0">
                <a:solidFill>
                  <a:srgbClr val="1C3E71"/>
                </a:solidFill>
              </a:rPr>
              <a:t>Fb:</a:t>
            </a:r>
          </a:p>
        </p:txBody>
      </p:sp>
      <p:pic>
        <p:nvPicPr>
          <p:cNvPr id="6148" name="Picture 4" descr="đực từ vi.wikipedia.org">
            <a:extLst>
              <a:ext uri="{FF2B5EF4-FFF2-40B4-BE49-F238E27FC236}">
                <a16:creationId xmlns:a16="http://schemas.microsoft.com/office/drawing/2014/main" id="{B3A6EA4A-1399-975F-512F-7923E9A131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5018" y="3197550"/>
            <a:ext cx="445368" cy="445368"/>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Giống cái – Wikipedia tiếng Việt">
            <a:extLst>
              <a:ext uri="{FF2B5EF4-FFF2-40B4-BE49-F238E27FC236}">
                <a16:creationId xmlns:a16="http://schemas.microsoft.com/office/drawing/2014/main" id="{00DB0C5B-8412-A7C6-0EED-5E89EA03940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753855" y="3170385"/>
            <a:ext cx="472533" cy="472533"/>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a:extLst>
              <a:ext uri="{FF2B5EF4-FFF2-40B4-BE49-F238E27FC236}">
                <a16:creationId xmlns:a16="http://schemas.microsoft.com/office/drawing/2014/main" id="{2882E2D4-F275-7B8B-F630-CDF211A780B7}"/>
              </a:ext>
            </a:extLst>
          </p:cNvPr>
          <p:cNvSpPr txBox="1"/>
          <p:nvPr/>
        </p:nvSpPr>
        <p:spPr>
          <a:xfrm>
            <a:off x="4664159" y="5748389"/>
            <a:ext cx="2592376" cy="369332"/>
          </a:xfrm>
          <a:prstGeom prst="rect">
            <a:avLst/>
          </a:prstGeom>
          <a:noFill/>
        </p:spPr>
        <p:txBody>
          <a:bodyPr wrap="none" rtlCol="0">
            <a:spAutoFit/>
          </a:bodyPr>
          <a:lstStyle/>
          <a:p>
            <a:r>
              <a:rPr lang="vi-VN" dirty="0">
                <a:solidFill>
                  <a:srgbClr val="1C3E71"/>
                </a:solidFill>
              </a:rPr>
              <a:t>50% </a:t>
            </a:r>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33" name="TextBox 32">
            <a:extLst>
              <a:ext uri="{FF2B5EF4-FFF2-40B4-BE49-F238E27FC236}">
                <a16:creationId xmlns:a16="http://schemas.microsoft.com/office/drawing/2014/main" id="{DA50CAA7-2EE7-A686-769A-08FB82B7DCCB}"/>
              </a:ext>
            </a:extLst>
          </p:cNvPr>
          <p:cNvSpPr txBox="1"/>
          <p:nvPr/>
        </p:nvSpPr>
        <p:spPr>
          <a:xfrm>
            <a:off x="7697702" y="5687031"/>
            <a:ext cx="2549096" cy="369332"/>
          </a:xfrm>
          <a:prstGeom prst="rect">
            <a:avLst/>
          </a:prstGeom>
          <a:noFill/>
        </p:spPr>
        <p:txBody>
          <a:bodyPr wrap="none" rtlCol="0">
            <a:spAutoFit/>
          </a:bodyPr>
          <a:lstStyle/>
          <a:p>
            <a:r>
              <a:rPr lang="vi-VN" dirty="0">
                <a:solidFill>
                  <a:srgbClr val="1C3E71"/>
                </a:solidFill>
              </a:rPr>
              <a:t>50% </a:t>
            </a:r>
            <a:r>
              <a:rPr lang="en-US" dirty="0" err="1">
                <a:solidFill>
                  <a:srgbClr val="1C3E71"/>
                </a:solidFill>
              </a:rPr>
              <a:t>thân</a:t>
            </a:r>
            <a:r>
              <a:rPr lang="en-US" dirty="0">
                <a:solidFill>
                  <a:srgbClr val="1C3E71"/>
                </a:solidFill>
              </a:rPr>
              <a:t> </a:t>
            </a:r>
            <a:r>
              <a:rPr lang="vi-VN" dirty="0">
                <a:solidFill>
                  <a:srgbClr val="1C3E71"/>
                </a:solidFill>
              </a:rPr>
              <a:t>đen, cánh cụt</a:t>
            </a:r>
            <a:endParaRPr lang="en-US" dirty="0">
              <a:solidFill>
                <a:srgbClr val="1C3E71"/>
              </a:solidFill>
            </a:endParaRPr>
          </a:p>
        </p:txBody>
      </p:sp>
      <p:sp>
        <p:nvSpPr>
          <p:cNvPr id="4" name="TextBox 3">
            <a:extLst>
              <a:ext uri="{FF2B5EF4-FFF2-40B4-BE49-F238E27FC236}">
                <a16:creationId xmlns:a16="http://schemas.microsoft.com/office/drawing/2014/main" id="{DCF8F229-AC61-E611-EE67-E1B6727B07C6}"/>
              </a:ext>
            </a:extLst>
          </p:cNvPr>
          <p:cNvSpPr txBox="1"/>
          <p:nvPr/>
        </p:nvSpPr>
        <p:spPr>
          <a:xfrm>
            <a:off x="3948618" y="389702"/>
            <a:ext cx="4294765" cy="369332"/>
          </a:xfrm>
          <a:prstGeom prst="rect">
            <a:avLst/>
          </a:prstGeom>
          <a:noFill/>
        </p:spPr>
        <p:txBody>
          <a:bodyPr wrap="none" rtlCol="0">
            <a:spAutoFit/>
          </a:bodyPr>
          <a:lstStyle/>
          <a:p>
            <a:r>
              <a:rPr lang="vi-VN" b="1" dirty="0">
                <a:solidFill>
                  <a:srgbClr val="1C3E71"/>
                </a:solidFill>
              </a:rPr>
              <a:t>SƠ ĐỒ LAI THÍ NGHIỆM LIÊN KẾT GENE</a:t>
            </a:r>
            <a:endParaRPr lang="en-US" b="1" dirty="0">
              <a:solidFill>
                <a:srgbClr val="1C3E71"/>
              </a:solidFill>
            </a:endParaRPr>
          </a:p>
        </p:txBody>
      </p:sp>
      <p:sp>
        <p:nvSpPr>
          <p:cNvPr id="6312" name="TextBox 6311">
            <a:extLst>
              <a:ext uri="{FF2B5EF4-FFF2-40B4-BE49-F238E27FC236}">
                <a16:creationId xmlns:a16="http://schemas.microsoft.com/office/drawing/2014/main" id="{0BF2495C-B90C-9378-7CC0-4708DFCBA838}"/>
              </a:ext>
            </a:extLst>
          </p:cNvPr>
          <p:cNvSpPr txBox="1"/>
          <p:nvPr/>
        </p:nvSpPr>
        <p:spPr>
          <a:xfrm>
            <a:off x="2439122" y="1897905"/>
            <a:ext cx="590226" cy="400110"/>
          </a:xfrm>
          <a:prstGeom prst="rect">
            <a:avLst/>
          </a:prstGeom>
          <a:noFill/>
        </p:spPr>
        <p:txBody>
          <a:bodyPr wrap="none" rtlCol="0">
            <a:spAutoFit/>
          </a:bodyPr>
          <a:lstStyle/>
          <a:p>
            <a:r>
              <a:rPr lang="vi-VN" sz="2000" b="1" dirty="0">
                <a:solidFill>
                  <a:srgbClr val="1C3E71"/>
                </a:solidFill>
              </a:rPr>
              <a:t>GT:</a:t>
            </a:r>
            <a:endParaRPr lang="en-US" sz="2000" b="1" dirty="0">
              <a:solidFill>
                <a:srgbClr val="1C3E71"/>
              </a:solidFill>
            </a:endParaRPr>
          </a:p>
        </p:txBody>
      </p:sp>
      <p:sp>
        <p:nvSpPr>
          <p:cNvPr id="6313" name="TextBox 6312">
            <a:extLst>
              <a:ext uri="{FF2B5EF4-FFF2-40B4-BE49-F238E27FC236}">
                <a16:creationId xmlns:a16="http://schemas.microsoft.com/office/drawing/2014/main" id="{E7B513CD-BE29-6A05-88CA-153A91469D54}"/>
              </a:ext>
            </a:extLst>
          </p:cNvPr>
          <p:cNvSpPr txBox="1"/>
          <p:nvPr/>
        </p:nvSpPr>
        <p:spPr>
          <a:xfrm>
            <a:off x="2520412" y="3707387"/>
            <a:ext cx="590226" cy="400110"/>
          </a:xfrm>
          <a:prstGeom prst="rect">
            <a:avLst/>
          </a:prstGeom>
          <a:noFill/>
        </p:spPr>
        <p:txBody>
          <a:bodyPr wrap="none" rtlCol="0">
            <a:spAutoFit/>
          </a:bodyPr>
          <a:lstStyle/>
          <a:p>
            <a:r>
              <a:rPr lang="vi-VN" sz="2000" b="1" dirty="0">
                <a:solidFill>
                  <a:srgbClr val="1C3E71"/>
                </a:solidFill>
              </a:rPr>
              <a:t>GT:</a:t>
            </a:r>
            <a:endParaRPr lang="en-US" sz="2000" b="1" dirty="0">
              <a:solidFill>
                <a:srgbClr val="1C3E71"/>
              </a:solidFill>
            </a:endParaRPr>
          </a:p>
        </p:txBody>
      </p:sp>
      <mc:AlternateContent xmlns:mc="http://schemas.openxmlformats.org/markup-compatibility/2006" xmlns:a14="http://schemas.microsoft.com/office/drawing/2010/main">
        <mc:Choice Requires="a14">
          <p:sp>
            <p:nvSpPr>
              <p:cNvPr id="6314" name="TextBox 6313">
                <a:extLst>
                  <a:ext uri="{FF2B5EF4-FFF2-40B4-BE49-F238E27FC236}">
                    <a16:creationId xmlns:a16="http://schemas.microsoft.com/office/drawing/2014/main" id="{020962C0-B81A-1886-07E3-FC19B7550142}"/>
                  </a:ext>
                </a:extLst>
              </p:cNvPr>
              <p:cNvSpPr txBox="1"/>
              <p:nvPr/>
            </p:nvSpPr>
            <p:spPr>
              <a:xfrm>
                <a:off x="4537264" y="950646"/>
                <a:ext cx="500137"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𝑩𝑽</m:t>
                          </m:r>
                        </m:num>
                        <m:den>
                          <m:r>
                            <a:rPr lang="vi-VN" sz="2400" b="1" i="1" smtClean="0">
                              <a:solidFill>
                                <a:srgbClr val="E71D73"/>
                              </a:solidFill>
                              <a:latin typeface="Cambria Math" panose="02040503050406030204" pitchFamily="18" charset="0"/>
                            </a:rPr>
                            <m:t>𝑩𝑽</m:t>
                          </m:r>
                        </m:den>
                      </m:f>
                    </m:oMath>
                  </m:oMathPara>
                </a14:m>
                <a:endParaRPr lang="en-US" sz="2400" b="1" dirty="0">
                  <a:solidFill>
                    <a:srgbClr val="E71D73"/>
                  </a:solidFill>
                </a:endParaRPr>
              </a:p>
            </p:txBody>
          </p:sp>
        </mc:Choice>
        <mc:Fallback xmlns="">
          <p:sp>
            <p:nvSpPr>
              <p:cNvPr id="6314" name="TextBox 6313">
                <a:extLst>
                  <a:ext uri="{FF2B5EF4-FFF2-40B4-BE49-F238E27FC236}">
                    <a16:creationId xmlns:a16="http://schemas.microsoft.com/office/drawing/2014/main" id="{020962C0-B81A-1886-07E3-FC19B7550142}"/>
                  </a:ext>
                </a:extLst>
              </p:cNvPr>
              <p:cNvSpPr txBox="1">
                <a:spLocks noRot="1" noChangeAspect="1" noMove="1" noResize="1" noEditPoints="1" noAdjustHandles="1" noChangeArrowheads="1" noChangeShapeType="1" noTextEdit="1"/>
              </p:cNvSpPr>
              <p:nvPr/>
            </p:nvSpPr>
            <p:spPr>
              <a:xfrm>
                <a:off x="4537264" y="950646"/>
                <a:ext cx="500137" cy="691471"/>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16" name="TextBox 6315">
                <a:extLst>
                  <a:ext uri="{FF2B5EF4-FFF2-40B4-BE49-F238E27FC236}">
                    <a16:creationId xmlns:a16="http://schemas.microsoft.com/office/drawing/2014/main" id="{80A0C189-A993-78B2-B800-3C7A48473AF3}"/>
                  </a:ext>
                </a:extLst>
              </p:cNvPr>
              <p:cNvSpPr txBox="1"/>
              <p:nvPr/>
            </p:nvSpPr>
            <p:spPr>
              <a:xfrm>
                <a:off x="6261579" y="942967"/>
                <a:ext cx="448841" cy="69910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𝒃𝒗</m:t>
                          </m:r>
                        </m:num>
                        <m:den>
                          <m:r>
                            <a:rPr lang="vi-VN"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6316" name="TextBox 6315">
                <a:extLst>
                  <a:ext uri="{FF2B5EF4-FFF2-40B4-BE49-F238E27FC236}">
                    <a16:creationId xmlns:a16="http://schemas.microsoft.com/office/drawing/2014/main" id="{80A0C189-A993-78B2-B800-3C7A48473AF3}"/>
                  </a:ext>
                </a:extLst>
              </p:cNvPr>
              <p:cNvSpPr txBox="1">
                <a:spLocks noRot="1" noChangeAspect="1" noMove="1" noResize="1" noEditPoints="1" noAdjustHandles="1" noChangeArrowheads="1" noChangeShapeType="1" noTextEdit="1"/>
              </p:cNvSpPr>
              <p:nvPr/>
            </p:nvSpPr>
            <p:spPr>
              <a:xfrm>
                <a:off x="6261579" y="942967"/>
                <a:ext cx="448841" cy="69910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17" name="TextBox 6316">
                <a:extLst>
                  <a:ext uri="{FF2B5EF4-FFF2-40B4-BE49-F238E27FC236}">
                    <a16:creationId xmlns:a16="http://schemas.microsoft.com/office/drawing/2014/main" id="{2D0F266E-C138-7F14-8A0F-5B6BC73B69EC}"/>
                  </a:ext>
                </a:extLst>
              </p:cNvPr>
              <p:cNvSpPr txBox="1"/>
              <p:nvPr/>
            </p:nvSpPr>
            <p:spPr>
              <a:xfrm>
                <a:off x="4477026" y="1992128"/>
                <a:ext cx="50013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𝑩𝑽</m:t>
                      </m:r>
                    </m:oMath>
                  </m:oMathPara>
                </a14:m>
                <a:endParaRPr lang="en-US" sz="2400" b="1" u="sng" dirty="0">
                  <a:solidFill>
                    <a:srgbClr val="E71D73"/>
                  </a:solidFill>
                </a:endParaRPr>
              </a:p>
            </p:txBody>
          </p:sp>
        </mc:Choice>
        <mc:Fallback xmlns="">
          <p:sp>
            <p:nvSpPr>
              <p:cNvPr id="6317" name="TextBox 6316">
                <a:extLst>
                  <a:ext uri="{FF2B5EF4-FFF2-40B4-BE49-F238E27FC236}">
                    <a16:creationId xmlns:a16="http://schemas.microsoft.com/office/drawing/2014/main" id="{2D0F266E-C138-7F14-8A0F-5B6BC73B69EC}"/>
                  </a:ext>
                </a:extLst>
              </p:cNvPr>
              <p:cNvSpPr txBox="1">
                <a:spLocks noRot="1" noChangeAspect="1" noMove="1" noResize="1" noEditPoints="1" noAdjustHandles="1" noChangeArrowheads="1" noChangeShapeType="1" noTextEdit="1"/>
              </p:cNvSpPr>
              <p:nvPr/>
            </p:nvSpPr>
            <p:spPr>
              <a:xfrm>
                <a:off x="4477026" y="1992128"/>
                <a:ext cx="500137" cy="369332"/>
              </a:xfrm>
              <a:prstGeom prst="rect">
                <a:avLst/>
              </a:prstGeom>
              <a:blipFill>
                <a:blip r:embed="rId6"/>
                <a:stretch>
                  <a:fillRect l="-12195" r="-13415" b="-8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18" name="TextBox 6317">
                <a:extLst>
                  <a:ext uri="{FF2B5EF4-FFF2-40B4-BE49-F238E27FC236}">
                    <a16:creationId xmlns:a16="http://schemas.microsoft.com/office/drawing/2014/main" id="{1DAC6C11-6E2A-36D9-6DAA-A33CE1EB21D0}"/>
                  </a:ext>
                </a:extLst>
              </p:cNvPr>
              <p:cNvSpPr txBox="1"/>
              <p:nvPr/>
            </p:nvSpPr>
            <p:spPr>
              <a:xfrm>
                <a:off x="6226987" y="1956967"/>
                <a:ext cx="448841"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𝒃𝒗</m:t>
                      </m:r>
                    </m:oMath>
                  </m:oMathPara>
                </a14:m>
                <a:endParaRPr lang="en-US" sz="2400" b="1" u="sng" dirty="0">
                  <a:solidFill>
                    <a:srgbClr val="E71D73"/>
                  </a:solidFill>
                </a:endParaRPr>
              </a:p>
            </p:txBody>
          </p:sp>
        </mc:Choice>
        <mc:Fallback xmlns="">
          <p:sp>
            <p:nvSpPr>
              <p:cNvPr id="6318" name="TextBox 6317">
                <a:extLst>
                  <a:ext uri="{FF2B5EF4-FFF2-40B4-BE49-F238E27FC236}">
                    <a16:creationId xmlns:a16="http://schemas.microsoft.com/office/drawing/2014/main" id="{1DAC6C11-6E2A-36D9-6DAA-A33CE1EB21D0}"/>
                  </a:ext>
                </a:extLst>
              </p:cNvPr>
              <p:cNvSpPr txBox="1">
                <a:spLocks noRot="1" noChangeAspect="1" noMove="1" noResize="1" noEditPoints="1" noAdjustHandles="1" noChangeArrowheads="1" noChangeShapeType="1" noTextEdit="1"/>
              </p:cNvSpPr>
              <p:nvPr/>
            </p:nvSpPr>
            <p:spPr>
              <a:xfrm>
                <a:off x="6226987" y="1956967"/>
                <a:ext cx="448841" cy="369332"/>
              </a:xfrm>
              <a:prstGeom prst="rect">
                <a:avLst/>
              </a:prstGeom>
              <a:blipFill>
                <a:blip r:embed="rId7"/>
                <a:stretch>
                  <a:fillRect l="-16216" r="-16216" b="-114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19" name="TextBox 6318">
                <a:extLst>
                  <a:ext uri="{FF2B5EF4-FFF2-40B4-BE49-F238E27FC236}">
                    <a16:creationId xmlns:a16="http://schemas.microsoft.com/office/drawing/2014/main" id="{C2F0847D-BA37-5F08-87FC-CAA2596BBA96}"/>
                  </a:ext>
                </a:extLst>
              </p:cNvPr>
              <p:cNvSpPr txBox="1"/>
              <p:nvPr/>
            </p:nvSpPr>
            <p:spPr>
              <a:xfrm>
                <a:off x="6100701" y="2506079"/>
                <a:ext cx="500137"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𝑩𝑽</m:t>
                          </m:r>
                        </m:num>
                        <m:den>
                          <m:r>
                            <a:rPr lang="vi-VN"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6319" name="TextBox 6318">
                <a:extLst>
                  <a:ext uri="{FF2B5EF4-FFF2-40B4-BE49-F238E27FC236}">
                    <a16:creationId xmlns:a16="http://schemas.microsoft.com/office/drawing/2014/main" id="{C2F0847D-BA37-5F08-87FC-CAA2596BBA96}"/>
                  </a:ext>
                </a:extLst>
              </p:cNvPr>
              <p:cNvSpPr txBox="1">
                <a:spLocks noRot="1" noChangeAspect="1" noMove="1" noResize="1" noEditPoints="1" noAdjustHandles="1" noChangeArrowheads="1" noChangeShapeType="1" noTextEdit="1"/>
              </p:cNvSpPr>
              <p:nvPr/>
            </p:nvSpPr>
            <p:spPr>
              <a:xfrm>
                <a:off x="6100701" y="2506079"/>
                <a:ext cx="500137" cy="691471"/>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0" name="TextBox 6319">
                <a:extLst>
                  <a:ext uri="{FF2B5EF4-FFF2-40B4-BE49-F238E27FC236}">
                    <a16:creationId xmlns:a16="http://schemas.microsoft.com/office/drawing/2014/main" id="{3EDD0CAB-B9B1-92D2-B9AC-DAD5792B4F12}"/>
                  </a:ext>
                </a:extLst>
              </p:cNvPr>
              <p:cNvSpPr txBox="1"/>
              <p:nvPr/>
            </p:nvSpPr>
            <p:spPr>
              <a:xfrm>
                <a:off x="8311769" y="2463080"/>
                <a:ext cx="448841" cy="69910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𝒃𝒗</m:t>
                          </m:r>
                        </m:num>
                        <m:den>
                          <m:r>
                            <a:rPr lang="vi-VN"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6320" name="TextBox 6319">
                <a:extLst>
                  <a:ext uri="{FF2B5EF4-FFF2-40B4-BE49-F238E27FC236}">
                    <a16:creationId xmlns:a16="http://schemas.microsoft.com/office/drawing/2014/main" id="{3EDD0CAB-B9B1-92D2-B9AC-DAD5792B4F12}"/>
                  </a:ext>
                </a:extLst>
              </p:cNvPr>
              <p:cNvSpPr txBox="1">
                <a:spLocks noRot="1" noChangeAspect="1" noMove="1" noResize="1" noEditPoints="1" noAdjustHandles="1" noChangeArrowheads="1" noChangeShapeType="1" noTextEdit="1"/>
              </p:cNvSpPr>
              <p:nvPr/>
            </p:nvSpPr>
            <p:spPr>
              <a:xfrm>
                <a:off x="8311769" y="2463080"/>
                <a:ext cx="448841" cy="69910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1" name="TextBox 6320">
                <a:extLst>
                  <a:ext uri="{FF2B5EF4-FFF2-40B4-BE49-F238E27FC236}">
                    <a16:creationId xmlns:a16="http://schemas.microsoft.com/office/drawing/2014/main" id="{941DDD8A-5691-C0AE-143E-8BFCCB47442D}"/>
                  </a:ext>
                </a:extLst>
              </p:cNvPr>
              <p:cNvSpPr txBox="1"/>
              <p:nvPr/>
            </p:nvSpPr>
            <p:spPr>
              <a:xfrm>
                <a:off x="4428205" y="4043101"/>
                <a:ext cx="50013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𝑩𝑽</m:t>
                      </m:r>
                    </m:oMath>
                  </m:oMathPara>
                </a14:m>
                <a:endParaRPr lang="en-US" sz="2400" b="1" u="sng" dirty="0">
                  <a:solidFill>
                    <a:srgbClr val="E71D73"/>
                  </a:solidFill>
                </a:endParaRPr>
              </a:p>
            </p:txBody>
          </p:sp>
        </mc:Choice>
        <mc:Fallback xmlns="">
          <p:sp>
            <p:nvSpPr>
              <p:cNvPr id="6321" name="TextBox 6320">
                <a:extLst>
                  <a:ext uri="{FF2B5EF4-FFF2-40B4-BE49-F238E27FC236}">
                    <a16:creationId xmlns:a16="http://schemas.microsoft.com/office/drawing/2014/main" id="{941DDD8A-5691-C0AE-143E-8BFCCB47442D}"/>
                  </a:ext>
                </a:extLst>
              </p:cNvPr>
              <p:cNvSpPr txBox="1">
                <a:spLocks noRot="1" noChangeAspect="1" noMove="1" noResize="1" noEditPoints="1" noAdjustHandles="1" noChangeArrowheads="1" noChangeShapeType="1" noTextEdit="1"/>
              </p:cNvSpPr>
              <p:nvPr/>
            </p:nvSpPr>
            <p:spPr>
              <a:xfrm>
                <a:off x="4428205" y="4043101"/>
                <a:ext cx="500137" cy="369332"/>
              </a:xfrm>
              <a:prstGeom prst="rect">
                <a:avLst/>
              </a:prstGeom>
              <a:blipFill>
                <a:blip r:embed="rId10"/>
                <a:stretch>
                  <a:fillRect l="-12195" r="-13415" b="-81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2" name="TextBox 6321">
                <a:extLst>
                  <a:ext uri="{FF2B5EF4-FFF2-40B4-BE49-F238E27FC236}">
                    <a16:creationId xmlns:a16="http://schemas.microsoft.com/office/drawing/2014/main" id="{8546FB9D-D224-48B7-99FA-DFB10557F76E}"/>
                  </a:ext>
                </a:extLst>
              </p:cNvPr>
              <p:cNvSpPr txBox="1"/>
              <p:nvPr/>
            </p:nvSpPr>
            <p:spPr>
              <a:xfrm>
                <a:off x="5871579" y="3990470"/>
                <a:ext cx="448841"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𝒃𝒗</m:t>
                      </m:r>
                    </m:oMath>
                  </m:oMathPara>
                </a14:m>
                <a:endParaRPr lang="en-US" sz="2400" b="1" u="sng" dirty="0">
                  <a:solidFill>
                    <a:srgbClr val="E71D73"/>
                  </a:solidFill>
                </a:endParaRPr>
              </a:p>
            </p:txBody>
          </p:sp>
        </mc:Choice>
        <mc:Fallback xmlns="">
          <p:sp>
            <p:nvSpPr>
              <p:cNvPr id="6322" name="TextBox 6321">
                <a:extLst>
                  <a:ext uri="{FF2B5EF4-FFF2-40B4-BE49-F238E27FC236}">
                    <a16:creationId xmlns:a16="http://schemas.microsoft.com/office/drawing/2014/main" id="{8546FB9D-D224-48B7-99FA-DFB10557F76E}"/>
                  </a:ext>
                </a:extLst>
              </p:cNvPr>
              <p:cNvSpPr txBox="1">
                <a:spLocks noRot="1" noChangeAspect="1" noMove="1" noResize="1" noEditPoints="1" noAdjustHandles="1" noChangeArrowheads="1" noChangeShapeType="1" noTextEdit="1"/>
              </p:cNvSpPr>
              <p:nvPr/>
            </p:nvSpPr>
            <p:spPr>
              <a:xfrm>
                <a:off x="5871579" y="3990470"/>
                <a:ext cx="448841" cy="369332"/>
              </a:xfrm>
              <a:prstGeom prst="rect">
                <a:avLst/>
              </a:prstGeom>
              <a:blipFill>
                <a:blip r:embed="rId11"/>
                <a:stretch>
                  <a:fillRect l="-16216" r="-16216"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3" name="TextBox 6322">
                <a:extLst>
                  <a:ext uri="{FF2B5EF4-FFF2-40B4-BE49-F238E27FC236}">
                    <a16:creationId xmlns:a16="http://schemas.microsoft.com/office/drawing/2014/main" id="{D316119E-1469-42CE-7A2A-B3AB60C1CF81}"/>
                  </a:ext>
                </a:extLst>
              </p:cNvPr>
              <p:cNvSpPr txBox="1"/>
              <p:nvPr/>
            </p:nvSpPr>
            <p:spPr>
              <a:xfrm>
                <a:off x="8884504" y="3990470"/>
                <a:ext cx="448841"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𝒃𝒗</m:t>
                      </m:r>
                    </m:oMath>
                  </m:oMathPara>
                </a14:m>
                <a:endParaRPr lang="en-US" sz="2400" b="1" u="sng" dirty="0">
                  <a:solidFill>
                    <a:srgbClr val="E71D73"/>
                  </a:solidFill>
                </a:endParaRPr>
              </a:p>
            </p:txBody>
          </p:sp>
        </mc:Choice>
        <mc:Fallback xmlns="">
          <p:sp>
            <p:nvSpPr>
              <p:cNvPr id="6323" name="TextBox 6322">
                <a:extLst>
                  <a:ext uri="{FF2B5EF4-FFF2-40B4-BE49-F238E27FC236}">
                    <a16:creationId xmlns:a16="http://schemas.microsoft.com/office/drawing/2014/main" id="{D316119E-1469-42CE-7A2A-B3AB60C1CF81}"/>
                  </a:ext>
                </a:extLst>
              </p:cNvPr>
              <p:cNvSpPr txBox="1">
                <a:spLocks noRot="1" noChangeAspect="1" noMove="1" noResize="1" noEditPoints="1" noAdjustHandles="1" noChangeArrowheads="1" noChangeShapeType="1" noTextEdit="1"/>
              </p:cNvSpPr>
              <p:nvPr/>
            </p:nvSpPr>
            <p:spPr>
              <a:xfrm>
                <a:off x="8884504" y="3990470"/>
                <a:ext cx="448841" cy="369332"/>
              </a:xfrm>
              <a:prstGeom prst="rect">
                <a:avLst/>
              </a:prstGeom>
              <a:blipFill>
                <a:blip r:embed="rId12"/>
                <a:stretch>
                  <a:fillRect l="-16216" r="-16216"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4" name="TextBox 6323">
                <a:extLst>
                  <a:ext uri="{FF2B5EF4-FFF2-40B4-BE49-F238E27FC236}">
                    <a16:creationId xmlns:a16="http://schemas.microsoft.com/office/drawing/2014/main" id="{CD790CDA-2E2A-18D9-E98D-C63AF4594102}"/>
                  </a:ext>
                </a:extLst>
              </p:cNvPr>
              <p:cNvSpPr txBox="1"/>
              <p:nvPr/>
            </p:nvSpPr>
            <p:spPr>
              <a:xfrm>
                <a:off x="6181836" y="5027890"/>
                <a:ext cx="500137"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𝑩𝑽</m:t>
                          </m:r>
                        </m:num>
                        <m:den>
                          <m:r>
                            <a:rPr lang="vi-VN"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6324" name="TextBox 6323">
                <a:extLst>
                  <a:ext uri="{FF2B5EF4-FFF2-40B4-BE49-F238E27FC236}">
                    <a16:creationId xmlns:a16="http://schemas.microsoft.com/office/drawing/2014/main" id="{CD790CDA-2E2A-18D9-E98D-C63AF4594102}"/>
                  </a:ext>
                </a:extLst>
              </p:cNvPr>
              <p:cNvSpPr txBox="1">
                <a:spLocks noRot="1" noChangeAspect="1" noMove="1" noResize="1" noEditPoints="1" noAdjustHandles="1" noChangeArrowheads="1" noChangeShapeType="1" noTextEdit="1"/>
              </p:cNvSpPr>
              <p:nvPr/>
            </p:nvSpPr>
            <p:spPr>
              <a:xfrm>
                <a:off x="6181836" y="5027890"/>
                <a:ext cx="500137" cy="691471"/>
              </a:xfrm>
              <a:prstGeom prst="rect">
                <a:avLst/>
              </a:prstGeom>
              <a:blipFill>
                <a:blip r:embed="rId1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5" name="TextBox 6324">
                <a:extLst>
                  <a:ext uri="{FF2B5EF4-FFF2-40B4-BE49-F238E27FC236}">
                    <a16:creationId xmlns:a16="http://schemas.microsoft.com/office/drawing/2014/main" id="{C4F3756B-3F12-FCBD-1DDD-31B88649E4CA}"/>
                  </a:ext>
                </a:extLst>
              </p:cNvPr>
              <p:cNvSpPr txBox="1"/>
              <p:nvPr/>
            </p:nvSpPr>
            <p:spPr>
              <a:xfrm>
                <a:off x="8383881" y="4938143"/>
                <a:ext cx="448841" cy="69910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𝒃𝒗</m:t>
                          </m:r>
                        </m:num>
                        <m:den>
                          <m:r>
                            <a:rPr lang="vi-VN"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6325" name="TextBox 6324">
                <a:extLst>
                  <a:ext uri="{FF2B5EF4-FFF2-40B4-BE49-F238E27FC236}">
                    <a16:creationId xmlns:a16="http://schemas.microsoft.com/office/drawing/2014/main" id="{C4F3756B-3F12-FCBD-1DDD-31B88649E4CA}"/>
                  </a:ext>
                </a:extLst>
              </p:cNvPr>
              <p:cNvSpPr txBox="1">
                <a:spLocks noRot="1" noChangeAspect="1" noMove="1" noResize="1" noEditPoints="1" noAdjustHandles="1" noChangeArrowheads="1" noChangeShapeType="1" noTextEdit="1"/>
              </p:cNvSpPr>
              <p:nvPr/>
            </p:nvSpPr>
            <p:spPr>
              <a:xfrm>
                <a:off x="8383881" y="4938143"/>
                <a:ext cx="448841" cy="699102"/>
              </a:xfrm>
              <a:prstGeom prst="rect">
                <a:avLst/>
              </a:prstGeom>
              <a:blipFill>
                <a:blip r:embed="rId14"/>
                <a:stretch>
                  <a:fillRect/>
                </a:stretch>
              </a:blipFill>
            </p:spPr>
            <p:txBody>
              <a:bodyPr/>
              <a:lstStyle/>
              <a:p>
                <a:r>
                  <a:rPr lang="en-US">
                    <a:noFill/>
                  </a:rPr>
                  <a:t> </a:t>
                </a:r>
              </a:p>
            </p:txBody>
          </p:sp>
        </mc:Fallback>
      </mc:AlternateContent>
      <p:cxnSp>
        <p:nvCxnSpPr>
          <p:cNvPr id="6327" name="Straight Arrow Connector 6326">
            <a:extLst>
              <a:ext uri="{FF2B5EF4-FFF2-40B4-BE49-F238E27FC236}">
                <a16:creationId xmlns:a16="http://schemas.microsoft.com/office/drawing/2014/main" id="{9B2FAB76-8DF8-3126-07F8-5FA41FCB73D8}"/>
              </a:ext>
            </a:extLst>
          </p:cNvPr>
          <p:cNvCxnSpPr>
            <a:cxnSpLocks/>
          </p:cNvCxnSpPr>
          <p:nvPr/>
        </p:nvCxnSpPr>
        <p:spPr>
          <a:xfrm flipH="1">
            <a:off x="6382209" y="4359802"/>
            <a:ext cx="2467884" cy="5941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28" name="Straight Arrow Connector 6327">
            <a:extLst>
              <a:ext uri="{FF2B5EF4-FFF2-40B4-BE49-F238E27FC236}">
                <a16:creationId xmlns:a16="http://schemas.microsoft.com/office/drawing/2014/main" id="{7A002329-B6D9-9AE0-A2AC-8AF125B8A0F4}"/>
              </a:ext>
            </a:extLst>
          </p:cNvPr>
          <p:cNvCxnSpPr>
            <a:cxnSpLocks/>
          </p:cNvCxnSpPr>
          <p:nvPr/>
        </p:nvCxnSpPr>
        <p:spPr>
          <a:xfrm>
            <a:off x="4917000" y="4446172"/>
            <a:ext cx="1514904" cy="4793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32" name="Straight Arrow Connector 6331">
            <a:extLst>
              <a:ext uri="{FF2B5EF4-FFF2-40B4-BE49-F238E27FC236}">
                <a16:creationId xmlns:a16="http://schemas.microsoft.com/office/drawing/2014/main" id="{44922E4D-415F-58E6-59CB-60DFA0468EC9}"/>
              </a:ext>
            </a:extLst>
          </p:cNvPr>
          <p:cNvCxnSpPr>
            <a:cxnSpLocks/>
            <a:endCxn id="6325" idx="0"/>
          </p:cNvCxnSpPr>
          <p:nvPr/>
        </p:nvCxnSpPr>
        <p:spPr>
          <a:xfrm>
            <a:off x="6153415" y="4420914"/>
            <a:ext cx="2454887" cy="517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35" name="Straight Arrow Connector 6334">
            <a:extLst>
              <a:ext uri="{FF2B5EF4-FFF2-40B4-BE49-F238E27FC236}">
                <a16:creationId xmlns:a16="http://schemas.microsoft.com/office/drawing/2014/main" id="{75E8EFE6-B38F-9B23-8D0A-BEBA4426621D}"/>
              </a:ext>
            </a:extLst>
          </p:cNvPr>
          <p:cNvCxnSpPr>
            <a:cxnSpLocks/>
            <a:stCxn id="6323" idx="2"/>
            <a:endCxn id="6325" idx="0"/>
          </p:cNvCxnSpPr>
          <p:nvPr/>
        </p:nvCxnSpPr>
        <p:spPr>
          <a:xfrm flipH="1">
            <a:off x="8608302" y="4359802"/>
            <a:ext cx="500623" cy="5783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6" name="Picture 14" descr="Copyright - Free files and folders icons">
            <a:extLst>
              <a:ext uri="{FF2B5EF4-FFF2-40B4-BE49-F238E27FC236}">
                <a16:creationId xmlns:a16="http://schemas.microsoft.com/office/drawing/2014/main" id="{D32E20B3-CE1A-20EC-BCAF-ECC5E2B61E6A}"/>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462146" y="249626"/>
            <a:ext cx="870889" cy="870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33230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F3268B-FDCD-4ECA-9794-CC34FA45901B}"/>
              </a:ext>
            </a:extLst>
          </p:cNvPr>
          <p:cNvSpPr/>
          <p:nvPr/>
        </p:nvSpPr>
        <p:spPr>
          <a:xfrm>
            <a:off x="1253944" y="1197555"/>
            <a:ext cx="10173047" cy="4857885"/>
          </a:xfrm>
          <a:prstGeom prst="rect">
            <a:avLst/>
          </a:prstGeom>
          <a:solidFill>
            <a:srgbClr val="EFFBFA"/>
          </a:solidFill>
          <a:ln w="25400" cap="flat" cmpd="sng" algn="ctr">
            <a:solidFill>
              <a:srgbClr val="D1F1EF">
                <a:shade val="50000"/>
              </a:srgbClr>
            </a:solidFill>
            <a:prstDash val="solid"/>
          </a:ln>
          <a:effectLst/>
        </p:spPr>
        <p:txBody>
          <a:bodyPr rtlCol="0" anchor="ctr"/>
          <a:lstStyle/>
          <a:p>
            <a:pPr marL="0" indent="0" algn="just">
              <a:lnSpc>
                <a:spcPct val="150000"/>
              </a:lnSpc>
              <a:buNone/>
            </a:pPr>
            <a:r>
              <a:rPr kumimoji="0" lang="en-US" sz="2000" i="0" u="none" strike="noStrike" kern="0" cap="none" spc="0" normalizeH="0" baseline="0" noProof="0" dirty="0">
                <a:ln>
                  <a:noFill/>
                </a:ln>
                <a:solidFill>
                  <a:srgbClr val="1C3E71"/>
                </a:solidFill>
                <a:effectLst/>
                <a:uLnTx/>
                <a:uFillTx/>
                <a:ea typeface="Roboto" panose="02000000000000000000" pitchFamily="2" charset="0"/>
                <a:cs typeface="+mn-cs"/>
                <a:sym typeface="Arial"/>
              </a:rPr>
              <a:t>   </a:t>
            </a:r>
            <a:r>
              <a:rPr lang="vi-VN" sz="2000" b="1" dirty="0" smtClean="0">
                <a:solidFill>
                  <a:srgbClr val="1C3E71"/>
                </a:solidFill>
              </a:rPr>
              <a:t>- </a:t>
            </a:r>
            <a:r>
              <a:rPr lang="vi-VN" sz="2000" b="1" dirty="0">
                <a:solidFill>
                  <a:srgbClr val="1C3E71"/>
                </a:solidFill>
              </a:rPr>
              <a:t>Vai trò: </a:t>
            </a:r>
            <a:endParaRPr lang="en-US" sz="2000" b="1" dirty="0" smtClean="0">
              <a:solidFill>
                <a:srgbClr val="1C3E71"/>
              </a:solidFill>
            </a:endParaRPr>
          </a:p>
          <a:p>
            <a:pPr marL="0" indent="0" algn="just">
              <a:lnSpc>
                <a:spcPct val="150000"/>
              </a:lnSpc>
              <a:buNone/>
            </a:pPr>
            <a:r>
              <a:rPr lang="en-US" sz="2000" b="1" dirty="0" smtClean="0">
                <a:solidFill>
                  <a:srgbClr val="1C3E71"/>
                </a:solidFill>
              </a:rPr>
              <a:t>+ </a:t>
            </a:r>
            <a:r>
              <a:rPr lang="vi-VN" sz="2000" dirty="0" smtClean="0">
                <a:solidFill>
                  <a:srgbClr val="1C3E71"/>
                </a:solidFill>
              </a:rPr>
              <a:t>các </a:t>
            </a:r>
            <a:r>
              <a:rPr lang="vi-VN" sz="2000" dirty="0">
                <a:solidFill>
                  <a:srgbClr val="1C3E71"/>
                </a:solidFill>
              </a:rPr>
              <a:t>gene tốt di truyền cùng nhau giúp SV thích nghi với môi trường, </a:t>
            </a:r>
            <a:endParaRPr lang="en-US" sz="2000" dirty="0" smtClean="0">
              <a:solidFill>
                <a:srgbClr val="1C3E71"/>
              </a:solidFill>
            </a:endParaRPr>
          </a:p>
          <a:p>
            <a:pPr marL="0" indent="0" algn="just">
              <a:lnSpc>
                <a:spcPct val="150000"/>
              </a:lnSpc>
              <a:buNone/>
            </a:pPr>
            <a:r>
              <a:rPr lang="en-US" sz="2000" dirty="0" smtClean="0">
                <a:solidFill>
                  <a:srgbClr val="1C3E71"/>
                </a:solidFill>
              </a:rPr>
              <a:t>+ </a:t>
            </a:r>
            <a:r>
              <a:rPr lang="vi-VN" sz="2000" dirty="0" smtClean="0">
                <a:solidFill>
                  <a:srgbClr val="1C3E71"/>
                </a:solidFill>
              </a:rPr>
              <a:t>duy </a:t>
            </a:r>
            <a:r>
              <a:rPr lang="vi-VN" sz="2000" dirty="0">
                <a:solidFill>
                  <a:srgbClr val="1C3E71"/>
                </a:solidFill>
              </a:rPr>
              <a:t>trì sự ổn định của loài; </a:t>
            </a:r>
            <a:endParaRPr lang="en-US" sz="2000" dirty="0" smtClean="0">
              <a:solidFill>
                <a:srgbClr val="1C3E71"/>
              </a:solidFill>
            </a:endParaRPr>
          </a:p>
          <a:p>
            <a:pPr marL="0" indent="0" algn="just">
              <a:lnSpc>
                <a:spcPct val="150000"/>
              </a:lnSpc>
              <a:buNone/>
            </a:pPr>
            <a:r>
              <a:rPr lang="en-US" sz="2000" dirty="0" smtClean="0">
                <a:solidFill>
                  <a:srgbClr val="1C3E71"/>
                </a:solidFill>
              </a:rPr>
              <a:t>+ </a:t>
            </a:r>
            <a:r>
              <a:rPr lang="vi-VN" sz="2000" dirty="0" smtClean="0">
                <a:solidFill>
                  <a:srgbClr val="1C3E71"/>
                </a:solidFill>
              </a:rPr>
              <a:t>sàng </a:t>
            </a:r>
            <a:r>
              <a:rPr lang="vi-VN" sz="2000" dirty="0">
                <a:solidFill>
                  <a:srgbClr val="1C3E71"/>
                </a:solidFill>
              </a:rPr>
              <a:t>lọc, lựa chọn kiểu hình mong muốn của vật nuôi</a:t>
            </a:r>
            <a:r>
              <a:rPr lang="vi-VN" sz="2000" dirty="0">
                <a:solidFill>
                  <a:srgbClr val="FF0000"/>
                </a:solidFill>
              </a:rPr>
              <a:t>/</a:t>
            </a:r>
            <a:r>
              <a:rPr lang="vi-VN" sz="2000" dirty="0">
                <a:solidFill>
                  <a:srgbClr val="1C3E71"/>
                </a:solidFill>
              </a:rPr>
              <a:t>cây trồng; </a:t>
            </a:r>
            <a:endParaRPr lang="en-US" sz="2000" dirty="0" smtClean="0">
              <a:solidFill>
                <a:srgbClr val="1C3E71"/>
              </a:solidFill>
            </a:endParaRPr>
          </a:p>
          <a:p>
            <a:pPr marL="0" indent="0" algn="just">
              <a:lnSpc>
                <a:spcPct val="150000"/>
              </a:lnSpc>
              <a:buNone/>
            </a:pPr>
            <a:r>
              <a:rPr lang="en-US" sz="2000" dirty="0" smtClean="0">
                <a:solidFill>
                  <a:srgbClr val="1C3E71"/>
                </a:solidFill>
              </a:rPr>
              <a:t>+ </a:t>
            </a:r>
            <a:r>
              <a:rPr lang="vi-VN" sz="2000" dirty="0" smtClean="0">
                <a:solidFill>
                  <a:srgbClr val="1C3E71"/>
                </a:solidFill>
              </a:rPr>
              <a:t>gây </a:t>
            </a:r>
            <a:r>
              <a:rPr lang="vi-VN" sz="2000" dirty="0">
                <a:solidFill>
                  <a:srgbClr val="1C3E71"/>
                </a:solidFill>
              </a:rPr>
              <a:t>đột biến chuyển đoạn để đưa các gene có lợi vào cùng một NST tạo ra giống mới.</a:t>
            </a:r>
            <a:endParaRPr lang="en-US" sz="2000" dirty="0">
              <a:solidFill>
                <a:srgbClr val="1C3E71"/>
              </a:solidFill>
            </a:endParaRPr>
          </a:p>
        </p:txBody>
      </p:sp>
      <p:pic>
        <p:nvPicPr>
          <p:cNvPr id="5" name="Picture 14" descr="Copyright - Free files and folders icons">
            <a:extLst>
              <a:ext uri="{FF2B5EF4-FFF2-40B4-BE49-F238E27FC236}">
                <a16:creationId xmlns:a16="http://schemas.microsoft.com/office/drawing/2014/main" id="{D520CC94-C8C0-4571-B086-D98EE05D7F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9564" y="1134292"/>
            <a:ext cx="870889" cy="87088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E27D33F-BEDF-4102-8C7C-A3004F9CD4DF}"/>
              </a:ext>
            </a:extLst>
          </p:cNvPr>
          <p:cNvSpPr txBox="1"/>
          <p:nvPr/>
        </p:nvSpPr>
        <p:spPr>
          <a:xfrm>
            <a:off x="3551833" y="344403"/>
            <a:ext cx="5253361" cy="584775"/>
          </a:xfrm>
          <a:prstGeom prst="rect">
            <a:avLst/>
          </a:prstGeom>
          <a:noFill/>
        </p:spPr>
        <p:txBody>
          <a:bodyPr wrap="none" rtlCol="0">
            <a:spAutoFit/>
          </a:bodyPr>
          <a:lstStyle/>
          <a:p>
            <a:pPr marL="0" indent="0">
              <a:spcBef>
                <a:spcPts val="0"/>
              </a:spcBef>
              <a:buFont typeface="Arial" panose="020B0604020202020204" pitchFamily="34" charset="0"/>
              <a:buNone/>
            </a:pPr>
            <a:r>
              <a:rPr lang="vi-VN" sz="3200" b="1" dirty="0">
                <a:solidFill>
                  <a:srgbClr val="1C3E71"/>
                </a:solidFill>
                <a:latin typeface="+mj-lt"/>
                <a:ea typeface="Roboto" panose="02000000000000000000" pitchFamily="2" charset="0"/>
              </a:rPr>
              <a:t>Thí nghiệm về liên kết gene</a:t>
            </a:r>
            <a:endParaRPr lang="en-US" sz="3200" b="1" dirty="0">
              <a:solidFill>
                <a:srgbClr val="1C3E71"/>
              </a:solidFill>
              <a:latin typeface="+mj-lt"/>
              <a:ea typeface="Roboto" panose="02000000000000000000" pitchFamily="2" charset="0"/>
            </a:endParaRPr>
          </a:p>
        </p:txBody>
      </p:sp>
    </p:spTree>
    <p:extLst>
      <p:ext uri="{BB962C8B-B14F-4D97-AF65-F5344CB8AC3E}">
        <p14:creationId xmlns:p14="http://schemas.microsoft.com/office/powerpoint/2010/main" val="3640266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239;p28">
            <a:extLst>
              <a:ext uri="{FF2B5EF4-FFF2-40B4-BE49-F238E27FC236}">
                <a16:creationId xmlns:a16="http://schemas.microsoft.com/office/drawing/2014/main" id="{A109733C-9934-446F-9765-C0C740C0F062}"/>
              </a:ext>
            </a:extLst>
          </p:cNvPr>
          <p:cNvSpPr txBox="1">
            <a:spLocks/>
          </p:cNvSpPr>
          <p:nvPr/>
        </p:nvSpPr>
        <p:spPr>
          <a:xfrm>
            <a:off x="4044537" y="2302032"/>
            <a:ext cx="5195454" cy="879900"/>
          </a:xfrm>
          <a:prstGeom prst="rect">
            <a:avLst/>
          </a:prstGeom>
        </p:spPr>
        <p:txBody>
          <a:bodyPr spcFirstLastPara="1" vert="horz" wrap="square" lIns="91425" tIns="91425" rIns="91425" bIns="91425"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4400" b="1" dirty="0" err="1" smtClean="0">
                <a:solidFill>
                  <a:srgbClr val="1C3E71"/>
                </a:solidFill>
                <a:latin typeface="Times New Roman" panose="02020603050405020304" pitchFamily="18" charset="0"/>
                <a:ea typeface="Roboto" panose="02000000000000000000" pitchFamily="2" charset="0"/>
                <a:cs typeface="Times New Roman" panose="02020603050405020304" pitchFamily="18" charset="0"/>
              </a:rPr>
              <a:t>Hoán</a:t>
            </a:r>
            <a:r>
              <a:rPr lang="en-US" sz="4400" b="1" dirty="0" smtClean="0">
                <a:solidFill>
                  <a:srgbClr val="1C3E71"/>
                </a:solidFill>
                <a:latin typeface="Times New Roman" panose="02020603050405020304" pitchFamily="18" charset="0"/>
                <a:ea typeface="Roboto" panose="02000000000000000000" pitchFamily="2" charset="0"/>
                <a:cs typeface="Times New Roman" panose="02020603050405020304" pitchFamily="18" charset="0"/>
              </a:rPr>
              <a:t> </a:t>
            </a:r>
            <a:r>
              <a:rPr lang="en-US" sz="4400" b="1" dirty="0" err="1" smtClean="0">
                <a:solidFill>
                  <a:srgbClr val="1C3E71"/>
                </a:solidFill>
                <a:latin typeface="Times New Roman" panose="02020603050405020304" pitchFamily="18" charset="0"/>
                <a:ea typeface="Roboto" panose="02000000000000000000" pitchFamily="2" charset="0"/>
                <a:cs typeface="Times New Roman" panose="02020603050405020304" pitchFamily="18" charset="0"/>
              </a:rPr>
              <a:t>vị</a:t>
            </a:r>
            <a:r>
              <a:rPr lang="vi-VN" sz="4400" b="1" dirty="0" smtClean="0">
                <a:solidFill>
                  <a:srgbClr val="1C3E71"/>
                </a:solidFill>
                <a:latin typeface="Times New Roman" panose="02020603050405020304" pitchFamily="18" charset="0"/>
                <a:ea typeface="Roboto" panose="02000000000000000000" pitchFamily="2" charset="0"/>
                <a:cs typeface="Times New Roman" panose="02020603050405020304" pitchFamily="18" charset="0"/>
              </a:rPr>
              <a:t> </a:t>
            </a:r>
            <a:r>
              <a:rPr lang="vi-VN" sz="4400" b="1" dirty="0">
                <a:solidFill>
                  <a:srgbClr val="1C3E71"/>
                </a:solidFill>
                <a:latin typeface="Times New Roman" panose="02020603050405020304" pitchFamily="18" charset="0"/>
                <a:ea typeface="Roboto" panose="02000000000000000000" pitchFamily="2" charset="0"/>
                <a:cs typeface="Times New Roman" panose="02020603050405020304" pitchFamily="18" charset="0"/>
              </a:rPr>
              <a:t>gene</a:t>
            </a:r>
            <a:endParaRPr lang="en-US" sz="4400" b="1" dirty="0">
              <a:solidFill>
                <a:srgbClr val="1C3E71"/>
              </a:solidFill>
              <a:latin typeface="Times New Roman" panose="02020603050405020304" pitchFamily="18" charset="0"/>
              <a:ea typeface="Roboto" panose="02000000000000000000" pitchFamily="2" charset="0"/>
              <a:cs typeface="Times New Roman" panose="02020603050405020304" pitchFamily="18" charset="0"/>
            </a:endParaRPr>
          </a:p>
        </p:txBody>
      </p:sp>
      <p:sp>
        <p:nvSpPr>
          <p:cNvPr id="8" name="Google Shape;524;p46">
            <a:extLst>
              <a:ext uri="{FF2B5EF4-FFF2-40B4-BE49-F238E27FC236}">
                <a16:creationId xmlns:a16="http://schemas.microsoft.com/office/drawing/2014/main" id="{88E065EA-CB1B-4875-A93A-1A62C4CAA58E}"/>
              </a:ext>
            </a:extLst>
          </p:cNvPr>
          <p:cNvSpPr/>
          <p:nvPr/>
        </p:nvSpPr>
        <p:spPr>
          <a:xfrm>
            <a:off x="-1562628" y="3351317"/>
            <a:ext cx="791400" cy="754200"/>
          </a:xfrm>
          <a:prstGeom prst="roundRect">
            <a:avLst>
              <a:gd name="adj" fmla="val 16667"/>
            </a:avLst>
          </a:prstGeom>
          <a:solidFill>
            <a:srgbClr val="35CEC3"/>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84B5E"/>
              </a:solidFill>
              <a:effectLst/>
              <a:uLnTx/>
              <a:uFillTx/>
              <a:latin typeface="+mj-lt"/>
            </a:endParaRPr>
          </a:p>
        </p:txBody>
      </p:sp>
      <p:sp>
        <p:nvSpPr>
          <p:cNvPr id="9" name="Google Shape;527;p46">
            <a:extLst>
              <a:ext uri="{FF2B5EF4-FFF2-40B4-BE49-F238E27FC236}">
                <a16:creationId xmlns:a16="http://schemas.microsoft.com/office/drawing/2014/main" id="{47B56541-0F33-4E0C-BFF0-A6761B600E0C}"/>
              </a:ext>
            </a:extLst>
          </p:cNvPr>
          <p:cNvSpPr txBox="1"/>
          <p:nvPr/>
        </p:nvSpPr>
        <p:spPr>
          <a:xfrm>
            <a:off x="-1562628" y="3508367"/>
            <a:ext cx="791400" cy="440100"/>
          </a:xfrm>
          <a:prstGeom prst="rect">
            <a:avLst/>
          </a:prstGeom>
          <a:no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 sz="1000" b="0" i="0" u="none" strike="noStrike" kern="0" cap="none" spc="0" normalizeH="0" baseline="0" noProof="0">
                <a:ln>
                  <a:noFill/>
                </a:ln>
                <a:solidFill>
                  <a:srgbClr val="084B5E"/>
                </a:solidFill>
                <a:effectLst/>
                <a:uLnTx/>
                <a:uFillTx/>
                <a:latin typeface="+mj-lt"/>
              </a:rPr>
              <a:t>#35cec3</a:t>
            </a:r>
            <a:endParaRPr kumimoji="0" sz="1000" b="0" i="0" u="none" strike="noStrike" kern="0" cap="none" spc="0" normalizeH="0" baseline="0" noProof="0">
              <a:ln>
                <a:noFill/>
              </a:ln>
              <a:solidFill>
                <a:srgbClr val="084B5E"/>
              </a:solidFill>
              <a:effectLst/>
              <a:uLnTx/>
              <a:uFillTx/>
              <a:latin typeface="+mj-lt"/>
            </a:endParaRPr>
          </a:p>
        </p:txBody>
      </p:sp>
      <p:grpSp>
        <p:nvGrpSpPr>
          <p:cNvPr id="24" name="Group 23">
            <a:extLst>
              <a:ext uri="{FF2B5EF4-FFF2-40B4-BE49-F238E27FC236}">
                <a16:creationId xmlns:a16="http://schemas.microsoft.com/office/drawing/2014/main" id="{E898DDF3-6CEA-4894-B915-10158532CA6F}"/>
              </a:ext>
            </a:extLst>
          </p:cNvPr>
          <p:cNvGrpSpPr/>
          <p:nvPr/>
        </p:nvGrpSpPr>
        <p:grpSpPr>
          <a:xfrm>
            <a:off x="2875220" y="2302031"/>
            <a:ext cx="1169317" cy="1049285"/>
            <a:chOff x="1005839" y="2137110"/>
            <a:chExt cx="898865" cy="862860"/>
          </a:xfrm>
        </p:grpSpPr>
        <p:sp>
          <p:nvSpPr>
            <p:cNvPr id="16" name="Oval 15">
              <a:extLst>
                <a:ext uri="{FF2B5EF4-FFF2-40B4-BE49-F238E27FC236}">
                  <a16:creationId xmlns:a16="http://schemas.microsoft.com/office/drawing/2014/main" id="{9657161E-6BBE-41C2-9CBA-08FFA3A639DD}"/>
                </a:ext>
              </a:extLst>
            </p:cNvPr>
            <p:cNvSpPr/>
            <p:nvPr/>
          </p:nvSpPr>
          <p:spPr>
            <a:xfrm>
              <a:off x="1005839" y="2137110"/>
              <a:ext cx="898865" cy="862860"/>
            </a:xfrm>
            <a:prstGeom prst="ellipse">
              <a:avLst/>
            </a:prstGeom>
            <a:solidFill>
              <a:srgbClr val="35CEC3"/>
            </a:solidFill>
            <a:ln>
              <a:solidFill>
                <a:srgbClr val="35CE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chemeClr val="bg1"/>
                </a:solidFill>
              </a:endParaRPr>
            </a:p>
          </p:txBody>
        </p:sp>
        <p:sp>
          <p:nvSpPr>
            <p:cNvPr id="17" name="Google Shape;333;p34">
              <a:extLst>
                <a:ext uri="{FF2B5EF4-FFF2-40B4-BE49-F238E27FC236}">
                  <a16:creationId xmlns:a16="http://schemas.microsoft.com/office/drawing/2014/main" id="{F8021278-E9C8-4B18-961D-E03DE1EC0B11}"/>
                </a:ext>
              </a:extLst>
            </p:cNvPr>
            <p:cNvSpPr txBox="1">
              <a:spLocks/>
            </p:cNvSpPr>
            <p:nvPr/>
          </p:nvSpPr>
          <p:spPr>
            <a:xfrm flipH="1">
              <a:off x="1300307" y="2164109"/>
              <a:ext cx="31725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100"/>
                <a:buFont typeface="Nunito Light"/>
                <a:buAutoNum type="arabicPeriod"/>
                <a:defRPr sz="1400" b="0" i="0" u="none" strike="noStrike" cap="none">
                  <a:solidFill>
                    <a:schemeClr val="dk2"/>
                  </a:solidFill>
                  <a:latin typeface="Montserrat"/>
                  <a:ea typeface="Montserrat"/>
                  <a:cs typeface="Montserrat"/>
                  <a:sym typeface="Montserrat"/>
                </a:defRPr>
              </a:lvl1pPr>
              <a:lvl2pPr marL="914400" marR="0" lvl="1" indent="-317500" algn="ctr" rtl="0">
                <a:lnSpc>
                  <a:spcPct val="100000"/>
                </a:lnSpc>
                <a:spcBef>
                  <a:spcPts val="1000"/>
                </a:spcBef>
                <a:spcAft>
                  <a:spcPts val="0"/>
                </a:spcAft>
                <a:buClr>
                  <a:srgbClr val="E76A28"/>
                </a:buClr>
                <a:buSzPts val="1600"/>
                <a:buFont typeface="Nunito Light"/>
                <a:buAutoNum type="alphaLcPeriod"/>
                <a:defRPr sz="1400" b="0" i="0" u="none" strike="noStrike" cap="none">
                  <a:solidFill>
                    <a:schemeClr val="dk2"/>
                  </a:solidFill>
                  <a:latin typeface="Montserrat"/>
                  <a:ea typeface="Montserrat"/>
                  <a:cs typeface="Montserrat"/>
                  <a:sym typeface="Montserrat"/>
                </a:defRPr>
              </a:lvl2pPr>
              <a:lvl3pPr marL="1371600" marR="0" lvl="2" indent="-317500" algn="ctr" rtl="0">
                <a:lnSpc>
                  <a:spcPct val="100000"/>
                </a:lnSpc>
                <a:spcBef>
                  <a:spcPts val="1600"/>
                </a:spcBef>
                <a:spcAft>
                  <a:spcPts val="0"/>
                </a:spcAft>
                <a:buClr>
                  <a:srgbClr val="E76A28"/>
                </a:buClr>
                <a:buSzPts val="1500"/>
                <a:buFont typeface="Nunito Light"/>
                <a:buAutoNum type="romanLcPeriod"/>
                <a:defRPr sz="1400" b="0" i="0" u="none" strike="noStrike" cap="none">
                  <a:solidFill>
                    <a:schemeClr val="dk2"/>
                  </a:solidFill>
                  <a:latin typeface="Montserrat"/>
                  <a:ea typeface="Montserrat"/>
                  <a:cs typeface="Montserrat"/>
                  <a:sym typeface="Montserrat"/>
                </a:defRPr>
              </a:lvl3pPr>
              <a:lvl4pPr marL="1828800" marR="0" lvl="3" indent="-317500" algn="ctr" rtl="0">
                <a:lnSpc>
                  <a:spcPct val="100000"/>
                </a:lnSpc>
                <a:spcBef>
                  <a:spcPts val="1600"/>
                </a:spcBef>
                <a:spcAft>
                  <a:spcPts val="0"/>
                </a:spcAft>
                <a:buClr>
                  <a:srgbClr val="E76A28"/>
                </a:buClr>
                <a:buSzPts val="1500"/>
                <a:buFont typeface="Nunito Light"/>
                <a:buAutoNum type="arabicPeriod"/>
                <a:defRPr sz="1400" b="0" i="0" u="none" strike="noStrike" cap="none">
                  <a:solidFill>
                    <a:schemeClr val="dk2"/>
                  </a:solidFill>
                  <a:latin typeface="Montserrat"/>
                  <a:ea typeface="Montserrat"/>
                  <a:cs typeface="Montserrat"/>
                  <a:sym typeface="Montserrat"/>
                </a:defRPr>
              </a:lvl4pPr>
              <a:lvl5pPr marL="2286000" marR="0" lvl="4" indent="-317500" algn="ctr" rtl="0">
                <a:lnSpc>
                  <a:spcPct val="100000"/>
                </a:lnSpc>
                <a:spcBef>
                  <a:spcPts val="1600"/>
                </a:spcBef>
                <a:spcAft>
                  <a:spcPts val="0"/>
                </a:spcAft>
                <a:buClr>
                  <a:srgbClr val="E76A28"/>
                </a:buClr>
                <a:buSzPts val="1400"/>
                <a:buFont typeface="Nunito Light"/>
                <a:buAutoNum type="alphaLcPeriod"/>
                <a:defRPr sz="1400" b="0" i="0" u="none" strike="noStrike" cap="none">
                  <a:solidFill>
                    <a:schemeClr val="dk2"/>
                  </a:solidFill>
                  <a:latin typeface="Montserrat"/>
                  <a:ea typeface="Montserrat"/>
                  <a:cs typeface="Montserrat"/>
                  <a:sym typeface="Montserrat"/>
                </a:defRPr>
              </a:lvl5pPr>
              <a:lvl6pPr marL="2743200" marR="0" lvl="5" indent="-317500" algn="ctr" rtl="0">
                <a:lnSpc>
                  <a:spcPct val="100000"/>
                </a:lnSpc>
                <a:spcBef>
                  <a:spcPts val="1600"/>
                </a:spcBef>
                <a:spcAft>
                  <a:spcPts val="0"/>
                </a:spcAft>
                <a:buClr>
                  <a:srgbClr val="999999"/>
                </a:buClr>
                <a:buSzPts val="1400"/>
                <a:buFont typeface="Nunito Light"/>
                <a:buAutoNum type="romanLcPeriod"/>
                <a:defRPr sz="1400" b="0" i="0" u="none" strike="noStrike" cap="none">
                  <a:solidFill>
                    <a:schemeClr val="dk2"/>
                  </a:solidFill>
                  <a:latin typeface="Montserrat"/>
                  <a:ea typeface="Montserrat"/>
                  <a:cs typeface="Montserrat"/>
                  <a:sym typeface="Montserrat"/>
                </a:defRPr>
              </a:lvl6pPr>
              <a:lvl7pPr marL="3200400" marR="0" lvl="6" indent="-317500" algn="ctr" rtl="0">
                <a:lnSpc>
                  <a:spcPct val="100000"/>
                </a:lnSpc>
                <a:spcBef>
                  <a:spcPts val="1600"/>
                </a:spcBef>
                <a:spcAft>
                  <a:spcPts val="0"/>
                </a:spcAft>
                <a:buClr>
                  <a:srgbClr val="999999"/>
                </a:buClr>
                <a:buSzPts val="1300"/>
                <a:buFont typeface="Nunito Light"/>
                <a:buAutoNum type="arabicPeriod"/>
                <a:defRPr sz="1400" b="0" i="0" u="none" strike="noStrike" cap="none">
                  <a:solidFill>
                    <a:schemeClr val="dk2"/>
                  </a:solidFill>
                  <a:latin typeface="Montserrat"/>
                  <a:ea typeface="Montserrat"/>
                  <a:cs typeface="Montserrat"/>
                  <a:sym typeface="Montserrat"/>
                </a:defRPr>
              </a:lvl7pPr>
              <a:lvl8pPr marL="3657600" marR="0" lvl="7" indent="-317500" algn="ctr" rtl="0">
                <a:lnSpc>
                  <a:spcPct val="100000"/>
                </a:lnSpc>
                <a:spcBef>
                  <a:spcPts val="1600"/>
                </a:spcBef>
                <a:spcAft>
                  <a:spcPts val="0"/>
                </a:spcAft>
                <a:buClr>
                  <a:srgbClr val="999999"/>
                </a:buClr>
                <a:buSzPts val="1300"/>
                <a:buFont typeface="Nunito Light"/>
                <a:buAutoNum type="alphaLcPeriod"/>
                <a:defRPr sz="1400" b="0" i="0" u="none" strike="noStrike" cap="none">
                  <a:solidFill>
                    <a:schemeClr val="dk2"/>
                  </a:solidFill>
                  <a:latin typeface="Montserrat"/>
                  <a:ea typeface="Montserrat"/>
                  <a:cs typeface="Montserrat"/>
                  <a:sym typeface="Montserrat"/>
                </a:defRPr>
              </a:lvl8pPr>
              <a:lvl9pPr marL="4114800" marR="0" lvl="8" indent="-317500" algn="ctr" rtl="0">
                <a:lnSpc>
                  <a:spcPct val="100000"/>
                </a:lnSpc>
                <a:spcBef>
                  <a:spcPts val="1600"/>
                </a:spcBef>
                <a:spcAft>
                  <a:spcPts val="1600"/>
                </a:spcAft>
                <a:buClr>
                  <a:srgbClr val="999999"/>
                </a:buClr>
                <a:buSzPts val="1400"/>
                <a:buFont typeface="Nunito Light"/>
                <a:buAutoNum type="romanLcPeriod"/>
                <a:defRPr sz="1400" b="0" i="0" u="none" strike="noStrike" cap="none">
                  <a:solidFill>
                    <a:schemeClr val="dk2"/>
                  </a:solidFill>
                  <a:latin typeface="Montserrat"/>
                  <a:ea typeface="Montserrat"/>
                  <a:cs typeface="Montserrat"/>
                  <a:sym typeface="Montserrat"/>
                </a:defRPr>
              </a:lvl9pPr>
            </a:lstStyle>
            <a:p>
              <a:pPr marL="0" indent="0">
                <a:buFont typeface="Nunito Light"/>
                <a:buNone/>
              </a:pPr>
              <a:r>
                <a:rPr lang="en-US" sz="3600" b="1" dirty="0" err="1" smtClean="0">
                  <a:solidFill>
                    <a:schemeClr val="bg1"/>
                  </a:solidFill>
                  <a:latin typeface="+mj-lt"/>
                </a:rPr>
                <a:t>IIi</a:t>
              </a:r>
              <a:endParaRPr lang="en-US" sz="3600" b="1" dirty="0">
                <a:solidFill>
                  <a:schemeClr val="bg1"/>
                </a:solidFill>
                <a:latin typeface="+mj-lt"/>
              </a:endParaRPr>
            </a:p>
          </p:txBody>
        </p:sp>
      </p:grpSp>
    </p:spTree>
    <p:extLst>
      <p:ext uri="{BB962C8B-B14F-4D97-AF65-F5344CB8AC3E}">
        <p14:creationId xmlns:p14="http://schemas.microsoft.com/office/powerpoint/2010/main" val="26302492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06A59B9-74A7-857D-C148-CEF09098723D}"/>
              </a:ext>
            </a:extLst>
          </p:cNvPr>
          <p:cNvPicPr>
            <a:picLocks noChangeAspect="1"/>
          </p:cNvPicPr>
          <p:nvPr/>
        </p:nvPicPr>
        <p:blipFill>
          <a:blip r:embed="rId2"/>
          <a:stretch>
            <a:fillRect/>
          </a:stretch>
        </p:blipFill>
        <p:spPr>
          <a:xfrm>
            <a:off x="3309317" y="1068192"/>
            <a:ext cx="819264" cy="1219370"/>
          </a:xfrm>
          <a:prstGeom prst="rect">
            <a:avLst/>
          </a:prstGeom>
        </p:spPr>
      </p:pic>
      <p:pic>
        <p:nvPicPr>
          <p:cNvPr id="10" name="Picture 9">
            <a:extLst>
              <a:ext uri="{FF2B5EF4-FFF2-40B4-BE49-F238E27FC236}">
                <a16:creationId xmlns:a16="http://schemas.microsoft.com/office/drawing/2014/main" id="{BC3E5351-1757-5A13-B795-B35483167CB7}"/>
              </a:ext>
            </a:extLst>
          </p:cNvPr>
          <p:cNvPicPr>
            <a:picLocks noChangeAspect="1"/>
          </p:cNvPicPr>
          <p:nvPr/>
        </p:nvPicPr>
        <p:blipFill>
          <a:blip r:embed="rId3"/>
          <a:stretch>
            <a:fillRect/>
          </a:stretch>
        </p:blipFill>
        <p:spPr>
          <a:xfrm>
            <a:off x="6162798" y="1091294"/>
            <a:ext cx="825361" cy="1086002"/>
          </a:xfrm>
          <a:prstGeom prst="rect">
            <a:avLst/>
          </a:prstGeom>
        </p:spPr>
      </p:pic>
      <p:pic>
        <p:nvPicPr>
          <p:cNvPr id="12" name="Picture 11">
            <a:extLst>
              <a:ext uri="{FF2B5EF4-FFF2-40B4-BE49-F238E27FC236}">
                <a16:creationId xmlns:a16="http://schemas.microsoft.com/office/drawing/2014/main" id="{ED0E4E6F-A251-A42B-B127-4E881F406444}"/>
              </a:ext>
            </a:extLst>
          </p:cNvPr>
          <p:cNvPicPr>
            <a:picLocks noChangeAspect="1"/>
          </p:cNvPicPr>
          <p:nvPr/>
        </p:nvPicPr>
        <p:blipFill>
          <a:blip r:embed="rId4"/>
          <a:stretch>
            <a:fillRect/>
          </a:stretch>
        </p:blipFill>
        <p:spPr>
          <a:xfrm>
            <a:off x="8179816" y="4021166"/>
            <a:ext cx="657317" cy="1000265"/>
          </a:xfrm>
          <a:prstGeom prst="rect">
            <a:avLst/>
          </a:prstGeom>
        </p:spPr>
      </p:pic>
      <p:pic>
        <p:nvPicPr>
          <p:cNvPr id="14" name="Picture 13">
            <a:extLst>
              <a:ext uri="{FF2B5EF4-FFF2-40B4-BE49-F238E27FC236}">
                <a16:creationId xmlns:a16="http://schemas.microsoft.com/office/drawing/2014/main" id="{73EE4340-8404-7643-F63C-ADBF62652801}"/>
              </a:ext>
            </a:extLst>
          </p:cNvPr>
          <p:cNvPicPr>
            <a:picLocks noChangeAspect="1"/>
          </p:cNvPicPr>
          <p:nvPr/>
        </p:nvPicPr>
        <p:blipFill>
          <a:blip r:embed="rId5"/>
          <a:stretch>
            <a:fillRect/>
          </a:stretch>
        </p:blipFill>
        <p:spPr>
          <a:xfrm>
            <a:off x="8278237" y="5243492"/>
            <a:ext cx="609685" cy="1086002"/>
          </a:xfrm>
          <a:prstGeom prst="rect">
            <a:avLst/>
          </a:prstGeom>
        </p:spPr>
      </p:pic>
      <p:sp>
        <p:nvSpPr>
          <p:cNvPr id="15" name="TextBox 14">
            <a:extLst>
              <a:ext uri="{FF2B5EF4-FFF2-40B4-BE49-F238E27FC236}">
                <a16:creationId xmlns:a16="http://schemas.microsoft.com/office/drawing/2014/main" id="{741BB006-F9DF-E8BE-3204-DAFE6BA6397E}"/>
              </a:ext>
            </a:extLst>
          </p:cNvPr>
          <p:cNvSpPr txBox="1"/>
          <p:nvPr/>
        </p:nvSpPr>
        <p:spPr>
          <a:xfrm>
            <a:off x="1996739" y="1610536"/>
            <a:ext cx="801823" cy="400110"/>
          </a:xfrm>
          <a:prstGeom prst="rect">
            <a:avLst/>
          </a:prstGeom>
          <a:noFill/>
        </p:spPr>
        <p:txBody>
          <a:bodyPr wrap="none" rtlCol="0">
            <a:spAutoFit/>
          </a:bodyPr>
          <a:lstStyle/>
          <a:p>
            <a:r>
              <a:rPr lang="en-US" sz="2000" b="1" dirty="0">
                <a:solidFill>
                  <a:srgbClr val="1C3E71"/>
                </a:solidFill>
              </a:rPr>
              <a:t>Pt/c: </a:t>
            </a:r>
          </a:p>
        </p:txBody>
      </p:sp>
      <p:pic>
        <p:nvPicPr>
          <p:cNvPr id="16" name="Picture 15">
            <a:extLst>
              <a:ext uri="{FF2B5EF4-FFF2-40B4-BE49-F238E27FC236}">
                <a16:creationId xmlns:a16="http://schemas.microsoft.com/office/drawing/2014/main" id="{B400311D-728C-6168-556E-83D5DE47E413}"/>
              </a:ext>
            </a:extLst>
          </p:cNvPr>
          <p:cNvPicPr>
            <a:picLocks noChangeAspect="1"/>
          </p:cNvPicPr>
          <p:nvPr/>
        </p:nvPicPr>
        <p:blipFill>
          <a:blip r:embed="rId2"/>
          <a:stretch>
            <a:fillRect/>
          </a:stretch>
        </p:blipFill>
        <p:spPr>
          <a:xfrm>
            <a:off x="4666052" y="2477281"/>
            <a:ext cx="819264" cy="1219370"/>
          </a:xfrm>
          <a:prstGeom prst="rect">
            <a:avLst/>
          </a:prstGeom>
        </p:spPr>
      </p:pic>
      <p:pic>
        <p:nvPicPr>
          <p:cNvPr id="17" name="Picture 16">
            <a:extLst>
              <a:ext uri="{FF2B5EF4-FFF2-40B4-BE49-F238E27FC236}">
                <a16:creationId xmlns:a16="http://schemas.microsoft.com/office/drawing/2014/main" id="{170FDD7C-AF60-CE9E-4228-ACD0B93A4141}"/>
              </a:ext>
            </a:extLst>
          </p:cNvPr>
          <p:cNvPicPr>
            <a:picLocks noChangeAspect="1"/>
          </p:cNvPicPr>
          <p:nvPr/>
        </p:nvPicPr>
        <p:blipFill>
          <a:blip r:embed="rId3"/>
          <a:stretch>
            <a:fillRect/>
          </a:stretch>
        </p:blipFill>
        <p:spPr>
          <a:xfrm>
            <a:off x="8481653" y="2477281"/>
            <a:ext cx="825361" cy="1086002"/>
          </a:xfrm>
          <a:prstGeom prst="rect">
            <a:avLst/>
          </a:prstGeom>
        </p:spPr>
      </p:pic>
      <p:pic>
        <p:nvPicPr>
          <p:cNvPr id="18" name="Picture 17">
            <a:extLst>
              <a:ext uri="{FF2B5EF4-FFF2-40B4-BE49-F238E27FC236}">
                <a16:creationId xmlns:a16="http://schemas.microsoft.com/office/drawing/2014/main" id="{0A4216AD-D2A6-48B4-9516-18A2E0D71CDC}"/>
              </a:ext>
            </a:extLst>
          </p:cNvPr>
          <p:cNvPicPr>
            <a:picLocks noChangeAspect="1"/>
          </p:cNvPicPr>
          <p:nvPr/>
        </p:nvPicPr>
        <p:blipFill>
          <a:blip r:embed="rId2"/>
          <a:stretch>
            <a:fillRect/>
          </a:stretch>
        </p:blipFill>
        <p:spPr>
          <a:xfrm>
            <a:off x="5075684" y="3874943"/>
            <a:ext cx="819264" cy="1219370"/>
          </a:xfrm>
          <a:prstGeom prst="rect">
            <a:avLst/>
          </a:prstGeom>
        </p:spPr>
      </p:pic>
      <p:pic>
        <p:nvPicPr>
          <p:cNvPr id="19" name="Picture 18">
            <a:extLst>
              <a:ext uri="{FF2B5EF4-FFF2-40B4-BE49-F238E27FC236}">
                <a16:creationId xmlns:a16="http://schemas.microsoft.com/office/drawing/2014/main" id="{F81A9AC1-A1AF-BF5E-1BB4-B08F7C45E845}"/>
              </a:ext>
            </a:extLst>
          </p:cNvPr>
          <p:cNvPicPr>
            <a:picLocks noChangeAspect="1"/>
          </p:cNvPicPr>
          <p:nvPr/>
        </p:nvPicPr>
        <p:blipFill>
          <a:blip r:embed="rId3"/>
          <a:stretch>
            <a:fillRect/>
          </a:stretch>
        </p:blipFill>
        <p:spPr>
          <a:xfrm>
            <a:off x="5261903" y="5151333"/>
            <a:ext cx="825361" cy="1086002"/>
          </a:xfrm>
          <a:prstGeom prst="rect">
            <a:avLst/>
          </a:prstGeom>
        </p:spPr>
      </p:pic>
      <p:sp>
        <p:nvSpPr>
          <p:cNvPr id="20" name="TextBox 19">
            <a:extLst>
              <a:ext uri="{FF2B5EF4-FFF2-40B4-BE49-F238E27FC236}">
                <a16:creationId xmlns:a16="http://schemas.microsoft.com/office/drawing/2014/main" id="{4033206D-300C-7A18-3090-639C59F5E7B3}"/>
              </a:ext>
            </a:extLst>
          </p:cNvPr>
          <p:cNvSpPr txBox="1"/>
          <p:nvPr/>
        </p:nvSpPr>
        <p:spPr>
          <a:xfrm>
            <a:off x="2742947" y="2169403"/>
            <a:ext cx="2169184"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1" name="TextBox 20">
            <a:extLst>
              <a:ext uri="{FF2B5EF4-FFF2-40B4-BE49-F238E27FC236}">
                <a16:creationId xmlns:a16="http://schemas.microsoft.com/office/drawing/2014/main" id="{13DD7E33-E4C5-43D2-C57F-F6737925E83B}"/>
              </a:ext>
            </a:extLst>
          </p:cNvPr>
          <p:cNvSpPr txBox="1"/>
          <p:nvPr/>
        </p:nvSpPr>
        <p:spPr>
          <a:xfrm>
            <a:off x="5408503" y="2167656"/>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2" name="TextBox 21">
            <a:extLst>
              <a:ext uri="{FF2B5EF4-FFF2-40B4-BE49-F238E27FC236}">
                <a16:creationId xmlns:a16="http://schemas.microsoft.com/office/drawing/2014/main" id="{3FDD36AF-6295-81FF-0728-4AA31ACC97D5}"/>
              </a:ext>
            </a:extLst>
          </p:cNvPr>
          <p:cNvSpPr txBox="1"/>
          <p:nvPr/>
        </p:nvSpPr>
        <p:spPr>
          <a:xfrm>
            <a:off x="4190002" y="3614425"/>
            <a:ext cx="2106667"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3" name="TextBox 22">
            <a:extLst>
              <a:ext uri="{FF2B5EF4-FFF2-40B4-BE49-F238E27FC236}">
                <a16:creationId xmlns:a16="http://schemas.microsoft.com/office/drawing/2014/main" id="{4A031488-DE8E-CB98-B0D8-337332BC70E0}"/>
              </a:ext>
            </a:extLst>
          </p:cNvPr>
          <p:cNvSpPr txBox="1"/>
          <p:nvPr/>
        </p:nvSpPr>
        <p:spPr>
          <a:xfrm>
            <a:off x="7740382" y="3614425"/>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4" name="TextBox 23">
            <a:extLst>
              <a:ext uri="{FF2B5EF4-FFF2-40B4-BE49-F238E27FC236}">
                <a16:creationId xmlns:a16="http://schemas.microsoft.com/office/drawing/2014/main" id="{D840F472-3CA7-E066-8A90-DD61F53D292C}"/>
              </a:ext>
            </a:extLst>
          </p:cNvPr>
          <p:cNvSpPr txBox="1"/>
          <p:nvPr/>
        </p:nvSpPr>
        <p:spPr>
          <a:xfrm>
            <a:off x="4987686" y="1514521"/>
            <a:ext cx="328936" cy="369332"/>
          </a:xfrm>
          <a:prstGeom prst="rect">
            <a:avLst/>
          </a:prstGeom>
          <a:noFill/>
        </p:spPr>
        <p:txBody>
          <a:bodyPr wrap="none" rtlCol="0">
            <a:spAutoFit/>
          </a:bodyPr>
          <a:lstStyle/>
          <a:p>
            <a:r>
              <a:rPr lang="en-US" b="1" dirty="0">
                <a:solidFill>
                  <a:srgbClr val="1C3E71"/>
                </a:solidFill>
              </a:rPr>
              <a:t>X</a:t>
            </a:r>
          </a:p>
        </p:txBody>
      </p:sp>
      <p:cxnSp>
        <p:nvCxnSpPr>
          <p:cNvPr id="26" name="Straight Arrow Connector 25">
            <a:extLst>
              <a:ext uri="{FF2B5EF4-FFF2-40B4-BE49-F238E27FC236}">
                <a16:creationId xmlns:a16="http://schemas.microsoft.com/office/drawing/2014/main" id="{2B5A8260-81A9-8678-1EED-E9232FBE0067}"/>
              </a:ext>
            </a:extLst>
          </p:cNvPr>
          <p:cNvCxnSpPr>
            <a:cxnSpLocks/>
          </p:cNvCxnSpPr>
          <p:nvPr/>
        </p:nvCxnSpPr>
        <p:spPr>
          <a:xfrm>
            <a:off x="5152154" y="1810591"/>
            <a:ext cx="0" cy="72639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DAD965A3-265A-F2C7-44A0-04AB730527B8}"/>
              </a:ext>
            </a:extLst>
          </p:cNvPr>
          <p:cNvSpPr txBox="1"/>
          <p:nvPr/>
        </p:nvSpPr>
        <p:spPr>
          <a:xfrm>
            <a:off x="6764877" y="2832368"/>
            <a:ext cx="328936" cy="369332"/>
          </a:xfrm>
          <a:prstGeom prst="rect">
            <a:avLst/>
          </a:prstGeom>
          <a:noFill/>
        </p:spPr>
        <p:txBody>
          <a:bodyPr wrap="none" rtlCol="0">
            <a:spAutoFit/>
          </a:bodyPr>
          <a:lstStyle/>
          <a:p>
            <a:r>
              <a:rPr lang="en-US" b="1" dirty="0">
                <a:solidFill>
                  <a:srgbClr val="1C3E71"/>
                </a:solidFill>
              </a:rPr>
              <a:t>X</a:t>
            </a:r>
          </a:p>
        </p:txBody>
      </p:sp>
      <p:cxnSp>
        <p:nvCxnSpPr>
          <p:cNvPr id="28" name="Straight Arrow Connector 27">
            <a:extLst>
              <a:ext uri="{FF2B5EF4-FFF2-40B4-BE49-F238E27FC236}">
                <a16:creationId xmlns:a16="http://schemas.microsoft.com/office/drawing/2014/main" id="{40932B2B-F277-A109-333E-ECD14554ED24}"/>
              </a:ext>
            </a:extLst>
          </p:cNvPr>
          <p:cNvCxnSpPr/>
          <p:nvPr/>
        </p:nvCxnSpPr>
        <p:spPr>
          <a:xfrm>
            <a:off x="6926763" y="3252360"/>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184430F-FC13-06E4-BE5C-3C4D7EDCB01A}"/>
              </a:ext>
            </a:extLst>
          </p:cNvPr>
          <p:cNvSpPr txBox="1"/>
          <p:nvPr/>
        </p:nvSpPr>
        <p:spPr>
          <a:xfrm>
            <a:off x="2054083" y="2790695"/>
            <a:ext cx="545342" cy="400110"/>
          </a:xfrm>
          <a:prstGeom prst="rect">
            <a:avLst/>
          </a:prstGeom>
          <a:noFill/>
        </p:spPr>
        <p:txBody>
          <a:bodyPr wrap="none" rtlCol="0">
            <a:spAutoFit/>
          </a:bodyPr>
          <a:lstStyle/>
          <a:p>
            <a:r>
              <a:rPr lang="en-US" sz="2000" b="1" dirty="0">
                <a:solidFill>
                  <a:srgbClr val="1C3E71"/>
                </a:solidFill>
              </a:rPr>
              <a:t>F1:</a:t>
            </a:r>
          </a:p>
        </p:txBody>
      </p:sp>
      <p:sp>
        <p:nvSpPr>
          <p:cNvPr id="30" name="TextBox 29">
            <a:extLst>
              <a:ext uri="{FF2B5EF4-FFF2-40B4-BE49-F238E27FC236}">
                <a16:creationId xmlns:a16="http://schemas.microsoft.com/office/drawing/2014/main" id="{83F21B00-ECC0-1260-CC41-94F9DFE13976}"/>
              </a:ext>
            </a:extLst>
          </p:cNvPr>
          <p:cNvSpPr txBox="1"/>
          <p:nvPr/>
        </p:nvSpPr>
        <p:spPr>
          <a:xfrm>
            <a:off x="2090422" y="4284573"/>
            <a:ext cx="542136" cy="400110"/>
          </a:xfrm>
          <a:prstGeom prst="rect">
            <a:avLst/>
          </a:prstGeom>
          <a:noFill/>
        </p:spPr>
        <p:txBody>
          <a:bodyPr wrap="none" rtlCol="0">
            <a:spAutoFit/>
          </a:bodyPr>
          <a:lstStyle/>
          <a:p>
            <a:r>
              <a:rPr lang="en-US" sz="2000" b="1" dirty="0">
                <a:solidFill>
                  <a:srgbClr val="1C3E71"/>
                </a:solidFill>
              </a:rPr>
              <a:t>Fb:</a:t>
            </a:r>
          </a:p>
        </p:txBody>
      </p:sp>
      <p:pic>
        <p:nvPicPr>
          <p:cNvPr id="6148" name="Picture 4" descr="đực từ vi.wikipedia.org">
            <a:extLst>
              <a:ext uri="{FF2B5EF4-FFF2-40B4-BE49-F238E27FC236}">
                <a16:creationId xmlns:a16="http://schemas.microsoft.com/office/drawing/2014/main" id="{B3A6EA4A-1399-975F-512F-7923E9A131B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78959" y="3563283"/>
            <a:ext cx="445368" cy="445368"/>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Giống cái – Wikipedia tiếng Việt">
            <a:extLst>
              <a:ext uri="{FF2B5EF4-FFF2-40B4-BE49-F238E27FC236}">
                <a16:creationId xmlns:a16="http://schemas.microsoft.com/office/drawing/2014/main" id="{00DB0C5B-8412-A7C6-0EED-5E89EA03940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3687311" y="3511224"/>
            <a:ext cx="472533" cy="472533"/>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a:extLst>
              <a:ext uri="{FF2B5EF4-FFF2-40B4-BE49-F238E27FC236}">
                <a16:creationId xmlns:a16="http://schemas.microsoft.com/office/drawing/2014/main" id="{2882E2D4-F275-7B8B-F630-CDF211A780B7}"/>
              </a:ext>
            </a:extLst>
          </p:cNvPr>
          <p:cNvSpPr txBox="1"/>
          <p:nvPr/>
        </p:nvSpPr>
        <p:spPr>
          <a:xfrm>
            <a:off x="4190002" y="4966667"/>
            <a:ext cx="2767104" cy="369332"/>
          </a:xfrm>
          <a:prstGeom prst="rect">
            <a:avLst/>
          </a:prstGeom>
          <a:noFill/>
        </p:spPr>
        <p:txBody>
          <a:bodyPr wrap="none" rtlCol="0">
            <a:spAutoFit/>
          </a:bodyPr>
          <a:lstStyle/>
          <a:p>
            <a:r>
              <a:rPr lang="vi-VN" dirty="0">
                <a:solidFill>
                  <a:srgbClr val="1C3E71"/>
                </a:solidFill>
              </a:rPr>
              <a:t>41,5% </a:t>
            </a:r>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33" name="TextBox 32">
            <a:extLst>
              <a:ext uri="{FF2B5EF4-FFF2-40B4-BE49-F238E27FC236}">
                <a16:creationId xmlns:a16="http://schemas.microsoft.com/office/drawing/2014/main" id="{DA50CAA7-2EE7-A686-769A-08FB82B7DCCB}"/>
              </a:ext>
            </a:extLst>
          </p:cNvPr>
          <p:cNvSpPr txBox="1"/>
          <p:nvPr/>
        </p:nvSpPr>
        <p:spPr>
          <a:xfrm>
            <a:off x="7101143" y="4966667"/>
            <a:ext cx="2686954" cy="369332"/>
          </a:xfrm>
          <a:prstGeom prst="rect">
            <a:avLst/>
          </a:prstGeom>
          <a:noFill/>
        </p:spPr>
        <p:txBody>
          <a:bodyPr wrap="none" rtlCol="0">
            <a:spAutoFit/>
          </a:bodyPr>
          <a:lstStyle/>
          <a:p>
            <a:r>
              <a:rPr lang="en-US" dirty="0">
                <a:solidFill>
                  <a:srgbClr val="1C3E71"/>
                </a:solidFill>
              </a:rPr>
              <a:t>8</a:t>
            </a:r>
            <a:r>
              <a:rPr lang="vi-VN" dirty="0">
                <a:solidFill>
                  <a:srgbClr val="1C3E71"/>
                </a:solidFill>
              </a:rPr>
              <a:t>,5 % </a:t>
            </a:r>
            <a:r>
              <a:rPr lang="en-US" dirty="0" err="1">
                <a:solidFill>
                  <a:srgbClr val="1C3E71"/>
                </a:solidFill>
              </a:rPr>
              <a:t>thân</a:t>
            </a:r>
            <a:r>
              <a:rPr lang="en-US" dirty="0">
                <a:solidFill>
                  <a:srgbClr val="1C3E71"/>
                </a:solidFill>
              </a:rPr>
              <a:t> </a:t>
            </a:r>
            <a:r>
              <a:rPr lang="en-US" dirty="0" err="1">
                <a:solidFill>
                  <a:srgbClr val="1C3E71"/>
                </a:solidFill>
              </a:rPr>
              <a:t>xám</a:t>
            </a:r>
            <a:r>
              <a:rPr lang="vi-VN" dirty="0">
                <a:solidFill>
                  <a:srgbClr val="1C3E71"/>
                </a:solidFill>
              </a:rPr>
              <a:t>, cánh cụt</a:t>
            </a:r>
            <a:endParaRPr lang="en-US" dirty="0">
              <a:solidFill>
                <a:srgbClr val="1C3E71"/>
              </a:solidFill>
            </a:endParaRPr>
          </a:p>
        </p:txBody>
      </p:sp>
      <p:sp>
        <p:nvSpPr>
          <p:cNvPr id="34" name="TextBox 33">
            <a:extLst>
              <a:ext uri="{FF2B5EF4-FFF2-40B4-BE49-F238E27FC236}">
                <a16:creationId xmlns:a16="http://schemas.microsoft.com/office/drawing/2014/main" id="{EC817041-2A80-C278-65A2-004F358E25E9}"/>
              </a:ext>
            </a:extLst>
          </p:cNvPr>
          <p:cNvSpPr txBox="1"/>
          <p:nvPr/>
        </p:nvSpPr>
        <p:spPr>
          <a:xfrm>
            <a:off x="1006097" y="535919"/>
            <a:ext cx="10656205" cy="646331"/>
          </a:xfrm>
          <a:prstGeom prst="rect">
            <a:avLst/>
          </a:prstGeom>
          <a:solidFill>
            <a:srgbClr val="DAF6F4"/>
          </a:solidFill>
        </p:spPr>
        <p:txBody>
          <a:bodyPr wrap="square" rtlCol="0" anchor="ctr">
            <a:spAutoFit/>
          </a:bodyPr>
          <a:lstStyle/>
          <a:p>
            <a:pPr algn="just"/>
            <a:r>
              <a:rPr lang="en-US" dirty="0">
                <a:solidFill>
                  <a:srgbClr val="1C3E71"/>
                </a:solidFill>
              </a:rPr>
              <a:t>     </a:t>
            </a:r>
            <a:r>
              <a:rPr lang="vi-VN" i="0" dirty="0">
                <a:solidFill>
                  <a:srgbClr val="1C3E71"/>
                </a:solidFill>
                <a:effectLst/>
              </a:rPr>
              <a:t>Quan sát Phép lai nghịch của Morgan và cho biết: Kết quả Fb so với phép lai thuận? F1 con cái thân xám, cánh dài (</a:t>
            </a:r>
            <a:r>
              <a:rPr lang="en-US" i="0" dirty="0">
                <a:solidFill>
                  <a:srgbClr val="1C3E71"/>
                </a:solidFill>
                <a:effectLst/>
              </a:rPr>
              <a:t>Bb</a:t>
            </a:r>
            <a:r>
              <a:rPr lang="vi-VN" i="0" dirty="0">
                <a:solidFill>
                  <a:srgbClr val="1C3E71"/>
                </a:solidFill>
                <a:effectLst/>
              </a:rPr>
              <a:t>, </a:t>
            </a:r>
            <a:r>
              <a:rPr lang="en-US" i="0" dirty="0" err="1">
                <a:solidFill>
                  <a:srgbClr val="1C3E71"/>
                </a:solidFill>
                <a:effectLst/>
              </a:rPr>
              <a:t>Vv</a:t>
            </a:r>
            <a:r>
              <a:rPr lang="vi-VN" i="0" dirty="0">
                <a:solidFill>
                  <a:srgbClr val="1C3E71"/>
                </a:solidFill>
                <a:effectLst/>
              </a:rPr>
              <a:t>) sẽ cho mấy loại giao tử và tỉ lệ các loại giao tử như thế nào?</a:t>
            </a:r>
            <a:r>
              <a:rPr lang="en-US" i="0" dirty="0">
                <a:solidFill>
                  <a:srgbClr val="1C3E71"/>
                </a:solidFill>
                <a:effectLst/>
              </a:rPr>
              <a:t> </a:t>
            </a:r>
            <a:endParaRPr lang="vi-VN" i="0" dirty="0">
              <a:solidFill>
                <a:srgbClr val="1C3E71"/>
              </a:solidFill>
              <a:effectLst/>
            </a:endParaRPr>
          </a:p>
        </p:txBody>
      </p:sp>
      <p:pic>
        <p:nvPicPr>
          <p:cNvPr id="35" name="Picture 6" descr="Download Focus, Idea, Light Bulb. Royalty-Free Stock Illustration Image -  Pixabay">
            <a:extLst>
              <a:ext uri="{FF2B5EF4-FFF2-40B4-BE49-F238E27FC236}">
                <a16:creationId xmlns:a16="http://schemas.microsoft.com/office/drawing/2014/main" id="{C60A0E5A-48E3-758F-632F-B5A7BEE9B242}"/>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47531" y="233806"/>
            <a:ext cx="970293" cy="87846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BC275B8-2622-7BFB-6183-6A6CC31DF670}"/>
              </a:ext>
            </a:extLst>
          </p:cNvPr>
          <p:cNvSpPr txBox="1"/>
          <p:nvPr/>
        </p:nvSpPr>
        <p:spPr>
          <a:xfrm>
            <a:off x="4253625" y="6228770"/>
            <a:ext cx="2723823" cy="369332"/>
          </a:xfrm>
          <a:prstGeom prst="rect">
            <a:avLst/>
          </a:prstGeom>
          <a:noFill/>
        </p:spPr>
        <p:txBody>
          <a:bodyPr wrap="none" rtlCol="0">
            <a:spAutoFit/>
          </a:bodyPr>
          <a:lstStyle/>
          <a:p>
            <a:r>
              <a:rPr lang="vi-VN" dirty="0">
                <a:solidFill>
                  <a:srgbClr val="1C3E71"/>
                </a:solidFill>
              </a:rPr>
              <a:t>41,5% </a:t>
            </a:r>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vi-VN" dirty="0">
                <a:solidFill>
                  <a:srgbClr val="1C3E71"/>
                </a:solidFill>
              </a:rPr>
              <a:t>cánh cụt</a:t>
            </a:r>
            <a:endParaRPr lang="en-US" dirty="0">
              <a:solidFill>
                <a:srgbClr val="1C3E71"/>
              </a:solidFill>
            </a:endParaRPr>
          </a:p>
        </p:txBody>
      </p:sp>
      <p:sp>
        <p:nvSpPr>
          <p:cNvPr id="3" name="TextBox 2">
            <a:extLst>
              <a:ext uri="{FF2B5EF4-FFF2-40B4-BE49-F238E27FC236}">
                <a16:creationId xmlns:a16="http://schemas.microsoft.com/office/drawing/2014/main" id="{25BD35C8-CEC2-B14F-0F5B-C3B7B0167A91}"/>
              </a:ext>
            </a:extLst>
          </p:cNvPr>
          <p:cNvSpPr txBox="1"/>
          <p:nvPr/>
        </p:nvSpPr>
        <p:spPr>
          <a:xfrm>
            <a:off x="7164766" y="6228770"/>
            <a:ext cx="2640466" cy="369332"/>
          </a:xfrm>
          <a:prstGeom prst="rect">
            <a:avLst/>
          </a:prstGeom>
          <a:noFill/>
        </p:spPr>
        <p:txBody>
          <a:bodyPr wrap="none" rtlCol="0">
            <a:spAutoFit/>
          </a:bodyPr>
          <a:lstStyle/>
          <a:p>
            <a:r>
              <a:rPr lang="en-US" dirty="0">
                <a:solidFill>
                  <a:srgbClr val="1C3E71"/>
                </a:solidFill>
              </a:rPr>
              <a:t>8</a:t>
            </a:r>
            <a:r>
              <a:rPr lang="vi-VN" dirty="0">
                <a:solidFill>
                  <a:srgbClr val="1C3E71"/>
                </a:solidFill>
              </a:rPr>
              <a:t>,5 % </a:t>
            </a:r>
            <a:r>
              <a:rPr lang="en-US" dirty="0" err="1">
                <a:solidFill>
                  <a:srgbClr val="1C3E71"/>
                </a:solidFill>
              </a:rPr>
              <a:t>thân</a:t>
            </a:r>
            <a:r>
              <a:rPr lang="en-US" dirty="0">
                <a:solidFill>
                  <a:srgbClr val="1C3E71"/>
                </a:solidFill>
              </a:rPr>
              <a:t> </a:t>
            </a:r>
            <a:r>
              <a:rPr lang="vi-VN" dirty="0">
                <a:solidFill>
                  <a:srgbClr val="1C3E71"/>
                </a:solidFill>
              </a:rPr>
              <a:t>đen, cánh dài</a:t>
            </a:r>
            <a:endParaRPr lang="en-US" dirty="0">
              <a:solidFill>
                <a:srgbClr val="1C3E71"/>
              </a:solidFill>
            </a:endParaRPr>
          </a:p>
        </p:txBody>
      </p:sp>
    </p:spTree>
    <p:extLst>
      <p:ext uri="{BB962C8B-B14F-4D97-AF65-F5344CB8AC3E}">
        <p14:creationId xmlns:p14="http://schemas.microsoft.com/office/powerpoint/2010/main" val="24873429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06A59B9-74A7-857D-C148-CEF09098723D}"/>
              </a:ext>
            </a:extLst>
          </p:cNvPr>
          <p:cNvPicPr>
            <a:picLocks noChangeAspect="1"/>
          </p:cNvPicPr>
          <p:nvPr/>
        </p:nvPicPr>
        <p:blipFill>
          <a:blip r:embed="rId2"/>
          <a:stretch>
            <a:fillRect/>
          </a:stretch>
        </p:blipFill>
        <p:spPr>
          <a:xfrm>
            <a:off x="1747942" y="723132"/>
            <a:ext cx="819264" cy="1219370"/>
          </a:xfrm>
          <a:prstGeom prst="rect">
            <a:avLst/>
          </a:prstGeom>
        </p:spPr>
      </p:pic>
      <p:pic>
        <p:nvPicPr>
          <p:cNvPr id="10" name="Picture 9">
            <a:extLst>
              <a:ext uri="{FF2B5EF4-FFF2-40B4-BE49-F238E27FC236}">
                <a16:creationId xmlns:a16="http://schemas.microsoft.com/office/drawing/2014/main" id="{BC3E5351-1757-5A13-B795-B35483167CB7}"/>
              </a:ext>
            </a:extLst>
          </p:cNvPr>
          <p:cNvPicPr>
            <a:picLocks noChangeAspect="1"/>
          </p:cNvPicPr>
          <p:nvPr/>
        </p:nvPicPr>
        <p:blipFill>
          <a:blip r:embed="rId3"/>
          <a:stretch>
            <a:fillRect/>
          </a:stretch>
        </p:blipFill>
        <p:spPr>
          <a:xfrm>
            <a:off x="4601423" y="746234"/>
            <a:ext cx="825361" cy="1086002"/>
          </a:xfrm>
          <a:prstGeom prst="rect">
            <a:avLst/>
          </a:prstGeom>
        </p:spPr>
      </p:pic>
      <p:pic>
        <p:nvPicPr>
          <p:cNvPr id="12" name="Picture 11">
            <a:extLst>
              <a:ext uri="{FF2B5EF4-FFF2-40B4-BE49-F238E27FC236}">
                <a16:creationId xmlns:a16="http://schemas.microsoft.com/office/drawing/2014/main" id="{ED0E4E6F-A251-A42B-B127-4E881F406444}"/>
              </a:ext>
            </a:extLst>
          </p:cNvPr>
          <p:cNvPicPr>
            <a:picLocks noChangeAspect="1"/>
          </p:cNvPicPr>
          <p:nvPr/>
        </p:nvPicPr>
        <p:blipFill>
          <a:blip r:embed="rId4"/>
          <a:stretch>
            <a:fillRect/>
          </a:stretch>
        </p:blipFill>
        <p:spPr>
          <a:xfrm>
            <a:off x="6712985" y="3711410"/>
            <a:ext cx="657317" cy="1000265"/>
          </a:xfrm>
          <a:prstGeom prst="rect">
            <a:avLst/>
          </a:prstGeom>
        </p:spPr>
      </p:pic>
      <p:pic>
        <p:nvPicPr>
          <p:cNvPr id="14" name="Picture 13">
            <a:extLst>
              <a:ext uri="{FF2B5EF4-FFF2-40B4-BE49-F238E27FC236}">
                <a16:creationId xmlns:a16="http://schemas.microsoft.com/office/drawing/2014/main" id="{73EE4340-8404-7643-F63C-ADBF62652801}"/>
              </a:ext>
            </a:extLst>
          </p:cNvPr>
          <p:cNvPicPr>
            <a:picLocks noChangeAspect="1"/>
          </p:cNvPicPr>
          <p:nvPr/>
        </p:nvPicPr>
        <p:blipFill>
          <a:blip r:embed="rId5"/>
          <a:stretch>
            <a:fillRect/>
          </a:stretch>
        </p:blipFill>
        <p:spPr>
          <a:xfrm>
            <a:off x="6716862" y="4898432"/>
            <a:ext cx="609685" cy="1086002"/>
          </a:xfrm>
          <a:prstGeom prst="rect">
            <a:avLst/>
          </a:prstGeom>
        </p:spPr>
      </p:pic>
      <p:sp>
        <p:nvSpPr>
          <p:cNvPr id="15" name="TextBox 14">
            <a:extLst>
              <a:ext uri="{FF2B5EF4-FFF2-40B4-BE49-F238E27FC236}">
                <a16:creationId xmlns:a16="http://schemas.microsoft.com/office/drawing/2014/main" id="{741BB006-F9DF-E8BE-3204-DAFE6BA6397E}"/>
              </a:ext>
            </a:extLst>
          </p:cNvPr>
          <p:cNvSpPr txBox="1"/>
          <p:nvPr/>
        </p:nvSpPr>
        <p:spPr>
          <a:xfrm>
            <a:off x="435364" y="1265476"/>
            <a:ext cx="801823" cy="400110"/>
          </a:xfrm>
          <a:prstGeom prst="rect">
            <a:avLst/>
          </a:prstGeom>
          <a:noFill/>
        </p:spPr>
        <p:txBody>
          <a:bodyPr wrap="none" rtlCol="0">
            <a:spAutoFit/>
          </a:bodyPr>
          <a:lstStyle/>
          <a:p>
            <a:r>
              <a:rPr lang="en-US" sz="2000" b="1" dirty="0">
                <a:solidFill>
                  <a:srgbClr val="1C3E71"/>
                </a:solidFill>
              </a:rPr>
              <a:t>Pt/c: </a:t>
            </a:r>
          </a:p>
        </p:txBody>
      </p:sp>
      <p:pic>
        <p:nvPicPr>
          <p:cNvPr id="16" name="Picture 15">
            <a:extLst>
              <a:ext uri="{FF2B5EF4-FFF2-40B4-BE49-F238E27FC236}">
                <a16:creationId xmlns:a16="http://schemas.microsoft.com/office/drawing/2014/main" id="{B400311D-728C-6168-556E-83D5DE47E413}"/>
              </a:ext>
            </a:extLst>
          </p:cNvPr>
          <p:cNvPicPr>
            <a:picLocks noChangeAspect="1"/>
          </p:cNvPicPr>
          <p:nvPr/>
        </p:nvPicPr>
        <p:blipFill>
          <a:blip r:embed="rId2"/>
          <a:stretch>
            <a:fillRect/>
          </a:stretch>
        </p:blipFill>
        <p:spPr>
          <a:xfrm>
            <a:off x="3104677" y="2132221"/>
            <a:ext cx="819264" cy="1219370"/>
          </a:xfrm>
          <a:prstGeom prst="rect">
            <a:avLst/>
          </a:prstGeom>
        </p:spPr>
      </p:pic>
      <p:pic>
        <p:nvPicPr>
          <p:cNvPr id="17" name="Picture 16">
            <a:extLst>
              <a:ext uri="{FF2B5EF4-FFF2-40B4-BE49-F238E27FC236}">
                <a16:creationId xmlns:a16="http://schemas.microsoft.com/office/drawing/2014/main" id="{170FDD7C-AF60-CE9E-4228-ACD0B93A4141}"/>
              </a:ext>
            </a:extLst>
          </p:cNvPr>
          <p:cNvPicPr>
            <a:picLocks noChangeAspect="1"/>
          </p:cNvPicPr>
          <p:nvPr/>
        </p:nvPicPr>
        <p:blipFill>
          <a:blip r:embed="rId3"/>
          <a:stretch>
            <a:fillRect/>
          </a:stretch>
        </p:blipFill>
        <p:spPr>
          <a:xfrm>
            <a:off x="6920278" y="2132221"/>
            <a:ext cx="825361" cy="1086002"/>
          </a:xfrm>
          <a:prstGeom prst="rect">
            <a:avLst/>
          </a:prstGeom>
        </p:spPr>
      </p:pic>
      <p:pic>
        <p:nvPicPr>
          <p:cNvPr id="18" name="Picture 17">
            <a:extLst>
              <a:ext uri="{FF2B5EF4-FFF2-40B4-BE49-F238E27FC236}">
                <a16:creationId xmlns:a16="http://schemas.microsoft.com/office/drawing/2014/main" id="{0A4216AD-D2A6-48B4-9516-18A2E0D71CDC}"/>
              </a:ext>
            </a:extLst>
          </p:cNvPr>
          <p:cNvPicPr>
            <a:picLocks noChangeAspect="1"/>
          </p:cNvPicPr>
          <p:nvPr/>
        </p:nvPicPr>
        <p:blipFill>
          <a:blip r:embed="rId2"/>
          <a:stretch>
            <a:fillRect/>
          </a:stretch>
        </p:blipFill>
        <p:spPr>
          <a:xfrm>
            <a:off x="3514309" y="3529883"/>
            <a:ext cx="819264" cy="1219370"/>
          </a:xfrm>
          <a:prstGeom prst="rect">
            <a:avLst/>
          </a:prstGeom>
        </p:spPr>
      </p:pic>
      <p:pic>
        <p:nvPicPr>
          <p:cNvPr id="19" name="Picture 18">
            <a:extLst>
              <a:ext uri="{FF2B5EF4-FFF2-40B4-BE49-F238E27FC236}">
                <a16:creationId xmlns:a16="http://schemas.microsoft.com/office/drawing/2014/main" id="{F81A9AC1-A1AF-BF5E-1BB4-B08F7C45E845}"/>
              </a:ext>
            </a:extLst>
          </p:cNvPr>
          <p:cNvPicPr>
            <a:picLocks noChangeAspect="1"/>
          </p:cNvPicPr>
          <p:nvPr/>
        </p:nvPicPr>
        <p:blipFill>
          <a:blip r:embed="rId3"/>
          <a:stretch>
            <a:fillRect/>
          </a:stretch>
        </p:blipFill>
        <p:spPr>
          <a:xfrm>
            <a:off x="3713180" y="4948690"/>
            <a:ext cx="825361" cy="1086002"/>
          </a:xfrm>
          <a:prstGeom prst="rect">
            <a:avLst/>
          </a:prstGeom>
        </p:spPr>
      </p:pic>
      <p:sp>
        <p:nvSpPr>
          <p:cNvPr id="20" name="TextBox 19">
            <a:extLst>
              <a:ext uri="{FF2B5EF4-FFF2-40B4-BE49-F238E27FC236}">
                <a16:creationId xmlns:a16="http://schemas.microsoft.com/office/drawing/2014/main" id="{4033206D-300C-7A18-3090-639C59F5E7B3}"/>
              </a:ext>
            </a:extLst>
          </p:cNvPr>
          <p:cNvSpPr txBox="1"/>
          <p:nvPr/>
        </p:nvSpPr>
        <p:spPr>
          <a:xfrm>
            <a:off x="1181572" y="1824343"/>
            <a:ext cx="2169184"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1" name="TextBox 20">
            <a:extLst>
              <a:ext uri="{FF2B5EF4-FFF2-40B4-BE49-F238E27FC236}">
                <a16:creationId xmlns:a16="http://schemas.microsoft.com/office/drawing/2014/main" id="{13DD7E33-E4C5-43D2-C57F-F6737925E83B}"/>
              </a:ext>
            </a:extLst>
          </p:cNvPr>
          <p:cNvSpPr txBox="1"/>
          <p:nvPr/>
        </p:nvSpPr>
        <p:spPr>
          <a:xfrm>
            <a:off x="3847128" y="1822596"/>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2" name="TextBox 21">
            <a:extLst>
              <a:ext uri="{FF2B5EF4-FFF2-40B4-BE49-F238E27FC236}">
                <a16:creationId xmlns:a16="http://schemas.microsoft.com/office/drawing/2014/main" id="{3FDD36AF-6295-81FF-0728-4AA31ACC97D5}"/>
              </a:ext>
            </a:extLst>
          </p:cNvPr>
          <p:cNvSpPr txBox="1"/>
          <p:nvPr/>
        </p:nvSpPr>
        <p:spPr>
          <a:xfrm>
            <a:off x="2628627" y="3269365"/>
            <a:ext cx="2106667"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3" name="TextBox 22">
            <a:extLst>
              <a:ext uri="{FF2B5EF4-FFF2-40B4-BE49-F238E27FC236}">
                <a16:creationId xmlns:a16="http://schemas.microsoft.com/office/drawing/2014/main" id="{4A031488-DE8E-CB98-B0D8-337332BC70E0}"/>
              </a:ext>
            </a:extLst>
          </p:cNvPr>
          <p:cNvSpPr txBox="1"/>
          <p:nvPr/>
        </p:nvSpPr>
        <p:spPr>
          <a:xfrm>
            <a:off x="6179007" y="3269365"/>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4" name="TextBox 23">
            <a:extLst>
              <a:ext uri="{FF2B5EF4-FFF2-40B4-BE49-F238E27FC236}">
                <a16:creationId xmlns:a16="http://schemas.microsoft.com/office/drawing/2014/main" id="{D840F472-3CA7-E066-8A90-DD61F53D292C}"/>
              </a:ext>
            </a:extLst>
          </p:cNvPr>
          <p:cNvSpPr txBox="1"/>
          <p:nvPr/>
        </p:nvSpPr>
        <p:spPr>
          <a:xfrm>
            <a:off x="3426311" y="1169461"/>
            <a:ext cx="328936" cy="369332"/>
          </a:xfrm>
          <a:prstGeom prst="rect">
            <a:avLst/>
          </a:prstGeom>
          <a:noFill/>
        </p:spPr>
        <p:txBody>
          <a:bodyPr wrap="none" rtlCol="0">
            <a:spAutoFit/>
          </a:bodyPr>
          <a:lstStyle/>
          <a:p>
            <a:r>
              <a:rPr lang="en-US" b="1" dirty="0">
                <a:solidFill>
                  <a:srgbClr val="1C3E71"/>
                </a:solidFill>
              </a:rPr>
              <a:t>X</a:t>
            </a:r>
          </a:p>
        </p:txBody>
      </p:sp>
      <p:cxnSp>
        <p:nvCxnSpPr>
          <p:cNvPr id="26" name="Straight Arrow Connector 25">
            <a:extLst>
              <a:ext uri="{FF2B5EF4-FFF2-40B4-BE49-F238E27FC236}">
                <a16:creationId xmlns:a16="http://schemas.microsoft.com/office/drawing/2014/main" id="{2B5A8260-81A9-8678-1EED-E9232FBE0067}"/>
              </a:ext>
            </a:extLst>
          </p:cNvPr>
          <p:cNvCxnSpPr>
            <a:cxnSpLocks/>
          </p:cNvCxnSpPr>
          <p:nvPr/>
        </p:nvCxnSpPr>
        <p:spPr>
          <a:xfrm>
            <a:off x="3590779" y="1465531"/>
            <a:ext cx="0" cy="72639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DAD965A3-265A-F2C7-44A0-04AB730527B8}"/>
              </a:ext>
            </a:extLst>
          </p:cNvPr>
          <p:cNvSpPr txBox="1"/>
          <p:nvPr/>
        </p:nvSpPr>
        <p:spPr>
          <a:xfrm>
            <a:off x="5203502" y="2487308"/>
            <a:ext cx="328936" cy="369332"/>
          </a:xfrm>
          <a:prstGeom prst="rect">
            <a:avLst/>
          </a:prstGeom>
          <a:noFill/>
        </p:spPr>
        <p:txBody>
          <a:bodyPr wrap="none" rtlCol="0">
            <a:spAutoFit/>
          </a:bodyPr>
          <a:lstStyle/>
          <a:p>
            <a:r>
              <a:rPr lang="en-US" b="1" dirty="0">
                <a:solidFill>
                  <a:srgbClr val="1C3E71"/>
                </a:solidFill>
              </a:rPr>
              <a:t>X</a:t>
            </a:r>
          </a:p>
        </p:txBody>
      </p:sp>
      <p:cxnSp>
        <p:nvCxnSpPr>
          <p:cNvPr id="28" name="Straight Arrow Connector 27">
            <a:extLst>
              <a:ext uri="{FF2B5EF4-FFF2-40B4-BE49-F238E27FC236}">
                <a16:creationId xmlns:a16="http://schemas.microsoft.com/office/drawing/2014/main" id="{40932B2B-F277-A109-333E-ECD14554ED24}"/>
              </a:ext>
            </a:extLst>
          </p:cNvPr>
          <p:cNvCxnSpPr/>
          <p:nvPr/>
        </p:nvCxnSpPr>
        <p:spPr>
          <a:xfrm>
            <a:off x="5365388" y="2907300"/>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184430F-FC13-06E4-BE5C-3C4D7EDCB01A}"/>
              </a:ext>
            </a:extLst>
          </p:cNvPr>
          <p:cNvSpPr txBox="1"/>
          <p:nvPr/>
        </p:nvSpPr>
        <p:spPr>
          <a:xfrm>
            <a:off x="492708" y="2445635"/>
            <a:ext cx="545342" cy="400110"/>
          </a:xfrm>
          <a:prstGeom prst="rect">
            <a:avLst/>
          </a:prstGeom>
          <a:noFill/>
        </p:spPr>
        <p:txBody>
          <a:bodyPr wrap="none" rtlCol="0">
            <a:spAutoFit/>
          </a:bodyPr>
          <a:lstStyle/>
          <a:p>
            <a:r>
              <a:rPr lang="en-US" sz="2000" b="1" dirty="0">
                <a:solidFill>
                  <a:srgbClr val="1C3E71"/>
                </a:solidFill>
              </a:rPr>
              <a:t>F1:</a:t>
            </a:r>
          </a:p>
        </p:txBody>
      </p:sp>
      <p:sp>
        <p:nvSpPr>
          <p:cNvPr id="30" name="TextBox 29">
            <a:extLst>
              <a:ext uri="{FF2B5EF4-FFF2-40B4-BE49-F238E27FC236}">
                <a16:creationId xmlns:a16="http://schemas.microsoft.com/office/drawing/2014/main" id="{83F21B00-ECC0-1260-CC41-94F9DFE13976}"/>
              </a:ext>
            </a:extLst>
          </p:cNvPr>
          <p:cNvSpPr txBox="1"/>
          <p:nvPr/>
        </p:nvSpPr>
        <p:spPr>
          <a:xfrm>
            <a:off x="529047" y="3939513"/>
            <a:ext cx="542136" cy="400110"/>
          </a:xfrm>
          <a:prstGeom prst="rect">
            <a:avLst/>
          </a:prstGeom>
          <a:noFill/>
        </p:spPr>
        <p:txBody>
          <a:bodyPr wrap="none" rtlCol="0">
            <a:spAutoFit/>
          </a:bodyPr>
          <a:lstStyle/>
          <a:p>
            <a:r>
              <a:rPr lang="en-US" sz="2000" b="1" dirty="0">
                <a:solidFill>
                  <a:srgbClr val="1C3E71"/>
                </a:solidFill>
              </a:rPr>
              <a:t>Fb:</a:t>
            </a:r>
          </a:p>
        </p:txBody>
      </p:sp>
      <p:pic>
        <p:nvPicPr>
          <p:cNvPr id="6148" name="Picture 4" descr="đực từ vi.wikipedia.org">
            <a:extLst>
              <a:ext uri="{FF2B5EF4-FFF2-40B4-BE49-F238E27FC236}">
                <a16:creationId xmlns:a16="http://schemas.microsoft.com/office/drawing/2014/main" id="{B3A6EA4A-1399-975F-512F-7923E9A131B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7584" y="3218223"/>
            <a:ext cx="445368" cy="445368"/>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Giống cái – Wikipedia tiếng Việt">
            <a:extLst>
              <a:ext uri="{FF2B5EF4-FFF2-40B4-BE49-F238E27FC236}">
                <a16:creationId xmlns:a16="http://schemas.microsoft.com/office/drawing/2014/main" id="{00DB0C5B-8412-A7C6-0EED-5E89EA03940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2125936" y="3166164"/>
            <a:ext cx="472533" cy="472533"/>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a:extLst>
              <a:ext uri="{FF2B5EF4-FFF2-40B4-BE49-F238E27FC236}">
                <a16:creationId xmlns:a16="http://schemas.microsoft.com/office/drawing/2014/main" id="{2882E2D4-F275-7B8B-F630-CDF211A780B7}"/>
              </a:ext>
            </a:extLst>
          </p:cNvPr>
          <p:cNvSpPr txBox="1"/>
          <p:nvPr/>
        </p:nvSpPr>
        <p:spPr>
          <a:xfrm>
            <a:off x="2628627" y="4621607"/>
            <a:ext cx="2767104" cy="369332"/>
          </a:xfrm>
          <a:prstGeom prst="rect">
            <a:avLst/>
          </a:prstGeom>
          <a:noFill/>
        </p:spPr>
        <p:txBody>
          <a:bodyPr wrap="none" rtlCol="0">
            <a:spAutoFit/>
          </a:bodyPr>
          <a:lstStyle/>
          <a:p>
            <a:r>
              <a:rPr lang="vi-VN" dirty="0">
                <a:solidFill>
                  <a:srgbClr val="1C3E71"/>
                </a:solidFill>
              </a:rPr>
              <a:t>41,5% </a:t>
            </a:r>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33" name="TextBox 32">
            <a:extLst>
              <a:ext uri="{FF2B5EF4-FFF2-40B4-BE49-F238E27FC236}">
                <a16:creationId xmlns:a16="http://schemas.microsoft.com/office/drawing/2014/main" id="{DA50CAA7-2EE7-A686-769A-08FB82B7DCCB}"/>
              </a:ext>
            </a:extLst>
          </p:cNvPr>
          <p:cNvSpPr txBox="1"/>
          <p:nvPr/>
        </p:nvSpPr>
        <p:spPr>
          <a:xfrm>
            <a:off x="5539768" y="4621607"/>
            <a:ext cx="2706190" cy="369332"/>
          </a:xfrm>
          <a:prstGeom prst="rect">
            <a:avLst/>
          </a:prstGeom>
          <a:noFill/>
        </p:spPr>
        <p:txBody>
          <a:bodyPr wrap="none" rtlCol="0">
            <a:spAutoFit/>
          </a:bodyPr>
          <a:lstStyle/>
          <a:p>
            <a:r>
              <a:rPr lang="en-US" dirty="0">
                <a:solidFill>
                  <a:srgbClr val="1C3E71"/>
                </a:solidFill>
              </a:rPr>
              <a:t>8</a:t>
            </a:r>
            <a:r>
              <a:rPr lang="vi-VN" dirty="0">
                <a:solidFill>
                  <a:srgbClr val="1C3E71"/>
                </a:solidFill>
              </a:rPr>
              <a:t>,5 % </a:t>
            </a:r>
            <a:r>
              <a:rPr lang="en-US" dirty="0" err="1">
                <a:solidFill>
                  <a:srgbClr val="1C3E71"/>
                </a:solidFill>
              </a:rPr>
              <a:t>thân</a:t>
            </a:r>
            <a:r>
              <a:rPr lang="en-US" dirty="0">
                <a:solidFill>
                  <a:srgbClr val="1C3E71"/>
                </a:solidFill>
              </a:rPr>
              <a:t> </a:t>
            </a:r>
            <a:r>
              <a:rPr lang="en-US" dirty="0" err="1">
                <a:solidFill>
                  <a:srgbClr val="1C3E71"/>
                </a:solidFill>
              </a:rPr>
              <a:t>xám</a:t>
            </a:r>
            <a:r>
              <a:rPr lang="vi-VN" dirty="0">
                <a:solidFill>
                  <a:srgbClr val="1C3E71"/>
                </a:solidFill>
              </a:rPr>
              <a:t>, cánh cụt</a:t>
            </a:r>
            <a:endParaRPr lang="en-US" dirty="0">
              <a:solidFill>
                <a:srgbClr val="1C3E71"/>
              </a:solidFill>
            </a:endParaRPr>
          </a:p>
        </p:txBody>
      </p:sp>
      <p:sp>
        <p:nvSpPr>
          <p:cNvPr id="2" name="TextBox 1">
            <a:extLst>
              <a:ext uri="{FF2B5EF4-FFF2-40B4-BE49-F238E27FC236}">
                <a16:creationId xmlns:a16="http://schemas.microsoft.com/office/drawing/2014/main" id="{5BC275B8-2622-7BFB-6183-6A6CC31DF670}"/>
              </a:ext>
            </a:extLst>
          </p:cNvPr>
          <p:cNvSpPr txBox="1"/>
          <p:nvPr/>
        </p:nvSpPr>
        <p:spPr>
          <a:xfrm>
            <a:off x="2692250" y="5883710"/>
            <a:ext cx="2723823" cy="369332"/>
          </a:xfrm>
          <a:prstGeom prst="rect">
            <a:avLst/>
          </a:prstGeom>
          <a:noFill/>
        </p:spPr>
        <p:txBody>
          <a:bodyPr wrap="none" rtlCol="0">
            <a:spAutoFit/>
          </a:bodyPr>
          <a:lstStyle/>
          <a:p>
            <a:r>
              <a:rPr lang="vi-VN" dirty="0">
                <a:solidFill>
                  <a:srgbClr val="1C3E71"/>
                </a:solidFill>
              </a:rPr>
              <a:t>41,5% </a:t>
            </a:r>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vi-VN" dirty="0">
                <a:solidFill>
                  <a:srgbClr val="1C3E71"/>
                </a:solidFill>
              </a:rPr>
              <a:t>cánh cụt</a:t>
            </a:r>
            <a:endParaRPr lang="en-US" dirty="0">
              <a:solidFill>
                <a:srgbClr val="1C3E71"/>
              </a:solidFill>
            </a:endParaRPr>
          </a:p>
        </p:txBody>
      </p:sp>
      <p:sp>
        <p:nvSpPr>
          <p:cNvPr id="3" name="TextBox 2">
            <a:extLst>
              <a:ext uri="{FF2B5EF4-FFF2-40B4-BE49-F238E27FC236}">
                <a16:creationId xmlns:a16="http://schemas.microsoft.com/office/drawing/2014/main" id="{25BD35C8-CEC2-B14F-0F5B-C3B7B0167A91}"/>
              </a:ext>
            </a:extLst>
          </p:cNvPr>
          <p:cNvSpPr txBox="1"/>
          <p:nvPr/>
        </p:nvSpPr>
        <p:spPr>
          <a:xfrm>
            <a:off x="5603391" y="5883710"/>
            <a:ext cx="2640466" cy="369332"/>
          </a:xfrm>
          <a:prstGeom prst="rect">
            <a:avLst/>
          </a:prstGeom>
          <a:noFill/>
        </p:spPr>
        <p:txBody>
          <a:bodyPr wrap="none" rtlCol="0">
            <a:spAutoFit/>
          </a:bodyPr>
          <a:lstStyle/>
          <a:p>
            <a:r>
              <a:rPr lang="en-US" dirty="0">
                <a:solidFill>
                  <a:srgbClr val="1C3E71"/>
                </a:solidFill>
              </a:rPr>
              <a:t>8</a:t>
            </a:r>
            <a:r>
              <a:rPr lang="vi-VN" dirty="0">
                <a:solidFill>
                  <a:srgbClr val="1C3E71"/>
                </a:solidFill>
              </a:rPr>
              <a:t>,5 % </a:t>
            </a:r>
            <a:r>
              <a:rPr lang="en-US" dirty="0" err="1">
                <a:solidFill>
                  <a:srgbClr val="1C3E71"/>
                </a:solidFill>
              </a:rPr>
              <a:t>thân</a:t>
            </a:r>
            <a:r>
              <a:rPr lang="en-US" dirty="0">
                <a:solidFill>
                  <a:srgbClr val="1C3E71"/>
                </a:solidFill>
              </a:rPr>
              <a:t> </a:t>
            </a:r>
            <a:r>
              <a:rPr lang="vi-VN" dirty="0">
                <a:solidFill>
                  <a:srgbClr val="1C3E71"/>
                </a:solidFill>
              </a:rPr>
              <a:t>đen, cánh dài</a:t>
            </a:r>
            <a:endParaRPr lang="en-US" dirty="0">
              <a:solidFill>
                <a:srgbClr val="1C3E71"/>
              </a:solidFill>
            </a:endParaRPr>
          </a:p>
        </p:txBody>
      </p:sp>
      <p:sp>
        <p:nvSpPr>
          <p:cNvPr id="4" name="TextBox 3">
            <a:extLst>
              <a:ext uri="{FF2B5EF4-FFF2-40B4-BE49-F238E27FC236}">
                <a16:creationId xmlns:a16="http://schemas.microsoft.com/office/drawing/2014/main" id="{EC817041-2A80-C278-65A2-004F358E25E9}"/>
              </a:ext>
            </a:extLst>
          </p:cNvPr>
          <p:cNvSpPr txBox="1"/>
          <p:nvPr/>
        </p:nvSpPr>
        <p:spPr>
          <a:xfrm>
            <a:off x="8528775" y="1380048"/>
            <a:ext cx="3455971" cy="2031325"/>
          </a:xfrm>
          <a:prstGeom prst="rect">
            <a:avLst/>
          </a:prstGeom>
          <a:solidFill>
            <a:srgbClr val="DAF6F4"/>
          </a:solidFill>
        </p:spPr>
        <p:txBody>
          <a:bodyPr wrap="square" rtlCol="0" anchor="ctr">
            <a:spAutoFit/>
          </a:bodyPr>
          <a:lstStyle/>
          <a:p>
            <a:pPr algn="just"/>
            <a:r>
              <a:rPr lang="vi-VN" dirty="0">
                <a:solidFill>
                  <a:srgbClr val="1C3E71"/>
                </a:solidFill>
              </a:rPr>
              <a:t>Con đực đen, cụt (bb,vv) chỉ cho 1 loại giao tử (bv), mà Fb thu được 4 loại kiểu hình với tỉ lệ khác nhau, chứng tỏ con cái F1 xám, dài sẽ cho 4 loại giao tử với tỉ lệ khác nhau </a:t>
            </a:r>
            <a:r>
              <a:rPr lang="vi-VN" u="sng" dirty="0">
                <a:solidFill>
                  <a:srgbClr val="1C3E71"/>
                </a:solidFill>
              </a:rPr>
              <a:t>BV</a:t>
            </a:r>
            <a:r>
              <a:rPr lang="vi-VN" dirty="0">
                <a:solidFill>
                  <a:srgbClr val="1C3E71"/>
                </a:solidFill>
              </a:rPr>
              <a:t>=</a:t>
            </a:r>
            <a:r>
              <a:rPr lang="vi-VN" u="sng" dirty="0">
                <a:solidFill>
                  <a:srgbClr val="1C3E71"/>
                </a:solidFill>
              </a:rPr>
              <a:t>bv</a:t>
            </a:r>
            <a:r>
              <a:rPr lang="vi-VN" dirty="0">
                <a:solidFill>
                  <a:srgbClr val="1C3E71"/>
                </a:solidFill>
              </a:rPr>
              <a:t>= 41,5%; </a:t>
            </a:r>
            <a:r>
              <a:rPr lang="vi-VN" u="sng" dirty="0">
                <a:solidFill>
                  <a:srgbClr val="1C3E71"/>
                </a:solidFill>
              </a:rPr>
              <a:t>Bv</a:t>
            </a:r>
            <a:r>
              <a:rPr lang="vi-VN" dirty="0">
                <a:solidFill>
                  <a:srgbClr val="1C3E71"/>
                </a:solidFill>
              </a:rPr>
              <a:t>=</a:t>
            </a:r>
            <a:r>
              <a:rPr lang="vi-VN" u="sng" dirty="0">
                <a:solidFill>
                  <a:srgbClr val="1C3E71"/>
                </a:solidFill>
              </a:rPr>
              <a:t>bV</a:t>
            </a:r>
            <a:r>
              <a:rPr lang="vi-VN" dirty="0">
                <a:solidFill>
                  <a:srgbClr val="1C3E71"/>
                </a:solidFill>
              </a:rPr>
              <a:t>= 8,5%</a:t>
            </a:r>
            <a:endParaRPr lang="vi-VN" i="0" dirty="0">
              <a:solidFill>
                <a:srgbClr val="1C3E71"/>
              </a:solidFill>
              <a:effectLst/>
            </a:endParaRPr>
          </a:p>
        </p:txBody>
      </p:sp>
      <p:sp>
        <p:nvSpPr>
          <p:cNvPr id="5" name="TextBox 4">
            <a:extLst>
              <a:ext uri="{FF2B5EF4-FFF2-40B4-BE49-F238E27FC236}">
                <a16:creationId xmlns:a16="http://schemas.microsoft.com/office/drawing/2014/main" id="{8ACCE08A-4929-7604-A597-55EE90141235}"/>
              </a:ext>
            </a:extLst>
          </p:cNvPr>
          <p:cNvSpPr txBox="1"/>
          <p:nvPr/>
        </p:nvSpPr>
        <p:spPr>
          <a:xfrm>
            <a:off x="8553969" y="3663591"/>
            <a:ext cx="3455971" cy="1477328"/>
          </a:xfrm>
          <a:prstGeom prst="rect">
            <a:avLst/>
          </a:prstGeom>
          <a:solidFill>
            <a:srgbClr val="DAF6F4"/>
          </a:solidFill>
        </p:spPr>
        <p:txBody>
          <a:bodyPr wrap="square" rtlCol="0" anchor="ctr">
            <a:spAutoFit/>
          </a:bodyPr>
          <a:lstStyle/>
          <a:p>
            <a:pPr algn="just"/>
            <a:r>
              <a:rPr lang="vi-VN" dirty="0">
                <a:solidFill>
                  <a:srgbClr val="1C3E71"/>
                </a:solidFill>
              </a:rPr>
              <a:t>Hai gene quy định hai tính trạng cùng nằm trên một NST có hiện tượng hoán vị gene trong quá trình giảm phân hình thành giao tử.</a:t>
            </a:r>
            <a:endParaRPr lang="vi-VN" i="0" dirty="0">
              <a:solidFill>
                <a:srgbClr val="1C3E71"/>
              </a:solidFill>
              <a:effectLst/>
            </a:endParaRPr>
          </a:p>
        </p:txBody>
      </p:sp>
      <p:sp>
        <p:nvSpPr>
          <p:cNvPr id="6" name="TextBox 5">
            <a:extLst>
              <a:ext uri="{FF2B5EF4-FFF2-40B4-BE49-F238E27FC236}">
                <a16:creationId xmlns:a16="http://schemas.microsoft.com/office/drawing/2014/main" id="{C9F4920A-F946-73D4-D908-4E829B209B20}"/>
              </a:ext>
            </a:extLst>
          </p:cNvPr>
          <p:cNvSpPr txBox="1"/>
          <p:nvPr/>
        </p:nvSpPr>
        <p:spPr>
          <a:xfrm>
            <a:off x="2157574" y="333004"/>
            <a:ext cx="3111749" cy="369332"/>
          </a:xfrm>
          <a:prstGeom prst="rect">
            <a:avLst/>
          </a:prstGeom>
          <a:noFill/>
        </p:spPr>
        <p:txBody>
          <a:bodyPr wrap="none" rtlCol="0">
            <a:spAutoFit/>
          </a:bodyPr>
          <a:lstStyle/>
          <a:p>
            <a:r>
              <a:rPr lang="vi-VN" b="1" dirty="0">
                <a:solidFill>
                  <a:srgbClr val="1C3E71"/>
                </a:solidFill>
              </a:rPr>
              <a:t>THÍ NGHIỆM HOÁN VỊ GENE</a:t>
            </a:r>
            <a:endParaRPr lang="en-US" b="1" dirty="0">
              <a:solidFill>
                <a:srgbClr val="1C3E71"/>
              </a:solidFill>
            </a:endParaRPr>
          </a:p>
        </p:txBody>
      </p:sp>
    </p:spTree>
    <p:extLst>
      <p:ext uri="{BB962C8B-B14F-4D97-AF65-F5344CB8AC3E}">
        <p14:creationId xmlns:p14="http://schemas.microsoft.com/office/powerpoint/2010/main" val="2617281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Box 99">
            <a:extLst>
              <a:ext uri="{FF2B5EF4-FFF2-40B4-BE49-F238E27FC236}">
                <a16:creationId xmlns:a16="http://schemas.microsoft.com/office/drawing/2014/main" id="{743729A4-BEED-7679-5EDF-FDA898B9B74A}"/>
              </a:ext>
            </a:extLst>
          </p:cNvPr>
          <p:cNvSpPr txBox="1"/>
          <p:nvPr/>
        </p:nvSpPr>
        <p:spPr>
          <a:xfrm>
            <a:off x="2046956" y="5214290"/>
            <a:ext cx="7744428" cy="461665"/>
          </a:xfrm>
          <a:prstGeom prst="rect">
            <a:avLst/>
          </a:prstGeom>
          <a:noFill/>
        </p:spPr>
        <p:txBody>
          <a:bodyPr wrap="none" rtlCol="0">
            <a:spAutoFit/>
          </a:bodyPr>
          <a:lstStyle/>
          <a:p>
            <a:r>
              <a:rPr lang="en-US" sz="2400" b="1" dirty="0" err="1">
                <a:solidFill>
                  <a:srgbClr val="1C3E71"/>
                </a:solidFill>
              </a:rPr>
              <a:t>Tần</a:t>
            </a:r>
            <a:r>
              <a:rPr lang="en-US" sz="2400" b="1" dirty="0">
                <a:solidFill>
                  <a:srgbClr val="1C3E71"/>
                </a:solidFill>
              </a:rPr>
              <a:t> </a:t>
            </a:r>
            <a:r>
              <a:rPr lang="en-US" sz="2400" b="1" dirty="0" err="1">
                <a:solidFill>
                  <a:srgbClr val="1C3E71"/>
                </a:solidFill>
              </a:rPr>
              <a:t>số</a:t>
            </a:r>
            <a:r>
              <a:rPr lang="en-US" sz="2400" b="1" dirty="0">
                <a:solidFill>
                  <a:srgbClr val="1C3E71"/>
                </a:solidFill>
              </a:rPr>
              <a:t> </a:t>
            </a:r>
            <a:r>
              <a:rPr lang="en-US" sz="2400" b="1" dirty="0" err="1">
                <a:solidFill>
                  <a:srgbClr val="1C3E71"/>
                </a:solidFill>
              </a:rPr>
              <a:t>hoán</a:t>
            </a:r>
            <a:r>
              <a:rPr lang="en-US" sz="2400" b="1" dirty="0">
                <a:solidFill>
                  <a:srgbClr val="1C3E71"/>
                </a:solidFill>
              </a:rPr>
              <a:t> </a:t>
            </a:r>
            <a:r>
              <a:rPr lang="en-US" sz="2400" b="1" dirty="0" err="1">
                <a:solidFill>
                  <a:srgbClr val="1C3E71"/>
                </a:solidFill>
              </a:rPr>
              <a:t>vị</a:t>
            </a:r>
            <a:r>
              <a:rPr lang="en-US" sz="2400" b="1" dirty="0">
                <a:solidFill>
                  <a:srgbClr val="1C3E71"/>
                </a:solidFill>
              </a:rPr>
              <a:t> gene (f) = </a:t>
            </a:r>
            <a:r>
              <a:rPr lang="en-US" sz="2400" b="1" dirty="0" err="1">
                <a:solidFill>
                  <a:srgbClr val="1C3E71"/>
                </a:solidFill>
              </a:rPr>
              <a:t>Tỉ</a:t>
            </a:r>
            <a:r>
              <a:rPr lang="en-US" sz="2400" b="1" dirty="0">
                <a:solidFill>
                  <a:srgbClr val="1C3E71"/>
                </a:solidFill>
              </a:rPr>
              <a:t> </a:t>
            </a:r>
            <a:r>
              <a:rPr lang="en-US" sz="2400" b="1" dirty="0" err="1">
                <a:solidFill>
                  <a:srgbClr val="1C3E71"/>
                </a:solidFill>
              </a:rPr>
              <a:t>lệ</a:t>
            </a:r>
            <a:r>
              <a:rPr lang="en-US" sz="2400" b="1" dirty="0">
                <a:solidFill>
                  <a:srgbClr val="1C3E71"/>
                </a:solidFill>
              </a:rPr>
              <a:t> % </a:t>
            </a:r>
            <a:r>
              <a:rPr lang="en-US" sz="2400" b="1" dirty="0" err="1">
                <a:solidFill>
                  <a:srgbClr val="1C3E71"/>
                </a:solidFill>
              </a:rPr>
              <a:t>các</a:t>
            </a:r>
            <a:r>
              <a:rPr lang="en-US" sz="2400" b="1" dirty="0">
                <a:solidFill>
                  <a:srgbClr val="1C3E71"/>
                </a:solidFill>
              </a:rPr>
              <a:t> </a:t>
            </a:r>
            <a:r>
              <a:rPr lang="en-US" sz="2400" b="1" dirty="0" err="1">
                <a:solidFill>
                  <a:srgbClr val="1C3E71"/>
                </a:solidFill>
              </a:rPr>
              <a:t>giao</a:t>
            </a:r>
            <a:r>
              <a:rPr lang="en-US" sz="2400" b="1" dirty="0">
                <a:solidFill>
                  <a:srgbClr val="1C3E71"/>
                </a:solidFill>
              </a:rPr>
              <a:t> </a:t>
            </a:r>
            <a:r>
              <a:rPr lang="en-US" sz="2400" b="1" dirty="0" err="1">
                <a:solidFill>
                  <a:srgbClr val="1C3E71"/>
                </a:solidFill>
              </a:rPr>
              <a:t>tử</a:t>
            </a:r>
            <a:r>
              <a:rPr lang="en-US" sz="2400" b="1" dirty="0">
                <a:solidFill>
                  <a:srgbClr val="1C3E71"/>
                </a:solidFill>
              </a:rPr>
              <a:t> </a:t>
            </a:r>
            <a:r>
              <a:rPr lang="en-US" sz="2400" b="1" dirty="0" err="1">
                <a:solidFill>
                  <a:srgbClr val="1C3E71"/>
                </a:solidFill>
              </a:rPr>
              <a:t>tái</a:t>
            </a:r>
            <a:r>
              <a:rPr lang="en-US" sz="2400" b="1" dirty="0">
                <a:solidFill>
                  <a:srgbClr val="1C3E71"/>
                </a:solidFill>
              </a:rPr>
              <a:t> </a:t>
            </a:r>
            <a:r>
              <a:rPr lang="en-US" sz="2400" b="1" dirty="0" err="1">
                <a:solidFill>
                  <a:srgbClr val="1C3E71"/>
                </a:solidFill>
              </a:rPr>
              <a:t>tổ</a:t>
            </a:r>
            <a:r>
              <a:rPr lang="en-US" sz="2400" b="1" dirty="0">
                <a:solidFill>
                  <a:srgbClr val="1C3E71"/>
                </a:solidFill>
              </a:rPr>
              <a:t> </a:t>
            </a:r>
            <a:r>
              <a:rPr lang="en-US" sz="2400" b="1" dirty="0" err="1">
                <a:solidFill>
                  <a:srgbClr val="1C3E71"/>
                </a:solidFill>
              </a:rPr>
              <a:t>hợp</a:t>
            </a:r>
            <a:r>
              <a:rPr lang="en-US" sz="2400" b="1" dirty="0">
                <a:solidFill>
                  <a:srgbClr val="1C3E71"/>
                </a:solidFill>
              </a:rPr>
              <a:t> </a:t>
            </a:r>
          </a:p>
        </p:txBody>
      </p:sp>
      <p:sp>
        <p:nvSpPr>
          <p:cNvPr id="107" name="TextBox 106">
            <a:extLst>
              <a:ext uri="{FF2B5EF4-FFF2-40B4-BE49-F238E27FC236}">
                <a16:creationId xmlns:a16="http://schemas.microsoft.com/office/drawing/2014/main" id="{80AADC06-8759-AACD-29B4-72BA51FBC72C}"/>
              </a:ext>
            </a:extLst>
          </p:cNvPr>
          <p:cNvSpPr txBox="1"/>
          <p:nvPr/>
        </p:nvSpPr>
        <p:spPr>
          <a:xfrm>
            <a:off x="457539" y="707014"/>
            <a:ext cx="1917513" cy="369332"/>
          </a:xfrm>
          <a:prstGeom prst="rect">
            <a:avLst/>
          </a:prstGeom>
          <a:noFill/>
        </p:spPr>
        <p:txBody>
          <a:bodyPr wrap="none" rtlCol="0">
            <a:spAutoFit/>
          </a:bodyPr>
          <a:lstStyle/>
          <a:p>
            <a:r>
              <a:rPr lang="en-US" b="1" dirty="0">
                <a:solidFill>
                  <a:srgbClr val="1C3E71"/>
                </a:solidFill>
              </a:rPr>
              <a:t>1 </a:t>
            </a:r>
            <a:r>
              <a:rPr lang="en-US" b="1" dirty="0" err="1">
                <a:solidFill>
                  <a:srgbClr val="1C3E71"/>
                </a:solidFill>
              </a:rPr>
              <a:t>tế</a:t>
            </a:r>
            <a:r>
              <a:rPr lang="en-US" b="1" dirty="0">
                <a:solidFill>
                  <a:srgbClr val="1C3E71"/>
                </a:solidFill>
              </a:rPr>
              <a:t> </a:t>
            </a:r>
            <a:r>
              <a:rPr lang="en-US" b="1" dirty="0" err="1">
                <a:solidFill>
                  <a:srgbClr val="1C3E71"/>
                </a:solidFill>
              </a:rPr>
              <a:t>bào</a:t>
            </a:r>
            <a:r>
              <a:rPr lang="en-US" b="1" dirty="0">
                <a:solidFill>
                  <a:srgbClr val="1C3E71"/>
                </a:solidFill>
              </a:rPr>
              <a:t> ban </a:t>
            </a:r>
            <a:r>
              <a:rPr lang="en-US" b="1" dirty="0" err="1">
                <a:solidFill>
                  <a:srgbClr val="1C3E71"/>
                </a:solidFill>
              </a:rPr>
              <a:t>đầu</a:t>
            </a:r>
            <a:endParaRPr lang="vi-VN" b="1" dirty="0">
              <a:solidFill>
                <a:srgbClr val="1C3E71"/>
              </a:solidFill>
            </a:endParaRPr>
          </a:p>
        </p:txBody>
      </p:sp>
      <p:grpSp>
        <p:nvGrpSpPr>
          <p:cNvPr id="164" name="Group 163">
            <a:extLst>
              <a:ext uri="{FF2B5EF4-FFF2-40B4-BE49-F238E27FC236}">
                <a16:creationId xmlns:a16="http://schemas.microsoft.com/office/drawing/2014/main" id="{52E32437-F525-F7A4-B776-76B95AB0B44A}"/>
              </a:ext>
            </a:extLst>
          </p:cNvPr>
          <p:cNvGrpSpPr/>
          <p:nvPr/>
        </p:nvGrpSpPr>
        <p:grpSpPr>
          <a:xfrm>
            <a:off x="1297405" y="1468707"/>
            <a:ext cx="308657" cy="2818519"/>
            <a:chOff x="2374115" y="1420088"/>
            <a:chExt cx="360728" cy="3766339"/>
          </a:xfrm>
        </p:grpSpPr>
        <p:grpSp>
          <p:nvGrpSpPr>
            <p:cNvPr id="23" name="Group 22">
              <a:extLst>
                <a:ext uri="{FF2B5EF4-FFF2-40B4-BE49-F238E27FC236}">
                  <a16:creationId xmlns:a16="http://schemas.microsoft.com/office/drawing/2014/main" id="{FF2238F2-33D0-4D4A-1CFC-90CA1CB05171}"/>
                </a:ext>
              </a:extLst>
            </p:cNvPr>
            <p:cNvGrpSpPr/>
            <p:nvPr/>
          </p:nvGrpSpPr>
          <p:grpSpPr>
            <a:xfrm rot="10800000">
              <a:off x="2374115" y="1420088"/>
              <a:ext cx="360728" cy="3766339"/>
              <a:chOff x="2432807" y="1284790"/>
              <a:chExt cx="360728" cy="3766339"/>
            </a:xfrm>
          </p:grpSpPr>
          <p:grpSp>
            <p:nvGrpSpPr>
              <p:cNvPr id="26" name="Group 25">
                <a:extLst>
                  <a:ext uri="{FF2B5EF4-FFF2-40B4-BE49-F238E27FC236}">
                    <a16:creationId xmlns:a16="http://schemas.microsoft.com/office/drawing/2014/main" id="{826DA06A-7396-D99E-10B9-AF80077BFD53}"/>
                  </a:ext>
                </a:extLst>
              </p:cNvPr>
              <p:cNvGrpSpPr/>
              <p:nvPr/>
            </p:nvGrpSpPr>
            <p:grpSpPr>
              <a:xfrm>
                <a:off x="2432807" y="1284790"/>
                <a:ext cx="360727" cy="1875949"/>
                <a:chOff x="2432807" y="925974"/>
                <a:chExt cx="360727" cy="1875949"/>
              </a:xfrm>
            </p:grpSpPr>
            <p:sp>
              <p:nvSpPr>
                <p:cNvPr id="30" name="Rectangle: Rounded Corners 29">
                  <a:extLst>
                    <a:ext uri="{FF2B5EF4-FFF2-40B4-BE49-F238E27FC236}">
                      <a16:creationId xmlns:a16="http://schemas.microsoft.com/office/drawing/2014/main" id="{E0FE0294-1C79-79DF-58F8-5630E14109E2}"/>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8" name="Flowchart: Delay 37">
                  <a:extLst>
                    <a:ext uri="{FF2B5EF4-FFF2-40B4-BE49-F238E27FC236}">
                      <a16:creationId xmlns:a16="http://schemas.microsoft.com/office/drawing/2014/main" id="{506056FC-FAEB-14E4-1AF8-9B4DE56BAFF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7" name="Group 26">
                <a:extLst>
                  <a:ext uri="{FF2B5EF4-FFF2-40B4-BE49-F238E27FC236}">
                    <a16:creationId xmlns:a16="http://schemas.microsoft.com/office/drawing/2014/main" id="{34B11BAE-F5AF-D487-C732-C372CD776644}"/>
                  </a:ext>
                </a:extLst>
              </p:cNvPr>
              <p:cNvGrpSpPr/>
              <p:nvPr/>
            </p:nvGrpSpPr>
            <p:grpSpPr>
              <a:xfrm rot="10800000">
                <a:off x="2432808" y="3166471"/>
                <a:ext cx="360727" cy="1884658"/>
                <a:chOff x="2432807" y="925974"/>
                <a:chExt cx="360727" cy="1884658"/>
              </a:xfrm>
            </p:grpSpPr>
            <p:sp>
              <p:nvSpPr>
                <p:cNvPr id="28" name="Rectangle: Rounded Corners 27">
                  <a:extLst>
                    <a:ext uri="{FF2B5EF4-FFF2-40B4-BE49-F238E27FC236}">
                      <a16:creationId xmlns:a16="http://schemas.microsoft.com/office/drawing/2014/main" id="{5E08C220-6F15-3C7A-F955-778F4DBCFEB4}"/>
                    </a:ext>
                  </a:extLst>
                </p:cNvPr>
                <p:cNvSpPr/>
                <p:nvPr/>
              </p:nvSpPr>
              <p:spPr>
                <a:xfrm>
                  <a:off x="2432807" y="1032166"/>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29" name="Flowchart: Delay 28">
                  <a:extLst>
                    <a:ext uri="{FF2B5EF4-FFF2-40B4-BE49-F238E27FC236}">
                      <a16:creationId xmlns:a16="http://schemas.microsoft.com/office/drawing/2014/main" id="{E89C1F78-0489-503C-21C8-F437F20C856D}"/>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4" name="Rectangle 23">
              <a:extLst>
                <a:ext uri="{FF2B5EF4-FFF2-40B4-BE49-F238E27FC236}">
                  <a16:creationId xmlns:a16="http://schemas.microsoft.com/office/drawing/2014/main" id="{A1A8F01C-1CFF-FCE0-33A4-F4B3115C6E8D}"/>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5" name="Rectangle 24">
              <a:extLst>
                <a:ext uri="{FF2B5EF4-FFF2-40B4-BE49-F238E27FC236}">
                  <a16:creationId xmlns:a16="http://schemas.microsoft.com/office/drawing/2014/main" id="{C78D3B13-E7D9-6BE0-1D66-02DEC5060B0E}"/>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63" name="Group 162">
            <a:extLst>
              <a:ext uri="{FF2B5EF4-FFF2-40B4-BE49-F238E27FC236}">
                <a16:creationId xmlns:a16="http://schemas.microsoft.com/office/drawing/2014/main" id="{E967EA70-7F58-FADE-F5EB-8A7F9F38EDDA}"/>
              </a:ext>
            </a:extLst>
          </p:cNvPr>
          <p:cNvGrpSpPr/>
          <p:nvPr/>
        </p:nvGrpSpPr>
        <p:grpSpPr>
          <a:xfrm>
            <a:off x="752390" y="1468707"/>
            <a:ext cx="308657" cy="2818519"/>
            <a:chOff x="1737154" y="1420088"/>
            <a:chExt cx="360728" cy="3766339"/>
          </a:xfrm>
        </p:grpSpPr>
        <p:grpSp>
          <p:nvGrpSpPr>
            <p:cNvPr id="40" name="Group 39">
              <a:extLst>
                <a:ext uri="{FF2B5EF4-FFF2-40B4-BE49-F238E27FC236}">
                  <a16:creationId xmlns:a16="http://schemas.microsoft.com/office/drawing/2014/main" id="{13C3A3E5-1379-318E-5EC3-6568315CE75E}"/>
                </a:ext>
              </a:extLst>
            </p:cNvPr>
            <p:cNvGrpSpPr/>
            <p:nvPr/>
          </p:nvGrpSpPr>
          <p:grpSpPr>
            <a:xfrm rot="10800000">
              <a:off x="1737154" y="1420088"/>
              <a:ext cx="360728" cy="3766339"/>
              <a:chOff x="2432807" y="1284790"/>
              <a:chExt cx="360728" cy="3766339"/>
            </a:xfrm>
          </p:grpSpPr>
          <p:grpSp>
            <p:nvGrpSpPr>
              <p:cNvPr id="43" name="Group 42">
                <a:extLst>
                  <a:ext uri="{FF2B5EF4-FFF2-40B4-BE49-F238E27FC236}">
                    <a16:creationId xmlns:a16="http://schemas.microsoft.com/office/drawing/2014/main" id="{609BE32B-EEA3-8D03-7A2B-FEAFC04F9E45}"/>
                  </a:ext>
                </a:extLst>
              </p:cNvPr>
              <p:cNvGrpSpPr/>
              <p:nvPr/>
            </p:nvGrpSpPr>
            <p:grpSpPr>
              <a:xfrm>
                <a:off x="2432807" y="1284790"/>
                <a:ext cx="360727" cy="1875949"/>
                <a:chOff x="2432807" y="925974"/>
                <a:chExt cx="360727" cy="1875949"/>
              </a:xfrm>
            </p:grpSpPr>
            <p:sp>
              <p:nvSpPr>
                <p:cNvPr id="73" name="Rectangle: Rounded Corners 72">
                  <a:extLst>
                    <a:ext uri="{FF2B5EF4-FFF2-40B4-BE49-F238E27FC236}">
                      <a16:creationId xmlns:a16="http://schemas.microsoft.com/office/drawing/2014/main" id="{D8803454-56C9-1BD3-8F93-26BB742221BA}"/>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74" name="Flowchart: Delay 73">
                  <a:extLst>
                    <a:ext uri="{FF2B5EF4-FFF2-40B4-BE49-F238E27FC236}">
                      <a16:creationId xmlns:a16="http://schemas.microsoft.com/office/drawing/2014/main" id="{21D8FEAA-E55D-4527-EA35-CBADB649272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44" name="Group 43">
                <a:extLst>
                  <a:ext uri="{FF2B5EF4-FFF2-40B4-BE49-F238E27FC236}">
                    <a16:creationId xmlns:a16="http://schemas.microsoft.com/office/drawing/2014/main" id="{7CB3CA30-DB70-5E5A-3DD3-A55515A7F65B}"/>
                  </a:ext>
                </a:extLst>
              </p:cNvPr>
              <p:cNvGrpSpPr/>
              <p:nvPr/>
            </p:nvGrpSpPr>
            <p:grpSpPr>
              <a:xfrm rot="10800000">
                <a:off x="2432808" y="3166471"/>
                <a:ext cx="360727" cy="1884658"/>
                <a:chOff x="2432807" y="925974"/>
                <a:chExt cx="360727" cy="1884658"/>
              </a:xfrm>
            </p:grpSpPr>
            <p:sp>
              <p:nvSpPr>
                <p:cNvPr id="71" name="Rectangle: Rounded Corners 70">
                  <a:extLst>
                    <a:ext uri="{FF2B5EF4-FFF2-40B4-BE49-F238E27FC236}">
                      <a16:creationId xmlns:a16="http://schemas.microsoft.com/office/drawing/2014/main" id="{658E266E-FB46-B36E-5C43-CF87874B2AB3}"/>
                    </a:ext>
                  </a:extLst>
                </p:cNvPr>
                <p:cNvSpPr/>
                <p:nvPr/>
              </p:nvSpPr>
              <p:spPr>
                <a:xfrm>
                  <a:off x="2432807" y="1032166"/>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72" name="Flowchart: Delay 71">
                  <a:extLst>
                    <a:ext uri="{FF2B5EF4-FFF2-40B4-BE49-F238E27FC236}">
                      <a16:creationId xmlns:a16="http://schemas.microsoft.com/office/drawing/2014/main" id="{67A68F7C-1B42-558F-030E-B27102A03D6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41" name="Rectangle 40">
              <a:extLst>
                <a:ext uri="{FF2B5EF4-FFF2-40B4-BE49-F238E27FC236}">
                  <a16:creationId xmlns:a16="http://schemas.microsoft.com/office/drawing/2014/main" id="{89777528-3278-EF2A-4FE0-4A072C33D58B}"/>
                </a:ext>
              </a:extLst>
            </p:cNvPr>
            <p:cNvSpPr/>
            <p:nvPr/>
          </p:nvSpPr>
          <p:spPr>
            <a:xfrm rot="10800000">
              <a:off x="1737154"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42" name="Rectangle 41">
              <a:extLst>
                <a:ext uri="{FF2B5EF4-FFF2-40B4-BE49-F238E27FC236}">
                  <a16:creationId xmlns:a16="http://schemas.microsoft.com/office/drawing/2014/main" id="{CB0CD452-7A1A-F69B-5233-363F09F74006}"/>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mc:AlternateContent xmlns:mc="http://schemas.openxmlformats.org/markup-compatibility/2006" xmlns:a14="http://schemas.microsoft.com/office/drawing/2010/main">
        <mc:Choice Requires="a14">
          <p:sp>
            <p:nvSpPr>
              <p:cNvPr id="108" name="TextBox 107">
                <a:extLst>
                  <a:ext uri="{FF2B5EF4-FFF2-40B4-BE49-F238E27FC236}">
                    <a16:creationId xmlns:a16="http://schemas.microsoft.com/office/drawing/2014/main" id="{87181596-EAA5-300B-A24E-3E9572BBF79B}"/>
                  </a:ext>
                </a:extLst>
              </p:cNvPr>
              <p:cNvSpPr txBox="1"/>
              <p:nvPr/>
            </p:nvSpPr>
            <p:spPr>
              <a:xfrm>
                <a:off x="940380" y="4419086"/>
                <a:ext cx="319584" cy="38804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b="1" i="1" smtClean="0">
                              <a:solidFill>
                                <a:srgbClr val="E71D73"/>
                              </a:solidFill>
                              <a:latin typeface="Cambria Math" panose="02040503050406030204" pitchFamily="18" charset="0"/>
                            </a:rPr>
                          </m:ctrlPr>
                        </m:fPr>
                        <m:num>
                          <m:r>
                            <a:rPr lang="vi-VN" b="1" i="1" smtClean="0">
                              <a:solidFill>
                                <a:srgbClr val="E71D73"/>
                              </a:solidFill>
                              <a:latin typeface="Cambria Math" panose="02040503050406030204" pitchFamily="18" charset="0"/>
                            </a:rPr>
                            <m:t>𝑩𝑽</m:t>
                          </m:r>
                        </m:num>
                        <m:den>
                          <m:r>
                            <a:rPr lang="vi-VN" b="1" i="1" smtClean="0">
                              <a:solidFill>
                                <a:srgbClr val="E71D73"/>
                              </a:solidFill>
                              <a:latin typeface="Cambria Math" panose="02040503050406030204" pitchFamily="18" charset="0"/>
                            </a:rPr>
                            <m:t>𝒃𝒗</m:t>
                          </m:r>
                        </m:den>
                      </m:f>
                    </m:oMath>
                  </m:oMathPara>
                </a14:m>
                <a:endParaRPr lang="en-US" b="1" dirty="0">
                  <a:solidFill>
                    <a:srgbClr val="E71D73"/>
                  </a:solidFill>
                </a:endParaRPr>
              </a:p>
            </p:txBody>
          </p:sp>
        </mc:Choice>
        <mc:Fallback xmlns="">
          <p:sp>
            <p:nvSpPr>
              <p:cNvPr id="108" name="TextBox 107">
                <a:extLst>
                  <a:ext uri="{FF2B5EF4-FFF2-40B4-BE49-F238E27FC236}">
                    <a16:creationId xmlns:a16="http://schemas.microsoft.com/office/drawing/2014/main" id="{87181596-EAA5-300B-A24E-3E9572BBF79B}"/>
                  </a:ext>
                </a:extLst>
              </p:cNvPr>
              <p:cNvSpPr txBox="1">
                <a:spLocks noRot="1" noChangeAspect="1" noMove="1" noResize="1" noEditPoints="1" noAdjustHandles="1" noChangeArrowheads="1" noChangeShapeType="1" noTextEdit="1"/>
              </p:cNvSpPr>
              <p:nvPr/>
            </p:nvSpPr>
            <p:spPr>
              <a:xfrm>
                <a:off x="940380" y="4419086"/>
                <a:ext cx="319584" cy="388047"/>
              </a:xfrm>
              <a:prstGeom prst="rect">
                <a:avLst/>
              </a:prstGeom>
              <a:blipFill>
                <a:blip r:embed="rId2"/>
                <a:stretch>
                  <a:fillRect b="-32813"/>
                </a:stretch>
              </a:blipFill>
            </p:spPr>
            <p:txBody>
              <a:bodyPr/>
              <a:lstStyle/>
              <a:p>
                <a:r>
                  <a:rPr lang="en-US">
                    <a:noFill/>
                  </a:rPr>
                  <a:t> </a:t>
                </a:r>
              </a:p>
            </p:txBody>
          </p:sp>
        </mc:Fallback>
      </mc:AlternateContent>
      <p:grpSp>
        <p:nvGrpSpPr>
          <p:cNvPr id="165" name="Group 164">
            <a:extLst>
              <a:ext uri="{FF2B5EF4-FFF2-40B4-BE49-F238E27FC236}">
                <a16:creationId xmlns:a16="http://schemas.microsoft.com/office/drawing/2014/main" id="{3CE7475B-A56B-22F6-7852-530D75A87F16}"/>
              </a:ext>
            </a:extLst>
          </p:cNvPr>
          <p:cNvGrpSpPr/>
          <p:nvPr/>
        </p:nvGrpSpPr>
        <p:grpSpPr>
          <a:xfrm>
            <a:off x="2794590" y="1463303"/>
            <a:ext cx="308657" cy="2818519"/>
            <a:chOff x="2374115" y="1420088"/>
            <a:chExt cx="360728" cy="3766339"/>
          </a:xfrm>
        </p:grpSpPr>
        <p:grpSp>
          <p:nvGrpSpPr>
            <p:cNvPr id="166" name="Group 165">
              <a:extLst>
                <a:ext uri="{FF2B5EF4-FFF2-40B4-BE49-F238E27FC236}">
                  <a16:creationId xmlns:a16="http://schemas.microsoft.com/office/drawing/2014/main" id="{38431977-0162-1276-038D-B563E2BA980F}"/>
                </a:ext>
              </a:extLst>
            </p:cNvPr>
            <p:cNvGrpSpPr/>
            <p:nvPr/>
          </p:nvGrpSpPr>
          <p:grpSpPr>
            <a:xfrm rot="10800000">
              <a:off x="2374115" y="1420088"/>
              <a:ext cx="360728" cy="3766339"/>
              <a:chOff x="2432807" y="1284790"/>
              <a:chExt cx="360728" cy="3766339"/>
            </a:xfrm>
          </p:grpSpPr>
          <p:grpSp>
            <p:nvGrpSpPr>
              <p:cNvPr id="169" name="Group 168">
                <a:extLst>
                  <a:ext uri="{FF2B5EF4-FFF2-40B4-BE49-F238E27FC236}">
                    <a16:creationId xmlns:a16="http://schemas.microsoft.com/office/drawing/2014/main" id="{7FC623D0-09E1-8967-C242-D2B6E58CD8E7}"/>
                  </a:ext>
                </a:extLst>
              </p:cNvPr>
              <p:cNvGrpSpPr/>
              <p:nvPr/>
            </p:nvGrpSpPr>
            <p:grpSpPr>
              <a:xfrm>
                <a:off x="2432807" y="1284790"/>
                <a:ext cx="360727" cy="1875949"/>
                <a:chOff x="2432807" y="925974"/>
                <a:chExt cx="360727" cy="1875949"/>
              </a:xfrm>
            </p:grpSpPr>
            <p:sp>
              <p:nvSpPr>
                <p:cNvPr id="173" name="Rectangle: Rounded Corners 172">
                  <a:extLst>
                    <a:ext uri="{FF2B5EF4-FFF2-40B4-BE49-F238E27FC236}">
                      <a16:creationId xmlns:a16="http://schemas.microsoft.com/office/drawing/2014/main" id="{F283FBF6-F2DE-E029-FE03-BA7FDBC32AE3}"/>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74" name="Flowchart: Delay 173">
                  <a:extLst>
                    <a:ext uri="{FF2B5EF4-FFF2-40B4-BE49-F238E27FC236}">
                      <a16:creationId xmlns:a16="http://schemas.microsoft.com/office/drawing/2014/main" id="{E02DA445-788A-9071-84E2-AA8AD761428E}"/>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70" name="Group 169">
                <a:extLst>
                  <a:ext uri="{FF2B5EF4-FFF2-40B4-BE49-F238E27FC236}">
                    <a16:creationId xmlns:a16="http://schemas.microsoft.com/office/drawing/2014/main" id="{F34F43AF-9109-401C-D2CA-273768BC56E9}"/>
                  </a:ext>
                </a:extLst>
              </p:cNvPr>
              <p:cNvGrpSpPr/>
              <p:nvPr/>
            </p:nvGrpSpPr>
            <p:grpSpPr>
              <a:xfrm rot="10800000">
                <a:off x="2432808" y="3175180"/>
                <a:ext cx="360727" cy="1875949"/>
                <a:chOff x="2432807" y="925974"/>
                <a:chExt cx="360727" cy="1875949"/>
              </a:xfrm>
            </p:grpSpPr>
            <p:sp>
              <p:nvSpPr>
                <p:cNvPr id="171" name="Rectangle: Rounded Corners 170">
                  <a:extLst>
                    <a:ext uri="{FF2B5EF4-FFF2-40B4-BE49-F238E27FC236}">
                      <a16:creationId xmlns:a16="http://schemas.microsoft.com/office/drawing/2014/main" id="{A1E50261-E777-C973-670D-214447DEBA40}"/>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72" name="Flowchart: Delay 171">
                  <a:extLst>
                    <a:ext uri="{FF2B5EF4-FFF2-40B4-BE49-F238E27FC236}">
                      <a16:creationId xmlns:a16="http://schemas.microsoft.com/office/drawing/2014/main" id="{7648982E-20D3-8925-29DF-5A9267C01C4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167" name="Rectangle 166">
              <a:extLst>
                <a:ext uri="{FF2B5EF4-FFF2-40B4-BE49-F238E27FC236}">
                  <a16:creationId xmlns:a16="http://schemas.microsoft.com/office/drawing/2014/main" id="{2D5324A2-35E5-7B4D-3AEF-80B35D6A23A2}"/>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68" name="Rectangle 167">
              <a:extLst>
                <a:ext uri="{FF2B5EF4-FFF2-40B4-BE49-F238E27FC236}">
                  <a16:creationId xmlns:a16="http://schemas.microsoft.com/office/drawing/2014/main" id="{C07529BE-BB79-BAD7-D6B9-99808865B9FC}"/>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75" name="Group 174">
            <a:extLst>
              <a:ext uri="{FF2B5EF4-FFF2-40B4-BE49-F238E27FC236}">
                <a16:creationId xmlns:a16="http://schemas.microsoft.com/office/drawing/2014/main" id="{2CD56889-184E-DCA1-5066-99BA40E1D246}"/>
              </a:ext>
            </a:extLst>
          </p:cNvPr>
          <p:cNvGrpSpPr/>
          <p:nvPr/>
        </p:nvGrpSpPr>
        <p:grpSpPr>
          <a:xfrm>
            <a:off x="2375052" y="1463303"/>
            <a:ext cx="308657" cy="2818519"/>
            <a:chOff x="1737154" y="1420088"/>
            <a:chExt cx="360728" cy="3766339"/>
          </a:xfrm>
        </p:grpSpPr>
        <p:grpSp>
          <p:nvGrpSpPr>
            <p:cNvPr id="176" name="Group 175">
              <a:extLst>
                <a:ext uri="{FF2B5EF4-FFF2-40B4-BE49-F238E27FC236}">
                  <a16:creationId xmlns:a16="http://schemas.microsoft.com/office/drawing/2014/main" id="{5BEAD186-47BE-47D3-7E88-1440B51BFBE2}"/>
                </a:ext>
              </a:extLst>
            </p:cNvPr>
            <p:cNvGrpSpPr/>
            <p:nvPr/>
          </p:nvGrpSpPr>
          <p:grpSpPr>
            <a:xfrm rot="10800000">
              <a:off x="1737154" y="1420088"/>
              <a:ext cx="360728" cy="3766339"/>
              <a:chOff x="2432807" y="1284790"/>
              <a:chExt cx="360728" cy="3766339"/>
            </a:xfrm>
          </p:grpSpPr>
          <p:grpSp>
            <p:nvGrpSpPr>
              <p:cNvPr id="179" name="Group 178">
                <a:extLst>
                  <a:ext uri="{FF2B5EF4-FFF2-40B4-BE49-F238E27FC236}">
                    <a16:creationId xmlns:a16="http://schemas.microsoft.com/office/drawing/2014/main" id="{A88536E8-ABBF-D4F4-1F49-81BD28A35904}"/>
                  </a:ext>
                </a:extLst>
              </p:cNvPr>
              <p:cNvGrpSpPr/>
              <p:nvPr/>
            </p:nvGrpSpPr>
            <p:grpSpPr>
              <a:xfrm>
                <a:off x="2432807" y="1284790"/>
                <a:ext cx="360727" cy="1875949"/>
                <a:chOff x="2432807" y="925974"/>
                <a:chExt cx="360727" cy="1875949"/>
              </a:xfrm>
            </p:grpSpPr>
            <p:sp>
              <p:nvSpPr>
                <p:cNvPr id="183" name="Rectangle: Rounded Corners 182">
                  <a:extLst>
                    <a:ext uri="{FF2B5EF4-FFF2-40B4-BE49-F238E27FC236}">
                      <a16:creationId xmlns:a16="http://schemas.microsoft.com/office/drawing/2014/main" id="{7C2FA08A-049C-BE12-DBBE-D6E402373EA8}"/>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84" name="Flowchart: Delay 183">
                  <a:extLst>
                    <a:ext uri="{FF2B5EF4-FFF2-40B4-BE49-F238E27FC236}">
                      <a16:creationId xmlns:a16="http://schemas.microsoft.com/office/drawing/2014/main" id="{9DBA61F9-0E6F-CD33-B8D7-44D10415960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80" name="Group 179">
                <a:extLst>
                  <a:ext uri="{FF2B5EF4-FFF2-40B4-BE49-F238E27FC236}">
                    <a16:creationId xmlns:a16="http://schemas.microsoft.com/office/drawing/2014/main" id="{B24320B0-A191-8C15-7BE0-EFDF0E8EA200}"/>
                  </a:ext>
                </a:extLst>
              </p:cNvPr>
              <p:cNvGrpSpPr/>
              <p:nvPr/>
            </p:nvGrpSpPr>
            <p:grpSpPr>
              <a:xfrm rot="10800000">
                <a:off x="2432808" y="3175180"/>
                <a:ext cx="360727" cy="1875949"/>
                <a:chOff x="2432807" y="925974"/>
                <a:chExt cx="360727" cy="1875949"/>
              </a:xfrm>
            </p:grpSpPr>
            <p:sp>
              <p:nvSpPr>
                <p:cNvPr id="181" name="Rectangle: Rounded Corners 180">
                  <a:extLst>
                    <a:ext uri="{FF2B5EF4-FFF2-40B4-BE49-F238E27FC236}">
                      <a16:creationId xmlns:a16="http://schemas.microsoft.com/office/drawing/2014/main" id="{DEEB934B-491D-C08D-363C-51F997B5C842}"/>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82" name="Flowchart: Delay 181">
                  <a:extLst>
                    <a:ext uri="{FF2B5EF4-FFF2-40B4-BE49-F238E27FC236}">
                      <a16:creationId xmlns:a16="http://schemas.microsoft.com/office/drawing/2014/main" id="{9420D48C-F93B-1968-F818-6655CD81233E}"/>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177" name="Rectangle 176">
              <a:extLst>
                <a:ext uri="{FF2B5EF4-FFF2-40B4-BE49-F238E27FC236}">
                  <a16:creationId xmlns:a16="http://schemas.microsoft.com/office/drawing/2014/main" id="{DFD440F6-51A3-5CDD-1593-7E4187C56B02}"/>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78" name="Rectangle 177">
              <a:extLst>
                <a:ext uri="{FF2B5EF4-FFF2-40B4-BE49-F238E27FC236}">
                  <a16:creationId xmlns:a16="http://schemas.microsoft.com/office/drawing/2014/main" id="{585E0FC9-5FAD-4AC3-A3AC-D95427B21C17}"/>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187" name="TextBox 186">
            <a:extLst>
              <a:ext uri="{FF2B5EF4-FFF2-40B4-BE49-F238E27FC236}">
                <a16:creationId xmlns:a16="http://schemas.microsoft.com/office/drawing/2014/main" id="{BD2ABDF3-1756-4C6E-86D9-D0D9493D0EF2}"/>
              </a:ext>
            </a:extLst>
          </p:cNvPr>
          <p:cNvSpPr txBox="1"/>
          <p:nvPr/>
        </p:nvSpPr>
        <p:spPr>
          <a:xfrm>
            <a:off x="752250" y="3400656"/>
            <a:ext cx="1023351" cy="307777"/>
          </a:xfrm>
          <a:prstGeom prst="rect">
            <a:avLst/>
          </a:prstGeom>
          <a:noFill/>
        </p:spPr>
        <p:txBody>
          <a:bodyPr wrap="square" rtlCol="0">
            <a:spAutoFit/>
          </a:bodyPr>
          <a:lstStyle/>
          <a:p>
            <a:r>
              <a:rPr lang="vi-VN" sz="1400" b="1" dirty="0">
                <a:solidFill>
                  <a:srgbClr val="1C3E71"/>
                </a:solidFill>
              </a:rPr>
              <a:t>B         </a:t>
            </a:r>
            <a:r>
              <a:rPr lang="en-US" sz="1400" b="1" dirty="0">
                <a:solidFill>
                  <a:srgbClr val="1C3E71"/>
                </a:solidFill>
              </a:rPr>
              <a:t> </a:t>
            </a:r>
            <a:r>
              <a:rPr lang="vi-VN" sz="1400" b="1" dirty="0">
                <a:solidFill>
                  <a:srgbClr val="1C3E71"/>
                </a:solidFill>
              </a:rPr>
              <a:t>b</a:t>
            </a:r>
            <a:endParaRPr lang="en-US" sz="1400" b="1" dirty="0">
              <a:solidFill>
                <a:srgbClr val="1C3E71"/>
              </a:solidFill>
            </a:endParaRPr>
          </a:p>
        </p:txBody>
      </p:sp>
      <p:sp>
        <p:nvSpPr>
          <p:cNvPr id="188" name="TextBox 187">
            <a:extLst>
              <a:ext uri="{FF2B5EF4-FFF2-40B4-BE49-F238E27FC236}">
                <a16:creationId xmlns:a16="http://schemas.microsoft.com/office/drawing/2014/main" id="{F72113FE-C422-11D3-996D-67CAC4C9B164}"/>
              </a:ext>
            </a:extLst>
          </p:cNvPr>
          <p:cNvSpPr txBox="1"/>
          <p:nvPr/>
        </p:nvSpPr>
        <p:spPr>
          <a:xfrm>
            <a:off x="748288" y="3678569"/>
            <a:ext cx="1023351" cy="307777"/>
          </a:xfrm>
          <a:prstGeom prst="rect">
            <a:avLst/>
          </a:prstGeom>
          <a:noFill/>
        </p:spPr>
        <p:txBody>
          <a:bodyPr wrap="square" rtlCol="0">
            <a:spAutoFit/>
          </a:bodyPr>
          <a:lstStyle/>
          <a:p>
            <a:r>
              <a:rPr lang="vi-VN" sz="1400" b="1" dirty="0">
                <a:solidFill>
                  <a:srgbClr val="1C3E71"/>
                </a:solidFill>
              </a:rPr>
              <a:t>V         </a:t>
            </a:r>
            <a:r>
              <a:rPr lang="en-US" sz="1400" b="1" dirty="0">
                <a:solidFill>
                  <a:srgbClr val="1C3E71"/>
                </a:solidFill>
              </a:rPr>
              <a:t> </a:t>
            </a:r>
            <a:r>
              <a:rPr lang="vi-VN" sz="1400" b="1" dirty="0">
                <a:solidFill>
                  <a:srgbClr val="1C3E71"/>
                </a:solidFill>
              </a:rPr>
              <a:t>v</a:t>
            </a:r>
            <a:endParaRPr lang="en-US" sz="1400" b="1" dirty="0">
              <a:solidFill>
                <a:srgbClr val="1C3E71"/>
              </a:solidFill>
            </a:endParaRPr>
          </a:p>
        </p:txBody>
      </p:sp>
      <p:sp>
        <p:nvSpPr>
          <p:cNvPr id="189" name="Rectangle: Rounded Corners 188">
            <a:extLst>
              <a:ext uri="{FF2B5EF4-FFF2-40B4-BE49-F238E27FC236}">
                <a16:creationId xmlns:a16="http://schemas.microsoft.com/office/drawing/2014/main" id="{2F06258E-4EC1-404D-DB3F-949895BF2424}"/>
              </a:ext>
            </a:extLst>
          </p:cNvPr>
          <p:cNvSpPr/>
          <p:nvPr/>
        </p:nvSpPr>
        <p:spPr>
          <a:xfrm>
            <a:off x="2441344" y="2745742"/>
            <a:ext cx="590396" cy="276388"/>
          </a:xfrm>
          <a:prstGeom prst="roundRect">
            <a:avLst/>
          </a:prstGeom>
          <a:solidFill>
            <a:srgbClr val="1D71B9"/>
          </a:solidFill>
          <a:ln>
            <a:solidFill>
              <a:srgbClr val="1D71B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400"/>
          </a:p>
        </p:txBody>
      </p:sp>
      <p:sp>
        <p:nvSpPr>
          <p:cNvPr id="190" name="TextBox 189">
            <a:extLst>
              <a:ext uri="{FF2B5EF4-FFF2-40B4-BE49-F238E27FC236}">
                <a16:creationId xmlns:a16="http://schemas.microsoft.com/office/drawing/2014/main" id="{070BA87A-E1A3-386B-B288-4A05B58EF529}"/>
              </a:ext>
            </a:extLst>
          </p:cNvPr>
          <p:cNvSpPr txBox="1"/>
          <p:nvPr/>
        </p:nvSpPr>
        <p:spPr>
          <a:xfrm>
            <a:off x="2370389" y="3403989"/>
            <a:ext cx="1023351" cy="307777"/>
          </a:xfrm>
          <a:prstGeom prst="rect">
            <a:avLst/>
          </a:prstGeom>
          <a:noFill/>
        </p:spPr>
        <p:txBody>
          <a:bodyPr wrap="square" rtlCol="0">
            <a:spAutoFit/>
          </a:bodyPr>
          <a:lstStyle/>
          <a:p>
            <a:r>
              <a:rPr lang="vi-VN" sz="1400" b="1" dirty="0">
                <a:solidFill>
                  <a:srgbClr val="1C3E71"/>
                </a:solidFill>
              </a:rPr>
              <a:t>B       </a:t>
            </a:r>
            <a:r>
              <a:rPr lang="en-US" sz="1400" b="1" dirty="0">
                <a:solidFill>
                  <a:srgbClr val="1C3E71"/>
                </a:solidFill>
              </a:rPr>
              <a:t>B</a:t>
            </a:r>
          </a:p>
        </p:txBody>
      </p:sp>
      <p:sp>
        <p:nvSpPr>
          <p:cNvPr id="191" name="TextBox 190">
            <a:extLst>
              <a:ext uri="{FF2B5EF4-FFF2-40B4-BE49-F238E27FC236}">
                <a16:creationId xmlns:a16="http://schemas.microsoft.com/office/drawing/2014/main" id="{75E3D0E2-E516-2C78-343F-D21FE888E932}"/>
              </a:ext>
            </a:extLst>
          </p:cNvPr>
          <p:cNvSpPr txBox="1"/>
          <p:nvPr/>
        </p:nvSpPr>
        <p:spPr>
          <a:xfrm>
            <a:off x="2366427" y="3685051"/>
            <a:ext cx="1023351" cy="307777"/>
          </a:xfrm>
          <a:prstGeom prst="rect">
            <a:avLst/>
          </a:prstGeom>
          <a:noFill/>
        </p:spPr>
        <p:txBody>
          <a:bodyPr wrap="square" rtlCol="0">
            <a:spAutoFit/>
          </a:bodyPr>
          <a:lstStyle/>
          <a:p>
            <a:r>
              <a:rPr lang="vi-VN" sz="1400" b="1" dirty="0">
                <a:solidFill>
                  <a:srgbClr val="1C3E71"/>
                </a:solidFill>
              </a:rPr>
              <a:t>V       </a:t>
            </a:r>
            <a:r>
              <a:rPr lang="en-US" sz="1400" b="1" dirty="0">
                <a:solidFill>
                  <a:srgbClr val="1C3E71"/>
                </a:solidFill>
              </a:rPr>
              <a:t>V</a:t>
            </a:r>
          </a:p>
        </p:txBody>
      </p:sp>
      <p:grpSp>
        <p:nvGrpSpPr>
          <p:cNvPr id="192" name="Group 191">
            <a:extLst>
              <a:ext uri="{FF2B5EF4-FFF2-40B4-BE49-F238E27FC236}">
                <a16:creationId xmlns:a16="http://schemas.microsoft.com/office/drawing/2014/main" id="{F4207B8B-8D06-1E2D-DFAE-9374F014DC15}"/>
              </a:ext>
            </a:extLst>
          </p:cNvPr>
          <p:cNvGrpSpPr/>
          <p:nvPr/>
        </p:nvGrpSpPr>
        <p:grpSpPr>
          <a:xfrm>
            <a:off x="3729896" y="1457899"/>
            <a:ext cx="308657" cy="2818519"/>
            <a:chOff x="2374115" y="1420088"/>
            <a:chExt cx="360728" cy="3766339"/>
          </a:xfrm>
        </p:grpSpPr>
        <p:grpSp>
          <p:nvGrpSpPr>
            <p:cNvPr id="193" name="Group 192">
              <a:extLst>
                <a:ext uri="{FF2B5EF4-FFF2-40B4-BE49-F238E27FC236}">
                  <a16:creationId xmlns:a16="http://schemas.microsoft.com/office/drawing/2014/main" id="{CD4EA607-02E6-2E96-E133-D034FCADFFD0}"/>
                </a:ext>
              </a:extLst>
            </p:cNvPr>
            <p:cNvGrpSpPr/>
            <p:nvPr/>
          </p:nvGrpSpPr>
          <p:grpSpPr>
            <a:xfrm rot="10800000">
              <a:off x="2374115" y="1420088"/>
              <a:ext cx="360728" cy="3766339"/>
              <a:chOff x="2432807" y="1284790"/>
              <a:chExt cx="360728" cy="3766339"/>
            </a:xfrm>
          </p:grpSpPr>
          <p:grpSp>
            <p:nvGrpSpPr>
              <p:cNvPr id="196" name="Group 195">
                <a:extLst>
                  <a:ext uri="{FF2B5EF4-FFF2-40B4-BE49-F238E27FC236}">
                    <a16:creationId xmlns:a16="http://schemas.microsoft.com/office/drawing/2014/main" id="{1950300A-A541-565E-486D-89EF34C68FFE}"/>
                  </a:ext>
                </a:extLst>
              </p:cNvPr>
              <p:cNvGrpSpPr/>
              <p:nvPr/>
            </p:nvGrpSpPr>
            <p:grpSpPr>
              <a:xfrm>
                <a:off x="2432807" y="1284790"/>
                <a:ext cx="360727" cy="1875949"/>
                <a:chOff x="2432807" y="925974"/>
                <a:chExt cx="360727" cy="1875949"/>
              </a:xfrm>
            </p:grpSpPr>
            <p:sp>
              <p:nvSpPr>
                <p:cNvPr id="200" name="Rectangle: Rounded Corners 199">
                  <a:extLst>
                    <a:ext uri="{FF2B5EF4-FFF2-40B4-BE49-F238E27FC236}">
                      <a16:creationId xmlns:a16="http://schemas.microsoft.com/office/drawing/2014/main" id="{BA97B5DD-55E7-60CB-5293-9059F586139D}"/>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01" name="Flowchart: Delay 200">
                  <a:extLst>
                    <a:ext uri="{FF2B5EF4-FFF2-40B4-BE49-F238E27FC236}">
                      <a16:creationId xmlns:a16="http://schemas.microsoft.com/office/drawing/2014/main" id="{419FD66C-9696-129E-DCAC-A8EFA251641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97" name="Group 196">
                <a:extLst>
                  <a:ext uri="{FF2B5EF4-FFF2-40B4-BE49-F238E27FC236}">
                    <a16:creationId xmlns:a16="http://schemas.microsoft.com/office/drawing/2014/main" id="{2BBE735D-5BFC-3292-6BDC-21C3BE804BE4}"/>
                  </a:ext>
                </a:extLst>
              </p:cNvPr>
              <p:cNvGrpSpPr/>
              <p:nvPr/>
            </p:nvGrpSpPr>
            <p:grpSpPr>
              <a:xfrm rot="10800000">
                <a:off x="2432808" y="3175180"/>
                <a:ext cx="360727" cy="1875949"/>
                <a:chOff x="2432807" y="925974"/>
                <a:chExt cx="360727" cy="1875949"/>
              </a:xfrm>
            </p:grpSpPr>
            <p:sp>
              <p:nvSpPr>
                <p:cNvPr id="198" name="Rectangle: Rounded Corners 197">
                  <a:extLst>
                    <a:ext uri="{FF2B5EF4-FFF2-40B4-BE49-F238E27FC236}">
                      <a16:creationId xmlns:a16="http://schemas.microsoft.com/office/drawing/2014/main" id="{E1E472CE-7D01-CEC0-BC49-0B266FBE2F0F}"/>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99" name="Flowchart: Delay 198">
                  <a:extLst>
                    <a:ext uri="{FF2B5EF4-FFF2-40B4-BE49-F238E27FC236}">
                      <a16:creationId xmlns:a16="http://schemas.microsoft.com/office/drawing/2014/main" id="{91A9F1B4-0943-B04B-4CA9-F205999EF61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194" name="Rectangle 193">
              <a:extLst>
                <a:ext uri="{FF2B5EF4-FFF2-40B4-BE49-F238E27FC236}">
                  <a16:creationId xmlns:a16="http://schemas.microsoft.com/office/drawing/2014/main" id="{7E0C9D08-0E03-C5F2-79AE-2A146D2FBCD5}"/>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95" name="Rectangle 194">
              <a:extLst>
                <a:ext uri="{FF2B5EF4-FFF2-40B4-BE49-F238E27FC236}">
                  <a16:creationId xmlns:a16="http://schemas.microsoft.com/office/drawing/2014/main" id="{E77C9F29-94E1-8791-1343-B8F65AFEA777}"/>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02" name="Group 201">
            <a:extLst>
              <a:ext uri="{FF2B5EF4-FFF2-40B4-BE49-F238E27FC236}">
                <a16:creationId xmlns:a16="http://schemas.microsoft.com/office/drawing/2014/main" id="{1DF78839-5F20-04F6-FBB1-4C0E31CF29B8}"/>
              </a:ext>
            </a:extLst>
          </p:cNvPr>
          <p:cNvGrpSpPr/>
          <p:nvPr/>
        </p:nvGrpSpPr>
        <p:grpSpPr>
          <a:xfrm>
            <a:off x="3310358" y="1457899"/>
            <a:ext cx="308657" cy="2818519"/>
            <a:chOff x="1737154" y="1420088"/>
            <a:chExt cx="360728" cy="3766339"/>
          </a:xfrm>
        </p:grpSpPr>
        <p:grpSp>
          <p:nvGrpSpPr>
            <p:cNvPr id="203" name="Group 202">
              <a:extLst>
                <a:ext uri="{FF2B5EF4-FFF2-40B4-BE49-F238E27FC236}">
                  <a16:creationId xmlns:a16="http://schemas.microsoft.com/office/drawing/2014/main" id="{7E9F1868-A585-7452-2C29-795F77339881}"/>
                </a:ext>
              </a:extLst>
            </p:cNvPr>
            <p:cNvGrpSpPr/>
            <p:nvPr/>
          </p:nvGrpSpPr>
          <p:grpSpPr>
            <a:xfrm rot="10800000">
              <a:off x="1737154" y="1420088"/>
              <a:ext cx="360728" cy="3766339"/>
              <a:chOff x="2432807" y="1284790"/>
              <a:chExt cx="360728" cy="3766339"/>
            </a:xfrm>
          </p:grpSpPr>
          <p:grpSp>
            <p:nvGrpSpPr>
              <p:cNvPr id="206" name="Group 205">
                <a:extLst>
                  <a:ext uri="{FF2B5EF4-FFF2-40B4-BE49-F238E27FC236}">
                    <a16:creationId xmlns:a16="http://schemas.microsoft.com/office/drawing/2014/main" id="{D44F6534-EBF2-5974-E097-4BBDABF70A49}"/>
                  </a:ext>
                </a:extLst>
              </p:cNvPr>
              <p:cNvGrpSpPr/>
              <p:nvPr/>
            </p:nvGrpSpPr>
            <p:grpSpPr>
              <a:xfrm>
                <a:off x="2432807" y="1284790"/>
                <a:ext cx="360727" cy="1875949"/>
                <a:chOff x="2432807" y="925974"/>
                <a:chExt cx="360727" cy="1875949"/>
              </a:xfrm>
            </p:grpSpPr>
            <p:sp>
              <p:nvSpPr>
                <p:cNvPr id="210" name="Rectangle: Rounded Corners 209">
                  <a:extLst>
                    <a:ext uri="{FF2B5EF4-FFF2-40B4-BE49-F238E27FC236}">
                      <a16:creationId xmlns:a16="http://schemas.microsoft.com/office/drawing/2014/main" id="{3862E5D0-7AC3-EDB4-1EAC-59AC1FF8E933}"/>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11" name="Flowchart: Delay 210">
                  <a:extLst>
                    <a:ext uri="{FF2B5EF4-FFF2-40B4-BE49-F238E27FC236}">
                      <a16:creationId xmlns:a16="http://schemas.microsoft.com/office/drawing/2014/main" id="{49D82F88-78FE-ADDD-9125-B45481B38BF8}"/>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07" name="Group 206">
                <a:extLst>
                  <a:ext uri="{FF2B5EF4-FFF2-40B4-BE49-F238E27FC236}">
                    <a16:creationId xmlns:a16="http://schemas.microsoft.com/office/drawing/2014/main" id="{1005B372-BDD1-F654-B251-F0F763850E14}"/>
                  </a:ext>
                </a:extLst>
              </p:cNvPr>
              <p:cNvGrpSpPr/>
              <p:nvPr/>
            </p:nvGrpSpPr>
            <p:grpSpPr>
              <a:xfrm rot="10800000">
                <a:off x="2432808" y="3175180"/>
                <a:ext cx="360727" cy="1875949"/>
                <a:chOff x="2432807" y="925974"/>
                <a:chExt cx="360727" cy="1875949"/>
              </a:xfrm>
            </p:grpSpPr>
            <p:sp>
              <p:nvSpPr>
                <p:cNvPr id="208" name="Rectangle: Rounded Corners 207">
                  <a:extLst>
                    <a:ext uri="{FF2B5EF4-FFF2-40B4-BE49-F238E27FC236}">
                      <a16:creationId xmlns:a16="http://schemas.microsoft.com/office/drawing/2014/main" id="{045BFC2F-2088-DBFA-76CC-EB5F42F15DCB}"/>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209" name="Flowchart: Delay 208">
                  <a:extLst>
                    <a:ext uri="{FF2B5EF4-FFF2-40B4-BE49-F238E27FC236}">
                      <a16:creationId xmlns:a16="http://schemas.microsoft.com/office/drawing/2014/main" id="{2C4D656C-1890-86D1-D879-9EBDB41BC04F}"/>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04" name="Rectangle 203">
              <a:extLst>
                <a:ext uri="{FF2B5EF4-FFF2-40B4-BE49-F238E27FC236}">
                  <a16:creationId xmlns:a16="http://schemas.microsoft.com/office/drawing/2014/main" id="{E4DABEF6-D073-8E6C-88B5-43A6E4A37B48}"/>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05" name="Rectangle 204">
              <a:extLst>
                <a:ext uri="{FF2B5EF4-FFF2-40B4-BE49-F238E27FC236}">
                  <a16:creationId xmlns:a16="http://schemas.microsoft.com/office/drawing/2014/main" id="{141A34E4-BBB4-7DB1-516B-B1E99875743E}"/>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212" name="Rectangle: Rounded Corners 211">
            <a:extLst>
              <a:ext uri="{FF2B5EF4-FFF2-40B4-BE49-F238E27FC236}">
                <a16:creationId xmlns:a16="http://schemas.microsoft.com/office/drawing/2014/main" id="{BFFC1478-D2D6-77FB-6A98-CB5AF5BC5F58}"/>
              </a:ext>
            </a:extLst>
          </p:cNvPr>
          <p:cNvSpPr/>
          <p:nvPr/>
        </p:nvSpPr>
        <p:spPr>
          <a:xfrm>
            <a:off x="3376649" y="2740339"/>
            <a:ext cx="590396" cy="276388"/>
          </a:xfrm>
          <a:prstGeom prst="roundRect">
            <a:avLst/>
          </a:prstGeom>
          <a:solidFill>
            <a:srgbClr val="A1EDE6"/>
          </a:solidFill>
          <a:ln>
            <a:solidFill>
              <a:srgbClr val="A1ED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13" name="TextBox 212">
            <a:extLst>
              <a:ext uri="{FF2B5EF4-FFF2-40B4-BE49-F238E27FC236}">
                <a16:creationId xmlns:a16="http://schemas.microsoft.com/office/drawing/2014/main" id="{21445062-D368-06A3-83E0-0F96B8AAEDB8}"/>
              </a:ext>
            </a:extLst>
          </p:cNvPr>
          <p:cNvSpPr txBox="1"/>
          <p:nvPr/>
        </p:nvSpPr>
        <p:spPr>
          <a:xfrm>
            <a:off x="3315732" y="3403989"/>
            <a:ext cx="740238" cy="307777"/>
          </a:xfrm>
          <a:prstGeom prst="rect">
            <a:avLst/>
          </a:prstGeom>
          <a:noFill/>
        </p:spPr>
        <p:txBody>
          <a:bodyPr wrap="square" rtlCol="0">
            <a:spAutoFit/>
          </a:bodyPr>
          <a:lstStyle/>
          <a:p>
            <a:r>
              <a:rPr lang="en-US" sz="1400" b="1" dirty="0">
                <a:solidFill>
                  <a:srgbClr val="1C3E71"/>
                </a:solidFill>
              </a:rPr>
              <a:t>b</a:t>
            </a:r>
            <a:r>
              <a:rPr lang="vi-VN" sz="1400" b="1" dirty="0">
                <a:solidFill>
                  <a:srgbClr val="1C3E71"/>
                </a:solidFill>
              </a:rPr>
              <a:t>       b</a:t>
            </a:r>
            <a:endParaRPr lang="en-US" sz="1400" b="1" dirty="0">
              <a:solidFill>
                <a:srgbClr val="1C3E71"/>
              </a:solidFill>
            </a:endParaRPr>
          </a:p>
        </p:txBody>
      </p:sp>
      <p:sp>
        <p:nvSpPr>
          <p:cNvPr id="214" name="TextBox 213">
            <a:extLst>
              <a:ext uri="{FF2B5EF4-FFF2-40B4-BE49-F238E27FC236}">
                <a16:creationId xmlns:a16="http://schemas.microsoft.com/office/drawing/2014/main" id="{E9891667-5544-E962-6387-4B508F7A1767}"/>
              </a:ext>
            </a:extLst>
          </p:cNvPr>
          <p:cNvSpPr txBox="1"/>
          <p:nvPr/>
        </p:nvSpPr>
        <p:spPr>
          <a:xfrm>
            <a:off x="3327860" y="3653520"/>
            <a:ext cx="1023351"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v</a:t>
            </a:r>
            <a:endParaRPr lang="en-US" sz="1400" b="1" dirty="0">
              <a:solidFill>
                <a:srgbClr val="1C3E71"/>
              </a:solidFill>
            </a:endParaRPr>
          </a:p>
        </p:txBody>
      </p:sp>
      <p:grpSp>
        <p:nvGrpSpPr>
          <p:cNvPr id="220" name="Group 219">
            <a:extLst>
              <a:ext uri="{FF2B5EF4-FFF2-40B4-BE49-F238E27FC236}">
                <a16:creationId xmlns:a16="http://schemas.microsoft.com/office/drawing/2014/main" id="{8EE6EA1A-3D21-DEC0-5A0F-4501389A1DC6}"/>
              </a:ext>
            </a:extLst>
          </p:cNvPr>
          <p:cNvGrpSpPr/>
          <p:nvPr/>
        </p:nvGrpSpPr>
        <p:grpSpPr>
          <a:xfrm>
            <a:off x="5175781" y="1468706"/>
            <a:ext cx="308656" cy="1403856"/>
            <a:chOff x="2432807" y="925974"/>
            <a:chExt cx="360727" cy="1875949"/>
          </a:xfrm>
        </p:grpSpPr>
        <p:sp>
          <p:nvSpPr>
            <p:cNvPr id="221" name="Rectangle: Rounded Corners 220">
              <a:extLst>
                <a:ext uri="{FF2B5EF4-FFF2-40B4-BE49-F238E27FC236}">
                  <a16:creationId xmlns:a16="http://schemas.microsoft.com/office/drawing/2014/main" id="{80F38BF3-5824-A712-76EE-056AF68B8882}"/>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22" name="Flowchart: Delay 221">
              <a:extLst>
                <a:ext uri="{FF2B5EF4-FFF2-40B4-BE49-F238E27FC236}">
                  <a16:creationId xmlns:a16="http://schemas.microsoft.com/office/drawing/2014/main" id="{24FCE223-E7ED-37F4-9E37-6CFA4C62145E}"/>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61" name="Group 260">
            <a:extLst>
              <a:ext uri="{FF2B5EF4-FFF2-40B4-BE49-F238E27FC236}">
                <a16:creationId xmlns:a16="http://schemas.microsoft.com/office/drawing/2014/main" id="{A7F2DA00-9942-ADE9-DCA5-441FDA0EA38A}"/>
              </a:ext>
            </a:extLst>
          </p:cNvPr>
          <p:cNvGrpSpPr/>
          <p:nvPr/>
        </p:nvGrpSpPr>
        <p:grpSpPr>
          <a:xfrm rot="21075166">
            <a:off x="5286212" y="2879521"/>
            <a:ext cx="308656" cy="1403856"/>
            <a:chOff x="7773966" y="3310477"/>
            <a:chExt cx="360727" cy="1875949"/>
          </a:xfrm>
        </p:grpSpPr>
        <p:grpSp>
          <p:nvGrpSpPr>
            <p:cNvPr id="219" name="Group 218">
              <a:extLst>
                <a:ext uri="{FF2B5EF4-FFF2-40B4-BE49-F238E27FC236}">
                  <a16:creationId xmlns:a16="http://schemas.microsoft.com/office/drawing/2014/main" id="{385287FD-59CC-5087-7BDF-737C8B0F44AF}"/>
                </a:ext>
              </a:extLst>
            </p:cNvPr>
            <p:cNvGrpSpPr/>
            <p:nvPr/>
          </p:nvGrpSpPr>
          <p:grpSpPr>
            <a:xfrm rot="10800000">
              <a:off x="7773966" y="3310477"/>
              <a:ext cx="360727" cy="1875949"/>
              <a:chOff x="2432807" y="925974"/>
              <a:chExt cx="360727" cy="1875949"/>
            </a:xfrm>
          </p:grpSpPr>
          <p:sp>
            <p:nvSpPr>
              <p:cNvPr id="223" name="Rectangle: Rounded Corners 222">
                <a:extLst>
                  <a:ext uri="{FF2B5EF4-FFF2-40B4-BE49-F238E27FC236}">
                    <a16:creationId xmlns:a16="http://schemas.microsoft.com/office/drawing/2014/main" id="{93AF1522-A1A8-2EB3-6D8F-370FDC10FE9D}"/>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24" name="Flowchart: Delay 223">
                <a:extLst>
                  <a:ext uri="{FF2B5EF4-FFF2-40B4-BE49-F238E27FC236}">
                    <a16:creationId xmlns:a16="http://schemas.microsoft.com/office/drawing/2014/main" id="{838930D2-6675-7C41-DB86-504A90A67A65}"/>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grpSp>
        <p:sp>
          <p:nvSpPr>
            <p:cNvPr id="217" name="Rectangle 216">
              <a:extLst>
                <a:ext uri="{FF2B5EF4-FFF2-40B4-BE49-F238E27FC236}">
                  <a16:creationId xmlns:a16="http://schemas.microsoft.com/office/drawing/2014/main" id="{186723C1-E4C8-AEE0-370D-27E2160932FE}"/>
                </a:ext>
              </a:extLst>
            </p:cNvPr>
            <p:cNvSpPr/>
            <p:nvPr/>
          </p:nvSpPr>
          <p:spPr>
            <a:xfrm rot="10800000">
              <a:off x="7782591" y="4478187"/>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18" name="Rectangle 217">
              <a:extLst>
                <a:ext uri="{FF2B5EF4-FFF2-40B4-BE49-F238E27FC236}">
                  <a16:creationId xmlns:a16="http://schemas.microsoft.com/office/drawing/2014/main" id="{42B3D594-DCC7-6CCE-F6DF-20EB99A50861}"/>
                </a:ext>
              </a:extLst>
            </p:cNvPr>
            <p:cNvSpPr/>
            <p:nvPr/>
          </p:nvSpPr>
          <p:spPr>
            <a:xfrm rot="10800000">
              <a:off x="7778596" y="4125022"/>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grpSp>
      <p:grpSp>
        <p:nvGrpSpPr>
          <p:cNvPr id="225" name="Group 224">
            <a:extLst>
              <a:ext uri="{FF2B5EF4-FFF2-40B4-BE49-F238E27FC236}">
                <a16:creationId xmlns:a16="http://schemas.microsoft.com/office/drawing/2014/main" id="{AB31751E-A330-9CF0-49A1-47322D694D0A}"/>
              </a:ext>
            </a:extLst>
          </p:cNvPr>
          <p:cNvGrpSpPr/>
          <p:nvPr/>
        </p:nvGrpSpPr>
        <p:grpSpPr>
          <a:xfrm>
            <a:off x="4756243" y="1468706"/>
            <a:ext cx="308657" cy="2818519"/>
            <a:chOff x="1737154" y="1420088"/>
            <a:chExt cx="360728" cy="3766339"/>
          </a:xfrm>
        </p:grpSpPr>
        <p:grpSp>
          <p:nvGrpSpPr>
            <p:cNvPr id="226" name="Group 225">
              <a:extLst>
                <a:ext uri="{FF2B5EF4-FFF2-40B4-BE49-F238E27FC236}">
                  <a16:creationId xmlns:a16="http://schemas.microsoft.com/office/drawing/2014/main" id="{5F9A68A2-595D-BDA5-6393-EE82EEE780A7}"/>
                </a:ext>
              </a:extLst>
            </p:cNvPr>
            <p:cNvGrpSpPr/>
            <p:nvPr/>
          </p:nvGrpSpPr>
          <p:grpSpPr>
            <a:xfrm rot="10800000">
              <a:off x="1737154" y="1420088"/>
              <a:ext cx="360728" cy="3766339"/>
              <a:chOff x="2432807" y="1284790"/>
              <a:chExt cx="360728" cy="3766339"/>
            </a:xfrm>
          </p:grpSpPr>
          <p:grpSp>
            <p:nvGrpSpPr>
              <p:cNvPr id="229" name="Group 228">
                <a:extLst>
                  <a:ext uri="{FF2B5EF4-FFF2-40B4-BE49-F238E27FC236}">
                    <a16:creationId xmlns:a16="http://schemas.microsoft.com/office/drawing/2014/main" id="{BFA7D3E0-43BF-BE82-620F-1C6CCF478992}"/>
                  </a:ext>
                </a:extLst>
              </p:cNvPr>
              <p:cNvGrpSpPr/>
              <p:nvPr/>
            </p:nvGrpSpPr>
            <p:grpSpPr>
              <a:xfrm>
                <a:off x="2432807" y="1284790"/>
                <a:ext cx="360727" cy="1875949"/>
                <a:chOff x="2432807" y="925974"/>
                <a:chExt cx="360727" cy="1875949"/>
              </a:xfrm>
            </p:grpSpPr>
            <p:sp>
              <p:nvSpPr>
                <p:cNvPr id="233" name="Rectangle: Rounded Corners 232">
                  <a:extLst>
                    <a:ext uri="{FF2B5EF4-FFF2-40B4-BE49-F238E27FC236}">
                      <a16:creationId xmlns:a16="http://schemas.microsoft.com/office/drawing/2014/main" id="{7CEAAEEA-2005-DBE1-E833-9F2674CDF972}"/>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34" name="Flowchart: Delay 233">
                  <a:extLst>
                    <a:ext uri="{FF2B5EF4-FFF2-40B4-BE49-F238E27FC236}">
                      <a16:creationId xmlns:a16="http://schemas.microsoft.com/office/drawing/2014/main" id="{45B8C8BD-B507-D11B-141D-EC3B86AF77D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30" name="Group 229">
                <a:extLst>
                  <a:ext uri="{FF2B5EF4-FFF2-40B4-BE49-F238E27FC236}">
                    <a16:creationId xmlns:a16="http://schemas.microsoft.com/office/drawing/2014/main" id="{F3BA207B-029B-F983-4DFB-BFDF449F39AA}"/>
                  </a:ext>
                </a:extLst>
              </p:cNvPr>
              <p:cNvGrpSpPr/>
              <p:nvPr/>
            </p:nvGrpSpPr>
            <p:grpSpPr>
              <a:xfrm rot="10800000">
                <a:off x="2432808" y="3175180"/>
                <a:ext cx="360727" cy="1875949"/>
                <a:chOff x="2432807" y="925974"/>
                <a:chExt cx="360727" cy="1875949"/>
              </a:xfrm>
            </p:grpSpPr>
            <p:sp>
              <p:nvSpPr>
                <p:cNvPr id="231" name="Rectangle: Rounded Corners 230">
                  <a:extLst>
                    <a:ext uri="{FF2B5EF4-FFF2-40B4-BE49-F238E27FC236}">
                      <a16:creationId xmlns:a16="http://schemas.microsoft.com/office/drawing/2014/main" id="{652D200C-15F1-426C-E5D2-6F7EC0FF3B14}"/>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32" name="Flowchart: Delay 231">
                  <a:extLst>
                    <a:ext uri="{FF2B5EF4-FFF2-40B4-BE49-F238E27FC236}">
                      <a16:creationId xmlns:a16="http://schemas.microsoft.com/office/drawing/2014/main" id="{E5EC0BA7-F63F-00BE-DE5A-49E5E8CE1C9E}"/>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27" name="Rectangle 226">
              <a:extLst>
                <a:ext uri="{FF2B5EF4-FFF2-40B4-BE49-F238E27FC236}">
                  <a16:creationId xmlns:a16="http://schemas.microsoft.com/office/drawing/2014/main" id="{956A127A-D831-6879-7612-99D521A6E3D2}"/>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28" name="Rectangle 227">
              <a:extLst>
                <a:ext uri="{FF2B5EF4-FFF2-40B4-BE49-F238E27FC236}">
                  <a16:creationId xmlns:a16="http://schemas.microsoft.com/office/drawing/2014/main" id="{55A7E49B-8DA3-5A9F-8179-DCDEACC22D42}"/>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235" name="Rectangle: Rounded Corners 234">
            <a:extLst>
              <a:ext uri="{FF2B5EF4-FFF2-40B4-BE49-F238E27FC236}">
                <a16:creationId xmlns:a16="http://schemas.microsoft.com/office/drawing/2014/main" id="{DCE0A77F-03B4-6AC8-D71E-B45C86D4FEE3}"/>
              </a:ext>
            </a:extLst>
          </p:cNvPr>
          <p:cNvSpPr/>
          <p:nvPr/>
        </p:nvSpPr>
        <p:spPr>
          <a:xfrm>
            <a:off x="4822534" y="2751145"/>
            <a:ext cx="590396" cy="276388"/>
          </a:xfrm>
          <a:prstGeom prst="roundRect">
            <a:avLst/>
          </a:prstGeom>
          <a:solidFill>
            <a:srgbClr val="1D71B9"/>
          </a:solidFill>
          <a:ln>
            <a:solidFill>
              <a:srgbClr val="1D71B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36" name="TextBox 235">
            <a:extLst>
              <a:ext uri="{FF2B5EF4-FFF2-40B4-BE49-F238E27FC236}">
                <a16:creationId xmlns:a16="http://schemas.microsoft.com/office/drawing/2014/main" id="{FFEA227A-6C0B-1122-0141-268DC4336445}"/>
              </a:ext>
            </a:extLst>
          </p:cNvPr>
          <p:cNvSpPr txBox="1"/>
          <p:nvPr/>
        </p:nvSpPr>
        <p:spPr>
          <a:xfrm>
            <a:off x="4760289" y="3408341"/>
            <a:ext cx="401690" cy="307777"/>
          </a:xfrm>
          <a:prstGeom prst="rect">
            <a:avLst/>
          </a:prstGeom>
          <a:noFill/>
        </p:spPr>
        <p:txBody>
          <a:bodyPr wrap="square" rtlCol="0">
            <a:spAutoFit/>
          </a:bodyPr>
          <a:lstStyle/>
          <a:p>
            <a:r>
              <a:rPr lang="vi-VN" sz="1400" b="1" dirty="0">
                <a:solidFill>
                  <a:srgbClr val="1C3E71"/>
                </a:solidFill>
              </a:rPr>
              <a:t>B       </a:t>
            </a:r>
            <a:endParaRPr lang="en-US" sz="1400" b="1" dirty="0">
              <a:solidFill>
                <a:srgbClr val="1C3E71"/>
              </a:solidFill>
            </a:endParaRPr>
          </a:p>
        </p:txBody>
      </p:sp>
      <p:sp>
        <p:nvSpPr>
          <p:cNvPr id="237" name="TextBox 236">
            <a:extLst>
              <a:ext uri="{FF2B5EF4-FFF2-40B4-BE49-F238E27FC236}">
                <a16:creationId xmlns:a16="http://schemas.microsoft.com/office/drawing/2014/main" id="{A4654787-F5AE-FE6A-B19C-19EF7C14D6D2}"/>
              </a:ext>
            </a:extLst>
          </p:cNvPr>
          <p:cNvSpPr txBox="1"/>
          <p:nvPr/>
        </p:nvSpPr>
        <p:spPr>
          <a:xfrm>
            <a:off x="4756327" y="3681745"/>
            <a:ext cx="362936" cy="307777"/>
          </a:xfrm>
          <a:prstGeom prst="rect">
            <a:avLst/>
          </a:prstGeom>
          <a:noFill/>
        </p:spPr>
        <p:txBody>
          <a:bodyPr wrap="square" rtlCol="0">
            <a:spAutoFit/>
          </a:bodyPr>
          <a:lstStyle/>
          <a:p>
            <a:r>
              <a:rPr lang="vi-VN" sz="1400" b="1" dirty="0">
                <a:solidFill>
                  <a:srgbClr val="1C3E71"/>
                </a:solidFill>
              </a:rPr>
              <a:t>V       </a:t>
            </a:r>
            <a:endParaRPr lang="en-US" sz="1400" b="1" dirty="0">
              <a:solidFill>
                <a:srgbClr val="1C3E71"/>
              </a:solidFill>
            </a:endParaRPr>
          </a:p>
        </p:txBody>
      </p:sp>
      <p:grpSp>
        <p:nvGrpSpPr>
          <p:cNvPr id="238" name="Group 237">
            <a:extLst>
              <a:ext uri="{FF2B5EF4-FFF2-40B4-BE49-F238E27FC236}">
                <a16:creationId xmlns:a16="http://schemas.microsoft.com/office/drawing/2014/main" id="{CCD10EFA-8715-1FFA-CA2F-B6CCE1FCFF5D}"/>
              </a:ext>
            </a:extLst>
          </p:cNvPr>
          <p:cNvGrpSpPr/>
          <p:nvPr/>
        </p:nvGrpSpPr>
        <p:grpSpPr>
          <a:xfrm>
            <a:off x="5924797" y="1476337"/>
            <a:ext cx="308657" cy="2818519"/>
            <a:chOff x="2374115" y="1420088"/>
            <a:chExt cx="360728" cy="3766339"/>
          </a:xfrm>
        </p:grpSpPr>
        <p:grpSp>
          <p:nvGrpSpPr>
            <p:cNvPr id="239" name="Group 238">
              <a:extLst>
                <a:ext uri="{FF2B5EF4-FFF2-40B4-BE49-F238E27FC236}">
                  <a16:creationId xmlns:a16="http://schemas.microsoft.com/office/drawing/2014/main" id="{19D644B9-22EB-3953-D2E9-D27CEC5BC1C4}"/>
                </a:ext>
              </a:extLst>
            </p:cNvPr>
            <p:cNvGrpSpPr/>
            <p:nvPr/>
          </p:nvGrpSpPr>
          <p:grpSpPr>
            <a:xfrm rot="10800000">
              <a:off x="2374115" y="1420088"/>
              <a:ext cx="360728" cy="3766339"/>
              <a:chOff x="2432807" y="1284790"/>
              <a:chExt cx="360728" cy="3766339"/>
            </a:xfrm>
          </p:grpSpPr>
          <p:grpSp>
            <p:nvGrpSpPr>
              <p:cNvPr id="242" name="Group 241">
                <a:extLst>
                  <a:ext uri="{FF2B5EF4-FFF2-40B4-BE49-F238E27FC236}">
                    <a16:creationId xmlns:a16="http://schemas.microsoft.com/office/drawing/2014/main" id="{2EF6C248-918E-EB94-F478-1ECCC77D12BE}"/>
                  </a:ext>
                </a:extLst>
              </p:cNvPr>
              <p:cNvGrpSpPr/>
              <p:nvPr/>
            </p:nvGrpSpPr>
            <p:grpSpPr>
              <a:xfrm>
                <a:off x="2432807" y="1284790"/>
                <a:ext cx="360727" cy="1875949"/>
                <a:chOff x="2432807" y="925974"/>
                <a:chExt cx="360727" cy="1875949"/>
              </a:xfrm>
            </p:grpSpPr>
            <p:sp>
              <p:nvSpPr>
                <p:cNvPr id="246" name="Rectangle: Rounded Corners 245">
                  <a:extLst>
                    <a:ext uri="{FF2B5EF4-FFF2-40B4-BE49-F238E27FC236}">
                      <a16:creationId xmlns:a16="http://schemas.microsoft.com/office/drawing/2014/main" id="{1886B29F-DC8C-9AB0-66A3-02FA7EA2692C}"/>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47" name="Flowchart: Delay 246">
                  <a:extLst>
                    <a:ext uri="{FF2B5EF4-FFF2-40B4-BE49-F238E27FC236}">
                      <a16:creationId xmlns:a16="http://schemas.microsoft.com/office/drawing/2014/main" id="{63962795-8738-4646-1AA0-AB356776D7A0}"/>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43" name="Group 242">
                <a:extLst>
                  <a:ext uri="{FF2B5EF4-FFF2-40B4-BE49-F238E27FC236}">
                    <a16:creationId xmlns:a16="http://schemas.microsoft.com/office/drawing/2014/main" id="{8308E825-7369-C4AC-E9FB-715333F0F7F3}"/>
                  </a:ext>
                </a:extLst>
              </p:cNvPr>
              <p:cNvGrpSpPr/>
              <p:nvPr/>
            </p:nvGrpSpPr>
            <p:grpSpPr>
              <a:xfrm rot="10800000">
                <a:off x="2432808" y="3175180"/>
                <a:ext cx="360727" cy="1875949"/>
                <a:chOff x="2432807" y="925974"/>
                <a:chExt cx="360727" cy="1875949"/>
              </a:xfrm>
            </p:grpSpPr>
            <p:sp>
              <p:nvSpPr>
                <p:cNvPr id="244" name="Rectangle: Rounded Corners 243">
                  <a:extLst>
                    <a:ext uri="{FF2B5EF4-FFF2-40B4-BE49-F238E27FC236}">
                      <a16:creationId xmlns:a16="http://schemas.microsoft.com/office/drawing/2014/main" id="{59C59F01-9D89-7386-29B1-0C15A081462E}"/>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45" name="Flowchart: Delay 244">
                  <a:extLst>
                    <a:ext uri="{FF2B5EF4-FFF2-40B4-BE49-F238E27FC236}">
                      <a16:creationId xmlns:a16="http://schemas.microsoft.com/office/drawing/2014/main" id="{364FC1D4-79A2-93A7-8D92-AE2AB908598D}"/>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40" name="Rectangle 239">
              <a:extLst>
                <a:ext uri="{FF2B5EF4-FFF2-40B4-BE49-F238E27FC236}">
                  <a16:creationId xmlns:a16="http://schemas.microsoft.com/office/drawing/2014/main" id="{8B3FBCD5-2362-900D-20AE-C968E85F65E7}"/>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41" name="Rectangle 240">
              <a:extLst>
                <a:ext uri="{FF2B5EF4-FFF2-40B4-BE49-F238E27FC236}">
                  <a16:creationId xmlns:a16="http://schemas.microsoft.com/office/drawing/2014/main" id="{C9400148-0356-431E-6DAF-772637AF5D2B}"/>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53" name="Group 252">
            <a:extLst>
              <a:ext uri="{FF2B5EF4-FFF2-40B4-BE49-F238E27FC236}">
                <a16:creationId xmlns:a16="http://schemas.microsoft.com/office/drawing/2014/main" id="{995B4510-F65C-76BA-F282-0B90E8F63DA7}"/>
              </a:ext>
            </a:extLst>
          </p:cNvPr>
          <p:cNvGrpSpPr/>
          <p:nvPr/>
        </p:nvGrpSpPr>
        <p:grpSpPr>
          <a:xfrm>
            <a:off x="5579774" y="1476337"/>
            <a:ext cx="308656" cy="1403856"/>
            <a:chOff x="2432807" y="925974"/>
            <a:chExt cx="360727" cy="1875949"/>
          </a:xfrm>
        </p:grpSpPr>
        <p:sp>
          <p:nvSpPr>
            <p:cNvPr id="254" name="Rectangle: Rounded Corners 253">
              <a:extLst>
                <a:ext uri="{FF2B5EF4-FFF2-40B4-BE49-F238E27FC236}">
                  <a16:creationId xmlns:a16="http://schemas.microsoft.com/office/drawing/2014/main" id="{9492FC2D-A700-BBBC-594C-26C28C860E0C}"/>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255" name="Flowchart: Delay 254">
              <a:extLst>
                <a:ext uri="{FF2B5EF4-FFF2-40B4-BE49-F238E27FC236}">
                  <a16:creationId xmlns:a16="http://schemas.microsoft.com/office/drawing/2014/main" id="{1434249F-95D2-4EC2-5F84-774BC73ED75D}"/>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62" name="Group 261">
            <a:extLst>
              <a:ext uri="{FF2B5EF4-FFF2-40B4-BE49-F238E27FC236}">
                <a16:creationId xmlns:a16="http://schemas.microsoft.com/office/drawing/2014/main" id="{1EA73E49-DEDB-AE8F-FB7F-A15A7E60B4FB}"/>
              </a:ext>
            </a:extLst>
          </p:cNvPr>
          <p:cNvGrpSpPr/>
          <p:nvPr/>
        </p:nvGrpSpPr>
        <p:grpSpPr>
          <a:xfrm rot="749396">
            <a:off x="5400935" y="2904034"/>
            <a:ext cx="308656" cy="1403856"/>
            <a:chOff x="8376746" y="3303256"/>
            <a:chExt cx="360727" cy="1875949"/>
          </a:xfrm>
        </p:grpSpPr>
        <p:grpSp>
          <p:nvGrpSpPr>
            <p:cNvPr id="252" name="Group 251">
              <a:extLst>
                <a:ext uri="{FF2B5EF4-FFF2-40B4-BE49-F238E27FC236}">
                  <a16:creationId xmlns:a16="http://schemas.microsoft.com/office/drawing/2014/main" id="{F86D4C22-D636-B818-2454-69DBAD4E9DE8}"/>
                </a:ext>
              </a:extLst>
            </p:cNvPr>
            <p:cNvGrpSpPr/>
            <p:nvPr/>
          </p:nvGrpSpPr>
          <p:grpSpPr>
            <a:xfrm rot="10800000">
              <a:off x="8376746" y="3303256"/>
              <a:ext cx="360727" cy="1875949"/>
              <a:chOff x="2432807" y="925974"/>
              <a:chExt cx="360727" cy="1875949"/>
            </a:xfrm>
          </p:grpSpPr>
          <p:sp>
            <p:nvSpPr>
              <p:cNvPr id="256" name="Rectangle: Rounded Corners 255">
                <a:extLst>
                  <a:ext uri="{FF2B5EF4-FFF2-40B4-BE49-F238E27FC236}">
                    <a16:creationId xmlns:a16="http://schemas.microsoft.com/office/drawing/2014/main" id="{0C272FF7-93D3-7A55-60B2-372FA5B94734}"/>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57" name="Flowchart: Delay 256">
                <a:extLst>
                  <a:ext uri="{FF2B5EF4-FFF2-40B4-BE49-F238E27FC236}">
                    <a16:creationId xmlns:a16="http://schemas.microsoft.com/office/drawing/2014/main" id="{4B84DA97-9D44-FE74-AF4F-242F5B2F38BA}"/>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grpSp>
        <p:sp>
          <p:nvSpPr>
            <p:cNvPr id="250" name="Rectangle 249">
              <a:extLst>
                <a:ext uri="{FF2B5EF4-FFF2-40B4-BE49-F238E27FC236}">
                  <a16:creationId xmlns:a16="http://schemas.microsoft.com/office/drawing/2014/main" id="{45A848CB-9D5F-64F4-8AC4-915E7D1FE58E}"/>
                </a:ext>
              </a:extLst>
            </p:cNvPr>
            <p:cNvSpPr/>
            <p:nvPr/>
          </p:nvSpPr>
          <p:spPr>
            <a:xfrm rot="10800000">
              <a:off x="8385371" y="4470966"/>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51" name="Rectangle 250">
              <a:extLst>
                <a:ext uri="{FF2B5EF4-FFF2-40B4-BE49-F238E27FC236}">
                  <a16:creationId xmlns:a16="http://schemas.microsoft.com/office/drawing/2014/main" id="{5B2B0867-0667-1B19-0601-3940B8B9824C}"/>
                </a:ext>
              </a:extLst>
            </p:cNvPr>
            <p:cNvSpPr/>
            <p:nvPr/>
          </p:nvSpPr>
          <p:spPr>
            <a:xfrm rot="10800000">
              <a:off x="8381376" y="4117801"/>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a:p>
          </p:txBody>
        </p:sp>
      </p:grpSp>
      <p:sp>
        <p:nvSpPr>
          <p:cNvPr id="258" name="Rectangle: Rounded Corners 257">
            <a:extLst>
              <a:ext uri="{FF2B5EF4-FFF2-40B4-BE49-F238E27FC236}">
                <a16:creationId xmlns:a16="http://schemas.microsoft.com/office/drawing/2014/main" id="{6FAF0817-FD1E-F179-E1AA-39119E480DF2}"/>
              </a:ext>
            </a:extLst>
          </p:cNvPr>
          <p:cNvSpPr/>
          <p:nvPr/>
        </p:nvSpPr>
        <p:spPr>
          <a:xfrm>
            <a:off x="5659558" y="2777215"/>
            <a:ext cx="467654" cy="270985"/>
          </a:xfrm>
          <a:prstGeom prst="roundRect">
            <a:avLst/>
          </a:prstGeom>
          <a:solidFill>
            <a:srgbClr val="A1EDE6"/>
          </a:solidFill>
          <a:ln>
            <a:solidFill>
              <a:srgbClr val="A1ED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59" name="TextBox 258">
            <a:extLst>
              <a:ext uri="{FF2B5EF4-FFF2-40B4-BE49-F238E27FC236}">
                <a16:creationId xmlns:a16="http://schemas.microsoft.com/office/drawing/2014/main" id="{EBEA5374-AFA3-7B30-64E3-82093BFAA45D}"/>
              </a:ext>
            </a:extLst>
          </p:cNvPr>
          <p:cNvSpPr txBox="1"/>
          <p:nvPr/>
        </p:nvSpPr>
        <p:spPr>
          <a:xfrm rot="753745">
            <a:off x="5433984" y="3438396"/>
            <a:ext cx="396143" cy="307777"/>
          </a:xfrm>
          <a:prstGeom prst="rect">
            <a:avLst/>
          </a:prstGeom>
          <a:noFill/>
        </p:spPr>
        <p:txBody>
          <a:bodyPr wrap="square" rtlCol="0">
            <a:spAutoFit/>
          </a:bodyPr>
          <a:lstStyle/>
          <a:p>
            <a:r>
              <a:rPr lang="en-US" sz="1400" b="1" dirty="0">
                <a:solidFill>
                  <a:srgbClr val="1C3E71"/>
                </a:solidFill>
              </a:rPr>
              <a:t>b</a:t>
            </a:r>
            <a:r>
              <a:rPr lang="vi-VN" sz="1400" b="1" dirty="0">
                <a:solidFill>
                  <a:srgbClr val="1C3E71"/>
                </a:solidFill>
              </a:rPr>
              <a:t>       </a:t>
            </a:r>
            <a:endParaRPr lang="en-US" sz="1400" b="1" dirty="0">
              <a:solidFill>
                <a:srgbClr val="1C3E71"/>
              </a:solidFill>
            </a:endParaRPr>
          </a:p>
        </p:txBody>
      </p:sp>
      <p:sp>
        <p:nvSpPr>
          <p:cNvPr id="260" name="TextBox 259">
            <a:extLst>
              <a:ext uri="{FF2B5EF4-FFF2-40B4-BE49-F238E27FC236}">
                <a16:creationId xmlns:a16="http://schemas.microsoft.com/office/drawing/2014/main" id="{67360396-2C37-E349-BBF1-62ABDDEC3D26}"/>
              </a:ext>
            </a:extLst>
          </p:cNvPr>
          <p:cNvSpPr txBox="1"/>
          <p:nvPr/>
        </p:nvSpPr>
        <p:spPr>
          <a:xfrm rot="777704">
            <a:off x="5362937" y="3684584"/>
            <a:ext cx="392724"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a:t>
            </a:r>
            <a:endParaRPr lang="en-US" sz="1400" b="1" dirty="0">
              <a:solidFill>
                <a:srgbClr val="1C3E71"/>
              </a:solidFill>
            </a:endParaRPr>
          </a:p>
        </p:txBody>
      </p:sp>
      <p:sp>
        <p:nvSpPr>
          <p:cNvPr id="263" name="TextBox 262">
            <a:extLst>
              <a:ext uri="{FF2B5EF4-FFF2-40B4-BE49-F238E27FC236}">
                <a16:creationId xmlns:a16="http://schemas.microsoft.com/office/drawing/2014/main" id="{F0C2D7B8-E099-99FB-DE56-36EC701AB53A}"/>
              </a:ext>
            </a:extLst>
          </p:cNvPr>
          <p:cNvSpPr txBox="1"/>
          <p:nvPr/>
        </p:nvSpPr>
        <p:spPr>
          <a:xfrm rot="21437115">
            <a:off x="5943783" y="3427215"/>
            <a:ext cx="401690" cy="307777"/>
          </a:xfrm>
          <a:prstGeom prst="rect">
            <a:avLst/>
          </a:prstGeom>
          <a:noFill/>
        </p:spPr>
        <p:txBody>
          <a:bodyPr wrap="square" rtlCol="0">
            <a:spAutoFit/>
          </a:bodyPr>
          <a:lstStyle/>
          <a:p>
            <a:r>
              <a:rPr lang="en-US" sz="1400" b="1" dirty="0">
                <a:solidFill>
                  <a:srgbClr val="1C3E71"/>
                </a:solidFill>
              </a:rPr>
              <a:t>b</a:t>
            </a:r>
            <a:r>
              <a:rPr lang="vi-VN" sz="1400" b="1" dirty="0">
                <a:solidFill>
                  <a:srgbClr val="1C3E71"/>
                </a:solidFill>
              </a:rPr>
              <a:t>       </a:t>
            </a:r>
            <a:endParaRPr lang="en-US" sz="1400" b="1" dirty="0">
              <a:solidFill>
                <a:srgbClr val="1C3E71"/>
              </a:solidFill>
            </a:endParaRPr>
          </a:p>
        </p:txBody>
      </p:sp>
      <p:sp>
        <p:nvSpPr>
          <p:cNvPr id="264" name="TextBox 263">
            <a:extLst>
              <a:ext uri="{FF2B5EF4-FFF2-40B4-BE49-F238E27FC236}">
                <a16:creationId xmlns:a16="http://schemas.microsoft.com/office/drawing/2014/main" id="{0196E10A-A1A8-73C6-F4B2-44C98D807B34}"/>
              </a:ext>
            </a:extLst>
          </p:cNvPr>
          <p:cNvSpPr txBox="1"/>
          <p:nvPr/>
        </p:nvSpPr>
        <p:spPr>
          <a:xfrm>
            <a:off x="5943782" y="3693760"/>
            <a:ext cx="401690"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a:t>
            </a:r>
            <a:endParaRPr lang="en-US" sz="1400" b="1" dirty="0">
              <a:solidFill>
                <a:srgbClr val="1C3E71"/>
              </a:solidFill>
            </a:endParaRPr>
          </a:p>
        </p:txBody>
      </p:sp>
      <p:grpSp>
        <p:nvGrpSpPr>
          <p:cNvPr id="275" name="Group 274">
            <a:extLst>
              <a:ext uri="{FF2B5EF4-FFF2-40B4-BE49-F238E27FC236}">
                <a16:creationId xmlns:a16="http://schemas.microsoft.com/office/drawing/2014/main" id="{D413A221-D830-4BED-7570-8CB5ECFDAA1A}"/>
              </a:ext>
            </a:extLst>
          </p:cNvPr>
          <p:cNvGrpSpPr/>
          <p:nvPr/>
        </p:nvGrpSpPr>
        <p:grpSpPr>
          <a:xfrm>
            <a:off x="9566734" y="1472850"/>
            <a:ext cx="308657" cy="2818519"/>
            <a:chOff x="1737154" y="1420088"/>
            <a:chExt cx="360728" cy="3766339"/>
          </a:xfrm>
        </p:grpSpPr>
        <p:grpSp>
          <p:nvGrpSpPr>
            <p:cNvPr id="276" name="Group 275">
              <a:extLst>
                <a:ext uri="{FF2B5EF4-FFF2-40B4-BE49-F238E27FC236}">
                  <a16:creationId xmlns:a16="http://schemas.microsoft.com/office/drawing/2014/main" id="{7573396F-FAE1-AB0C-2B48-96A0E26BFB60}"/>
                </a:ext>
              </a:extLst>
            </p:cNvPr>
            <p:cNvGrpSpPr/>
            <p:nvPr/>
          </p:nvGrpSpPr>
          <p:grpSpPr>
            <a:xfrm rot="10800000">
              <a:off x="1737154" y="1420088"/>
              <a:ext cx="360728" cy="3766339"/>
              <a:chOff x="2432807" y="1284790"/>
              <a:chExt cx="360728" cy="3766339"/>
            </a:xfrm>
          </p:grpSpPr>
          <p:grpSp>
            <p:nvGrpSpPr>
              <p:cNvPr id="279" name="Group 278">
                <a:extLst>
                  <a:ext uri="{FF2B5EF4-FFF2-40B4-BE49-F238E27FC236}">
                    <a16:creationId xmlns:a16="http://schemas.microsoft.com/office/drawing/2014/main" id="{601C5C67-8F4F-4B9A-A732-03A47F99D255}"/>
                  </a:ext>
                </a:extLst>
              </p:cNvPr>
              <p:cNvGrpSpPr/>
              <p:nvPr/>
            </p:nvGrpSpPr>
            <p:grpSpPr>
              <a:xfrm>
                <a:off x="2432807" y="1284790"/>
                <a:ext cx="360727" cy="1875949"/>
                <a:chOff x="2432807" y="925974"/>
                <a:chExt cx="360727" cy="1875949"/>
              </a:xfrm>
            </p:grpSpPr>
            <p:sp>
              <p:nvSpPr>
                <p:cNvPr id="283" name="Rectangle: Rounded Corners 282">
                  <a:extLst>
                    <a:ext uri="{FF2B5EF4-FFF2-40B4-BE49-F238E27FC236}">
                      <a16:creationId xmlns:a16="http://schemas.microsoft.com/office/drawing/2014/main" id="{7E27F791-4F86-B66E-6632-3EC80131EE9B}"/>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84" name="Flowchart: Delay 283">
                  <a:extLst>
                    <a:ext uri="{FF2B5EF4-FFF2-40B4-BE49-F238E27FC236}">
                      <a16:creationId xmlns:a16="http://schemas.microsoft.com/office/drawing/2014/main" id="{A2EF52BE-12C5-BAF4-E512-620915A213B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80" name="Group 279">
                <a:extLst>
                  <a:ext uri="{FF2B5EF4-FFF2-40B4-BE49-F238E27FC236}">
                    <a16:creationId xmlns:a16="http://schemas.microsoft.com/office/drawing/2014/main" id="{C4BB95FE-A8FD-75FE-7550-202C423B4CE2}"/>
                  </a:ext>
                </a:extLst>
              </p:cNvPr>
              <p:cNvGrpSpPr/>
              <p:nvPr/>
            </p:nvGrpSpPr>
            <p:grpSpPr>
              <a:xfrm rot="10800000">
                <a:off x="2432808" y="3166471"/>
                <a:ext cx="360727" cy="1884658"/>
                <a:chOff x="2432807" y="925974"/>
                <a:chExt cx="360727" cy="1884658"/>
              </a:xfrm>
            </p:grpSpPr>
            <p:sp>
              <p:nvSpPr>
                <p:cNvPr id="281" name="Rectangle: Rounded Corners 280">
                  <a:extLst>
                    <a:ext uri="{FF2B5EF4-FFF2-40B4-BE49-F238E27FC236}">
                      <a16:creationId xmlns:a16="http://schemas.microsoft.com/office/drawing/2014/main" id="{14A2FA2C-092B-1DB2-3CAA-7BC907A1EEC1}"/>
                    </a:ext>
                  </a:extLst>
                </p:cNvPr>
                <p:cNvSpPr/>
                <p:nvPr/>
              </p:nvSpPr>
              <p:spPr>
                <a:xfrm>
                  <a:off x="2432807" y="1032166"/>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82" name="Flowchart: Delay 281">
                  <a:extLst>
                    <a:ext uri="{FF2B5EF4-FFF2-40B4-BE49-F238E27FC236}">
                      <a16:creationId xmlns:a16="http://schemas.microsoft.com/office/drawing/2014/main" id="{1F9A8746-B5B7-EE90-7419-B5F55FBAA17B}"/>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77" name="Rectangle 276">
              <a:extLst>
                <a:ext uri="{FF2B5EF4-FFF2-40B4-BE49-F238E27FC236}">
                  <a16:creationId xmlns:a16="http://schemas.microsoft.com/office/drawing/2014/main" id="{02796B2D-66CA-1844-D5D7-F50F5488093D}"/>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78" name="Rectangle 277">
              <a:extLst>
                <a:ext uri="{FF2B5EF4-FFF2-40B4-BE49-F238E27FC236}">
                  <a16:creationId xmlns:a16="http://schemas.microsoft.com/office/drawing/2014/main" id="{23368190-13C3-0485-3B85-B5F213A14038}"/>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88" name="Group 287">
            <a:extLst>
              <a:ext uri="{FF2B5EF4-FFF2-40B4-BE49-F238E27FC236}">
                <a16:creationId xmlns:a16="http://schemas.microsoft.com/office/drawing/2014/main" id="{FAC8C7FF-1528-1443-06A6-E2B68A15E3C3}"/>
              </a:ext>
            </a:extLst>
          </p:cNvPr>
          <p:cNvGrpSpPr/>
          <p:nvPr/>
        </p:nvGrpSpPr>
        <p:grpSpPr>
          <a:xfrm>
            <a:off x="11204734" y="1472850"/>
            <a:ext cx="308657" cy="2818519"/>
            <a:chOff x="2374115" y="1420088"/>
            <a:chExt cx="360728" cy="3766339"/>
          </a:xfrm>
        </p:grpSpPr>
        <p:grpSp>
          <p:nvGrpSpPr>
            <p:cNvPr id="289" name="Group 288">
              <a:extLst>
                <a:ext uri="{FF2B5EF4-FFF2-40B4-BE49-F238E27FC236}">
                  <a16:creationId xmlns:a16="http://schemas.microsoft.com/office/drawing/2014/main" id="{222B515F-6B99-BBEB-6B57-B3AE1216D22E}"/>
                </a:ext>
              </a:extLst>
            </p:cNvPr>
            <p:cNvGrpSpPr/>
            <p:nvPr/>
          </p:nvGrpSpPr>
          <p:grpSpPr>
            <a:xfrm rot="10800000">
              <a:off x="2374115" y="1420088"/>
              <a:ext cx="360728" cy="3766339"/>
              <a:chOff x="2432807" y="1284790"/>
              <a:chExt cx="360728" cy="3766339"/>
            </a:xfrm>
          </p:grpSpPr>
          <p:grpSp>
            <p:nvGrpSpPr>
              <p:cNvPr id="292" name="Group 291">
                <a:extLst>
                  <a:ext uri="{FF2B5EF4-FFF2-40B4-BE49-F238E27FC236}">
                    <a16:creationId xmlns:a16="http://schemas.microsoft.com/office/drawing/2014/main" id="{D94FD5FC-CAE7-07E3-7A19-729946FB12ED}"/>
                  </a:ext>
                </a:extLst>
              </p:cNvPr>
              <p:cNvGrpSpPr/>
              <p:nvPr/>
            </p:nvGrpSpPr>
            <p:grpSpPr>
              <a:xfrm>
                <a:off x="2432807" y="1284790"/>
                <a:ext cx="360727" cy="1875949"/>
                <a:chOff x="2432807" y="925974"/>
                <a:chExt cx="360727" cy="1875949"/>
              </a:xfrm>
            </p:grpSpPr>
            <p:sp>
              <p:nvSpPr>
                <p:cNvPr id="296" name="Rectangle: Rounded Corners 295">
                  <a:extLst>
                    <a:ext uri="{FF2B5EF4-FFF2-40B4-BE49-F238E27FC236}">
                      <a16:creationId xmlns:a16="http://schemas.microsoft.com/office/drawing/2014/main" id="{AE5D2AB9-2466-E197-F731-BF5149DBB5BC}"/>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97" name="Flowchart: Delay 296">
                  <a:extLst>
                    <a:ext uri="{FF2B5EF4-FFF2-40B4-BE49-F238E27FC236}">
                      <a16:creationId xmlns:a16="http://schemas.microsoft.com/office/drawing/2014/main" id="{0B0CC714-0CE0-115E-6A83-0F6A4C1ABD8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93" name="Group 292">
                <a:extLst>
                  <a:ext uri="{FF2B5EF4-FFF2-40B4-BE49-F238E27FC236}">
                    <a16:creationId xmlns:a16="http://schemas.microsoft.com/office/drawing/2014/main" id="{F7B3E24D-4D2F-8750-92FE-F23A9CAEC833}"/>
                  </a:ext>
                </a:extLst>
              </p:cNvPr>
              <p:cNvGrpSpPr/>
              <p:nvPr/>
            </p:nvGrpSpPr>
            <p:grpSpPr>
              <a:xfrm rot="10800000">
                <a:off x="2432808" y="3166471"/>
                <a:ext cx="360727" cy="1884658"/>
                <a:chOff x="2432807" y="925974"/>
                <a:chExt cx="360727" cy="1884658"/>
              </a:xfrm>
            </p:grpSpPr>
            <p:sp>
              <p:nvSpPr>
                <p:cNvPr id="294" name="Rectangle: Rounded Corners 293">
                  <a:extLst>
                    <a:ext uri="{FF2B5EF4-FFF2-40B4-BE49-F238E27FC236}">
                      <a16:creationId xmlns:a16="http://schemas.microsoft.com/office/drawing/2014/main" id="{D48D47AC-DD21-C860-88B4-18C9B7679876}"/>
                    </a:ext>
                  </a:extLst>
                </p:cNvPr>
                <p:cNvSpPr/>
                <p:nvPr/>
              </p:nvSpPr>
              <p:spPr>
                <a:xfrm>
                  <a:off x="2432807" y="1032166"/>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295" name="Flowchart: Delay 294">
                  <a:extLst>
                    <a:ext uri="{FF2B5EF4-FFF2-40B4-BE49-F238E27FC236}">
                      <a16:creationId xmlns:a16="http://schemas.microsoft.com/office/drawing/2014/main" id="{038057CB-343C-E351-B8FC-FCB4C8B2FC6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90" name="Rectangle 289">
              <a:extLst>
                <a:ext uri="{FF2B5EF4-FFF2-40B4-BE49-F238E27FC236}">
                  <a16:creationId xmlns:a16="http://schemas.microsoft.com/office/drawing/2014/main" id="{F254F879-5F80-CC43-7176-C8FD94959B73}"/>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91" name="Rectangle 290">
              <a:extLst>
                <a:ext uri="{FF2B5EF4-FFF2-40B4-BE49-F238E27FC236}">
                  <a16:creationId xmlns:a16="http://schemas.microsoft.com/office/drawing/2014/main" id="{A1FA44EE-C716-012A-DF1B-F3B720AB0994}"/>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83" name="Group 382">
            <a:extLst>
              <a:ext uri="{FF2B5EF4-FFF2-40B4-BE49-F238E27FC236}">
                <a16:creationId xmlns:a16="http://schemas.microsoft.com/office/drawing/2014/main" id="{79DD1F3B-76A3-2553-C280-B0227652A767}"/>
              </a:ext>
            </a:extLst>
          </p:cNvPr>
          <p:cNvGrpSpPr/>
          <p:nvPr/>
        </p:nvGrpSpPr>
        <p:grpSpPr>
          <a:xfrm>
            <a:off x="10651072" y="1472850"/>
            <a:ext cx="312208" cy="2818519"/>
            <a:chOff x="10809303" y="1322605"/>
            <a:chExt cx="364878" cy="3766339"/>
          </a:xfrm>
        </p:grpSpPr>
        <p:grpSp>
          <p:nvGrpSpPr>
            <p:cNvPr id="298" name="Group 297">
              <a:extLst>
                <a:ext uri="{FF2B5EF4-FFF2-40B4-BE49-F238E27FC236}">
                  <a16:creationId xmlns:a16="http://schemas.microsoft.com/office/drawing/2014/main" id="{1D6251AF-6E4C-34BA-D493-32F97F850609}"/>
                </a:ext>
              </a:extLst>
            </p:cNvPr>
            <p:cNvGrpSpPr/>
            <p:nvPr/>
          </p:nvGrpSpPr>
          <p:grpSpPr>
            <a:xfrm>
              <a:off x="10809303" y="1322605"/>
              <a:ext cx="360728" cy="3766339"/>
              <a:chOff x="1737154" y="1420088"/>
              <a:chExt cx="360728" cy="3766339"/>
            </a:xfrm>
          </p:grpSpPr>
          <p:grpSp>
            <p:nvGrpSpPr>
              <p:cNvPr id="299" name="Group 298">
                <a:extLst>
                  <a:ext uri="{FF2B5EF4-FFF2-40B4-BE49-F238E27FC236}">
                    <a16:creationId xmlns:a16="http://schemas.microsoft.com/office/drawing/2014/main" id="{A8505B99-D5CA-4F76-4F5F-443480FAA2F9}"/>
                  </a:ext>
                </a:extLst>
              </p:cNvPr>
              <p:cNvGrpSpPr/>
              <p:nvPr/>
            </p:nvGrpSpPr>
            <p:grpSpPr>
              <a:xfrm rot="10800000">
                <a:off x="1737154" y="1420088"/>
                <a:ext cx="360728" cy="3766339"/>
                <a:chOff x="2432807" y="1284790"/>
                <a:chExt cx="360728" cy="3766339"/>
              </a:xfrm>
            </p:grpSpPr>
            <p:grpSp>
              <p:nvGrpSpPr>
                <p:cNvPr id="302" name="Group 301">
                  <a:extLst>
                    <a:ext uri="{FF2B5EF4-FFF2-40B4-BE49-F238E27FC236}">
                      <a16:creationId xmlns:a16="http://schemas.microsoft.com/office/drawing/2014/main" id="{175C1CAD-DEC7-1912-3E46-EED106E4F7B7}"/>
                    </a:ext>
                  </a:extLst>
                </p:cNvPr>
                <p:cNvGrpSpPr/>
                <p:nvPr/>
              </p:nvGrpSpPr>
              <p:grpSpPr>
                <a:xfrm>
                  <a:off x="2432807" y="1284790"/>
                  <a:ext cx="360727" cy="1875949"/>
                  <a:chOff x="2432807" y="925974"/>
                  <a:chExt cx="360727" cy="1875949"/>
                </a:xfrm>
              </p:grpSpPr>
              <p:sp>
                <p:nvSpPr>
                  <p:cNvPr id="306" name="Rectangle: Rounded Corners 305">
                    <a:extLst>
                      <a:ext uri="{FF2B5EF4-FFF2-40B4-BE49-F238E27FC236}">
                        <a16:creationId xmlns:a16="http://schemas.microsoft.com/office/drawing/2014/main" id="{645E97E4-956C-92F3-1855-2534BEE39BAE}"/>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07" name="Flowchart: Delay 306">
                    <a:extLst>
                      <a:ext uri="{FF2B5EF4-FFF2-40B4-BE49-F238E27FC236}">
                        <a16:creationId xmlns:a16="http://schemas.microsoft.com/office/drawing/2014/main" id="{9E8C28E1-99E0-3E3C-97E2-E3F39EF5BD54}"/>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03" name="Group 302">
                  <a:extLst>
                    <a:ext uri="{FF2B5EF4-FFF2-40B4-BE49-F238E27FC236}">
                      <a16:creationId xmlns:a16="http://schemas.microsoft.com/office/drawing/2014/main" id="{91BA2625-41B4-B9C6-F748-1B8C96A9EBE8}"/>
                    </a:ext>
                  </a:extLst>
                </p:cNvPr>
                <p:cNvGrpSpPr/>
                <p:nvPr/>
              </p:nvGrpSpPr>
              <p:grpSpPr>
                <a:xfrm rot="10800000">
                  <a:off x="2432808" y="3166471"/>
                  <a:ext cx="360727" cy="1884658"/>
                  <a:chOff x="2432807" y="925974"/>
                  <a:chExt cx="360727" cy="1884658"/>
                </a:xfrm>
              </p:grpSpPr>
              <p:sp>
                <p:nvSpPr>
                  <p:cNvPr id="304" name="Rectangle: Rounded Corners 303">
                    <a:extLst>
                      <a:ext uri="{FF2B5EF4-FFF2-40B4-BE49-F238E27FC236}">
                        <a16:creationId xmlns:a16="http://schemas.microsoft.com/office/drawing/2014/main" id="{E73D8C77-7FA9-5F2E-7C32-80D517D30CC8}"/>
                      </a:ext>
                    </a:extLst>
                  </p:cNvPr>
                  <p:cNvSpPr/>
                  <p:nvPr/>
                </p:nvSpPr>
                <p:spPr>
                  <a:xfrm>
                    <a:off x="2432807" y="1032166"/>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05" name="Flowchart: Delay 304">
                    <a:extLst>
                      <a:ext uri="{FF2B5EF4-FFF2-40B4-BE49-F238E27FC236}">
                        <a16:creationId xmlns:a16="http://schemas.microsoft.com/office/drawing/2014/main" id="{5525D790-771F-3AFA-37D2-430E1F757394}"/>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301" name="Rectangle 300">
                <a:extLst>
                  <a:ext uri="{FF2B5EF4-FFF2-40B4-BE49-F238E27FC236}">
                    <a16:creationId xmlns:a16="http://schemas.microsoft.com/office/drawing/2014/main" id="{665F9FB2-138F-2D52-44AB-839B518C1088}"/>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13" name="Group 312">
              <a:extLst>
                <a:ext uri="{FF2B5EF4-FFF2-40B4-BE49-F238E27FC236}">
                  <a16:creationId xmlns:a16="http://schemas.microsoft.com/office/drawing/2014/main" id="{96464B8F-A079-0922-10E3-6DAC1BE462E0}"/>
                </a:ext>
              </a:extLst>
            </p:cNvPr>
            <p:cNvGrpSpPr/>
            <p:nvPr/>
          </p:nvGrpSpPr>
          <p:grpSpPr>
            <a:xfrm>
              <a:off x="10813454" y="4338739"/>
              <a:ext cx="360727" cy="467067"/>
              <a:chOff x="9583824" y="5256401"/>
              <a:chExt cx="360727" cy="467067"/>
            </a:xfrm>
          </p:grpSpPr>
          <p:sp>
            <p:nvSpPr>
              <p:cNvPr id="311" name="Rectangle 310">
                <a:extLst>
                  <a:ext uri="{FF2B5EF4-FFF2-40B4-BE49-F238E27FC236}">
                    <a16:creationId xmlns:a16="http://schemas.microsoft.com/office/drawing/2014/main" id="{2D5138C5-BC6D-6E89-333A-119D22A53713}"/>
                  </a:ext>
                </a:extLst>
              </p:cNvPr>
              <p:cNvSpPr/>
              <p:nvPr/>
            </p:nvSpPr>
            <p:spPr>
              <a:xfrm>
                <a:off x="9583824" y="5256401"/>
                <a:ext cx="360727" cy="46706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12" name="Rectangle 311">
                <a:extLst>
                  <a:ext uri="{FF2B5EF4-FFF2-40B4-BE49-F238E27FC236}">
                    <a16:creationId xmlns:a16="http://schemas.microsoft.com/office/drawing/2014/main" id="{E4F76169-8E9A-0215-B365-5E5A8663E321}"/>
                  </a:ext>
                </a:extLst>
              </p:cNvPr>
              <p:cNvSpPr/>
              <p:nvPr/>
            </p:nvSpPr>
            <p:spPr>
              <a:xfrm rot="10800000">
                <a:off x="9590451" y="5326309"/>
                <a:ext cx="347472" cy="17318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grpSp>
        <p:nvGrpSpPr>
          <p:cNvPr id="382" name="Group 381">
            <a:extLst>
              <a:ext uri="{FF2B5EF4-FFF2-40B4-BE49-F238E27FC236}">
                <a16:creationId xmlns:a16="http://schemas.microsoft.com/office/drawing/2014/main" id="{33542E9F-EAF3-5F69-247D-3C6DFC25A6D7}"/>
              </a:ext>
            </a:extLst>
          </p:cNvPr>
          <p:cNvGrpSpPr/>
          <p:nvPr/>
        </p:nvGrpSpPr>
        <p:grpSpPr>
          <a:xfrm>
            <a:off x="10135304" y="1472850"/>
            <a:ext cx="308657" cy="2818519"/>
            <a:chOff x="10206523" y="1329826"/>
            <a:chExt cx="360728" cy="3766339"/>
          </a:xfrm>
        </p:grpSpPr>
        <p:grpSp>
          <p:nvGrpSpPr>
            <p:cNvPr id="265" name="Group 264">
              <a:extLst>
                <a:ext uri="{FF2B5EF4-FFF2-40B4-BE49-F238E27FC236}">
                  <a16:creationId xmlns:a16="http://schemas.microsoft.com/office/drawing/2014/main" id="{3280C015-4676-3DB6-1EEF-7DAC0BF40922}"/>
                </a:ext>
              </a:extLst>
            </p:cNvPr>
            <p:cNvGrpSpPr/>
            <p:nvPr/>
          </p:nvGrpSpPr>
          <p:grpSpPr>
            <a:xfrm>
              <a:off x="10206523" y="1329826"/>
              <a:ext cx="360728" cy="3766339"/>
              <a:chOff x="2374115" y="1420088"/>
              <a:chExt cx="360728" cy="3766339"/>
            </a:xfrm>
          </p:grpSpPr>
          <p:grpSp>
            <p:nvGrpSpPr>
              <p:cNvPr id="266" name="Group 265">
                <a:extLst>
                  <a:ext uri="{FF2B5EF4-FFF2-40B4-BE49-F238E27FC236}">
                    <a16:creationId xmlns:a16="http://schemas.microsoft.com/office/drawing/2014/main" id="{59C3B1A6-B712-A547-EF2C-D5180F3DA335}"/>
                  </a:ext>
                </a:extLst>
              </p:cNvPr>
              <p:cNvGrpSpPr/>
              <p:nvPr/>
            </p:nvGrpSpPr>
            <p:grpSpPr>
              <a:xfrm rot="10800000">
                <a:off x="2374115" y="1420088"/>
                <a:ext cx="360728" cy="3766339"/>
                <a:chOff x="2432807" y="1284790"/>
                <a:chExt cx="360728" cy="3766339"/>
              </a:xfrm>
            </p:grpSpPr>
            <p:grpSp>
              <p:nvGrpSpPr>
                <p:cNvPr id="269" name="Group 268">
                  <a:extLst>
                    <a:ext uri="{FF2B5EF4-FFF2-40B4-BE49-F238E27FC236}">
                      <a16:creationId xmlns:a16="http://schemas.microsoft.com/office/drawing/2014/main" id="{316D810D-C9ED-C402-B6A0-B57BF5C33049}"/>
                    </a:ext>
                  </a:extLst>
                </p:cNvPr>
                <p:cNvGrpSpPr/>
                <p:nvPr/>
              </p:nvGrpSpPr>
              <p:grpSpPr>
                <a:xfrm>
                  <a:off x="2432807" y="1284790"/>
                  <a:ext cx="360727" cy="1875949"/>
                  <a:chOff x="2432807" y="925974"/>
                  <a:chExt cx="360727" cy="1875949"/>
                </a:xfrm>
              </p:grpSpPr>
              <p:sp>
                <p:nvSpPr>
                  <p:cNvPr id="273" name="Rectangle: Rounded Corners 272">
                    <a:extLst>
                      <a:ext uri="{FF2B5EF4-FFF2-40B4-BE49-F238E27FC236}">
                        <a16:creationId xmlns:a16="http://schemas.microsoft.com/office/drawing/2014/main" id="{A501766D-604B-F585-90CC-A0591998FCF3}"/>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74" name="Flowchart: Delay 273">
                    <a:extLst>
                      <a:ext uri="{FF2B5EF4-FFF2-40B4-BE49-F238E27FC236}">
                        <a16:creationId xmlns:a16="http://schemas.microsoft.com/office/drawing/2014/main" id="{5B2B1CA9-4D14-4210-840A-24C39653FE35}"/>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70" name="Group 269">
                  <a:extLst>
                    <a:ext uri="{FF2B5EF4-FFF2-40B4-BE49-F238E27FC236}">
                      <a16:creationId xmlns:a16="http://schemas.microsoft.com/office/drawing/2014/main" id="{FE4B377C-10EE-2CB1-D56D-38B494CAD641}"/>
                    </a:ext>
                  </a:extLst>
                </p:cNvPr>
                <p:cNvGrpSpPr/>
                <p:nvPr/>
              </p:nvGrpSpPr>
              <p:grpSpPr>
                <a:xfrm rot="10800000">
                  <a:off x="2432808" y="3166471"/>
                  <a:ext cx="360727" cy="1884658"/>
                  <a:chOff x="2432807" y="925974"/>
                  <a:chExt cx="360727" cy="1884658"/>
                </a:xfrm>
              </p:grpSpPr>
              <p:sp>
                <p:nvSpPr>
                  <p:cNvPr id="271" name="Rectangle: Rounded Corners 270">
                    <a:extLst>
                      <a:ext uri="{FF2B5EF4-FFF2-40B4-BE49-F238E27FC236}">
                        <a16:creationId xmlns:a16="http://schemas.microsoft.com/office/drawing/2014/main" id="{3E2ACD0F-1AE7-8E8A-8155-139E80D8EAFF}"/>
                      </a:ext>
                    </a:extLst>
                  </p:cNvPr>
                  <p:cNvSpPr/>
                  <p:nvPr/>
                </p:nvSpPr>
                <p:spPr>
                  <a:xfrm>
                    <a:off x="2432807" y="1032166"/>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72" name="Flowchart: Delay 271">
                    <a:extLst>
                      <a:ext uri="{FF2B5EF4-FFF2-40B4-BE49-F238E27FC236}">
                        <a16:creationId xmlns:a16="http://schemas.microsoft.com/office/drawing/2014/main" id="{C47BAA4B-0E83-9076-72D6-351DED529EEA}"/>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68" name="Rectangle 267">
                <a:extLst>
                  <a:ext uri="{FF2B5EF4-FFF2-40B4-BE49-F238E27FC236}">
                    <a16:creationId xmlns:a16="http://schemas.microsoft.com/office/drawing/2014/main" id="{CB8FE712-EE3E-13CA-FCB6-057E5A9C2DED}"/>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14" name="Group 313">
              <a:extLst>
                <a:ext uri="{FF2B5EF4-FFF2-40B4-BE49-F238E27FC236}">
                  <a16:creationId xmlns:a16="http://schemas.microsoft.com/office/drawing/2014/main" id="{0CA78A19-97E2-DDD2-4A35-16887928242E}"/>
                </a:ext>
              </a:extLst>
            </p:cNvPr>
            <p:cNvGrpSpPr/>
            <p:nvPr/>
          </p:nvGrpSpPr>
          <p:grpSpPr>
            <a:xfrm>
              <a:off x="10206523" y="4345960"/>
              <a:ext cx="360727" cy="467067"/>
              <a:chOff x="9583824" y="5256401"/>
              <a:chExt cx="360727" cy="467067"/>
            </a:xfrm>
          </p:grpSpPr>
          <p:sp>
            <p:nvSpPr>
              <p:cNvPr id="315" name="Rectangle 314">
                <a:extLst>
                  <a:ext uri="{FF2B5EF4-FFF2-40B4-BE49-F238E27FC236}">
                    <a16:creationId xmlns:a16="http://schemas.microsoft.com/office/drawing/2014/main" id="{DCC284CB-AEAD-0D07-4FC7-18AC76FBA10A}"/>
                  </a:ext>
                </a:extLst>
              </p:cNvPr>
              <p:cNvSpPr/>
              <p:nvPr/>
            </p:nvSpPr>
            <p:spPr>
              <a:xfrm>
                <a:off x="9583824" y="5256401"/>
                <a:ext cx="360727" cy="467067"/>
              </a:xfrm>
              <a:prstGeom prst="rect">
                <a:avLst/>
              </a:prstGeom>
              <a:solidFill>
                <a:srgbClr val="A1ED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16" name="Rectangle 315">
                <a:extLst>
                  <a:ext uri="{FF2B5EF4-FFF2-40B4-BE49-F238E27FC236}">
                    <a16:creationId xmlns:a16="http://schemas.microsoft.com/office/drawing/2014/main" id="{E5410D70-D0E5-8A70-20E8-F21DD16AAAAD}"/>
                  </a:ext>
                </a:extLst>
              </p:cNvPr>
              <p:cNvSpPr/>
              <p:nvPr/>
            </p:nvSpPr>
            <p:spPr>
              <a:xfrm rot="10800000">
                <a:off x="9590451" y="5326309"/>
                <a:ext cx="347472" cy="17318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317" name="TextBox 316">
            <a:extLst>
              <a:ext uri="{FF2B5EF4-FFF2-40B4-BE49-F238E27FC236}">
                <a16:creationId xmlns:a16="http://schemas.microsoft.com/office/drawing/2014/main" id="{F281ACBC-DB2F-8CA3-2F39-B4C169D45874}"/>
              </a:ext>
            </a:extLst>
          </p:cNvPr>
          <p:cNvSpPr txBox="1"/>
          <p:nvPr/>
        </p:nvSpPr>
        <p:spPr>
          <a:xfrm>
            <a:off x="9574117" y="3705260"/>
            <a:ext cx="1023351"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a:t>
            </a:r>
            <a:r>
              <a:rPr lang="en-US" sz="1400" b="1" dirty="0">
                <a:solidFill>
                  <a:srgbClr val="1C3E71"/>
                </a:solidFill>
              </a:rPr>
              <a:t>    v</a:t>
            </a:r>
          </a:p>
        </p:txBody>
      </p:sp>
      <p:sp>
        <p:nvSpPr>
          <p:cNvPr id="318" name="TextBox 317">
            <a:extLst>
              <a:ext uri="{FF2B5EF4-FFF2-40B4-BE49-F238E27FC236}">
                <a16:creationId xmlns:a16="http://schemas.microsoft.com/office/drawing/2014/main" id="{8DA126E1-314A-C83D-C4D7-2E6464CBFDC7}"/>
              </a:ext>
            </a:extLst>
          </p:cNvPr>
          <p:cNvSpPr txBox="1"/>
          <p:nvPr/>
        </p:nvSpPr>
        <p:spPr>
          <a:xfrm>
            <a:off x="10665288" y="3722265"/>
            <a:ext cx="896499"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a:t>
            </a:r>
            <a:r>
              <a:rPr lang="en-US" sz="1400" b="1" dirty="0">
                <a:solidFill>
                  <a:srgbClr val="1C3E71"/>
                </a:solidFill>
              </a:rPr>
              <a:t>   v</a:t>
            </a:r>
          </a:p>
        </p:txBody>
      </p:sp>
      <p:sp>
        <p:nvSpPr>
          <p:cNvPr id="340" name="TextBox 339">
            <a:extLst>
              <a:ext uri="{FF2B5EF4-FFF2-40B4-BE49-F238E27FC236}">
                <a16:creationId xmlns:a16="http://schemas.microsoft.com/office/drawing/2014/main" id="{9529FF5E-4D83-65AC-3269-7DFDFDA90CB9}"/>
              </a:ext>
            </a:extLst>
          </p:cNvPr>
          <p:cNvSpPr txBox="1"/>
          <p:nvPr/>
        </p:nvSpPr>
        <p:spPr>
          <a:xfrm>
            <a:off x="6997613" y="3426810"/>
            <a:ext cx="1023351" cy="307777"/>
          </a:xfrm>
          <a:prstGeom prst="rect">
            <a:avLst/>
          </a:prstGeom>
          <a:noFill/>
        </p:spPr>
        <p:txBody>
          <a:bodyPr wrap="square" rtlCol="0">
            <a:spAutoFit/>
          </a:bodyPr>
          <a:lstStyle/>
          <a:p>
            <a:r>
              <a:rPr lang="vi-VN" sz="1400" b="1" dirty="0">
                <a:solidFill>
                  <a:srgbClr val="1C3E71"/>
                </a:solidFill>
              </a:rPr>
              <a:t>B       </a:t>
            </a:r>
            <a:r>
              <a:rPr lang="en-US" sz="1400" b="1" dirty="0">
                <a:solidFill>
                  <a:srgbClr val="1C3E71"/>
                </a:solidFill>
              </a:rPr>
              <a:t>B</a:t>
            </a:r>
          </a:p>
        </p:txBody>
      </p:sp>
      <p:grpSp>
        <p:nvGrpSpPr>
          <p:cNvPr id="381" name="Group 380">
            <a:extLst>
              <a:ext uri="{FF2B5EF4-FFF2-40B4-BE49-F238E27FC236}">
                <a16:creationId xmlns:a16="http://schemas.microsoft.com/office/drawing/2014/main" id="{660BC831-B184-D5E2-F269-8CBB70B3FCB8}"/>
              </a:ext>
            </a:extLst>
          </p:cNvPr>
          <p:cNvGrpSpPr/>
          <p:nvPr/>
        </p:nvGrpSpPr>
        <p:grpSpPr>
          <a:xfrm>
            <a:off x="7002275" y="1468706"/>
            <a:ext cx="771305" cy="2818519"/>
            <a:chOff x="7216676" y="1420087"/>
            <a:chExt cx="901427" cy="3766339"/>
          </a:xfrm>
        </p:grpSpPr>
        <p:grpSp>
          <p:nvGrpSpPr>
            <p:cNvPr id="319" name="Group 318">
              <a:extLst>
                <a:ext uri="{FF2B5EF4-FFF2-40B4-BE49-F238E27FC236}">
                  <a16:creationId xmlns:a16="http://schemas.microsoft.com/office/drawing/2014/main" id="{DC882144-4AED-5F29-775B-C202D665FE73}"/>
                </a:ext>
              </a:extLst>
            </p:cNvPr>
            <p:cNvGrpSpPr/>
            <p:nvPr/>
          </p:nvGrpSpPr>
          <p:grpSpPr>
            <a:xfrm>
              <a:off x="7706991" y="1420087"/>
              <a:ext cx="360728" cy="3766339"/>
              <a:chOff x="2374115" y="1420088"/>
              <a:chExt cx="360728" cy="3766339"/>
            </a:xfrm>
          </p:grpSpPr>
          <p:grpSp>
            <p:nvGrpSpPr>
              <p:cNvPr id="320" name="Group 319">
                <a:extLst>
                  <a:ext uri="{FF2B5EF4-FFF2-40B4-BE49-F238E27FC236}">
                    <a16:creationId xmlns:a16="http://schemas.microsoft.com/office/drawing/2014/main" id="{FB129CE0-6954-4A18-793F-BC8F9F547E6B}"/>
                  </a:ext>
                </a:extLst>
              </p:cNvPr>
              <p:cNvGrpSpPr/>
              <p:nvPr/>
            </p:nvGrpSpPr>
            <p:grpSpPr>
              <a:xfrm rot="10800000">
                <a:off x="2374115" y="1420088"/>
                <a:ext cx="360728" cy="3766339"/>
                <a:chOff x="2432807" y="1284790"/>
                <a:chExt cx="360728" cy="3766339"/>
              </a:xfrm>
            </p:grpSpPr>
            <p:grpSp>
              <p:nvGrpSpPr>
                <p:cNvPr id="323" name="Group 322">
                  <a:extLst>
                    <a:ext uri="{FF2B5EF4-FFF2-40B4-BE49-F238E27FC236}">
                      <a16:creationId xmlns:a16="http://schemas.microsoft.com/office/drawing/2014/main" id="{31D6DA28-1349-80B4-11F1-45FA86AE1A60}"/>
                    </a:ext>
                  </a:extLst>
                </p:cNvPr>
                <p:cNvGrpSpPr/>
                <p:nvPr/>
              </p:nvGrpSpPr>
              <p:grpSpPr>
                <a:xfrm>
                  <a:off x="2432807" y="1284790"/>
                  <a:ext cx="360727" cy="1875949"/>
                  <a:chOff x="2432807" y="925974"/>
                  <a:chExt cx="360727" cy="1875949"/>
                </a:xfrm>
              </p:grpSpPr>
              <p:sp>
                <p:nvSpPr>
                  <p:cNvPr id="327" name="Rectangle: Rounded Corners 326">
                    <a:extLst>
                      <a:ext uri="{FF2B5EF4-FFF2-40B4-BE49-F238E27FC236}">
                        <a16:creationId xmlns:a16="http://schemas.microsoft.com/office/drawing/2014/main" id="{C79F15E4-09A2-CDB6-3D72-0560E487DBED}"/>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28" name="Flowchart: Delay 327">
                    <a:extLst>
                      <a:ext uri="{FF2B5EF4-FFF2-40B4-BE49-F238E27FC236}">
                        <a16:creationId xmlns:a16="http://schemas.microsoft.com/office/drawing/2014/main" id="{5E1FDD2E-7163-37A1-152A-BCD4BCAA32DD}"/>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24" name="Group 323">
                  <a:extLst>
                    <a:ext uri="{FF2B5EF4-FFF2-40B4-BE49-F238E27FC236}">
                      <a16:creationId xmlns:a16="http://schemas.microsoft.com/office/drawing/2014/main" id="{B492720F-8304-934B-A944-00552825FDC5}"/>
                    </a:ext>
                  </a:extLst>
                </p:cNvPr>
                <p:cNvGrpSpPr/>
                <p:nvPr/>
              </p:nvGrpSpPr>
              <p:grpSpPr>
                <a:xfrm rot="10800000">
                  <a:off x="2432808" y="3175180"/>
                  <a:ext cx="360727" cy="1875949"/>
                  <a:chOff x="2432807" y="925974"/>
                  <a:chExt cx="360727" cy="1875949"/>
                </a:xfrm>
              </p:grpSpPr>
              <p:sp>
                <p:nvSpPr>
                  <p:cNvPr id="325" name="Rectangle: Rounded Corners 324">
                    <a:extLst>
                      <a:ext uri="{FF2B5EF4-FFF2-40B4-BE49-F238E27FC236}">
                        <a16:creationId xmlns:a16="http://schemas.microsoft.com/office/drawing/2014/main" id="{21420463-E546-B8EC-1F5D-28B6E538C1D1}"/>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26" name="Flowchart: Delay 325">
                    <a:extLst>
                      <a:ext uri="{FF2B5EF4-FFF2-40B4-BE49-F238E27FC236}">
                        <a16:creationId xmlns:a16="http://schemas.microsoft.com/office/drawing/2014/main" id="{B6757561-31B2-34C0-63BD-EE5CB51D538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321" name="Rectangle 320">
                <a:extLst>
                  <a:ext uri="{FF2B5EF4-FFF2-40B4-BE49-F238E27FC236}">
                    <a16:creationId xmlns:a16="http://schemas.microsoft.com/office/drawing/2014/main" id="{58FDF387-3CD8-72C1-96E1-610143F034AC}"/>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22" name="Rectangle 321">
                <a:extLst>
                  <a:ext uri="{FF2B5EF4-FFF2-40B4-BE49-F238E27FC236}">
                    <a16:creationId xmlns:a16="http://schemas.microsoft.com/office/drawing/2014/main" id="{8C506460-C80E-08DC-F046-1A5AB2AA4F6A}"/>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29" name="Group 328">
              <a:extLst>
                <a:ext uri="{FF2B5EF4-FFF2-40B4-BE49-F238E27FC236}">
                  <a16:creationId xmlns:a16="http://schemas.microsoft.com/office/drawing/2014/main" id="{D259E703-77BC-F23A-9899-17243F75045D}"/>
                </a:ext>
              </a:extLst>
            </p:cNvPr>
            <p:cNvGrpSpPr/>
            <p:nvPr/>
          </p:nvGrpSpPr>
          <p:grpSpPr>
            <a:xfrm>
              <a:off x="7216676" y="1420087"/>
              <a:ext cx="360728" cy="3766339"/>
              <a:chOff x="1737154" y="1420088"/>
              <a:chExt cx="360728" cy="3766339"/>
            </a:xfrm>
          </p:grpSpPr>
          <p:grpSp>
            <p:nvGrpSpPr>
              <p:cNvPr id="330" name="Group 329">
                <a:extLst>
                  <a:ext uri="{FF2B5EF4-FFF2-40B4-BE49-F238E27FC236}">
                    <a16:creationId xmlns:a16="http://schemas.microsoft.com/office/drawing/2014/main" id="{74E0A7EC-457D-FE5D-5BDE-78E7C752889A}"/>
                  </a:ext>
                </a:extLst>
              </p:cNvPr>
              <p:cNvGrpSpPr/>
              <p:nvPr/>
            </p:nvGrpSpPr>
            <p:grpSpPr>
              <a:xfrm rot="10800000">
                <a:off x="1737154" y="1420088"/>
                <a:ext cx="360728" cy="3766339"/>
                <a:chOff x="2432807" y="1284790"/>
                <a:chExt cx="360728" cy="3766339"/>
              </a:xfrm>
            </p:grpSpPr>
            <p:grpSp>
              <p:nvGrpSpPr>
                <p:cNvPr id="333" name="Group 332">
                  <a:extLst>
                    <a:ext uri="{FF2B5EF4-FFF2-40B4-BE49-F238E27FC236}">
                      <a16:creationId xmlns:a16="http://schemas.microsoft.com/office/drawing/2014/main" id="{1B27F323-02DE-3867-A215-339683FE9F15}"/>
                    </a:ext>
                  </a:extLst>
                </p:cNvPr>
                <p:cNvGrpSpPr/>
                <p:nvPr/>
              </p:nvGrpSpPr>
              <p:grpSpPr>
                <a:xfrm>
                  <a:off x="2432807" y="1284790"/>
                  <a:ext cx="360727" cy="1875949"/>
                  <a:chOff x="2432807" y="925974"/>
                  <a:chExt cx="360727" cy="1875949"/>
                </a:xfrm>
              </p:grpSpPr>
              <p:sp>
                <p:nvSpPr>
                  <p:cNvPr id="337" name="Rectangle: Rounded Corners 336">
                    <a:extLst>
                      <a:ext uri="{FF2B5EF4-FFF2-40B4-BE49-F238E27FC236}">
                        <a16:creationId xmlns:a16="http://schemas.microsoft.com/office/drawing/2014/main" id="{861D95EF-57AE-D34C-2852-6544005513FF}"/>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38" name="Flowchart: Delay 337">
                    <a:extLst>
                      <a:ext uri="{FF2B5EF4-FFF2-40B4-BE49-F238E27FC236}">
                        <a16:creationId xmlns:a16="http://schemas.microsoft.com/office/drawing/2014/main" id="{DBE16BAD-399A-2B64-5127-AFFC03314250}"/>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34" name="Group 333">
                  <a:extLst>
                    <a:ext uri="{FF2B5EF4-FFF2-40B4-BE49-F238E27FC236}">
                      <a16:creationId xmlns:a16="http://schemas.microsoft.com/office/drawing/2014/main" id="{430AA3DF-D34B-58F9-EDE6-17C7DA78D814}"/>
                    </a:ext>
                  </a:extLst>
                </p:cNvPr>
                <p:cNvGrpSpPr/>
                <p:nvPr/>
              </p:nvGrpSpPr>
              <p:grpSpPr>
                <a:xfrm rot="10800000">
                  <a:off x="2432808" y="3175180"/>
                  <a:ext cx="360727" cy="1875949"/>
                  <a:chOff x="2432807" y="925974"/>
                  <a:chExt cx="360727" cy="1875949"/>
                </a:xfrm>
              </p:grpSpPr>
              <p:sp>
                <p:nvSpPr>
                  <p:cNvPr id="335" name="Rectangle: Rounded Corners 334">
                    <a:extLst>
                      <a:ext uri="{FF2B5EF4-FFF2-40B4-BE49-F238E27FC236}">
                        <a16:creationId xmlns:a16="http://schemas.microsoft.com/office/drawing/2014/main" id="{C496FE7E-061F-8A1F-9FDB-CD0B135B1FCD}"/>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36" name="Flowchart: Delay 335">
                    <a:extLst>
                      <a:ext uri="{FF2B5EF4-FFF2-40B4-BE49-F238E27FC236}">
                        <a16:creationId xmlns:a16="http://schemas.microsoft.com/office/drawing/2014/main" id="{04AC7262-4F95-42A6-F780-3583EF30D18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331" name="Rectangle 330">
                <a:extLst>
                  <a:ext uri="{FF2B5EF4-FFF2-40B4-BE49-F238E27FC236}">
                    <a16:creationId xmlns:a16="http://schemas.microsoft.com/office/drawing/2014/main" id="{E6D283CB-8EC6-6293-195B-A2FB9F852BAC}"/>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32" name="Rectangle 331">
                <a:extLst>
                  <a:ext uri="{FF2B5EF4-FFF2-40B4-BE49-F238E27FC236}">
                    <a16:creationId xmlns:a16="http://schemas.microsoft.com/office/drawing/2014/main" id="{F7CEC90A-4B24-9F12-A2B9-D7A09C101144}"/>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339" name="Rectangle: Rounded Corners 338">
              <a:extLst>
                <a:ext uri="{FF2B5EF4-FFF2-40B4-BE49-F238E27FC236}">
                  <a16:creationId xmlns:a16="http://schemas.microsoft.com/office/drawing/2014/main" id="{2D36DB1C-3F1F-BB01-B358-2553ECBF9981}"/>
                </a:ext>
              </a:extLst>
            </p:cNvPr>
            <p:cNvSpPr/>
            <p:nvPr/>
          </p:nvSpPr>
          <p:spPr>
            <a:xfrm>
              <a:off x="7294151" y="3133789"/>
              <a:ext cx="689998" cy="369332"/>
            </a:xfrm>
            <a:prstGeom prst="roundRect">
              <a:avLst/>
            </a:prstGeom>
            <a:solidFill>
              <a:srgbClr val="1D71B9"/>
            </a:solidFill>
            <a:ln>
              <a:solidFill>
                <a:srgbClr val="1D71B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65" name="Rectangle 364">
              <a:extLst>
                <a:ext uri="{FF2B5EF4-FFF2-40B4-BE49-F238E27FC236}">
                  <a16:creationId xmlns:a16="http://schemas.microsoft.com/office/drawing/2014/main" id="{69A650C3-E453-649F-A0F5-84CCCCC73AD8}"/>
                </a:ext>
              </a:extLst>
            </p:cNvPr>
            <p:cNvSpPr/>
            <p:nvPr/>
          </p:nvSpPr>
          <p:spPr>
            <a:xfrm>
              <a:off x="7710306" y="4445998"/>
              <a:ext cx="360727" cy="467067"/>
            </a:xfrm>
            <a:prstGeom prst="rect">
              <a:avLst/>
            </a:prstGeom>
            <a:solidFill>
              <a:srgbClr val="A1ED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69" name="Rectangle 368">
              <a:extLst>
                <a:ext uri="{FF2B5EF4-FFF2-40B4-BE49-F238E27FC236}">
                  <a16:creationId xmlns:a16="http://schemas.microsoft.com/office/drawing/2014/main" id="{50FABFE8-D76E-6415-23EC-3DCAA978E4C4}"/>
                </a:ext>
              </a:extLst>
            </p:cNvPr>
            <p:cNvSpPr/>
            <p:nvPr/>
          </p:nvSpPr>
          <p:spPr>
            <a:xfrm rot="10800000">
              <a:off x="7710222" y="4497093"/>
              <a:ext cx="347472" cy="17318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70" name="TextBox 369">
              <a:extLst>
                <a:ext uri="{FF2B5EF4-FFF2-40B4-BE49-F238E27FC236}">
                  <a16:creationId xmlns:a16="http://schemas.microsoft.com/office/drawing/2014/main" id="{EA6DC5E5-1A43-13F2-B078-7954F21A8C91}"/>
                </a:ext>
              </a:extLst>
            </p:cNvPr>
            <p:cNvSpPr txBox="1"/>
            <p:nvPr/>
          </p:nvSpPr>
          <p:spPr>
            <a:xfrm>
              <a:off x="7222106" y="4343026"/>
              <a:ext cx="895997" cy="452404"/>
            </a:xfrm>
            <a:prstGeom prst="rect">
              <a:avLst/>
            </a:prstGeom>
            <a:noFill/>
          </p:spPr>
          <p:txBody>
            <a:bodyPr wrap="square" rtlCol="0">
              <a:spAutoFit/>
            </a:bodyPr>
            <a:lstStyle/>
            <a:p>
              <a:r>
                <a:rPr lang="vi-VN" sz="1600" b="1" dirty="0">
                  <a:solidFill>
                    <a:srgbClr val="1C3E71"/>
                  </a:solidFill>
                </a:rPr>
                <a:t>V</a:t>
              </a:r>
              <a:r>
                <a:rPr lang="en-US" sz="1600" b="1" dirty="0">
                  <a:solidFill>
                    <a:srgbClr val="1C3E71"/>
                  </a:solidFill>
                </a:rPr>
                <a:t>     </a:t>
              </a:r>
              <a:r>
                <a:rPr lang="vi-VN" sz="1600" b="1" dirty="0">
                  <a:solidFill>
                    <a:srgbClr val="1C3E71"/>
                  </a:solidFill>
                </a:rPr>
                <a:t> </a:t>
              </a:r>
              <a:r>
                <a:rPr lang="en-US" sz="1600" b="1" dirty="0">
                  <a:solidFill>
                    <a:srgbClr val="1C3E71"/>
                  </a:solidFill>
                </a:rPr>
                <a:t>v</a:t>
              </a:r>
            </a:p>
          </p:txBody>
        </p:sp>
      </p:grpSp>
      <p:grpSp>
        <p:nvGrpSpPr>
          <p:cNvPr id="380" name="Group 379">
            <a:extLst>
              <a:ext uri="{FF2B5EF4-FFF2-40B4-BE49-F238E27FC236}">
                <a16:creationId xmlns:a16="http://schemas.microsoft.com/office/drawing/2014/main" id="{E80CB5CC-6263-E064-5414-7237FCD7F9DF}"/>
              </a:ext>
            </a:extLst>
          </p:cNvPr>
          <p:cNvGrpSpPr/>
          <p:nvPr/>
        </p:nvGrpSpPr>
        <p:grpSpPr>
          <a:xfrm>
            <a:off x="7935591" y="1463302"/>
            <a:ext cx="998107" cy="2818519"/>
            <a:chOff x="8307441" y="1412866"/>
            <a:chExt cx="1166491" cy="3766339"/>
          </a:xfrm>
        </p:grpSpPr>
        <p:grpSp>
          <p:nvGrpSpPr>
            <p:cNvPr id="342" name="Group 341">
              <a:extLst>
                <a:ext uri="{FF2B5EF4-FFF2-40B4-BE49-F238E27FC236}">
                  <a16:creationId xmlns:a16="http://schemas.microsoft.com/office/drawing/2014/main" id="{A5BD180C-7823-AF33-7039-6D062C812434}"/>
                </a:ext>
              </a:extLst>
            </p:cNvPr>
            <p:cNvGrpSpPr/>
            <p:nvPr/>
          </p:nvGrpSpPr>
          <p:grpSpPr>
            <a:xfrm>
              <a:off x="8800086" y="1412866"/>
              <a:ext cx="364807" cy="3766339"/>
              <a:chOff x="2374115" y="1420088"/>
              <a:chExt cx="364807" cy="3766339"/>
            </a:xfrm>
          </p:grpSpPr>
          <p:grpSp>
            <p:nvGrpSpPr>
              <p:cNvPr id="343" name="Group 342">
                <a:extLst>
                  <a:ext uri="{FF2B5EF4-FFF2-40B4-BE49-F238E27FC236}">
                    <a16:creationId xmlns:a16="http://schemas.microsoft.com/office/drawing/2014/main" id="{24BA2599-7BFF-B1EC-FC89-EFC8EC94C9E8}"/>
                  </a:ext>
                </a:extLst>
              </p:cNvPr>
              <p:cNvGrpSpPr/>
              <p:nvPr/>
            </p:nvGrpSpPr>
            <p:grpSpPr>
              <a:xfrm rot="10800000">
                <a:off x="2374115" y="1420088"/>
                <a:ext cx="360728" cy="3766339"/>
                <a:chOff x="2432807" y="1284790"/>
                <a:chExt cx="360728" cy="3766339"/>
              </a:xfrm>
            </p:grpSpPr>
            <p:grpSp>
              <p:nvGrpSpPr>
                <p:cNvPr id="346" name="Group 345">
                  <a:extLst>
                    <a:ext uri="{FF2B5EF4-FFF2-40B4-BE49-F238E27FC236}">
                      <a16:creationId xmlns:a16="http://schemas.microsoft.com/office/drawing/2014/main" id="{73A325B0-EE82-5005-8E40-CAA61D9D94EE}"/>
                    </a:ext>
                  </a:extLst>
                </p:cNvPr>
                <p:cNvGrpSpPr/>
                <p:nvPr/>
              </p:nvGrpSpPr>
              <p:grpSpPr>
                <a:xfrm>
                  <a:off x="2432807" y="1284790"/>
                  <a:ext cx="360727" cy="1875949"/>
                  <a:chOff x="2432807" y="925974"/>
                  <a:chExt cx="360727" cy="1875949"/>
                </a:xfrm>
              </p:grpSpPr>
              <p:sp>
                <p:nvSpPr>
                  <p:cNvPr id="350" name="Rectangle: Rounded Corners 349">
                    <a:extLst>
                      <a:ext uri="{FF2B5EF4-FFF2-40B4-BE49-F238E27FC236}">
                        <a16:creationId xmlns:a16="http://schemas.microsoft.com/office/drawing/2014/main" id="{D5E7E6F0-7409-8213-CF93-6737A73A2183}"/>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51" name="Flowchart: Delay 350">
                    <a:extLst>
                      <a:ext uri="{FF2B5EF4-FFF2-40B4-BE49-F238E27FC236}">
                        <a16:creationId xmlns:a16="http://schemas.microsoft.com/office/drawing/2014/main" id="{5DB7E337-1313-32A2-721F-F93B3233733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47" name="Group 346">
                  <a:extLst>
                    <a:ext uri="{FF2B5EF4-FFF2-40B4-BE49-F238E27FC236}">
                      <a16:creationId xmlns:a16="http://schemas.microsoft.com/office/drawing/2014/main" id="{11A1E935-D683-9919-3158-07CBC307B784}"/>
                    </a:ext>
                  </a:extLst>
                </p:cNvPr>
                <p:cNvGrpSpPr/>
                <p:nvPr/>
              </p:nvGrpSpPr>
              <p:grpSpPr>
                <a:xfrm rot="10800000">
                  <a:off x="2432808" y="3175180"/>
                  <a:ext cx="360727" cy="1875949"/>
                  <a:chOff x="2432807" y="925974"/>
                  <a:chExt cx="360727" cy="1875949"/>
                </a:xfrm>
              </p:grpSpPr>
              <p:sp>
                <p:nvSpPr>
                  <p:cNvPr id="348" name="Rectangle: Rounded Corners 347">
                    <a:extLst>
                      <a:ext uri="{FF2B5EF4-FFF2-40B4-BE49-F238E27FC236}">
                        <a16:creationId xmlns:a16="http://schemas.microsoft.com/office/drawing/2014/main" id="{094C55A3-D169-9F8E-5C9A-BF0116AACC5E}"/>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49" name="Flowchart: Delay 348">
                    <a:extLst>
                      <a:ext uri="{FF2B5EF4-FFF2-40B4-BE49-F238E27FC236}">
                        <a16:creationId xmlns:a16="http://schemas.microsoft.com/office/drawing/2014/main" id="{2F6FDD5F-1CEC-4850-896F-3A8D628D3EC3}"/>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344" name="Rectangle 343">
                <a:extLst>
                  <a:ext uri="{FF2B5EF4-FFF2-40B4-BE49-F238E27FC236}">
                    <a16:creationId xmlns:a16="http://schemas.microsoft.com/office/drawing/2014/main" id="{A2C76797-E621-3A36-D498-67E8AD3F3F28}"/>
                  </a:ext>
                </a:extLst>
              </p:cNvPr>
              <p:cNvSpPr/>
              <p:nvPr/>
            </p:nvSpPr>
            <p:spPr>
              <a:xfrm rot="10800000">
                <a:off x="2391450" y="4504315"/>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45" name="Rectangle 344">
                <a:extLst>
                  <a:ext uri="{FF2B5EF4-FFF2-40B4-BE49-F238E27FC236}">
                    <a16:creationId xmlns:a16="http://schemas.microsoft.com/office/drawing/2014/main" id="{B49A9224-79BE-8460-E73B-D3BD6E806110}"/>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52" name="Group 351">
              <a:extLst>
                <a:ext uri="{FF2B5EF4-FFF2-40B4-BE49-F238E27FC236}">
                  <a16:creationId xmlns:a16="http://schemas.microsoft.com/office/drawing/2014/main" id="{9F38D592-FA33-51FE-0114-8C368ADB27A6}"/>
                </a:ext>
              </a:extLst>
            </p:cNvPr>
            <p:cNvGrpSpPr/>
            <p:nvPr/>
          </p:nvGrpSpPr>
          <p:grpSpPr>
            <a:xfrm>
              <a:off x="8309771" y="1412866"/>
              <a:ext cx="360728" cy="3766339"/>
              <a:chOff x="1737154" y="1420088"/>
              <a:chExt cx="360728" cy="3766339"/>
            </a:xfrm>
          </p:grpSpPr>
          <p:grpSp>
            <p:nvGrpSpPr>
              <p:cNvPr id="353" name="Group 352">
                <a:extLst>
                  <a:ext uri="{FF2B5EF4-FFF2-40B4-BE49-F238E27FC236}">
                    <a16:creationId xmlns:a16="http://schemas.microsoft.com/office/drawing/2014/main" id="{57B95058-1475-CDE0-93EE-6FB45DA76FD5}"/>
                  </a:ext>
                </a:extLst>
              </p:cNvPr>
              <p:cNvGrpSpPr/>
              <p:nvPr/>
            </p:nvGrpSpPr>
            <p:grpSpPr>
              <a:xfrm rot="10800000">
                <a:off x="1737154" y="1420088"/>
                <a:ext cx="360728" cy="3766339"/>
                <a:chOff x="2432807" y="1284790"/>
                <a:chExt cx="360728" cy="3766339"/>
              </a:xfrm>
            </p:grpSpPr>
            <p:grpSp>
              <p:nvGrpSpPr>
                <p:cNvPr id="356" name="Group 355">
                  <a:extLst>
                    <a:ext uri="{FF2B5EF4-FFF2-40B4-BE49-F238E27FC236}">
                      <a16:creationId xmlns:a16="http://schemas.microsoft.com/office/drawing/2014/main" id="{24C7CE5D-628E-BEB5-1E5D-8006BD1411EB}"/>
                    </a:ext>
                  </a:extLst>
                </p:cNvPr>
                <p:cNvGrpSpPr/>
                <p:nvPr/>
              </p:nvGrpSpPr>
              <p:grpSpPr>
                <a:xfrm>
                  <a:off x="2432807" y="1284790"/>
                  <a:ext cx="360727" cy="1875949"/>
                  <a:chOff x="2432807" y="925974"/>
                  <a:chExt cx="360727" cy="1875949"/>
                </a:xfrm>
              </p:grpSpPr>
              <p:sp>
                <p:nvSpPr>
                  <p:cNvPr id="360" name="Rectangle: Rounded Corners 359">
                    <a:extLst>
                      <a:ext uri="{FF2B5EF4-FFF2-40B4-BE49-F238E27FC236}">
                        <a16:creationId xmlns:a16="http://schemas.microsoft.com/office/drawing/2014/main" id="{A77E3FE4-8284-6019-42B2-977988CD20BB}"/>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61" name="Flowchart: Delay 360">
                    <a:extLst>
                      <a:ext uri="{FF2B5EF4-FFF2-40B4-BE49-F238E27FC236}">
                        <a16:creationId xmlns:a16="http://schemas.microsoft.com/office/drawing/2014/main" id="{A15EBD77-0116-1A45-FB36-BD1A8287869A}"/>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57" name="Group 356">
                  <a:extLst>
                    <a:ext uri="{FF2B5EF4-FFF2-40B4-BE49-F238E27FC236}">
                      <a16:creationId xmlns:a16="http://schemas.microsoft.com/office/drawing/2014/main" id="{28873C81-ED62-96E2-AFAD-F138055ED344}"/>
                    </a:ext>
                  </a:extLst>
                </p:cNvPr>
                <p:cNvGrpSpPr/>
                <p:nvPr/>
              </p:nvGrpSpPr>
              <p:grpSpPr>
                <a:xfrm rot="10800000">
                  <a:off x="2432808" y="3175180"/>
                  <a:ext cx="360727" cy="1875949"/>
                  <a:chOff x="2432807" y="925974"/>
                  <a:chExt cx="360727" cy="1875949"/>
                </a:xfrm>
              </p:grpSpPr>
              <p:sp>
                <p:nvSpPr>
                  <p:cNvPr id="358" name="Rectangle: Rounded Corners 357">
                    <a:extLst>
                      <a:ext uri="{FF2B5EF4-FFF2-40B4-BE49-F238E27FC236}">
                        <a16:creationId xmlns:a16="http://schemas.microsoft.com/office/drawing/2014/main" id="{DD8A5A9D-6316-6C5F-718C-3FA267A764AC}"/>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59" name="Flowchart: Delay 358">
                    <a:extLst>
                      <a:ext uri="{FF2B5EF4-FFF2-40B4-BE49-F238E27FC236}">
                        <a16:creationId xmlns:a16="http://schemas.microsoft.com/office/drawing/2014/main" id="{1286D5CC-92B8-E45F-6BD2-D251DFAEC61D}"/>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355" name="Rectangle 354">
                <a:extLst>
                  <a:ext uri="{FF2B5EF4-FFF2-40B4-BE49-F238E27FC236}">
                    <a16:creationId xmlns:a16="http://schemas.microsoft.com/office/drawing/2014/main" id="{F70E6106-F044-7B48-AAA2-5740AAF17721}"/>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362" name="Rectangle: Rounded Corners 361">
              <a:extLst>
                <a:ext uri="{FF2B5EF4-FFF2-40B4-BE49-F238E27FC236}">
                  <a16:creationId xmlns:a16="http://schemas.microsoft.com/office/drawing/2014/main" id="{0BA1E27B-705E-DC52-53B8-E92630FC9CBC}"/>
                </a:ext>
              </a:extLst>
            </p:cNvPr>
            <p:cNvSpPr/>
            <p:nvPr/>
          </p:nvSpPr>
          <p:spPr>
            <a:xfrm>
              <a:off x="8387246" y="3126568"/>
              <a:ext cx="689998" cy="369332"/>
            </a:xfrm>
            <a:prstGeom prst="roundRect">
              <a:avLst/>
            </a:prstGeom>
            <a:solidFill>
              <a:srgbClr val="A1EDE6"/>
            </a:solidFill>
            <a:ln>
              <a:solidFill>
                <a:srgbClr val="A1ED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63" name="TextBox 362">
              <a:extLst>
                <a:ext uri="{FF2B5EF4-FFF2-40B4-BE49-F238E27FC236}">
                  <a16:creationId xmlns:a16="http://schemas.microsoft.com/office/drawing/2014/main" id="{3E193811-6173-7D9E-B946-ED03A0A33146}"/>
                </a:ext>
              </a:extLst>
            </p:cNvPr>
            <p:cNvSpPr txBox="1"/>
            <p:nvPr/>
          </p:nvSpPr>
          <p:spPr>
            <a:xfrm>
              <a:off x="8316702" y="4014196"/>
              <a:ext cx="1157230" cy="411277"/>
            </a:xfrm>
            <a:prstGeom prst="rect">
              <a:avLst/>
            </a:prstGeom>
            <a:noFill/>
          </p:spPr>
          <p:txBody>
            <a:bodyPr wrap="square" rtlCol="0">
              <a:spAutoFit/>
            </a:bodyPr>
            <a:lstStyle/>
            <a:p>
              <a:r>
                <a:rPr lang="en-US" sz="1400" b="1" dirty="0">
                  <a:solidFill>
                    <a:srgbClr val="1C3E71"/>
                  </a:solidFill>
                </a:rPr>
                <a:t>b</a:t>
              </a:r>
              <a:r>
                <a:rPr lang="vi-VN" sz="1400" b="1" dirty="0">
                  <a:solidFill>
                    <a:srgbClr val="1C3E71"/>
                  </a:solidFill>
                </a:rPr>
                <a:t>       b</a:t>
              </a:r>
              <a:endParaRPr lang="en-US" sz="1400" b="1" dirty="0">
                <a:solidFill>
                  <a:srgbClr val="1C3E71"/>
                </a:solidFill>
              </a:endParaRPr>
            </a:p>
          </p:txBody>
        </p:sp>
        <p:grpSp>
          <p:nvGrpSpPr>
            <p:cNvPr id="375" name="Group 374">
              <a:extLst>
                <a:ext uri="{FF2B5EF4-FFF2-40B4-BE49-F238E27FC236}">
                  <a16:creationId xmlns:a16="http://schemas.microsoft.com/office/drawing/2014/main" id="{F6375F62-8053-D4BC-71F8-BF372DA5BAD7}"/>
                </a:ext>
              </a:extLst>
            </p:cNvPr>
            <p:cNvGrpSpPr/>
            <p:nvPr/>
          </p:nvGrpSpPr>
          <p:grpSpPr>
            <a:xfrm>
              <a:off x="8307441" y="4438719"/>
              <a:ext cx="362809" cy="467067"/>
              <a:chOff x="9590451" y="5256401"/>
              <a:chExt cx="362809" cy="467067"/>
            </a:xfrm>
          </p:grpSpPr>
          <p:sp>
            <p:nvSpPr>
              <p:cNvPr id="376" name="Rectangle 375">
                <a:extLst>
                  <a:ext uri="{FF2B5EF4-FFF2-40B4-BE49-F238E27FC236}">
                    <a16:creationId xmlns:a16="http://schemas.microsoft.com/office/drawing/2014/main" id="{84321BA6-CFFC-95F5-ADEB-FF8E0D40D9C6}"/>
                  </a:ext>
                </a:extLst>
              </p:cNvPr>
              <p:cNvSpPr/>
              <p:nvPr/>
            </p:nvSpPr>
            <p:spPr>
              <a:xfrm>
                <a:off x="9592533" y="5256401"/>
                <a:ext cx="360727" cy="46706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77" name="Rectangle 376">
                <a:extLst>
                  <a:ext uri="{FF2B5EF4-FFF2-40B4-BE49-F238E27FC236}">
                    <a16:creationId xmlns:a16="http://schemas.microsoft.com/office/drawing/2014/main" id="{4F57C743-2EA5-5DB5-E1E3-515C95798EE0}"/>
                  </a:ext>
                </a:extLst>
              </p:cNvPr>
              <p:cNvSpPr/>
              <p:nvPr/>
            </p:nvSpPr>
            <p:spPr>
              <a:xfrm rot="10800000">
                <a:off x="9590451" y="5326309"/>
                <a:ext cx="347472" cy="17318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379" name="TextBox 378">
              <a:extLst>
                <a:ext uri="{FF2B5EF4-FFF2-40B4-BE49-F238E27FC236}">
                  <a16:creationId xmlns:a16="http://schemas.microsoft.com/office/drawing/2014/main" id="{F15D93C8-27E0-BCDB-BB78-D3F7A315D0DD}"/>
                </a:ext>
              </a:extLst>
            </p:cNvPr>
            <p:cNvSpPr txBox="1"/>
            <p:nvPr/>
          </p:nvSpPr>
          <p:spPr>
            <a:xfrm>
              <a:off x="8316846" y="4406050"/>
              <a:ext cx="1136084" cy="4112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a:t>
              </a:r>
              <a:r>
                <a:rPr lang="en-US" sz="1400" b="1" dirty="0">
                  <a:solidFill>
                    <a:srgbClr val="1C3E71"/>
                  </a:solidFill>
                </a:rPr>
                <a:t>v</a:t>
              </a:r>
            </a:p>
          </p:txBody>
        </p:sp>
      </p:grpSp>
      <p:sp>
        <p:nvSpPr>
          <p:cNvPr id="385" name="TextBox 384">
            <a:extLst>
              <a:ext uri="{FF2B5EF4-FFF2-40B4-BE49-F238E27FC236}">
                <a16:creationId xmlns:a16="http://schemas.microsoft.com/office/drawing/2014/main" id="{6B721A1C-EA1D-8CE8-8424-A68996571DD5}"/>
              </a:ext>
            </a:extLst>
          </p:cNvPr>
          <p:cNvSpPr txBox="1"/>
          <p:nvPr/>
        </p:nvSpPr>
        <p:spPr>
          <a:xfrm>
            <a:off x="7014395" y="3414902"/>
            <a:ext cx="990183" cy="307777"/>
          </a:xfrm>
          <a:prstGeom prst="rect">
            <a:avLst/>
          </a:prstGeom>
          <a:noFill/>
        </p:spPr>
        <p:txBody>
          <a:bodyPr wrap="square" rtlCol="0">
            <a:spAutoFit/>
          </a:bodyPr>
          <a:lstStyle/>
          <a:p>
            <a:r>
              <a:rPr lang="en-US" sz="1400" b="1" dirty="0">
                <a:solidFill>
                  <a:srgbClr val="1C3E71"/>
                </a:solidFill>
              </a:rPr>
              <a:t>B</a:t>
            </a:r>
            <a:r>
              <a:rPr lang="vi-VN" sz="1400" b="1" dirty="0">
                <a:solidFill>
                  <a:srgbClr val="1C3E71"/>
                </a:solidFill>
              </a:rPr>
              <a:t>       </a:t>
            </a:r>
            <a:r>
              <a:rPr lang="en-US" sz="1400" b="1" dirty="0">
                <a:solidFill>
                  <a:srgbClr val="1C3E71"/>
                </a:solidFill>
              </a:rPr>
              <a:t>B</a:t>
            </a:r>
          </a:p>
        </p:txBody>
      </p:sp>
      <p:sp>
        <p:nvSpPr>
          <p:cNvPr id="386" name="TextBox 385">
            <a:extLst>
              <a:ext uri="{FF2B5EF4-FFF2-40B4-BE49-F238E27FC236}">
                <a16:creationId xmlns:a16="http://schemas.microsoft.com/office/drawing/2014/main" id="{842B3256-45B5-C003-36A6-EF78420C8A50}"/>
              </a:ext>
            </a:extLst>
          </p:cNvPr>
          <p:cNvSpPr txBox="1"/>
          <p:nvPr/>
        </p:nvSpPr>
        <p:spPr>
          <a:xfrm>
            <a:off x="9575366" y="3410996"/>
            <a:ext cx="990183" cy="307777"/>
          </a:xfrm>
          <a:prstGeom prst="rect">
            <a:avLst/>
          </a:prstGeom>
          <a:noFill/>
        </p:spPr>
        <p:txBody>
          <a:bodyPr wrap="square" rtlCol="0">
            <a:spAutoFit/>
          </a:bodyPr>
          <a:lstStyle/>
          <a:p>
            <a:r>
              <a:rPr lang="en-US" sz="1400" b="1" dirty="0">
                <a:solidFill>
                  <a:srgbClr val="1C3E71"/>
                </a:solidFill>
              </a:rPr>
              <a:t>B    </a:t>
            </a:r>
            <a:r>
              <a:rPr lang="vi-VN" sz="1400" b="1" dirty="0">
                <a:solidFill>
                  <a:srgbClr val="1C3E71"/>
                </a:solidFill>
              </a:rPr>
              <a:t>      </a:t>
            </a:r>
            <a:r>
              <a:rPr lang="en-US" sz="1400" b="1" dirty="0">
                <a:solidFill>
                  <a:srgbClr val="1C3E71"/>
                </a:solidFill>
              </a:rPr>
              <a:t>B</a:t>
            </a:r>
          </a:p>
        </p:txBody>
      </p:sp>
      <p:sp>
        <p:nvSpPr>
          <p:cNvPr id="387" name="TextBox 386">
            <a:extLst>
              <a:ext uri="{FF2B5EF4-FFF2-40B4-BE49-F238E27FC236}">
                <a16:creationId xmlns:a16="http://schemas.microsoft.com/office/drawing/2014/main" id="{8D498A37-1439-F8C3-3518-4CB1C51DD362}"/>
              </a:ext>
            </a:extLst>
          </p:cNvPr>
          <p:cNvSpPr txBox="1"/>
          <p:nvPr/>
        </p:nvSpPr>
        <p:spPr>
          <a:xfrm>
            <a:off x="10663638" y="3414902"/>
            <a:ext cx="990183" cy="307777"/>
          </a:xfrm>
          <a:prstGeom prst="rect">
            <a:avLst/>
          </a:prstGeom>
          <a:noFill/>
        </p:spPr>
        <p:txBody>
          <a:bodyPr wrap="square" rtlCol="0">
            <a:spAutoFit/>
          </a:bodyPr>
          <a:lstStyle/>
          <a:p>
            <a:r>
              <a:rPr lang="en-US" sz="1400" b="1" dirty="0">
                <a:solidFill>
                  <a:srgbClr val="1C3E71"/>
                </a:solidFill>
              </a:rPr>
              <a:t>b    </a:t>
            </a:r>
            <a:r>
              <a:rPr lang="vi-VN" sz="1400" b="1" dirty="0">
                <a:solidFill>
                  <a:srgbClr val="1C3E71"/>
                </a:solidFill>
              </a:rPr>
              <a:t>      </a:t>
            </a:r>
            <a:r>
              <a:rPr lang="en-US" sz="1400" b="1" dirty="0">
                <a:solidFill>
                  <a:srgbClr val="1C3E71"/>
                </a:solidFill>
              </a:rPr>
              <a:t>b</a:t>
            </a:r>
          </a:p>
        </p:txBody>
      </p:sp>
      <mc:AlternateContent xmlns:mc="http://schemas.openxmlformats.org/markup-compatibility/2006" xmlns:a14="http://schemas.microsoft.com/office/drawing/2010/main">
        <mc:Choice Requires="a14">
          <p:sp>
            <p:nvSpPr>
              <p:cNvPr id="388" name="TextBox 387">
                <a:extLst>
                  <a:ext uri="{FF2B5EF4-FFF2-40B4-BE49-F238E27FC236}">
                    <a16:creationId xmlns:a16="http://schemas.microsoft.com/office/drawing/2014/main" id="{AD9C41E9-5AE9-4728-6AAB-3D50FB79E46F}"/>
                  </a:ext>
                </a:extLst>
              </p:cNvPr>
              <p:cNvSpPr txBox="1"/>
              <p:nvPr/>
            </p:nvSpPr>
            <p:spPr>
              <a:xfrm>
                <a:off x="9239663" y="4419086"/>
                <a:ext cx="703149" cy="553998"/>
              </a:xfrm>
              <a:prstGeom prst="rect">
                <a:avLst/>
              </a:prstGeom>
              <a:noFill/>
            </p:spPr>
            <p:txBody>
              <a:bodyPr wrap="square" lIns="0" tIns="0" rIns="0" bIns="0" rtlCol="0">
                <a:spAutoFit/>
              </a:bodyPr>
              <a:lstStyle/>
              <a:p>
                <a:pPr algn="ctr"/>
                <a14:m>
                  <m:oMathPara xmlns:m="http://schemas.openxmlformats.org/officeDocument/2006/math">
                    <m:oMathParaPr>
                      <m:jc m:val="centerGroup"/>
                    </m:oMathParaPr>
                    <m:oMath xmlns:m="http://schemas.openxmlformats.org/officeDocument/2006/math">
                      <m:r>
                        <a:rPr lang="en-US" b="1" i="1" smtClean="0">
                          <a:solidFill>
                            <a:srgbClr val="E71D73"/>
                          </a:solidFill>
                          <a:latin typeface="Cambria Math" panose="02040503050406030204" pitchFamily="18" charset="0"/>
                        </a:rPr>
                        <m:t>𝟐𝟓</m:t>
                      </m:r>
                      <m:r>
                        <a:rPr lang="en-US" b="1" i="1" smtClean="0">
                          <a:solidFill>
                            <a:srgbClr val="E71D73"/>
                          </a:solidFill>
                          <a:latin typeface="Cambria Math" panose="02040503050406030204" pitchFamily="18" charset="0"/>
                        </a:rPr>
                        <m:t>% </m:t>
                      </m:r>
                    </m:oMath>
                  </m:oMathPara>
                </a14:m>
                <a:endParaRPr lang="en-US" b="1" i="1" dirty="0">
                  <a:solidFill>
                    <a:srgbClr val="E71D73"/>
                  </a:solidFill>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1" i="1" u="sng" smtClean="0">
                          <a:solidFill>
                            <a:srgbClr val="E71D73"/>
                          </a:solidFill>
                          <a:latin typeface="Cambria Math" panose="02040503050406030204" pitchFamily="18" charset="0"/>
                        </a:rPr>
                        <m:t>𝑩𝑽</m:t>
                      </m:r>
                    </m:oMath>
                  </m:oMathPara>
                </a14:m>
                <a:endParaRPr lang="en-US" b="1" u="sng" dirty="0">
                  <a:solidFill>
                    <a:srgbClr val="E71D73"/>
                  </a:solidFill>
                </a:endParaRPr>
              </a:p>
            </p:txBody>
          </p:sp>
        </mc:Choice>
        <mc:Fallback xmlns="">
          <p:sp>
            <p:nvSpPr>
              <p:cNvPr id="388" name="TextBox 387">
                <a:extLst>
                  <a:ext uri="{FF2B5EF4-FFF2-40B4-BE49-F238E27FC236}">
                    <a16:creationId xmlns:a16="http://schemas.microsoft.com/office/drawing/2014/main" id="{AD9C41E9-5AE9-4728-6AAB-3D50FB79E46F}"/>
                  </a:ext>
                </a:extLst>
              </p:cNvPr>
              <p:cNvSpPr txBox="1">
                <a:spLocks noRot="1" noChangeAspect="1" noMove="1" noResize="1" noEditPoints="1" noAdjustHandles="1" noChangeArrowheads="1" noChangeShapeType="1" noTextEdit="1"/>
              </p:cNvSpPr>
              <p:nvPr/>
            </p:nvSpPr>
            <p:spPr>
              <a:xfrm>
                <a:off x="9239663" y="4419086"/>
                <a:ext cx="703149" cy="553998"/>
              </a:xfrm>
              <a:prstGeom prst="rect">
                <a:avLst/>
              </a:prstGeom>
              <a:blipFill>
                <a:blip r:embed="rId3"/>
                <a:stretch>
                  <a:fillRect l="-870" b="-32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9" name="TextBox 388">
                <a:extLst>
                  <a:ext uri="{FF2B5EF4-FFF2-40B4-BE49-F238E27FC236}">
                    <a16:creationId xmlns:a16="http://schemas.microsoft.com/office/drawing/2014/main" id="{72962E7A-B7CB-5EB8-F546-12975B789105}"/>
                  </a:ext>
                </a:extLst>
              </p:cNvPr>
              <p:cNvSpPr txBox="1"/>
              <p:nvPr/>
            </p:nvSpPr>
            <p:spPr>
              <a:xfrm>
                <a:off x="11188287" y="4419086"/>
                <a:ext cx="452047" cy="553998"/>
              </a:xfrm>
              <a:prstGeom prst="rect">
                <a:avLst/>
              </a:prstGeom>
              <a:noFill/>
            </p:spPr>
            <p:txBody>
              <a:bodyPr wrap="none" lIns="0" tIns="0" rIns="0" bIns="0" rtlCol="0">
                <a:spAutoFit/>
              </a:bodyPr>
              <a:lstStyle/>
              <a:p>
                <a:r>
                  <a:rPr lang="en-US" b="1" i="1" dirty="0">
                    <a:solidFill>
                      <a:srgbClr val="E71D73"/>
                    </a:solidFill>
                    <a:latin typeface="Cambria Math" panose="02040503050406030204" pitchFamily="18" charset="0"/>
                  </a:rPr>
                  <a:t>25%</a:t>
                </a:r>
              </a:p>
              <a:p>
                <a:pPr/>
                <a14:m>
                  <m:oMathPara xmlns:m="http://schemas.openxmlformats.org/officeDocument/2006/math">
                    <m:oMathParaPr>
                      <m:jc m:val="centerGroup"/>
                    </m:oMathParaPr>
                    <m:oMath xmlns:m="http://schemas.openxmlformats.org/officeDocument/2006/math">
                      <m:r>
                        <a:rPr lang="en-US" b="1" i="1" u="sng" smtClean="0">
                          <a:solidFill>
                            <a:srgbClr val="E71D73"/>
                          </a:solidFill>
                          <a:latin typeface="Cambria Math" panose="02040503050406030204" pitchFamily="18" charset="0"/>
                        </a:rPr>
                        <m:t>𝒃𝒗</m:t>
                      </m:r>
                    </m:oMath>
                  </m:oMathPara>
                </a14:m>
                <a:endParaRPr lang="en-US" b="1" u="sng" dirty="0">
                  <a:solidFill>
                    <a:srgbClr val="E71D73"/>
                  </a:solidFill>
                </a:endParaRPr>
              </a:p>
            </p:txBody>
          </p:sp>
        </mc:Choice>
        <mc:Fallback xmlns="">
          <p:sp>
            <p:nvSpPr>
              <p:cNvPr id="389" name="TextBox 388">
                <a:extLst>
                  <a:ext uri="{FF2B5EF4-FFF2-40B4-BE49-F238E27FC236}">
                    <a16:creationId xmlns:a16="http://schemas.microsoft.com/office/drawing/2014/main" id="{72962E7A-B7CB-5EB8-F546-12975B789105}"/>
                  </a:ext>
                </a:extLst>
              </p:cNvPr>
              <p:cNvSpPr txBox="1">
                <a:spLocks noRot="1" noChangeAspect="1" noMove="1" noResize="1" noEditPoints="1" noAdjustHandles="1" noChangeArrowheads="1" noChangeShapeType="1" noTextEdit="1"/>
              </p:cNvSpPr>
              <p:nvPr/>
            </p:nvSpPr>
            <p:spPr>
              <a:xfrm>
                <a:off x="11188287" y="4419086"/>
                <a:ext cx="452047" cy="553998"/>
              </a:xfrm>
              <a:prstGeom prst="rect">
                <a:avLst/>
              </a:prstGeom>
              <a:blipFill>
                <a:blip r:embed="rId4"/>
                <a:stretch>
                  <a:fillRect l="-30667" t="-15385" r="-33333" b="-439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0" name="TextBox 389">
                <a:extLst>
                  <a:ext uri="{FF2B5EF4-FFF2-40B4-BE49-F238E27FC236}">
                    <a16:creationId xmlns:a16="http://schemas.microsoft.com/office/drawing/2014/main" id="{6D1D75E2-6CAD-C2DB-657A-1D6285C8B7BB}"/>
                  </a:ext>
                </a:extLst>
              </p:cNvPr>
              <p:cNvSpPr txBox="1"/>
              <p:nvPr/>
            </p:nvSpPr>
            <p:spPr>
              <a:xfrm>
                <a:off x="9942812" y="4419086"/>
                <a:ext cx="530593"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1C3E71"/>
                          </a:solidFill>
                          <a:latin typeface="Cambria Math" panose="02040503050406030204" pitchFamily="18" charset="0"/>
                        </a:rPr>
                        <m:t>𝟐𝟓</m:t>
                      </m:r>
                      <m:r>
                        <a:rPr lang="en-US" b="1" i="1" smtClean="0">
                          <a:solidFill>
                            <a:srgbClr val="1C3E71"/>
                          </a:solidFill>
                          <a:latin typeface="Cambria Math" panose="02040503050406030204" pitchFamily="18" charset="0"/>
                        </a:rPr>
                        <m:t>%</m:t>
                      </m:r>
                    </m:oMath>
                  </m:oMathPara>
                </a14:m>
                <a:endParaRPr lang="en-US" b="1" i="1" dirty="0">
                  <a:solidFill>
                    <a:srgbClr val="1C3E71"/>
                  </a:solidFill>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US" b="1" i="1" u="sng" smtClean="0">
                          <a:solidFill>
                            <a:srgbClr val="1C3E71"/>
                          </a:solidFill>
                          <a:latin typeface="Cambria Math" panose="02040503050406030204" pitchFamily="18" charset="0"/>
                        </a:rPr>
                        <m:t>𝑩𝒗</m:t>
                      </m:r>
                    </m:oMath>
                  </m:oMathPara>
                </a14:m>
                <a:endParaRPr lang="en-US" b="1" u="sng" dirty="0">
                  <a:solidFill>
                    <a:srgbClr val="1C3E71"/>
                  </a:solidFill>
                </a:endParaRPr>
              </a:p>
            </p:txBody>
          </p:sp>
        </mc:Choice>
        <mc:Fallback xmlns="">
          <p:sp>
            <p:nvSpPr>
              <p:cNvPr id="390" name="TextBox 389">
                <a:extLst>
                  <a:ext uri="{FF2B5EF4-FFF2-40B4-BE49-F238E27FC236}">
                    <a16:creationId xmlns:a16="http://schemas.microsoft.com/office/drawing/2014/main" id="{6D1D75E2-6CAD-C2DB-657A-1D6285C8B7BB}"/>
                  </a:ext>
                </a:extLst>
              </p:cNvPr>
              <p:cNvSpPr txBox="1">
                <a:spLocks noRot="1" noChangeAspect="1" noMove="1" noResize="1" noEditPoints="1" noAdjustHandles="1" noChangeArrowheads="1" noChangeShapeType="1" noTextEdit="1"/>
              </p:cNvSpPr>
              <p:nvPr/>
            </p:nvSpPr>
            <p:spPr>
              <a:xfrm>
                <a:off x="9942812" y="4419086"/>
                <a:ext cx="530593" cy="553998"/>
              </a:xfrm>
              <a:prstGeom prst="rect">
                <a:avLst/>
              </a:prstGeom>
              <a:blipFill>
                <a:blip r:embed="rId5"/>
                <a:stretch>
                  <a:fillRect l="-12644" r="-13793" b="-32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1" name="TextBox 390">
                <a:extLst>
                  <a:ext uri="{FF2B5EF4-FFF2-40B4-BE49-F238E27FC236}">
                    <a16:creationId xmlns:a16="http://schemas.microsoft.com/office/drawing/2014/main" id="{06D4E97D-2EB0-DC1B-2F57-C6CF44AFAC73}"/>
                  </a:ext>
                </a:extLst>
              </p:cNvPr>
              <p:cNvSpPr txBox="1"/>
              <p:nvPr/>
            </p:nvSpPr>
            <p:spPr>
              <a:xfrm>
                <a:off x="10565549" y="4419086"/>
                <a:ext cx="530594"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1C3E71"/>
                          </a:solidFill>
                          <a:latin typeface="Cambria Math" panose="02040503050406030204" pitchFamily="18" charset="0"/>
                        </a:rPr>
                        <m:t>𝟐𝟓</m:t>
                      </m:r>
                      <m:r>
                        <a:rPr lang="en-US" b="1" i="1" smtClean="0">
                          <a:solidFill>
                            <a:srgbClr val="1C3E71"/>
                          </a:solidFill>
                          <a:latin typeface="Cambria Math" panose="02040503050406030204" pitchFamily="18" charset="0"/>
                        </a:rPr>
                        <m:t>%</m:t>
                      </m:r>
                    </m:oMath>
                  </m:oMathPara>
                </a14:m>
                <a:endParaRPr lang="en-US" b="1" i="1" dirty="0">
                  <a:solidFill>
                    <a:srgbClr val="1C3E71"/>
                  </a:solidFill>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1" i="1" u="sng" smtClean="0">
                          <a:solidFill>
                            <a:srgbClr val="1C3E71"/>
                          </a:solidFill>
                          <a:latin typeface="Cambria Math" panose="02040503050406030204" pitchFamily="18" charset="0"/>
                        </a:rPr>
                        <m:t>𝒃𝑽</m:t>
                      </m:r>
                    </m:oMath>
                  </m:oMathPara>
                </a14:m>
                <a:endParaRPr lang="en-US" b="1" u="sng" dirty="0">
                  <a:solidFill>
                    <a:srgbClr val="1C3E71"/>
                  </a:solidFill>
                </a:endParaRPr>
              </a:p>
            </p:txBody>
          </p:sp>
        </mc:Choice>
        <mc:Fallback xmlns="">
          <p:sp>
            <p:nvSpPr>
              <p:cNvPr id="391" name="TextBox 390">
                <a:extLst>
                  <a:ext uri="{FF2B5EF4-FFF2-40B4-BE49-F238E27FC236}">
                    <a16:creationId xmlns:a16="http://schemas.microsoft.com/office/drawing/2014/main" id="{06D4E97D-2EB0-DC1B-2F57-C6CF44AFAC73}"/>
                  </a:ext>
                </a:extLst>
              </p:cNvPr>
              <p:cNvSpPr txBox="1">
                <a:spLocks noRot="1" noChangeAspect="1" noMove="1" noResize="1" noEditPoints="1" noAdjustHandles="1" noChangeArrowheads="1" noChangeShapeType="1" noTextEdit="1"/>
              </p:cNvSpPr>
              <p:nvPr/>
            </p:nvSpPr>
            <p:spPr>
              <a:xfrm>
                <a:off x="10565549" y="4419086"/>
                <a:ext cx="530594" cy="553998"/>
              </a:xfrm>
              <a:prstGeom prst="rect">
                <a:avLst/>
              </a:prstGeom>
              <a:blipFill>
                <a:blip r:embed="rId6"/>
                <a:stretch>
                  <a:fillRect l="-12644" r="-13793" b="-4396"/>
                </a:stretch>
              </a:blipFill>
            </p:spPr>
            <p:txBody>
              <a:bodyPr/>
              <a:lstStyle/>
              <a:p>
                <a:r>
                  <a:rPr lang="en-US">
                    <a:noFill/>
                  </a:rPr>
                  <a:t> </a:t>
                </a:r>
              </a:p>
            </p:txBody>
          </p:sp>
        </mc:Fallback>
      </mc:AlternateContent>
      <p:cxnSp>
        <p:nvCxnSpPr>
          <p:cNvPr id="393" name="Straight Arrow Connector 392">
            <a:extLst>
              <a:ext uri="{FF2B5EF4-FFF2-40B4-BE49-F238E27FC236}">
                <a16:creationId xmlns:a16="http://schemas.microsoft.com/office/drawing/2014/main" id="{2577588B-A05B-C969-6C90-974418F5DCC3}"/>
              </a:ext>
            </a:extLst>
          </p:cNvPr>
          <p:cNvCxnSpPr>
            <a:cxnSpLocks/>
          </p:cNvCxnSpPr>
          <p:nvPr/>
        </p:nvCxnSpPr>
        <p:spPr>
          <a:xfrm>
            <a:off x="765062" y="1213328"/>
            <a:ext cx="7837919" cy="2329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95" name="Straight Arrow Connector 394">
            <a:extLst>
              <a:ext uri="{FF2B5EF4-FFF2-40B4-BE49-F238E27FC236}">
                <a16:creationId xmlns:a16="http://schemas.microsoft.com/office/drawing/2014/main" id="{6618ADEF-E51B-31F7-E2D2-042B7B09941D}"/>
              </a:ext>
            </a:extLst>
          </p:cNvPr>
          <p:cNvCxnSpPr>
            <a:cxnSpLocks/>
          </p:cNvCxnSpPr>
          <p:nvPr/>
        </p:nvCxnSpPr>
        <p:spPr>
          <a:xfrm flipV="1">
            <a:off x="9457509" y="1188571"/>
            <a:ext cx="2104278" cy="1157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97" name="TextBox 396">
            <a:extLst>
              <a:ext uri="{FF2B5EF4-FFF2-40B4-BE49-F238E27FC236}">
                <a16:creationId xmlns:a16="http://schemas.microsoft.com/office/drawing/2014/main" id="{4D83D7CB-2522-4FB9-DBF1-4174FAFCAF24}"/>
              </a:ext>
            </a:extLst>
          </p:cNvPr>
          <p:cNvSpPr txBox="1"/>
          <p:nvPr/>
        </p:nvSpPr>
        <p:spPr>
          <a:xfrm>
            <a:off x="4014973" y="766715"/>
            <a:ext cx="1410964" cy="369332"/>
          </a:xfrm>
          <a:prstGeom prst="rect">
            <a:avLst/>
          </a:prstGeom>
          <a:noFill/>
        </p:spPr>
        <p:txBody>
          <a:bodyPr wrap="none" rtlCol="0">
            <a:spAutoFit/>
          </a:bodyPr>
          <a:lstStyle/>
          <a:p>
            <a:r>
              <a:rPr lang="en-US" b="1" dirty="0" err="1">
                <a:solidFill>
                  <a:srgbClr val="1C3E71"/>
                </a:solidFill>
              </a:rPr>
              <a:t>Giảm</a:t>
            </a:r>
            <a:r>
              <a:rPr lang="en-US" b="1" dirty="0">
                <a:solidFill>
                  <a:srgbClr val="1C3E71"/>
                </a:solidFill>
              </a:rPr>
              <a:t> </a:t>
            </a:r>
            <a:r>
              <a:rPr lang="en-US" b="1" dirty="0" err="1">
                <a:solidFill>
                  <a:srgbClr val="1C3E71"/>
                </a:solidFill>
              </a:rPr>
              <a:t>phân</a:t>
            </a:r>
            <a:r>
              <a:rPr lang="en-US" b="1" dirty="0">
                <a:solidFill>
                  <a:srgbClr val="1C3E71"/>
                </a:solidFill>
              </a:rPr>
              <a:t> I</a:t>
            </a:r>
          </a:p>
        </p:txBody>
      </p:sp>
      <p:sp>
        <p:nvSpPr>
          <p:cNvPr id="398" name="TextBox 397">
            <a:extLst>
              <a:ext uri="{FF2B5EF4-FFF2-40B4-BE49-F238E27FC236}">
                <a16:creationId xmlns:a16="http://schemas.microsoft.com/office/drawing/2014/main" id="{9287D880-AD2E-6FCB-3C4C-1874A390243B}"/>
              </a:ext>
            </a:extLst>
          </p:cNvPr>
          <p:cNvSpPr txBox="1"/>
          <p:nvPr/>
        </p:nvSpPr>
        <p:spPr>
          <a:xfrm>
            <a:off x="7339492" y="666655"/>
            <a:ext cx="1489510" cy="369332"/>
          </a:xfrm>
          <a:prstGeom prst="rect">
            <a:avLst/>
          </a:prstGeom>
          <a:noFill/>
        </p:spPr>
        <p:txBody>
          <a:bodyPr wrap="none" rtlCol="0">
            <a:spAutoFit/>
          </a:bodyPr>
          <a:lstStyle/>
          <a:p>
            <a:r>
              <a:rPr lang="en-US" b="1" dirty="0" err="1">
                <a:solidFill>
                  <a:srgbClr val="1C3E71"/>
                </a:solidFill>
              </a:rPr>
              <a:t>Giảm</a:t>
            </a:r>
            <a:r>
              <a:rPr lang="en-US" b="1" dirty="0">
                <a:solidFill>
                  <a:srgbClr val="1C3E71"/>
                </a:solidFill>
              </a:rPr>
              <a:t> </a:t>
            </a:r>
            <a:r>
              <a:rPr lang="en-US" b="1" dirty="0" err="1">
                <a:solidFill>
                  <a:srgbClr val="1C3E71"/>
                </a:solidFill>
              </a:rPr>
              <a:t>phân</a:t>
            </a:r>
            <a:r>
              <a:rPr lang="en-US" b="1" dirty="0">
                <a:solidFill>
                  <a:srgbClr val="1C3E71"/>
                </a:solidFill>
              </a:rPr>
              <a:t> II</a:t>
            </a:r>
          </a:p>
        </p:txBody>
      </p:sp>
      <p:cxnSp>
        <p:nvCxnSpPr>
          <p:cNvPr id="400" name="Straight Arrow Connector 399">
            <a:extLst>
              <a:ext uri="{FF2B5EF4-FFF2-40B4-BE49-F238E27FC236}">
                <a16:creationId xmlns:a16="http://schemas.microsoft.com/office/drawing/2014/main" id="{F4780299-F87E-BF99-E88D-69C6F628E6B4}"/>
              </a:ext>
            </a:extLst>
          </p:cNvPr>
          <p:cNvCxnSpPr/>
          <p:nvPr/>
        </p:nvCxnSpPr>
        <p:spPr>
          <a:xfrm>
            <a:off x="1771639" y="2887269"/>
            <a:ext cx="486276" cy="0"/>
          </a:xfrm>
          <a:prstGeom prst="straightConnector1">
            <a:avLst/>
          </a:prstGeom>
          <a:ln w="38100">
            <a:solidFill>
              <a:srgbClr val="1C3E71"/>
            </a:solidFill>
            <a:tailEnd type="triangle"/>
          </a:ln>
        </p:spPr>
        <p:style>
          <a:lnRef idx="1">
            <a:schemeClr val="accent1"/>
          </a:lnRef>
          <a:fillRef idx="0">
            <a:schemeClr val="accent1"/>
          </a:fillRef>
          <a:effectRef idx="0">
            <a:schemeClr val="accent1"/>
          </a:effectRef>
          <a:fontRef idx="minor">
            <a:schemeClr val="tx1"/>
          </a:fontRef>
        </p:style>
      </p:cxnSp>
      <p:cxnSp>
        <p:nvCxnSpPr>
          <p:cNvPr id="401" name="Straight Arrow Connector 400">
            <a:extLst>
              <a:ext uri="{FF2B5EF4-FFF2-40B4-BE49-F238E27FC236}">
                <a16:creationId xmlns:a16="http://schemas.microsoft.com/office/drawing/2014/main" id="{28245C1C-4ED4-766A-9C4B-92AD4D939F06}"/>
              </a:ext>
            </a:extLst>
          </p:cNvPr>
          <p:cNvCxnSpPr/>
          <p:nvPr/>
        </p:nvCxnSpPr>
        <p:spPr>
          <a:xfrm>
            <a:off x="4108073" y="2861755"/>
            <a:ext cx="486276" cy="0"/>
          </a:xfrm>
          <a:prstGeom prst="straightConnector1">
            <a:avLst/>
          </a:prstGeom>
          <a:ln w="38100">
            <a:solidFill>
              <a:srgbClr val="1C3E71"/>
            </a:solidFill>
            <a:tailEnd type="triangle"/>
          </a:ln>
        </p:spPr>
        <p:style>
          <a:lnRef idx="1">
            <a:schemeClr val="accent1"/>
          </a:lnRef>
          <a:fillRef idx="0">
            <a:schemeClr val="accent1"/>
          </a:fillRef>
          <a:effectRef idx="0">
            <a:schemeClr val="accent1"/>
          </a:effectRef>
          <a:fontRef idx="minor">
            <a:schemeClr val="tx1"/>
          </a:fontRef>
        </p:style>
      </p:cxnSp>
      <p:cxnSp>
        <p:nvCxnSpPr>
          <p:cNvPr id="402" name="Straight Arrow Connector 401">
            <a:extLst>
              <a:ext uri="{FF2B5EF4-FFF2-40B4-BE49-F238E27FC236}">
                <a16:creationId xmlns:a16="http://schemas.microsoft.com/office/drawing/2014/main" id="{2184356B-A3FC-3E1F-2B22-D2E410E2425B}"/>
              </a:ext>
            </a:extLst>
          </p:cNvPr>
          <p:cNvCxnSpPr/>
          <p:nvPr/>
        </p:nvCxnSpPr>
        <p:spPr>
          <a:xfrm>
            <a:off x="6352537" y="2861755"/>
            <a:ext cx="486276" cy="0"/>
          </a:xfrm>
          <a:prstGeom prst="straightConnector1">
            <a:avLst/>
          </a:prstGeom>
          <a:ln w="38100">
            <a:solidFill>
              <a:srgbClr val="1C3E71"/>
            </a:solidFill>
            <a:tailEnd type="triangle"/>
          </a:ln>
        </p:spPr>
        <p:style>
          <a:lnRef idx="1">
            <a:schemeClr val="accent1"/>
          </a:lnRef>
          <a:fillRef idx="0">
            <a:schemeClr val="accent1"/>
          </a:fillRef>
          <a:effectRef idx="0">
            <a:schemeClr val="accent1"/>
          </a:effectRef>
          <a:fontRef idx="minor">
            <a:schemeClr val="tx1"/>
          </a:fontRef>
        </p:style>
      </p:cxnSp>
      <p:cxnSp>
        <p:nvCxnSpPr>
          <p:cNvPr id="403" name="Straight Arrow Connector 402">
            <a:extLst>
              <a:ext uri="{FF2B5EF4-FFF2-40B4-BE49-F238E27FC236}">
                <a16:creationId xmlns:a16="http://schemas.microsoft.com/office/drawing/2014/main" id="{7090276D-902D-7394-2A74-7B267655EBC5}"/>
              </a:ext>
            </a:extLst>
          </p:cNvPr>
          <p:cNvCxnSpPr/>
          <p:nvPr/>
        </p:nvCxnSpPr>
        <p:spPr>
          <a:xfrm>
            <a:off x="8837539" y="2854036"/>
            <a:ext cx="486276" cy="0"/>
          </a:xfrm>
          <a:prstGeom prst="straightConnector1">
            <a:avLst/>
          </a:prstGeom>
          <a:ln w="38100">
            <a:solidFill>
              <a:srgbClr val="1C3E71"/>
            </a:solidFill>
            <a:tailEnd type="triangle"/>
          </a:ln>
        </p:spPr>
        <p:style>
          <a:lnRef idx="1">
            <a:schemeClr val="accent1"/>
          </a:lnRef>
          <a:fillRef idx="0">
            <a:schemeClr val="accent1"/>
          </a:fillRef>
          <a:effectRef idx="0">
            <a:schemeClr val="accent1"/>
          </a:effectRef>
          <a:fontRef idx="minor">
            <a:schemeClr val="tx1"/>
          </a:fontRef>
        </p:style>
      </p:cxnSp>
      <p:sp>
        <p:nvSpPr>
          <p:cNvPr id="404" name="TextBox 403">
            <a:extLst>
              <a:ext uri="{FF2B5EF4-FFF2-40B4-BE49-F238E27FC236}">
                <a16:creationId xmlns:a16="http://schemas.microsoft.com/office/drawing/2014/main" id="{EC719145-A982-407D-4A73-794721F97CA8}"/>
              </a:ext>
            </a:extLst>
          </p:cNvPr>
          <p:cNvSpPr txBox="1"/>
          <p:nvPr/>
        </p:nvSpPr>
        <p:spPr>
          <a:xfrm>
            <a:off x="9426266" y="654966"/>
            <a:ext cx="2214068" cy="369332"/>
          </a:xfrm>
          <a:prstGeom prst="rect">
            <a:avLst/>
          </a:prstGeom>
          <a:noFill/>
        </p:spPr>
        <p:txBody>
          <a:bodyPr wrap="none" rtlCol="0">
            <a:spAutoFit/>
          </a:bodyPr>
          <a:lstStyle/>
          <a:p>
            <a:r>
              <a:rPr lang="en-US" b="1" dirty="0">
                <a:solidFill>
                  <a:srgbClr val="1C3E71"/>
                </a:solidFill>
              </a:rPr>
              <a:t>4 </a:t>
            </a:r>
            <a:r>
              <a:rPr lang="en-US" b="1" dirty="0" err="1">
                <a:solidFill>
                  <a:srgbClr val="1C3E71"/>
                </a:solidFill>
              </a:rPr>
              <a:t>loại</a:t>
            </a:r>
            <a:r>
              <a:rPr lang="en-US" b="1" dirty="0">
                <a:solidFill>
                  <a:srgbClr val="1C3E71"/>
                </a:solidFill>
              </a:rPr>
              <a:t> </a:t>
            </a:r>
            <a:r>
              <a:rPr lang="en-US" b="1" dirty="0" err="1">
                <a:solidFill>
                  <a:srgbClr val="1C3E71"/>
                </a:solidFill>
              </a:rPr>
              <a:t>giao</a:t>
            </a:r>
            <a:r>
              <a:rPr lang="en-US" b="1" dirty="0">
                <a:solidFill>
                  <a:srgbClr val="1C3E71"/>
                </a:solidFill>
              </a:rPr>
              <a:t> </a:t>
            </a:r>
            <a:r>
              <a:rPr lang="en-US" b="1" dirty="0" err="1">
                <a:solidFill>
                  <a:srgbClr val="1C3E71"/>
                </a:solidFill>
              </a:rPr>
              <a:t>tử</a:t>
            </a:r>
            <a:r>
              <a:rPr lang="en-US" b="1" dirty="0">
                <a:solidFill>
                  <a:srgbClr val="1C3E71"/>
                </a:solidFill>
              </a:rPr>
              <a:t> = 25%</a:t>
            </a:r>
            <a:endParaRPr lang="vi-VN" b="1" dirty="0">
              <a:solidFill>
                <a:srgbClr val="1C3E71"/>
              </a:solidFill>
            </a:endParaRPr>
          </a:p>
        </p:txBody>
      </p:sp>
      <p:sp>
        <p:nvSpPr>
          <p:cNvPr id="405" name="TextBox 404">
            <a:extLst>
              <a:ext uri="{FF2B5EF4-FFF2-40B4-BE49-F238E27FC236}">
                <a16:creationId xmlns:a16="http://schemas.microsoft.com/office/drawing/2014/main" id="{E053CE78-C765-31B7-5886-E7FB5CA6C8DE}"/>
              </a:ext>
            </a:extLst>
          </p:cNvPr>
          <p:cNvSpPr txBox="1"/>
          <p:nvPr/>
        </p:nvSpPr>
        <p:spPr>
          <a:xfrm>
            <a:off x="2454169" y="4341184"/>
            <a:ext cx="1608133" cy="369332"/>
          </a:xfrm>
          <a:prstGeom prst="rect">
            <a:avLst/>
          </a:prstGeom>
          <a:noFill/>
        </p:spPr>
        <p:txBody>
          <a:bodyPr wrap="none" rtlCol="0">
            <a:spAutoFit/>
          </a:bodyPr>
          <a:lstStyle/>
          <a:p>
            <a:r>
              <a:rPr lang="en-US" dirty="0" err="1">
                <a:solidFill>
                  <a:srgbClr val="1C3E71"/>
                </a:solidFill>
              </a:rPr>
              <a:t>Nhân</a:t>
            </a:r>
            <a:r>
              <a:rPr lang="en-US" dirty="0">
                <a:solidFill>
                  <a:srgbClr val="1C3E71"/>
                </a:solidFill>
              </a:rPr>
              <a:t> </a:t>
            </a:r>
            <a:r>
              <a:rPr lang="en-US" dirty="0" err="1">
                <a:solidFill>
                  <a:srgbClr val="1C3E71"/>
                </a:solidFill>
              </a:rPr>
              <a:t>đôi</a:t>
            </a:r>
            <a:r>
              <a:rPr lang="en-US" dirty="0">
                <a:solidFill>
                  <a:srgbClr val="1C3E71"/>
                </a:solidFill>
              </a:rPr>
              <a:t> NST</a:t>
            </a:r>
          </a:p>
        </p:txBody>
      </p:sp>
      <p:sp>
        <p:nvSpPr>
          <p:cNvPr id="406" name="TextBox 405">
            <a:extLst>
              <a:ext uri="{FF2B5EF4-FFF2-40B4-BE49-F238E27FC236}">
                <a16:creationId xmlns:a16="http://schemas.microsoft.com/office/drawing/2014/main" id="{79679F7C-8865-AF36-2738-F88732230A5B}"/>
              </a:ext>
            </a:extLst>
          </p:cNvPr>
          <p:cNvSpPr txBox="1"/>
          <p:nvPr/>
        </p:nvSpPr>
        <p:spPr>
          <a:xfrm>
            <a:off x="5363138" y="4341184"/>
            <a:ext cx="2529860" cy="369332"/>
          </a:xfrm>
          <a:prstGeom prst="rect">
            <a:avLst/>
          </a:prstGeom>
          <a:noFill/>
        </p:spPr>
        <p:txBody>
          <a:bodyPr wrap="none" rtlCol="0">
            <a:spAutoFit/>
          </a:bodyPr>
          <a:lstStyle/>
          <a:p>
            <a:r>
              <a:rPr lang="en-US" dirty="0" err="1">
                <a:solidFill>
                  <a:srgbClr val="1C3E71"/>
                </a:solidFill>
              </a:rPr>
              <a:t>Tiếp</a:t>
            </a:r>
            <a:r>
              <a:rPr lang="en-US" dirty="0">
                <a:solidFill>
                  <a:srgbClr val="1C3E71"/>
                </a:solidFill>
              </a:rPr>
              <a:t> </a:t>
            </a:r>
            <a:r>
              <a:rPr lang="en-US" dirty="0" err="1">
                <a:solidFill>
                  <a:srgbClr val="1C3E71"/>
                </a:solidFill>
              </a:rPr>
              <a:t>hợp</a:t>
            </a:r>
            <a:r>
              <a:rPr lang="en-US" dirty="0">
                <a:solidFill>
                  <a:srgbClr val="1C3E71"/>
                </a:solidFill>
              </a:rPr>
              <a:t>, </a:t>
            </a:r>
            <a:r>
              <a:rPr lang="en-US" dirty="0" err="1">
                <a:solidFill>
                  <a:srgbClr val="1C3E71"/>
                </a:solidFill>
              </a:rPr>
              <a:t>trao</a:t>
            </a:r>
            <a:r>
              <a:rPr lang="en-US" dirty="0">
                <a:solidFill>
                  <a:srgbClr val="1C3E71"/>
                </a:solidFill>
              </a:rPr>
              <a:t> </a:t>
            </a:r>
            <a:r>
              <a:rPr lang="en-US" dirty="0" err="1">
                <a:solidFill>
                  <a:srgbClr val="1C3E71"/>
                </a:solidFill>
              </a:rPr>
              <a:t>đổi</a:t>
            </a:r>
            <a:r>
              <a:rPr lang="en-US" dirty="0">
                <a:solidFill>
                  <a:srgbClr val="1C3E71"/>
                </a:solidFill>
              </a:rPr>
              <a:t> </a:t>
            </a:r>
            <a:r>
              <a:rPr lang="en-US" dirty="0" err="1">
                <a:solidFill>
                  <a:srgbClr val="1C3E71"/>
                </a:solidFill>
              </a:rPr>
              <a:t>chéo</a:t>
            </a:r>
            <a:endParaRPr lang="en-US" dirty="0">
              <a:solidFill>
                <a:srgbClr val="1C3E71"/>
              </a:solidFill>
            </a:endParaRPr>
          </a:p>
        </p:txBody>
      </p:sp>
      <p:sp>
        <p:nvSpPr>
          <p:cNvPr id="407" name="TextBox 406">
            <a:extLst>
              <a:ext uri="{FF2B5EF4-FFF2-40B4-BE49-F238E27FC236}">
                <a16:creationId xmlns:a16="http://schemas.microsoft.com/office/drawing/2014/main" id="{8367B1F2-D790-EB4C-3A4B-B11D5C8A2129}"/>
              </a:ext>
            </a:extLst>
          </p:cNvPr>
          <p:cNvSpPr txBox="1"/>
          <p:nvPr/>
        </p:nvSpPr>
        <p:spPr>
          <a:xfrm>
            <a:off x="5301801" y="5679312"/>
            <a:ext cx="2831224" cy="461665"/>
          </a:xfrm>
          <a:prstGeom prst="rect">
            <a:avLst/>
          </a:prstGeom>
          <a:noFill/>
        </p:spPr>
        <p:txBody>
          <a:bodyPr wrap="none" rtlCol="0">
            <a:spAutoFit/>
          </a:bodyPr>
          <a:lstStyle/>
          <a:p>
            <a:r>
              <a:rPr lang="en-US" sz="2400" b="1" dirty="0">
                <a:solidFill>
                  <a:srgbClr val="1C3E71"/>
                </a:solidFill>
              </a:rPr>
              <a:t>= 25% + 25% = 50%</a:t>
            </a:r>
          </a:p>
        </p:txBody>
      </p:sp>
    </p:spTree>
    <p:extLst>
      <p:ext uri="{BB962C8B-B14F-4D97-AF65-F5344CB8AC3E}">
        <p14:creationId xmlns:p14="http://schemas.microsoft.com/office/powerpoint/2010/main" val="1176597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97"/>
                                        </p:tgtEl>
                                        <p:attrNameLst>
                                          <p:attrName>style.visibility</p:attrName>
                                        </p:attrNameLst>
                                      </p:cBhvr>
                                      <p:to>
                                        <p:strVal val="visible"/>
                                      </p:to>
                                    </p:set>
                                    <p:animEffect transition="in" filter="randombar(horizontal)">
                                      <p:cBhvr>
                                        <p:cTn id="7" dur="500"/>
                                        <p:tgtEl>
                                          <p:spTgt spid="397"/>
                                        </p:tgtEl>
                                      </p:cBhvr>
                                    </p:animEffect>
                                  </p:childTnLst>
                                </p:cTn>
                              </p:par>
                              <p:par>
                                <p:cTn id="8" presetID="14" presetClass="entr" presetSubtype="10" fill="hold" nodeType="withEffect">
                                  <p:stCondLst>
                                    <p:cond delay="0"/>
                                  </p:stCondLst>
                                  <p:childTnLst>
                                    <p:set>
                                      <p:cBhvr>
                                        <p:cTn id="9" dur="1" fill="hold">
                                          <p:stCondLst>
                                            <p:cond delay="0"/>
                                          </p:stCondLst>
                                        </p:cTn>
                                        <p:tgtEl>
                                          <p:spTgt spid="165"/>
                                        </p:tgtEl>
                                        <p:attrNameLst>
                                          <p:attrName>style.visibility</p:attrName>
                                        </p:attrNameLst>
                                      </p:cBhvr>
                                      <p:to>
                                        <p:strVal val="visible"/>
                                      </p:to>
                                    </p:set>
                                    <p:animEffect transition="in" filter="randombar(horizontal)">
                                      <p:cBhvr>
                                        <p:cTn id="10" dur="500"/>
                                        <p:tgtEl>
                                          <p:spTgt spid="165"/>
                                        </p:tgtEl>
                                      </p:cBhvr>
                                    </p:animEffect>
                                  </p:childTnLst>
                                </p:cTn>
                              </p:par>
                              <p:par>
                                <p:cTn id="11" presetID="14" presetClass="entr" presetSubtype="10" fill="hold" nodeType="withEffect">
                                  <p:stCondLst>
                                    <p:cond delay="0"/>
                                  </p:stCondLst>
                                  <p:childTnLst>
                                    <p:set>
                                      <p:cBhvr>
                                        <p:cTn id="12" dur="1" fill="hold">
                                          <p:stCondLst>
                                            <p:cond delay="0"/>
                                          </p:stCondLst>
                                        </p:cTn>
                                        <p:tgtEl>
                                          <p:spTgt spid="175"/>
                                        </p:tgtEl>
                                        <p:attrNameLst>
                                          <p:attrName>style.visibility</p:attrName>
                                        </p:attrNameLst>
                                      </p:cBhvr>
                                      <p:to>
                                        <p:strVal val="visible"/>
                                      </p:to>
                                    </p:set>
                                    <p:animEffect transition="in" filter="randombar(horizontal)">
                                      <p:cBhvr>
                                        <p:cTn id="13" dur="500"/>
                                        <p:tgtEl>
                                          <p:spTgt spid="175"/>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189"/>
                                        </p:tgtEl>
                                        <p:attrNameLst>
                                          <p:attrName>style.visibility</p:attrName>
                                        </p:attrNameLst>
                                      </p:cBhvr>
                                      <p:to>
                                        <p:strVal val="visible"/>
                                      </p:to>
                                    </p:set>
                                    <p:animEffect transition="in" filter="randombar(horizontal)">
                                      <p:cBhvr>
                                        <p:cTn id="16" dur="500"/>
                                        <p:tgtEl>
                                          <p:spTgt spid="189"/>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190"/>
                                        </p:tgtEl>
                                        <p:attrNameLst>
                                          <p:attrName>style.visibility</p:attrName>
                                        </p:attrNameLst>
                                      </p:cBhvr>
                                      <p:to>
                                        <p:strVal val="visible"/>
                                      </p:to>
                                    </p:set>
                                    <p:animEffect transition="in" filter="randombar(horizontal)">
                                      <p:cBhvr>
                                        <p:cTn id="19" dur="500"/>
                                        <p:tgtEl>
                                          <p:spTgt spid="190"/>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191"/>
                                        </p:tgtEl>
                                        <p:attrNameLst>
                                          <p:attrName>style.visibility</p:attrName>
                                        </p:attrNameLst>
                                      </p:cBhvr>
                                      <p:to>
                                        <p:strVal val="visible"/>
                                      </p:to>
                                    </p:set>
                                    <p:animEffect transition="in" filter="randombar(horizontal)">
                                      <p:cBhvr>
                                        <p:cTn id="22" dur="500"/>
                                        <p:tgtEl>
                                          <p:spTgt spid="191"/>
                                        </p:tgtEl>
                                      </p:cBhvr>
                                    </p:animEffect>
                                  </p:childTnLst>
                                </p:cTn>
                              </p:par>
                              <p:par>
                                <p:cTn id="23" presetID="14" presetClass="entr" presetSubtype="10" fill="hold" nodeType="withEffect">
                                  <p:stCondLst>
                                    <p:cond delay="0"/>
                                  </p:stCondLst>
                                  <p:childTnLst>
                                    <p:set>
                                      <p:cBhvr>
                                        <p:cTn id="24" dur="1" fill="hold">
                                          <p:stCondLst>
                                            <p:cond delay="0"/>
                                          </p:stCondLst>
                                        </p:cTn>
                                        <p:tgtEl>
                                          <p:spTgt spid="192"/>
                                        </p:tgtEl>
                                        <p:attrNameLst>
                                          <p:attrName>style.visibility</p:attrName>
                                        </p:attrNameLst>
                                      </p:cBhvr>
                                      <p:to>
                                        <p:strVal val="visible"/>
                                      </p:to>
                                    </p:set>
                                    <p:animEffect transition="in" filter="randombar(horizontal)">
                                      <p:cBhvr>
                                        <p:cTn id="25" dur="500"/>
                                        <p:tgtEl>
                                          <p:spTgt spid="192"/>
                                        </p:tgtEl>
                                      </p:cBhvr>
                                    </p:animEffect>
                                  </p:childTnLst>
                                </p:cTn>
                              </p:par>
                              <p:par>
                                <p:cTn id="26" presetID="14" presetClass="entr" presetSubtype="10" fill="hold" nodeType="withEffect">
                                  <p:stCondLst>
                                    <p:cond delay="0"/>
                                  </p:stCondLst>
                                  <p:childTnLst>
                                    <p:set>
                                      <p:cBhvr>
                                        <p:cTn id="27" dur="1" fill="hold">
                                          <p:stCondLst>
                                            <p:cond delay="0"/>
                                          </p:stCondLst>
                                        </p:cTn>
                                        <p:tgtEl>
                                          <p:spTgt spid="202"/>
                                        </p:tgtEl>
                                        <p:attrNameLst>
                                          <p:attrName>style.visibility</p:attrName>
                                        </p:attrNameLst>
                                      </p:cBhvr>
                                      <p:to>
                                        <p:strVal val="visible"/>
                                      </p:to>
                                    </p:set>
                                    <p:animEffect transition="in" filter="randombar(horizontal)">
                                      <p:cBhvr>
                                        <p:cTn id="28" dur="500"/>
                                        <p:tgtEl>
                                          <p:spTgt spid="202"/>
                                        </p:tgtEl>
                                      </p:cBhvr>
                                    </p:animEffect>
                                  </p:childTnLst>
                                </p:cTn>
                              </p:par>
                              <p:par>
                                <p:cTn id="29" presetID="14" presetClass="entr" presetSubtype="10" fill="hold" grpId="0" nodeType="withEffect">
                                  <p:stCondLst>
                                    <p:cond delay="0"/>
                                  </p:stCondLst>
                                  <p:childTnLst>
                                    <p:set>
                                      <p:cBhvr>
                                        <p:cTn id="30" dur="1" fill="hold">
                                          <p:stCondLst>
                                            <p:cond delay="0"/>
                                          </p:stCondLst>
                                        </p:cTn>
                                        <p:tgtEl>
                                          <p:spTgt spid="212"/>
                                        </p:tgtEl>
                                        <p:attrNameLst>
                                          <p:attrName>style.visibility</p:attrName>
                                        </p:attrNameLst>
                                      </p:cBhvr>
                                      <p:to>
                                        <p:strVal val="visible"/>
                                      </p:to>
                                    </p:set>
                                    <p:animEffect transition="in" filter="randombar(horizontal)">
                                      <p:cBhvr>
                                        <p:cTn id="31" dur="500"/>
                                        <p:tgtEl>
                                          <p:spTgt spid="212"/>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213"/>
                                        </p:tgtEl>
                                        <p:attrNameLst>
                                          <p:attrName>style.visibility</p:attrName>
                                        </p:attrNameLst>
                                      </p:cBhvr>
                                      <p:to>
                                        <p:strVal val="visible"/>
                                      </p:to>
                                    </p:set>
                                    <p:animEffect transition="in" filter="randombar(horizontal)">
                                      <p:cBhvr>
                                        <p:cTn id="34" dur="500"/>
                                        <p:tgtEl>
                                          <p:spTgt spid="213"/>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214"/>
                                        </p:tgtEl>
                                        <p:attrNameLst>
                                          <p:attrName>style.visibility</p:attrName>
                                        </p:attrNameLst>
                                      </p:cBhvr>
                                      <p:to>
                                        <p:strVal val="visible"/>
                                      </p:to>
                                    </p:set>
                                    <p:animEffect transition="in" filter="randombar(horizontal)">
                                      <p:cBhvr>
                                        <p:cTn id="37" dur="500"/>
                                        <p:tgtEl>
                                          <p:spTgt spid="214"/>
                                        </p:tgtEl>
                                      </p:cBhvr>
                                    </p:animEffect>
                                  </p:childTnLst>
                                </p:cTn>
                              </p:par>
                              <p:par>
                                <p:cTn id="38" presetID="14" presetClass="entr" presetSubtype="10" fill="hold" nodeType="withEffect">
                                  <p:stCondLst>
                                    <p:cond delay="0"/>
                                  </p:stCondLst>
                                  <p:childTnLst>
                                    <p:set>
                                      <p:cBhvr>
                                        <p:cTn id="39" dur="1" fill="hold">
                                          <p:stCondLst>
                                            <p:cond delay="0"/>
                                          </p:stCondLst>
                                        </p:cTn>
                                        <p:tgtEl>
                                          <p:spTgt spid="400"/>
                                        </p:tgtEl>
                                        <p:attrNameLst>
                                          <p:attrName>style.visibility</p:attrName>
                                        </p:attrNameLst>
                                      </p:cBhvr>
                                      <p:to>
                                        <p:strVal val="visible"/>
                                      </p:to>
                                    </p:set>
                                    <p:animEffect transition="in" filter="randombar(horizontal)">
                                      <p:cBhvr>
                                        <p:cTn id="40" dur="500"/>
                                        <p:tgtEl>
                                          <p:spTgt spid="400"/>
                                        </p:tgtEl>
                                      </p:cBhvr>
                                    </p:animEffect>
                                  </p:childTnLst>
                                </p:cTn>
                              </p:par>
                              <p:par>
                                <p:cTn id="41" presetID="14" presetClass="entr" presetSubtype="10" fill="hold" grpId="0" nodeType="withEffect">
                                  <p:stCondLst>
                                    <p:cond delay="0"/>
                                  </p:stCondLst>
                                  <p:childTnLst>
                                    <p:set>
                                      <p:cBhvr>
                                        <p:cTn id="42" dur="1" fill="hold">
                                          <p:stCondLst>
                                            <p:cond delay="0"/>
                                          </p:stCondLst>
                                        </p:cTn>
                                        <p:tgtEl>
                                          <p:spTgt spid="405"/>
                                        </p:tgtEl>
                                        <p:attrNameLst>
                                          <p:attrName>style.visibility</p:attrName>
                                        </p:attrNameLst>
                                      </p:cBhvr>
                                      <p:to>
                                        <p:strVal val="visible"/>
                                      </p:to>
                                    </p:set>
                                    <p:animEffect transition="in" filter="randombar(horizontal)">
                                      <p:cBhvr>
                                        <p:cTn id="43" dur="500"/>
                                        <p:tgtEl>
                                          <p:spTgt spid="405"/>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nodeType="clickEffect">
                                  <p:stCondLst>
                                    <p:cond delay="0"/>
                                  </p:stCondLst>
                                  <p:childTnLst>
                                    <p:set>
                                      <p:cBhvr>
                                        <p:cTn id="47" dur="1" fill="hold">
                                          <p:stCondLst>
                                            <p:cond delay="0"/>
                                          </p:stCondLst>
                                        </p:cTn>
                                        <p:tgtEl>
                                          <p:spTgt spid="220"/>
                                        </p:tgtEl>
                                        <p:attrNameLst>
                                          <p:attrName>style.visibility</p:attrName>
                                        </p:attrNameLst>
                                      </p:cBhvr>
                                      <p:to>
                                        <p:strVal val="visible"/>
                                      </p:to>
                                    </p:set>
                                    <p:animEffect transition="in" filter="randombar(horizontal)">
                                      <p:cBhvr>
                                        <p:cTn id="48" dur="500"/>
                                        <p:tgtEl>
                                          <p:spTgt spid="220"/>
                                        </p:tgtEl>
                                      </p:cBhvr>
                                    </p:animEffect>
                                  </p:childTnLst>
                                </p:cTn>
                              </p:par>
                              <p:par>
                                <p:cTn id="49" presetID="14" presetClass="entr" presetSubtype="10" fill="hold" nodeType="withEffect">
                                  <p:stCondLst>
                                    <p:cond delay="0"/>
                                  </p:stCondLst>
                                  <p:childTnLst>
                                    <p:set>
                                      <p:cBhvr>
                                        <p:cTn id="50" dur="1" fill="hold">
                                          <p:stCondLst>
                                            <p:cond delay="0"/>
                                          </p:stCondLst>
                                        </p:cTn>
                                        <p:tgtEl>
                                          <p:spTgt spid="261"/>
                                        </p:tgtEl>
                                        <p:attrNameLst>
                                          <p:attrName>style.visibility</p:attrName>
                                        </p:attrNameLst>
                                      </p:cBhvr>
                                      <p:to>
                                        <p:strVal val="visible"/>
                                      </p:to>
                                    </p:set>
                                    <p:animEffect transition="in" filter="randombar(horizontal)">
                                      <p:cBhvr>
                                        <p:cTn id="51" dur="500"/>
                                        <p:tgtEl>
                                          <p:spTgt spid="261"/>
                                        </p:tgtEl>
                                      </p:cBhvr>
                                    </p:animEffect>
                                  </p:childTnLst>
                                </p:cTn>
                              </p:par>
                              <p:par>
                                <p:cTn id="52" presetID="14" presetClass="entr" presetSubtype="10" fill="hold" nodeType="withEffect">
                                  <p:stCondLst>
                                    <p:cond delay="0"/>
                                  </p:stCondLst>
                                  <p:childTnLst>
                                    <p:set>
                                      <p:cBhvr>
                                        <p:cTn id="53" dur="1" fill="hold">
                                          <p:stCondLst>
                                            <p:cond delay="0"/>
                                          </p:stCondLst>
                                        </p:cTn>
                                        <p:tgtEl>
                                          <p:spTgt spid="225"/>
                                        </p:tgtEl>
                                        <p:attrNameLst>
                                          <p:attrName>style.visibility</p:attrName>
                                        </p:attrNameLst>
                                      </p:cBhvr>
                                      <p:to>
                                        <p:strVal val="visible"/>
                                      </p:to>
                                    </p:set>
                                    <p:animEffect transition="in" filter="randombar(horizontal)">
                                      <p:cBhvr>
                                        <p:cTn id="54" dur="500"/>
                                        <p:tgtEl>
                                          <p:spTgt spid="225"/>
                                        </p:tgtEl>
                                      </p:cBhvr>
                                    </p:animEffect>
                                  </p:childTnLst>
                                </p:cTn>
                              </p:par>
                              <p:par>
                                <p:cTn id="55" presetID="14" presetClass="entr" presetSubtype="10" fill="hold" grpId="0" nodeType="withEffect">
                                  <p:stCondLst>
                                    <p:cond delay="0"/>
                                  </p:stCondLst>
                                  <p:childTnLst>
                                    <p:set>
                                      <p:cBhvr>
                                        <p:cTn id="56" dur="1" fill="hold">
                                          <p:stCondLst>
                                            <p:cond delay="0"/>
                                          </p:stCondLst>
                                        </p:cTn>
                                        <p:tgtEl>
                                          <p:spTgt spid="235"/>
                                        </p:tgtEl>
                                        <p:attrNameLst>
                                          <p:attrName>style.visibility</p:attrName>
                                        </p:attrNameLst>
                                      </p:cBhvr>
                                      <p:to>
                                        <p:strVal val="visible"/>
                                      </p:to>
                                    </p:set>
                                    <p:animEffect transition="in" filter="randombar(horizontal)">
                                      <p:cBhvr>
                                        <p:cTn id="57" dur="500"/>
                                        <p:tgtEl>
                                          <p:spTgt spid="235"/>
                                        </p:tgtEl>
                                      </p:cBhvr>
                                    </p:animEffect>
                                  </p:childTnLst>
                                </p:cTn>
                              </p:par>
                              <p:par>
                                <p:cTn id="58" presetID="14" presetClass="entr" presetSubtype="10" fill="hold" grpId="0" nodeType="withEffect">
                                  <p:stCondLst>
                                    <p:cond delay="0"/>
                                  </p:stCondLst>
                                  <p:childTnLst>
                                    <p:set>
                                      <p:cBhvr>
                                        <p:cTn id="59" dur="1" fill="hold">
                                          <p:stCondLst>
                                            <p:cond delay="0"/>
                                          </p:stCondLst>
                                        </p:cTn>
                                        <p:tgtEl>
                                          <p:spTgt spid="236"/>
                                        </p:tgtEl>
                                        <p:attrNameLst>
                                          <p:attrName>style.visibility</p:attrName>
                                        </p:attrNameLst>
                                      </p:cBhvr>
                                      <p:to>
                                        <p:strVal val="visible"/>
                                      </p:to>
                                    </p:set>
                                    <p:animEffect transition="in" filter="randombar(horizontal)">
                                      <p:cBhvr>
                                        <p:cTn id="60" dur="500"/>
                                        <p:tgtEl>
                                          <p:spTgt spid="236"/>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237"/>
                                        </p:tgtEl>
                                        <p:attrNameLst>
                                          <p:attrName>style.visibility</p:attrName>
                                        </p:attrNameLst>
                                      </p:cBhvr>
                                      <p:to>
                                        <p:strVal val="visible"/>
                                      </p:to>
                                    </p:set>
                                    <p:animEffect transition="in" filter="randombar(horizontal)">
                                      <p:cBhvr>
                                        <p:cTn id="63" dur="500"/>
                                        <p:tgtEl>
                                          <p:spTgt spid="237"/>
                                        </p:tgtEl>
                                      </p:cBhvr>
                                    </p:animEffect>
                                  </p:childTnLst>
                                </p:cTn>
                              </p:par>
                            </p:childTnLst>
                          </p:cTn>
                        </p:par>
                      </p:childTnLst>
                    </p:cTn>
                  </p:par>
                  <p:par>
                    <p:cTn id="64" fill="hold">
                      <p:stCondLst>
                        <p:cond delay="indefinite"/>
                      </p:stCondLst>
                      <p:childTnLst>
                        <p:par>
                          <p:cTn id="65" fill="hold">
                            <p:stCondLst>
                              <p:cond delay="0"/>
                            </p:stCondLst>
                            <p:childTnLst>
                              <p:par>
                                <p:cTn id="66" presetID="14" presetClass="entr" presetSubtype="10" fill="hold" nodeType="clickEffect">
                                  <p:stCondLst>
                                    <p:cond delay="0"/>
                                  </p:stCondLst>
                                  <p:childTnLst>
                                    <p:set>
                                      <p:cBhvr>
                                        <p:cTn id="67" dur="1" fill="hold">
                                          <p:stCondLst>
                                            <p:cond delay="0"/>
                                          </p:stCondLst>
                                        </p:cTn>
                                        <p:tgtEl>
                                          <p:spTgt spid="238"/>
                                        </p:tgtEl>
                                        <p:attrNameLst>
                                          <p:attrName>style.visibility</p:attrName>
                                        </p:attrNameLst>
                                      </p:cBhvr>
                                      <p:to>
                                        <p:strVal val="visible"/>
                                      </p:to>
                                    </p:set>
                                    <p:animEffect transition="in" filter="randombar(horizontal)">
                                      <p:cBhvr>
                                        <p:cTn id="68" dur="500"/>
                                        <p:tgtEl>
                                          <p:spTgt spid="238"/>
                                        </p:tgtEl>
                                      </p:cBhvr>
                                    </p:animEffect>
                                  </p:childTnLst>
                                </p:cTn>
                              </p:par>
                              <p:par>
                                <p:cTn id="69" presetID="14" presetClass="entr" presetSubtype="10" fill="hold" nodeType="withEffect">
                                  <p:stCondLst>
                                    <p:cond delay="0"/>
                                  </p:stCondLst>
                                  <p:childTnLst>
                                    <p:set>
                                      <p:cBhvr>
                                        <p:cTn id="70" dur="1" fill="hold">
                                          <p:stCondLst>
                                            <p:cond delay="0"/>
                                          </p:stCondLst>
                                        </p:cTn>
                                        <p:tgtEl>
                                          <p:spTgt spid="253"/>
                                        </p:tgtEl>
                                        <p:attrNameLst>
                                          <p:attrName>style.visibility</p:attrName>
                                        </p:attrNameLst>
                                      </p:cBhvr>
                                      <p:to>
                                        <p:strVal val="visible"/>
                                      </p:to>
                                    </p:set>
                                    <p:animEffect transition="in" filter="randombar(horizontal)">
                                      <p:cBhvr>
                                        <p:cTn id="71" dur="500"/>
                                        <p:tgtEl>
                                          <p:spTgt spid="253"/>
                                        </p:tgtEl>
                                      </p:cBhvr>
                                    </p:animEffect>
                                  </p:childTnLst>
                                </p:cTn>
                              </p:par>
                              <p:par>
                                <p:cTn id="72" presetID="14" presetClass="entr" presetSubtype="10" fill="hold" nodeType="withEffect">
                                  <p:stCondLst>
                                    <p:cond delay="0"/>
                                  </p:stCondLst>
                                  <p:childTnLst>
                                    <p:set>
                                      <p:cBhvr>
                                        <p:cTn id="73" dur="1" fill="hold">
                                          <p:stCondLst>
                                            <p:cond delay="0"/>
                                          </p:stCondLst>
                                        </p:cTn>
                                        <p:tgtEl>
                                          <p:spTgt spid="262"/>
                                        </p:tgtEl>
                                        <p:attrNameLst>
                                          <p:attrName>style.visibility</p:attrName>
                                        </p:attrNameLst>
                                      </p:cBhvr>
                                      <p:to>
                                        <p:strVal val="visible"/>
                                      </p:to>
                                    </p:set>
                                    <p:animEffect transition="in" filter="randombar(horizontal)">
                                      <p:cBhvr>
                                        <p:cTn id="74" dur="500"/>
                                        <p:tgtEl>
                                          <p:spTgt spid="262"/>
                                        </p:tgtEl>
                                      </p:cBhvr>
                                    </p:animEffect>
                                  </p:childTnLst>
                                </p:cTn>
                              </p:par>
                              <p:par>
                                <p:cTn id="75" presetID="14" presetClass="entr" presetSubtype="10" fill="hold" grpId="0" nodeType="withEffect">
                                  <p:stCondLst>
                                    <p:cond delay="0"/>
                                  </p:stCondLst>
                                  <p:childTnLst>
                                    <p:set>
                                      <p:cBhvr>
                                        <p:cTn id="76" dur="1" fill="hold">
                                          <p:stCondLst>
                                            <p:cond delay="0"/>
                                          </p:stCondLst>
                                        </p:cTn>
                                        <p:tgtEl>
                                          <p:spTgt spid="258"/>
                                        </p:tgtEl>
                                        <p:attrNameLst>
                                          <p:attrName>style.visibility</p:attrName>
                                        </p:attrNameLst>
                                      </p:cBhvr>
                                      <p:to>
                                        <p:strVal val="visible"/>
                                      </p:to>
                                    </p:set>
                                    <p:animEffect transition="in" filter="randombar(horizontal)">
                                      <p:cBhvr>
                                        <p:cTn id="77" dur="500"/>
                                        <p:tgtEl>
                                          <p:spTgt spid="258"/>
                                        </p:tgtEl>
                                      </p:cBhvr>
                                    </p:animEffect>
                                  </p:childTnLst>
                                </p:cTn>
                              </p:par>
                              <p:par>
                                <p:cTn id="78" presetID="14" presetClass="entr" presetSubtype="10" fill="hold" grpId="0" nodeType="withEffect">
                                  <p:stCondLst>
                                    <p:cond delay="0"/>
                                  </p:stCondLst>
                                  <p:childTnLst>
                                    <p:set>
                                      <p:cBhvr>
                                        <p:cTn id="79" dur="1" fill="hold">
                                          <p:stCondLst>
                                            <p:cond delay="0"/>
                                          </p:stCondLst>
                                        </p:cTn>
                                        <p:tgtEl>
                                          <p:spTgt spid="259"/>
                                        </p:tgtEl>
                                        <p:attrNameLst>
                                          <p:attrName>style.visibility</p:attrName>
                                        </p:attrNameLst>
                                      </p:cBhvr>
                                      <p:to>
                                        <p:strVal val="visible"/>
                                      </p:to>
                                    </p:set>
                                    <p:animEffect transition="in" filter="randombar(horizontal)">
                                      <p:cBhvr>
                                        <p:cTn id="80" dur="500"/>
                                        <p:tgtEl>
                                          <p:spTgt spid="259"/>
                                        </p:tgtEl>
                                      </p:cBhvr>
                                    </p:animEffect>
                                  </p:childTnLst>
                                </p:cTn>
                              </p:par>
                              <p:par>
                                <p:cTn id="81" presetID="14" presetClass="entr" presetSubtype="10" fill="hold" grpId="0" nodeType="withEffect">
                                  <p:stCondLst>
                                    <p:cond delay="0"/>
                                  </p:stCondLst>
                                  <p:childTnLst>
                                    <p:set>
                                      <p:cBhvr>
                                        <p:cTn id="82" dur="1" fill="hold">
                                          <p:stCondLst>
                                            <p:cond delay="0"/>
                                          </p:stCondLst>
                                        </p:cTn>
                                        <p:tgtEl>
                                          <p:spTgt spid="260"/>
                                        </p:tgtEl>
                                        <p:attrNameLst>
                                          <p:attrName>style.visibility</p:attrName>
                                        </p:attrNameLst>
                                      </p:cBhvr>
                                      <p:to>
                                        <p:strVal val="visible"/>
                                      </p:to>
                                    </p:set>
                                    <p:animEffect transition="in" filter="randombar(horizontal)">
                                      <p:cBhvr>
                                        <p:cTn id="83" dur="500"/>
                                        <p:tgtEl>
                                          <p:spTgt spid="260"/>
                                        </p:tgtEl>
                                      </p:cBhvr>
                                    </p:animEffect>
                                  </p:childTnLst>
                                </p:cTn>
                              </p:par>
                              <p:par>
                                <p:cTn id="84" presetID="14" presetClass="entr" presetSubtype="10" fill="hold" grpId="0" nodeType="withEffect">
                                  <p:stCondLst>
                                    <p:cond delay="0"/>
                                  </p:stCondLst>
                                  <p:childTnLst>
                                    <p:set>
                                      <p:cBhvr>
                                        <p:cTn id="85" dur="1" fill="hold">
                                          <p:stCondLst>
                                            <p:cond delay="0"/>
                                          </p:stCondLst>
                                        </p:cTn>
                                        <p:tgtEl>
                                          <p:spTgt spid="263"/>
                                        </p:tgtEl>
                                        <p:attrNameLst>
                                          <p:attrName>style.visibility</p:attrName>
                                        </p:attrNameLst>
                                      </p:cBhvr>
                                      <p:to>
                                        <p:strVal val="visible"/>
                                      </p:to>
                                    </p:set>
                                    <p:animEffect transition="in" filter="randombar(horizontal)">
                                      <p:cBhvr>
                                        <p:cTn id="86" dur="500"/>
                                        <p:tgtEl>
                                          <p:spTgt spid="263"/>
                                        </p:tgtEl>
                                      </p:cBhvr>
                                    </p:animEffect>
                                  </p:childTnLst>
                                </p:cTn>
                              </p:par>
                              <p:par>
                                <p:cTn id="87" presetID="14" presetClass="entr" presetSubtype="10" fill="hold" grpId="0" nodeType="withEffect">
                                  <p:stCondLst>
                                    <p:cond delay="0"/>
                                  </p:stCondLst>
                                  <p:childTnLst>
                                    <p:set>
                                      <p:cBhvr>
                                        <p:cTn id="88" dur="1" fill="hold">
                                          <p:stCondLst>
                                            <p:cond delay="0"/>
                                          </p:stCondLst>
                                        </p:cTn>
                                        <p:tgtEl>
                                          <p:spTgt spid="264"/>
                                        </p:tgtEl>
                                        <p:attrNameLst>
                                          <p:attrName>style.visibility</p:attrName>
                                        </p:attrNameLst>
                                      </p:cBhvr>
                                      <p:to>
                                        <p:strVal val="visible"/>
                                      </p:to>
                                    </p:set>
                                    <p:animEffect transition="in" filter="randombar(horizontal)">
                                      <p:cBhvr>
                                        <p:cTn id="89" dur="500"/>
                                        <p:tgtEl>
                                          <p:spTgt spid="264"/>
                                        </p:tgtEl>
                                      </p:cBhvr>
                                    </p:animEffect>
                                  </p:childTnLst>
                                </p:cTn>
                              </p:par>
                              <p:par>
                                <p:cTn id="90" presetID="14" presetClass="entr" presetSubtype="10" fill="hold" nodeType="withEffect">
                                  <p:stCondLst>
                                    <p:cond delay="0"/>
                                  </p:stCondLst>
                                  <p:childTnLst>
                                    <p:set>
                                      <p:cBhvr>
                                        <p:cTn id="91" dur="1" fill="hold">
                                          <p:stCondLst>
                                            <p:cond delay="0"/>
                                          </p:stCondLst>
                                        </p:cTn>
                                        <p:tgtEl>
                                          <p:spTgt spid="401"/>
                                        </p:tgtEl>
                                        <p:attrNameLst>
                                          <p:attrName>style.visibility</p:attrName>
                                        </p:attrNameLst>
                                      </p:cBhvr>
                                      <p:to>
                                        <p:strVal val="visible"/>
                                      </p:to>
                                    </p:set>
                                    <p:animEffect transition="in" filter="randombar(horizontal)">
                                      <p:cBhvr>
                                        <p:cTn id="92" dur="500"/>
                                        <p:tgtEl>
                                          <p:spTgt spid="401"/>
                                        </p:tgtEl>
                                      </p:cBhvr>
                                    </p:animEffect>
                                  </p:childTnLst>
                                </p:cTn>
                              </p:par>
                              <p:par>
                                <p:cTn id="93" presetID="14" presetClass="entr" presetSubtype="10" fill="hold" grpId="0" nodeType="withEffect">
                                  <p:stCondLst>
                                    <p:cond delay="0"/>
                                  </p:stCondLst>
                                  <p:childTnLst>
                                    <p:set>
                                      <p:cBhvr>
                                        <p:cTn id="94" dur="1" fill="hold">
                                          <p:stCondLst>
                                            <p:cond delay="0"/>
                                          </p:stCondLst>
                                        </p:cTn>
                                        <p:tgtEl>
                                          <p:spTgt spid="406"/>
                                        </p:tgtEl>
                                        <p:attrNameLst>
                                          <p:attrName>style.visibility</p:attrName>
                                        </p:attrNameLst>
                                      </p:cBhvr>
                                      <p:to>
                                        <p:strVal val="visible"/>
                                      </p:to>
                                    </p:set>
                                    <p:animEffect transition="in" filter="randombar(horizontal)">
                                      <p:cBhvr>
                                        <p:cTn id="95" dur="500"/>
                                        <p:tgtEl>
                                          <p:spTgt spid="406"/>
                                        </p:tgtEl>
                                      </p:cBhvr>
                                    </p:animEffect>
                                  </p:childTnLst>
                                </p:cTn>
                              </p:par>
                              <p:par>
                                <p:cTn id="96" presetID="14" presetClass="entr" presetSubtype="10" fill="hold" grpId="0" nodeType="withEffect">
                                  <p:stCondLst>
                                    <p:cond delay="0"/>
                                  </p:stCondLst>
                                  <p:childTnLst>
                                    <p:set>
                                      <p:cBhvr>
                                        <p:cTn id="97" dur="1" fill="hold">
                                          <p:stCondLst>
                                            <p:cond delay="0"/>
                                          </p:stCondLst>
                                        </p:cTn>
                                        <p:tgtEl>
                                          <p:spTgt spid="340"/>
                                        </p:tgtEl>
                                        <p:attrNameLst>
                                          <p:attrName>style.visibility</p:attrName>
                                        </p:attrNameLst>
                                      </p:cBhvr>
                                      <p:to>
                                        <p:strVal val="visible"/>
                                      </p:to>
                                    </p:set>
                                    <p:animEffect transition="in" filter="randombar(horizontal)">
                                      <p:cBhvr>
                                        <p:cTn id="98" dur="500"/>
                                        <p:tgtEl>
                                          <p:spTgt spid="340"/>
                                        </p:tgtEl>
                                      </p:cBhvr>
                                    </p:animEffect>
                                  </p:childTnLst>
                                </p:cTn>
                              </p:par>
                              <p:par>
                                <p:cTn id="99" presetID="14" presetClass="entr" presetSubtype="10" fill="hold" nodeType="withEffect">
                                  <p:stCondLst>
                                    <p:cond delay="0"/>
                                  </p:stCondLst>
                                  <p:childTnLst>
                                    <p:set>
                                      <p:cBhvr>
                                        <p:cTn id="100" dur="1" fill="hold">
                                          <p:stCondLst>
                                            <p:cond delay="0"/>
                                          </p:stCondLst>
                                        </p:cTn>
                                        <p:tgtEl>
                                          <p:spTgt spid="381"/>
                                        </p:tgtEl>
                                        <p:attrNameLst>
                                          <p:attrName>style.visibility</p:attrName>
                                        </p:attrNameLst>
                                      </p:cBhvr>
                                      <p:to>
                                        <p:strVal val="visible"/>
                                      </p:to>
                                    </p:set>
                                    <p:animEffect transition="in" filter="randombar(horizontal)">
                                      <p:cBhvr>
                                        <p:cTn id="101" dur="500"/>
                                        <p:tgtEl>
                                          <p:spTgt spid="381"/>
                                        </p:tgtEl>
                                      </p:cBhvr>
                                    </p:animEffect>
                                  </p:childTnLst>
                                </p:cTn>
                              </p:par>
                              <p:par>
                                <p:cTn id="102" presetID="14" presetClass="entr" presetSubtype="10" fill="hold" nodeType="withEffect">
                                  <p:stCondLst>
                                    <p:cond delay="0"/>
                                  </p:stCondLst>
                                  <p:childTnLst>
                                    <p:set>
                                      <p:cBhvr>
                                        <p:cTn id="103" dur="1" fill="hold">
                                          <p:stCondLst>
                                            <p:cond delay="0"/>
                                          </p:stCondLst>
                                        </p:cTn>
                                        <p:tgtEl>
                                          <p:spTgt spid="380"/>
                                        </p:tgtEl>
                                        <p:attrNameLst>
                                          <p:attrName>style.visibility</p:attrName>
                                        </p:attrNameLst>
                                      </p:cBhvr>
                                      <p:to>
                                        <p:strVal val="visible"/>
                                      </p:to>
                                    </p:set>
                                    <p:animEffect transition="in" filter="randombar(horizontal)">
                                      <p:cBhvr>
                                        <p:cTn id="104" dur="500"/>
                                        <p:tgtEl>
                                          <p:spTgt spid="380"/>
                                        </p:tgtEl>
                                      </p:cBhvr>
                                    </p:animEffect>
                                  </p:childTnLst>
                                </p:cTn>
                              </p:par>
                              <p:par>
                                <p:cTn id="105" presetID="14" presetClass="entr" presetSubtype="10" fill="hold" grpId="0" nodeType="withEffect">
                                  <p:stCondLst>
                                    <p:cond delay="0"/>
                                  </p:stCondLst>
                                  <p:childTnLst>
                                    <p:set>
                                      <p:cBhvr>
                                        <p:cTn id="106" dur="1" fill="hold">
                                          <p:stCondLst>
                                            <p:cond delay="0"/>
                                          </p:stCondLst>
                                        </p:cTn>
                                        <p:tgtEl>
                                          <p:spTgt spid="385"/>
                                        </p:tgtEl>
                                        <p:attrNameLst>
                                          <p:attrName>style.visibility</p:attrName>
                                        </p:attrNameLst>
                                      </p:cBhvr>
                                      <p:to>
                                        <p:strVal val="visible"/>
                                      </p:to>
                                    </p:set>
                                    <p:animEffect transition="in" filter="randombar(horizontal)">
                                      <p:cBhvr>
                                        <p:cTn id="107" dur="500"/>
                                        <p:tgtEl>
                                          <p:spTgt spid="385"/>
                                        </p:tgtEl>
                                      </p:cBhvr>
                                    </p:animEffect>
                                  </p:childTnLst>
                                </p:cTn>
                              </p:par>
                              <p:par>
                                <p:cTn id="108" presetID="14" presetClass="entr" presetSubtype="10" fill="hold" grpId="0" nodeType="withEffect">
                                  <p:stCondLst>
                                    <p:cond delay="0"/>
                                  </p:stCondLst>
                                  <p:childTnLst>
                                    <p:set>
                                      <p:cBhvr>
                                        <p:cTn id="109" dur="1" fill="hold">
                                          <p:stCondLst>
                                            <p:cond delay="0"/>
                                          </p:stCondLst>
                                        </p:cTn>
                                        <p:tgtEl>
                                          <p:spTgt spid="398"/>
                                        </p:tgtEl>
                                        <p:attrNameLst>
                                          <p:attrName>style.visibility</p:attrName>
                                        </p:attrNameLst>
                                      </p:cBhvr>
                                      <p:to>
                                        <p:strVal val="visible"/>
                                      </p:to>
                                    </p:set>
                                    <p:animEffect transition="in" filter="randombar(horizontal)">
                                      <p:cBhvr>
                                        <p:cTn id="110" dur="500"/>
                                        <p:tgtEl>
                                          <p:spTgt spid="398"/>
                                        </p:tgtEl>
                                      </p:cBhvr>
                                    </p:animEffect>
                                  </p:childTnLst>
                                </p:cTn>
                              </p:par>
                              <p:par>
                                <p:cTn id="111" presetID="14" presetClass="entr" presetSubtype="10" fill="hold" nodeType="withEffect">
                                  <p:stCondLst>
                                    <p:cond delay="0"/>
                                  </p:stCondLst>
                                  <p:childTnLst>
                                    <p:set>
                                      <p:cBhvr>
                                        <p:cTn id="112" dur="1" fill="hold">
                                          <p:stCondLst>
                                            <p:cond delay="0"/>
                                          </p:stCondLst>
                                        </p:cTn>
                                        <p:tgtEl>
                                          <p:spTgt spid="402"/>
                                        </p:tgtEl>
                                        <p:attrNameLst>
                                          <p:attrName>style.visibility</p:attrName>
                                        </p:attrNameLst>
                                      </p:cBhvr>
                                      <p:to>
                                        <p:strVal val="visible"/>
                                      </p:to>
                                    </p:set>
                                    <p:animEffect transition="in" filter="randombar(horizontal)">
                                      <p:cBhvr>
                                        <p:cTn id="113" dur="500"/>
                                        <p:tgtEl>
                                          <p:spTgt spid="402"/>
                                        </p:tgtEl>
                                      </p:cBhvr>
                                    </p:animEffect>
                                  </p:childTnLst>
                                </p:cTn>
                              </p:par>
                              <p:par>
                                <p:cTn id="114" presetID="14" presetClass="entr" presetSubtype="10" fill="hold" nodeType="withEffect">
                                  <p:stCondLst>
                                    <p:cond delay="0"/>
                                  </p:stCondLst>
                                  <p:childTnLst>
                                    <p:set>
                                      <p:cBhvr>
                                        <p:cTn id="115" dur="1" fill="hold">
                                          <p:stCondLst>
                                            <p:cond delay="0"/>
                                          </p:stCondLst>
                                        </p:cTn>
                                        <p:tgtEl>
                                          <p:spTgt spid="393"/>
                                        </p:tgtEl>
                                        <p:attrNameLst>
                                          <p:attrName>style.visibility</p:attrName>
                                        </p:attrNameLst>
                                      </p:cBhvr>
                                      <p:to>
                                        <p:strVal val="visible"/>
                                      </p:to>
                                    </p:set>
                                    <p:animEffect transition="in" filter="randombar(horizontal)">
                                      <p:cBhvr>
                                        <p:cTn id="116" dur="500"/>
                                        <p:tgtEl>
                                          <p:spTgt spid="393"/>
                                        </p:tgtEl>
                                      </p:cBhvr>
                                    </p:animEffect>
                                  </p:childTnLst>
                                </p:cTn>
                              </p:par>
                            </p:childTnLst>
                          </p:cTn>
                        </p:par>
                      </p:childTnLst>
                    </p:cTn>
                  </p:par>
                  <p:par>
                    <p:cTn id="117" fill="hold">
                      <p:stCondLst>
                        <p:cond delay="indefinite"/>
                      </p:stCondLst>
                      <p:childTnLst>
                        <p:par>
                          <p:cTn id="118" fill="hold">
                            <p:stCondLst>
                              <p:cond delay="0"/>
                            </p:stCondLst>
                            <p:childTnLst>
                              <p:par>
                                <p:cTn id="119" presetID="14" presetClass="entr" presetSubtype="10" fill="hold" nodeType="clickEffect">
                                  <p:stCondLst>
                                    <p:cond delay="0"/>
                                  </p:stCondLst>
                                  <p:childTnLst>
                                    <p:set>
                                      <p:cBhvr>
                                        <p:cTn id="120" dur="1" fill="hold">
                                          <p:stCondLst>
                                            <p:cond delay="0"/>
                                          </p:stCondLst>
                                        </p:cTn>
                                        <p:tgtEl>
                                          <p:spTgt spid="275"/>
                                        </p:tgtEl>
                                        <p:attrNameLst>
                                          <p:attrName>style.visibility</p:attrName>
                                        </p:attrNameLst>
                                      </p:cBhvr>
                                      <p:to>
                                        <p:strVal val="visible"/>
                                      </p:to>
                                    </p:set>
                                    <p:animEffect transition="in" filter="randombar(horizontal)">
                                      <p:cBhvr>
                                        <p:cTn id="121" dur="500"/>
                                        <p:tgtEl>
                                          <p:spTgt spid="275"/>
                                        </p:tgtEl>
                                      </p:cBhvr>
                                    </p:animEffect>
                                  </p:childTnLst>
                                </p:cTn>
                              </p:par>
                              <p:par>
                                <p:cTn id="122" presetID="14" presetClass="entr" presetSubtype="10" fill="hold" nodeType="withEffect">
                                  <p:stCondLst>
                                    <p:cond delay="0"/>
                                  </p:stCondLst>
                                  <p:childTnLst>
                                    <p:set>
                                      <p:cBhvr>
                                        <p:cTn id="123" dur="1" fill="hold">
                                          <p:stCondLst>
                                            <p:cond delay="0"/>
                                          </p:stCondLst>
                                        </p:cTn>
                                        <p:tgtEl>
                                          <p:spTgt spid="288"/>
                                        </p:tgtEl>
                                        <p:attrNameLst>
                                          <p:attrName>style.visibility</p:attrName>
                                        </p:attrNameLst>
                                      </p:cBhvr>
                                      <p:to>
                                        <p:strVal val="visible"/>
                                      </p:to>
                                    </p:set>
                                    <p:animEffect transition="in" filter="randombar(horizontal)">
                                      <p:cBhvr>
                                        <p:cTn id="124" dur="500"/>
                                        <p:tgtEl>
                                          <p:spTgt spid="288"/>
                                        </p:tgtEl>
                                      </p:cBhvr>
                                    </p:animEffect>
                                  </p:childTnLst>
                                </p:cTn>
                              </p:par>
                              <p:par>
                                <p:cTn id="125" presetID="14" presetClass="entr" presetSubtype="10" fill="hold" nodeType="withEffect">
                                  <p:stCondLst>
                                    <p:cond delay="0"/>
                                  </p:stCondLst>
                                  <p:childTnLst>
                                    <p:set>
                                      <p:cBhvr>
                                        <p:cTn id="126" dur="1" fill="hold">
                                          <p:stCondLst>
                                            <p:cond delay="0"/>
                                          </p:stCondLst>
                                        </p:cTn>
                                        <p:tgtEl>
                                          <p:spTgt spid="383"/>
                                        </p:tgtEl>
                                        <p:attrNameLst>
                                          <p:attrName>style.visibility</p:attrName>
                                        </p:attrNameLst>
                                      </p:cBhvr>
                                      <p:to>
                                        <p:strVal val="visible"/>
                                      </p:to>
                                    </p:set>
                                    <p:animEffect transition="in" filter="randombar(horizontal)">
                                      <p:cBhvr>
                                        <p:cTn id="127" dur="500"/>
                                        <p:tgtEl>
                                          <p:spTgt spid="383"/>
                                        </p:tgtEl>
                                      </p:cBhvr>
                                    </p:animEffect>
                                  </p:childTnLst>
                                </p:cTn>
                              </p:par>
                              <p:par>
                                <p:cTn id="128" presetID="14" presetClass="entr" presetSubtype="10" fill="hold" nodeType="withEffect">
                                  <p:stCondLst>
                                    <p:cond delay="0"/>
                                  </p:stCondLst>
                                  <p:childTnLst>
                                    <p:set>
                                      <p:cBhvr>
                                        <p:cTn id="129" dur="1" fill="hold">
                                          <p:stCondLst>
                                            <p:cond delay="0"/>
                                          </p:stCondLst>
                                        </p:cTn>
                                        <p:tgtEl>
                                          <p:spTgt spid="382"/>
                                        </p:tgtEl>
                                        <p:attrNameLst>
                                          <p:attrName>style.visibility</p:attrName>
                                        </p:attrNameLst>
                                      </p:cBhvr>
                                      <p:to>
                                        <p:strVal val="visible"/>
                                      </p:to>
                                    </p:set>
                                    <p:animEffect transition="in" filter="randombar(horizontal)">
                                      <p:cBhvr>
                                        <p:cTn id="130" dur="500"/>
                                        <p:tgtEl>
                                          <p:spTgt spid="382"/>
                                        </p:tgtEl>
                                      </p:cBhvr>
                                    </p:animEffect>
                                  </p:childTnLst>
                                </p:cTn>
                              </p:par>
                              <p:par>
                                <p:cTn id="131" presetID="14" presetClass="entr" presetSubtype="10" fill="hold" grpId="0" nodeType="withEffect">
                                  <p:stCondLst>
                                    <p:cond delay="0"/>
                                  </p:stCondLst>
                                  <p:childTnLst>
                                    <p:set>
                                      <p:cBhvr>
                                        <p:cTn id="132" dur="1" fill="hold">
                                          <p:stCondLst>
                                            <p:cond delay="0"/>
                                          </p:stCondLst>
                                        </p:cTn>
                                        <p:tgtEl>
                                          <p:spTgt spid="317"/>
                                        </p:tgtEl>
                                        <p:attrNameLst>
                                          <p:attrName>style.visibility</p:attrName>
                                        </p:attrNameLst>
                                      </p:cBhvr>
                                      <p:to>
                                        <p:strVal val="visible"/>
                                      </p:to>
                                    </p:set>
                                    <p:animEffect transition="in" filter="randombar(horizontal)">
                                      <p:cBhvr>
                                        <p:cTn id="133" dur="500"/>
                                        <p:tgtEl>
                                          <p:spTgt spid="317"/>
                                        </p:tgtEl>
                                      </p:cBhvr>
                                    </p:animEffect>
                                  </p:childTnLst>
                                </p:cTn>
                              </p:par>
                              <p:par>
                                <p:cTn id="134" presetID="14" presetClass="entr" presetSubtype="10" fill="hold" grpId="0" nodeType="withEffect">
                                  <p:stCondLst>
                                    <p:cond delay="0"/>
                                  </p:stCondLst>
                                  <p:childTnLst>
                                    <p:set>
                                      <p:cBhvr>
                                        <p:cTn id="135" dur="1" fill="hold">
                                          <p:stCondLst>
                                            <p:cond delay="0"/>
                                          </p:stCondLst>
                                        </p:cTn>
                                        <p:tgtEl>
                                          <p:spTgt spid="318"/>
                                        </p:tgtEl>
                                        <p:attrNameLst>
                                          <p:attrName>style.visibility</p:attrName>
                                        </p:attrNameLst>
                                      </p:cBhvr>
                                      <p:to>
                                        <p:strVal val="visible"/>
                                      </p:to>
                                    </p:set>
                                    <p:animEffect transition="in" filter="randombar(horizontal)">
                                      <p:cBhvr>
                                        <p:cTn id="136" dur="500"/>
                                        <p:tgtEl>
                                          <p:spTgt spid="318"/>
                                        </p:tgtEl>
                                      </p:cBhvr>
                                    </p:animEffect>
                                  </p:childTnLst>
                                </p:cTn>
                              </p:par>
                              <p:par>
                                <p:cTn id="137" presetID="14" presetClass="entr" presetSubtype="10" fill="hold" grpId="0" nodeType="withEffect">
                                  <p:stCondLst>
                                    <p:cond delay="0"/>
                                  </p:stCondLst>
                                  <p:childTnLst>
                                    <p:set>
                                      <p:cBhvr>
                                        <p:cTn id="138" dur="1" fill="hold">
                                          <p:stCondLst>
                                            <p:cond delay="0"/>
                                          </p:stCondLst>
                                        </p:cTn>
                                        <p:tgtEl>
                                          <p:spTgt spid="386"/>
                                        </p:tgtEl>
                                        <p:attrNameLst>
                                          <p:attrName>style.visibility</p:attrName>
                                        </p:attrNameLst>
                                      </p:cBhvr>
                                      <p:to>
                                        <p:strVal val="visible"/>
                                      </p:to>
                                    </p:set>
                                    <p:animEffect transition="in" filter="randombar(horizontal)">
                                      <p:cBhvr>
                                        <p:cTn id="139" dur="500"/>
                                        <p:tgtEl>
                                          <p:spTgt spid="386"/>
                                        </p:tgtEl>
                                      </p:cBhvr>
                                    </p:animEffect>
                                  </p:childTnLst>
                                </p:cTn>
                              </p:par>
                              <p:par>
                                <p:cTn id="140" presetID="14" presetClass="entr" presetSubtype="10" fill="hold" grpId="0" nodeType="withEffect">
                                  <p:stCondLst>
                                    <p:cond delay="0"/>
                                  </p:stCondLst>
                                  <p:childTnLst>
                                    <p:set>
                                      <p:cBhvr>
                                        <p:cTn id="141" dur="1" fill="hold">
                                          <p:stCondLst>
                                            <p:cond delay="0"/>
                                          </p:stCondLst>
                                        </p:cTn>
                                        <p:tgtEl>
                                          <p:spTgt spid="387"/>
                                        </p:tgtEl>
                                        <p:attrNameLst>
                                          <p:attrName>style.visibility</p:attrName>
                                        </p:attrNameLst>
                                      </p:cBhvr>
                                      <p:to>
                                        <p:strVal val="visible"/>
                                      </p:to>
                                    </p:set>
                                    <p:animEffect transition="in" filter="randombar(horizontal)">
                                      <p:cBhvr>
                                        <p:cTn id="142" dur="500"/>
                                        <p:tgtEl>
                                          <p:spTgt spid="387"/>
                                        </p:tgtEl>
                                      </p:cBhvr>
                                    </p:animEffect>
                                  </p:childTnLst>
                                </p:cTn>
                              </p:par>
                              <p:par>
                                <p:cTn id="143" presetID="14" presetClass="entr" presetSubtype="10" fill="hold" grpId="0" nodeType="withEffect">
                                  <p:stCondLst>
                                    <p:cond delay="0"/>
                                  </p:stCondLst>
                                  <p:childTnLst>
                                    <p:set>
                                      <p:cBhvr>
                                        <p:cTn id="144" dur="1" fill="hold">
                                          <p:stCondLst>
                                            <p:cond delay="0"/>
                                          </p:stCondLst>
                                        </p:cTn>
                                        <p:tgtEl>
                                          <p:spTgt spid="388"/>
                                        </p:tgtEl>
                                        <p:attrNameLst>
                                          <p:attrName>style.visibility</p:attrName>
                                        </p:attrNameLst>
                                      </p:cBhvr>
                                      <p:to>
                                        <p:strVal val="visible"/>
                                      </p:to>
                                    </p:set>
                                    <p:animEffect transition="in" filter="randombar(horizontal)">
                                      <p:cBhvr>
                                        <p:cTn id="145" dur="500"/>
                                        <p:tgtEl>
                                          <p:spTgt spid="388"/>
                                        </p:tgtEl>
                                      </p:cBhvr>
                                    </p:animEffect>
                                  </p:childTnLst>
                                </p:cTn>
                              </p:par>
                              <p:par>
                                <p:cTn id="146" presetID="14" presetClass="entr" presetSubtype="10" fill="hold" grpId="0" nodeType="withEffect">
                                  <p:stCondLst>
                                    <p:cond delay="0"/>
                                  </p:stCondLst>
                                  <p:childTnLst>
                                    <p:set>
                                      <p:cBhvr>
                                        <p:cTn id="147" dur="1" fill="hold">
                                          <p:stCondLst>
                                            <p:cond delay="0"/>
                                          </p:stCondLst>
                                        </p:cTn>
                                        <p:tgtEl>
                                          <p:spTgt spid="389"/>
                                        </p:tgtEl>
                                        <p:attrNameLst>
                                          <p:attrName>style.visibility</p:attrName>
                                        </p:attrNameLst>
                                      </p:cBhvr>
                                      <p:to>
                                        <p:strVal val="visible"/>
                                      </p:to>
                                    </p:set>
                                    <p:animEffect transition="in" filter="randombar(horizontal)">
                                      <p:cBhvr>
                                        <p:cTn id="148" dur="500"/>
                                        <p:tgtEl>
                                          <p:spTgt spid="389"/>
                                        </p:tgtEl>
                                      </p:cBhvr>
                                    </p:animEffect>
                                  </p:childTnLst>
                                </p:cTn>
                              </p:par>
                              <p:par>
                                <p:cTn id="149" presetID="14" presetClass="entr" presetSubtype="10" fill="hold" grpId="0" nodeType="withEffect">
                                  <p:stCondLst>
                                    <p:cond delay="0"/>
                                  </p:stCondLst>
                                  <p:childTnLst>
                                    <p:set>
                                      <p:cBhvr>
                                        <p:cTn id="150" dur="1" fill="hold">
                                          <p:stCondLst>
                                            <p:cond delay="0"/>
                                          </p:stCondLst>
                                        </p:cTn>
                                        <p:tgtEl>
                                          <p:spTgt spid="390"/>
                                        </p:tgtEl>
                                        <p:attrNameLst>
                                          <p:attrName>style.visibility</p:attrName>
                                        </p:attrNameLst>
                                      </p:cBhvr>
                                      <p:to>
                                        <p:strVal val="visible"/>
                                      </p:to>
                                    </p:set>
                                    <p:animEffect transition="in" filter="randombar(horizontal)">
                                      <p:cBhvr>
                                        <p:cTn id="151" dur="500"/>
                                        <p:tgtEl>
                                          <p:spTgt spid="390"/>
                                        </p:tgtEl>
                                      </p:cBhvr>
                                    </p:animEffect>
                                  </p:childTnLst>
                                </p:cTn>
                              </p:par>
                              <p:par>
                                <p:cTn id="152" presetID="14" presetClass="entr" presetSubtype="10" fill="hold" grpId="0" nodeType="withEffect">
                                  <p:stCondLst>
                                    <p:cond delay="0"/>
                                  </p:stCondLst>
                                  <p:childTnLst>
                                    <p:set>
                                      <p:cBhvr>
                                        <p:cTn id="153" dur="1" fill="hold">
                                          <p:stCondLst>
                                            <p:cond delay="0"/>
                                          </p:stCondLst>
                                        </p:cTn>
                                        <p:tgtEl>
                                          <p:spTgt spid="391"/>
                                        </p:tgtEl>
                                        <p:attrNameLst>
                                          <p:attrName>style.visibility</p:attrName>
                                        </p:attrNameLst>
                                      </p:cBhvr>
                                      <p:to>
                                        <p:strVal val="visible"/>
                                      </p:to>
                                    </p:set>
                                    <p:animEffect transition="in" filter="randombar(horizontal)">
                                      <p:cBhvr>
                                        <p:cTn id="154" dur="500"/>
                                        <p:tgtEl>
                                          <p:spTgt spid="391"/>
                                        </p:tgtEl>
                                      </p:cBhvr>
                                    </p:animEffect>
                                  </p:childTnLst>
                                </p:cTn>
                              </p:par>
                              <p:par>
                                <p:cTn id="155" presetID="14" presetClass="entr" presetSubtype="10" fill="hold" nodeType="withEffect">
                                  <p:stCondLst>
                                    <p:cond delay="0"/>
                                  </p:stCondLst>
                                  <p:childTnLst>
                                    <p:set>
                                      <p:cBhvr>
                                        <p:cTn id="156" dur="1" fill="hold">
                                          <p:stCondLst>
                                            <p:cond delay="0"/>
                                          </p:stCondLst>
                                        </p:cTn>
                                        <p:tgtEl>
                                          <p:spTgt spid="395"/>
                                        </p:tgtEl>
                                        <p:attrNameLst>
                                          <p:attrName>style.visibility</p:attrName>
                                        </p:attrNameLst>
                                      </p:cBhvr>
                                      <p:to>
                                        <p:strVal val="visible"/>
                                      </p:to>
                                    </p:set>
                                    <p:animEffect transition="in" filter="randombar(horizontal)">
                                      <p:cBhvr>
                                        <p:cTn id="157" dur="500"/>
                                        <p:tgtEl>
                                          <p:spTgt spid="395"/>
                                        </p:tgtEl>
                                      </p:cBhvr>
                                    </p:animEffect>
                                  </p:childTnLst>
                                </p:cTn>
                              </p:par>
                              <p:par>
                                <p:cTn id="158" presetID="14" presetClass="entr" presetSubtype="10" fill="hold" nodeType="withEffect">
                                  <p:stCondLst>
                                    <p:cond delay="0"/>
                                  </p:stCondLst>
                                  <p:childTnLst>
                                    <p:set>
                                      <p:cBhvr>
                                        <p:cTn id="159" dur="1" fill="hold">
                                          <p:stCondLst>
                                            <p:cond delay="0"/>
                                          </p:stCondLst>
                                        </p:cTn>
                                        <p:tgtEl>
                                          <p:spTgt spid="403"/>
                                        </p:tgtEl>
                                        <p:attrNameLst>
                                          <p:attrName>style.visibility</p:attrName>
                                        </p:attrNameLst>
                                      </p:cBhvr>
                                      <p:to>
                                        <p:strVal val="visible"/>
                                      </p:to>
                                    </p:set>
                                    <p:animEffect transition="in" filter="randombar(horizontal)">
                                      <p:cBhvr>
                                        <p:cTn id="160" dur="500"/>
                                        <p:tgtEl>
                                          <p:spTgt spid="403"/>
                                        </p:tgtEl>
                                      </p:cBhvr>
                                    </p:animEffect>
                                  </p:childTnLst>
                                </p:cTn>
                              </p:par>
                              <p:par>
                                <p:cTn id="161" presetID="14" presetClass="entr" presetSubtype="10" fill="hold" grpId="0" nodeType="withEffect">
                                  <p:stCondLst>
                                    <p:cond delay="0"/>
                                  </p:stCondLst>
                                  <p:childTnLst>
                                    <p:set>
                                      <p:cBhvr>
                                        <p:cTn id="162" dur="1" fill="hold">
                                          <p:stCondLst>
                                            <p:cond delay="0"/>
                                          </p:stCondLst>
                                        </p:cTn>
                                        <p:tgtEl>
                                          <p:spTgt spid="404"/>
                                        </p:tgtEl>
                                        <p:attrNameLst>
                                          <p:attrName>style.visibility</p:attrName>
                                        </p:attrNameLst>
                                      </p:cBhvr>
                                      <p:to>
                                        <p:strVal val="visible"/>
                                      </p:to>
                                    </p:set>
                                    <p:animEffect transition="in" filter="randombar(horizontal)">
                                      <p:cBhvr>
                                        <p:cTn id="163" dur="500"/>
                                        <p:tgtEl>
                                          <p:spTgt spid="404"/>
                                        </p:tgtEl>
                                      </p:cBhvr>
                                    </p:animEffect>
                                  </p:childTnLst>
                                </p:cTn>
                              </p:par>
                            </p:childTnLst>
                          </p:cTn>
                        </p:par>
                      </p:childTnLst>
                    </p:cTn>
                  </p:par>
                  <p:par>
                    <p:cTn id="164" fill="hold">
                      <p:stCondLst>
                        <p:cond delay="indefinite"/>
                      </p:stCondLst>
                      <p:childTnLst>
                        <p:par>
                          <p:cTn id="165" fill="hold">
                            <p:stCondLst>
                              <p:cond delay="0"/>
                            </p:stCondLst>
                            <p:childTnLst>
                              <p:par>
                                <p:cTn id="166" presetID="14" presetClass="entr" presetSubtype="10" fill="hold" grpId="0" nodeType="clickEffect">
                                  <p:stCondLst>
                                    <p:cond delay="0"/>
                                  </p:stCondLst>
                                  <p:childTnLst>
                                    <p:set>
                                      <p:cBhvr>
                                        <p:cTn id="167" dur="1" fill="hold">
                                          <p:stCondLst>
                                            <p:cond delay="0"/>
                                          </p:stCondLst>
                                        </p:cTn>
                                        <p:tgtEl>
                                          <p:spTgt spid="100"/>
                                        </p:tgtEl>
                                        <p:attrNameLst>
                                          <p:attrName>style.visibility</p:attrName>
                                        </p:attrNameLst>
                                      </p:cBhvr>
                                      <p:to>
                                        <p:strVal val="visible"/>
                                      </p:to>
                                    </p:set>
                                    <p:animEffect transition="in" filter="randombar(horizontal)">
                                      <p:cBhvr>
                                        <p:cTn id="168" dur="500"/>
                                        <p:tgtEl>
                                          <p:spTgt spid="100"/>
                                        </p:tgtEl>
                                      </p:cBhvr>
                                    </p:animEffect>
                                  </p:childTnLst>
                                </p:cTn>
                              </p:par>
                            </p:childTnLst>
                          </p:cTn>
                        </p:par>
                      </p:childTnLst>
                    </p:cTn>
                  </p:par>
                  <p:par>
                    <p:cTn id="169" fill="hold">
                      <p:stCondLst>
                        <p:cond delay="indefinite"/>
                      </p:stCondLst>
                      <p:childTnLst>
                        <p:par>
                          <p:cTn id="170" fill="hold">
                            <p:stCondLst>
                              <p:cond delay="0"/>
                            </p:stCondLst>
                            <p:childTnLst>
                              <p:par>
                                <p:cTn id="171" presetID="14" presetClass="entr" presetSubtype="10" fill="hold" grpId="0" nodeType="clickEffect">
                                  <p:stCondLst>
                                    <p:cond delay="0"/>
                                  </p:stCondLst>
                                  <p:childTnLst>
                                    <p:set>
                                      <p:cBhvr>
                                        <p:cTn id="172" dur="1" fill="hold">
                                          <p:stCondLst>
                                            <p:cond delay="0"/>
                                          </p:stCondLst>
                                        </p:cTn>
                                        <p:tgtEl>
                                          <p:spTgt spid="407"/>
                                        </p:tgtEl>
                                        <p:attrNameLst>
                                          <p:attrName>style.visibility</p:attrName>
                                        </p:attrNameLst>
                                      </p:cBhvr>
                                      <p:to>
                                        <p:strVal val="visible"/>
                                      </p:to>
                                    </p:set>
                                    <p:animEffect transition="in" filter="randombar(horizontal)">
                                      <p:cBhvr>
                                        <p:cTn id="173" dur="500"/>
                                        <p:tgtEl>
                                          <p:spTgt spid="4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89" grpId="0" animBg="1"/>
      <p:bldP spid="190" grpId="0"/>
      <p:bldP spid="191" grpId="0"/>
      <p:bldP spid="212" grpId="0" animBg="1"/>
      <p:bldP spid="213" grpId="0"/>
      <p:bldP spid="214" grpId="0"/>
      <p:bldP spid="235" grpId="0" animBg="1"/>
      <p:bldP spid="236" grpId="0"/>
      <p:bldP spid="237" grpId="0"/>
      <p:bldP spid="258" grpId="0" animBg="1"/>
      <p:bldP spid="259" grpId="0"/>
      <p:bldP spid="260" grpId="0"/>
      <p:bldP spid="263" grpId="0"/>
      <p:bldP spid="264" grpId="0"/>
      <p:bldP spid="317" grpId="0"/>
      <p:bldP spid="318" grpId="0"/>
      <p:bldP spid="340" grpId="0"/>
      <p:bldP spid="385" grpId="0"/>
      <p:bldP spid="386" grpId="0"/>
      <p:bldP spid="387" grpId="0"/>
      <p:bldP spid="388" grpId="0"/>
      <p:bldP spid="389" grpId="0"/>
      <p:bldP spid="390" grpId="0"/>
      <p:bldP spid="391" grpId="0"/>
      <p:bldP spid="397" grpId="0"/>
      <p:bldP spid="398" grpId="0"/>
      <p:bldP spid="404" grpId="0"/>
      <p:bldP spid="405" grpId="0"/>
      <p:bldP spid="406" grpId="0"/>
      <p:bldP spid="40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Box 99">
            <a:extLst>
              <a:ext uri="{FF2B5EF4-FFF2-40B4-BE49-F238E27FC236}">
                <a16:creationId xmlns:a16="http://schemas.microsoft.com/office/drawing/2014/main" id="{743729A4-BEED-7679-5EDF-FDA898B9B74A}"/>
              </a:ext>
            </a:extLst>
          </p:cNvPr>
          <p:cNvSpPr txBox="1"/>
          <p:nvPr/>
        </p:nvSpPr>
        <p:spPr>
          <a:xfrm>
            <a:off x="9211906" y="2990021"/>
            <a:ext cx="2185214" cy="830997"/>
          </a:xfrm>
          <a:prstGeom prst="rect">
            <a:avLst/>
          </a:prstGeom>
          <a:noFill/>
        </p:spPr>
        <p:txBody>
          <a:bodyPr wrap="none" rtlCol="0">
            <a:spAutoFit/>
          </a:bodyPr>
          <a:lstStyle/>
          <a:p>
            <a:r>
              <a:rPr lang="en-US" sz="2400" b="1" dirty="0">
                <a:solidFill>
                  <a:srgbClr val="1C3E71"/>
                </a:solidFill>
              </a:rPr>
              <a:t>f = 10% + 10% </a:t>
            </a:r>
          </a:p>
          <a:p>
            <a:r>
              <a:rPr lang="en-US" sz="2400" b="1" dirty="0">
                <a:solidFill>
                  <a:srgbClr val="1C3E71"/>
                </a:solidFill>
              </a:rPr>
              <a:t>   = 20%</a:t>
            </a:r>
          </a:p>
        </p:txBody>
      </p:sp>
      <p:sp>
        <p:nvSpPr>
          <p:cNvPr id="107" name="TextBox 106">
            <a:extLst>
              <a:ext uri="{FF2B5EF4-FFF2-40B4-BE49-F238E27FC236}">
                <a16:creationId xmlns:a16="http://schemas.microsoft.com/office/drawing/2014/main" id="{80AADC06-8759-AACD-29B4-72BA51FBC72C}"/>
              </a:ext>
            </a:extLst>
          </p:cNvPr>
          <p:cNvSpPr txBox="1"/>
          <p:nvPr/>
        </p:nvSpPr>
        <p:spPr>
          <a:xfrm>
            <a:off x="457539" y="707014"/>
            <a:ext cx="2183611" cy="369332"/>
          </a:xfrm>
          <a:prstGeom prst="rect">
            <a:avLst/>
          </a:prstGeom>
          <a:noFill/>
        </p:spPr>
        <p:txBody>
          <a:bodyPr wrap="none" rtlCol="0">
            <a:spAutoFit/>
          </a:bodyPr>
          <a:lstStyle/>
          <a:p>
            <a:r>
              <a:rPr lang="en-US" b="1" dirty="0">
                <a:solidFill>
                  <a:srgbClr val="1C3E71"/>
                </a:solidFill>
              </a:rPr>
              <a:t>100 </a:t>
            </a:r>
            <a:r>
              <a:rPr lang="en-US" b="1" dirty="0" err="1">
                <a:solidFill>
                  <a:srgbClr val="1C3E71"/>
                </a:solidFill>
              </a:rPr>
              <a:t>tế</a:t>
            </a:r>
            <a:r>
              <a:rPr lang="en-US" b="1" dirty="0">
                <a:solidFill>
                  <a:srgbClr val="1C3E71"/>
                </a:solidFill>
              </a:rPr>
              <a:t> </a:t>
            </a:r>
            <a:r>
              <a:rPr lang="en-US" b="1" dirty="0" err="1">
                <a:solidFill>
                  <a:srgbClr val="1C3E71"/>
                </a:solidFill>
              </a:rPr>
              <a:t>bào</a:t>
            </a:r>
            <a:r>
              <a:rPr lang="en-US" b="1" dirty="0">
                <a:solidFill>
                  <a:srgbClr val="1C3E71"/>
                </a:solidFill>
              </a:rPr>
              <a:t> ban </a:t>
            </a:r>
            <a:r>
              <a:rPr lang="en-US" b="1" dirty="0" err="1">
                <a:solidFill>
                  <a:srgbClr val="1C3E71"/>
                </a:solidFill>
              </a:rPr>
              <a:t>đầu</a:t>
            </a:r>
            <a:endParaRPr lang="vi-VN" b="1" dirty="0">
              <a:solidFill>
                <a:srgbClr val="1C3E71"/>
              </a:solidFill>
            </a:endParaRPr>
          </a:p>
        </p:txBody>
      </p:sp>
      <p:grpSp>
        <p:nvGrpSpPr>
          <p:cNvPr id="164" name="Group 163">
            <a:extLst>
              <a:ext uri="{FF2B5EF4-FFF2-40B4-BE49-F238E27FC236}">
                <a16:creationId xmlns:a16="http://schemas.microsoft.com/office/drawing/2014/main" id="{52E32437-F525-F7A4-B776-76B95AB0B44A}"/>
              </a:ext>
            </a:extLst>
          </p:cNvPr>
          <p:cNvGrpSpPr/>
          <p:nvPr/>
        </p:nvGrpSpPr>
        <p:grpSpPr>
          <a:xfrm>
            <a:off x="1297405" y="1468707"/>
            <a:ext cx="308657" cy="2818519"/>
            <a:chOff x="2374115" y="1420088"/>
            <a:chExt cx="360728" cy="3766339"/>
          </a:xfrm>
        </p:grpSpPr>
        <p:grpSp>
          <p:nvGrpSpPr>
            <p:cNvPr id="23" name="Group 22">
              <a:extLst>
                <a:ext uri="{FF2B5EF4-FFF2-40B4-BE49-F238E27FC236}">
                  <a16:creationId xmlns:a16="http://schemas.microsoft.com/office/drawing/2014/main" id="{FF2238F2-33D0-4D4A-1CFC-90CA1CB05171}"/>
                </a:ext>
              </a:extLst>
            </p:cNvPr>
            <p:cNvGrpSpPr/>
            <p:nvPr/>
          </p:nvGrpSpPr>
          <p:grpSpPr>
            <a:xfrm rot="10800000">
              <a:off x="2374115" y="1420088"/>
              <a:ext cx="360728" cy="3766339"/>
              <a:chOff x="2432807" y="1284790"/>
              <a:chExt cx="360728" cy="3766339"/>
            </a:xfrm>
          </p:grpSpPr>
          <p:grpSp>
            <p:nvGrpSpPr>
              <p:cNvPr id="26" name="Group 25">
                <a:extLst>
                  <a:ext uri="{FF2B5EF4-FFF2-40B4-BE49-F238E27FC236}">
                    <a16:creationId xmlns:a16="http://schemas.microsoft.com/office/drawing/2014/main" id="{826DA06A-7396-D99E-10B9-AF80077BFD53}"/>
                  </a:ext>
                </a:extLst>
              </p:cNvPr>
              <p:cNvGrpSpPr/>
              <p:nvPr/>
            </p:nvGrpSpPr>
            <p:grpSpPr>
              <a:xfrm>
                <a:off x="2432807" y="1284790"/>
                <a:ext cx="360727" cy="1875949"/>
                <a:chOff x="2432807" y="925974"/>
                <a:chExt cx="360727" cy="1875949"/>
              </a:xfrm>
            </p:grpSpPr>
            <p:sp>
              <p:nvSpPr>
                <p:cNvPr id="30" name="Rectangle: Rounded Corners 29">
                  <a:extLst>
                    <a:ext uri="{FF2B5EF4-FFF2-40B4-BE49-F238E27FC236}">
                      <a16:creationId xmlns:a16="http://schemas.microsoft.com/office/drawing/2014/main" id="{E0FE0294-1C79-79DF-58F8-5630E14109E2}"/>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8" name="Flowchart: Delay 37">
                  <a:extLst>
                    <a:ext uri="{FF2B5EF4-FFF2-40B4-BE49-F238E27FC236}">
                      <a16:creationId xmlns:a16="http://schemas.microsoft.com/office/drawing/2014/main" id="{506056FC-FAEB-14E4-1AF8-9B4DE56BAFF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7" name="Group 26">
                <a:extLst>
                  <a:ext uri="{FF2B5EF4-FFF2-40B4-BE49-F238E27FC236}">
                    <a16:creationId xmlns:a16="http://schemas.microsoft.com/office/drawing/2014/main" id="{34B11BAE-F5AF-D487-C732-C372CD776644}"/>
                  </a:ext>
                </a:extLst>
              </p:cNvPr>
              <p:cNvGrpSpPr/>
              <p:nvPr/>
            </p:nvGrpSpPr>
            <p:grpSpPr>
              <a:xfrm rot="10800000">
                <a:off x="2432808" y="3166471"/>
                <a:ext cx="360727" cy="1884658"/>
                <a:chOff x="2432807" y="925974"/>
                <a:chExt cx="360727" cy="1884658"/>
              </a:xfrm>
            </p:grpSpPr>
            <p:sp>
              <p:nvSpPr>
                <p:cNvPr id="28" name="Rectangle: Rounded Corners 27">
                  <a:extLst>
                    <a:ext uri="{FF2B5EF4-FFF2-40B4-BE49-F238E27FC236}">
                      <a16:creationId xmlns:a16="http://schemas.microsoft.com/office/drawing/2014/main" id="{5E08C220-6F15-3C7A-F955-778F4DBCFEB4}"/>
                    </a:ext>
                  </a:extLst>
                </p:cNvPr>
                <p:cNvSpPr/>
                <p:nvPr/>
              </p:nvSpPr>
              <p:spPr>
                <a:xfrm>
                  <a:off x="2432807" y="1032166"/>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29" name="Flowchart: Delay 28">
                  <a:extLst>
                    <a:ext uri="{FF2B5EF4-FFF2-40B4-BE49-F238E27FC236}">
                      <a16:creationId xmlns:a16="http://schemas.microsoft.com/office/drawing/2014/main" id="{E89C1F78-0489-503C-21C8-F437F20C856D}"/>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4" name="Rectangle 23">
              <a:extLst>
                <a:ext uri="{FF2B5EF4-FFF2-40B4-BE49-F238E27FC236}">
                  <a16:creationId xmlns:a16="http://schemas.microsoft.com/office/drawing/2014/main" id="{A1A8F01C-1CFF-FCE0-33A4-F4B3115C6E8D}"/>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5" name="Rectangle 24">
              <a:extLst>
                <a:ext uri="{FF2B5EF4-FFF2-40B4-BE49-F238E27FC236}">
                  <a16:creationId xmlns:a16="http://schemas.microsoft.com/office/drawing/2014/main" id="{C78D3B13-E7D9-6BE0-1D66-02DEC5060B0E}"/>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63" name="Group 162">
            <a:extLst>
              <a:ext uri="{FF2B5EF4-FFF2-40B4-BE49-F238E27FC236}">
                <a16:creationId xmlns:a16="http://schemas.microsoft.com/office/drawing/2014/main" id="{E967EA70-7F58-FADE-F5EB-8A7F9F38EDDA}"/>
              </a:ext>
            </a:extLst>
          </p:cNvPr>
          <p:cNvGrpSpPr/>
          <p:nvPr/>
        </p:nvGrpSpPr>
        <p:grpSpPr>
          <a:xfrm>
            <a:off x="752390" y="1468707"/>
            <a:ext cx="308657" cy="2818519"/>
            <a:chOff x="1737154" y="1420088"/>
            <a:chExt cx="360728" cy="3766339"/>
          </a:xfrm>
        </p:grpSpPr>
        <p:grpSp>
          <p:nvGrpSpPr>
            <p:cNvPr id="40" name="Group 39">
              <a:extLst>
                <a:ext uri="{FF2B5EF4-FFF2-40B4-BE49-F238E27FC236}">
                  <a16:creationId xmlns:a16="http://schemas.microsoft.com/office/drawing/2014/main" id="{13C3A3E5-1379-318E-5EC3-6568315CE75E}"/>
                </a:ext>
              </a:extLst>
            </p:cNvPr>
            <p:cNvGrpSpPr/>
            <p:nvPr/>
          </p:nvGrpSpPr>
          <p:grpSpPr>
            <a:xfrm rot="10800000">
              <a:off x="1737154" y="1420088"/>
              <a:ext cx="360728" cy="3766339"/>
              <a:chOff x="2432807" y="1284790"/>
              <a:chExt cx="360728" cy="3766339"/>
            </a:xfrm>
          </p:grpSpPr>
          <p:grpSp>
            <p:nvGrpSpPr>
              <p:cNvPr id="43" name="Group 42">
                <a:extLst>
                  <a:ext uri="{FF2B5EF4-FFF2-40B4-BE49-F238E27FC236}">
                    <a16:creationId xmlns:a16="http://schemas.microsoft.com/office/drawing/2014/main" id="{609BE32B-EEA3-8D03-7A2B-FEAFC04F9E45}"/>
                  </a:ext>
                </a:extLst>
              </p:cNvPr>
              <p:cNvGrpSpPr/>
              <p:nvPr/>
            </p:nvGrpSpPr>
            <p:grpSpPr>
              <a:xfrm>
                <a:off x="2432807" y="1284790"/>
                <a:ext cx="360727" cy="1875949"/>
                <a:chOff x="2432807" y="925974"/>
                <a:chExt cx="360727" cy="1875949"/>
              </a:xfrm>
            </p:grpSpPr>
            <p:sp>
              <p:nvSpPr>
                <p:cNvPr id="73" name="Rectangle: Rounded Corners 72">
                  <a:extLst>
                    <a:ext uri="{FF2B5EF4-FFF2-40B4-BE49-F238E27FC236}">
                      <a16:creationId xmlns:a16="http://schemas.microsoft.com/office/drawing/2014/main" id="{D8803454-56C9-1BD3-8F93-26BB742221BA}"/>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74" name="Flowchart: Delay 73">
                  <a:extLst>
                    <a:ext uri="{FF2B5EF4-FFF2-40B4-BE49-F238E27FC236}">
                      <a16:creationId xmlns:a16="http://schemas.microsoft.com/office/drawing/2014/main" id="{21D8FEAA-E55D-4527-EA35-CBADB649272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44" name="Group 43">
                <a:extLst>
                  <a:ext uri="{FF2B5EF4-FFF2-40B4-BE49-F238E27FC236}">
                    <a16:creationId xmlns:a16="http://schemas.microsoft.com/office/drawing/2014/main" id="{7CB3CA30-DB70-5E5A-3DD3-A55515A7F65B}"/>
                  </a:ext>
                </a:extLst>
              </p:cNvPr>
              <p:cNvGrpSpPr/>
              <p:nvPr/>
            </p:nvGrpSpPr>
            <p:grpSpPr>
              <a:xfrm rot="10800000">
                <a:off x="2432808" y="3166471"/>
                <a:ext cx="360727" cy="1884658"/>
                <a:chOff x="2432807" y="925974"/>
                <a:chExt cx="360727" cy="1884658"/>
              </a:xfrm>
            </p:grpSpPr>
            <p:sp>
              <p:nvSpPr>
                <p:cNvPr id="71" name="Rectangle: Rounded Corners 70">
                  <a:extLst>
                    <a:ext uri="{FF2B5EF4-FFF2-40B4-BE49-F238E27FC236}">
                      <a16:creationId xmlns:a16="http://schemas.microsoft.com/office/drawing/2014/main" id="{658E266E-FB46-B36E-5C43-CF87874B2AB3}"/>
                    </a:ext>
                  </a:extLst>
                </p:cNvPr>
                <p:cNvSpPr/>
                <p:nvPr/>
              </p:nvSpPr>
              <p:spPr>
                <a:xfrm>
                  <a:off x="2432807" y="1032166"/>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72" name="Flowchart: Delay 71">
                  <a:extLst>
                    <a:ext uri="{FF2B5EF4-FFF2-40B4-BE49-F238E27FC236}">
                      <a16:creationId xmlns:a16="http://schemas.microsoft.com/office/drawing/2014/main" id="{67A68F7C-1B42-558F-030E-B27102A03D6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41" name="Rectangle 40">
              <a:extLst>
                <a:ext uri="{FF2B5EF4-FFF2-40B4-BE49-F238E27FC236}">
                  <a16:creationId xmlns:a16="http://schemas.microsoft.com/office/drawing/2014/main" id="{89777528-3278-EF2A-4FE0-4A072C33D58B}"/>
                </a:ext>
              </a:extLst>
            </p:cNvPr>
            <p:cNvSpPr/>
            <p:nvPr/>
          </p:nvSpPr>
          <p:spPr>
            <a:xfrm rot="10800000">
              <a:off x="1737154"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42" name="Rectangle 41">
              <a:extLst>
                <a:ext uri="{FF2B5EF4-FFF2-40B4-BE49-F238E27FC236}">
                  <a16:creationId xmlns:a16="http://schemas.microsoft.com/office/drawing/2014/main" id="{CB0CD452-7A1A-F69B-5233-363F09F74006}"/>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mc:AlternateContent xmlns:mc="http://schemas.openxmlformats.org/markup-compatibility/2006" xmlns:a14="http://schemas.microsoft.com/office/drawing/2010/main">
        <mc:Choice Requires="a14">
          <p:sp>
            <p:nvSpPr>
              <p:cNvPr id="108" name="TextBox 107">
                <a:extLst>
                  <a:ext uri="{FF2B5EF4-FFF2-40B4-BE49-F238E27FC236}">
                    <a16:creationId xmlns:a16="http://schemas.microsoft.com/office/drawing/2014/main" id="{87181596-EAA5-300B-A24E-3E9572BBF79B}"/>
                  </a:ext>
                </a:extLst>
              </p:cNvPr>
              <p:cNvSpPr txBox="1"/>
              <p:nvPr/>
            </p:nvSpPr>
            <p:spPr>
              <a:xfrm>
                <a:off x="985202" y="4815343"/>
                <a:ext cx="319584" cy="38804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b="1" i="1" smtClean="0">
                              <a:solidFill>
                                <a:srgbClr val="E71D73"/>
                              </a:solidFill>
                              <a:latin typeface="Cambria Math" panose="02040503050406030204" pitchFamily="18" charset="0"/>
                            </a:rPr>
                          </m:ctrlPr>
                        </m:fPr>
                        <m:num>
                          <m:r>
                            <a:rPr lang="vi-VN" b="1" i="1" smtClean="0">
                              <a:solidFill>
                                <a:srgbClr val="E71D73"/>
                              </a:solidFill>
                              <a:latin typeface="Cambria Math" panose="02040503050406030204" pitchFamily="18" charset="0"/>
                            </a:rPr>
                            <m:t>𝑩𝑽</m:t>
                          </m:r>
                        </m:num>
                        <m:den>
                          <m:r>
                            <a:rPr lang="vi-VN" b="1" i="1" smtClean="0">
                              <a:solidFill>
                                <a:srgbClr val="E71D73"/>
                              </a:solidFill>
                              <a:latin typeface="Cambria Math" panose="02040503050406030204" pitchFamily="18" charset="0"/>
                            </a:rPr>
                            <m:t>𝒃𝒗</m:t>
                          </m:r>
                        </m:den>
                      </m:f>
                    </m:oMath>
                  </m:oMathPara>
                </a14:m>
                <a:endParaRPr lang="en-US" b="1" dirty="0">
                  <a:solidFill>
                    <a:srgbClr val="E71D73"/>
                  </a:solidFill>
                </a:endParaRPr>
              </a:p>
            </p:txBody>
          </p:sp>
        </mc:Choice>
        <mc:Fallback xmlns="">
          <p:sp>
            <p:nvSpPr>
              <p:cNvPr id="108" name="TextBox 107">
                <a:extLst>
                  <a:ext uri="{FF2B5EF4-FFF2-40B4-BE49-F238E27FC236}">
                    <a16:creationId xmlns:a16="http://schemas.microsoft.com/office/drawing/2014/main" id="{87181596-EAA5-300B-A24E-3E9572BBF79B}"/>
                  </a:ext>
                </a:extLst>
              </p:cNvPr>
              <p:cNvSpPr txBox="1">
                <a:spLocks noRot="1" noChangeAspect="1" noMove="1" noResize="1" noEditPoints="1" noAdjustHandles="1" noChangeArrowheads="1" noChangeShapeType="1" noTextEdit="1"/>
              </p:cNvSpPr>
              <p:nvPr/>
            </p:nvSpPr>
            <p:spPr>
              <a:xfrm>
                <a:off x="985202" y="4815343"/>
                <a:ext cx="319584" cy="388047"/>
              </a:xfrm>
              <a:prstGeom prst="rect">
                <a:avLst/>
              </a:prstGeom>
              <a:blipFill>
                <a:blip r:embed="rId2"/>
                <a:stretch>
                  <a:fillRect b="-32813"/>
                </a:stretch>
              </a:blipFill>
            </p:spPr>
            <p:txBody>
              <a:bodyPr/>
              <a:lstStyle/>
              <a:p>
                <a:r>
                  <a:rPr lang="en-US">
                    <a:noFill/>
                  </a:rPr>
                  <a:t> </a:t>
                </a:r>
              </a:p>
            </p:txBody>
          </p:sp>
        </mc:Fallback>
      </mc:AlternateContent>
      <p:grpSp>
        <p:nvGrpSpPr>
          <p:cNvPr id="165" name="Group 164">
            <a:extLst>
              <a:ext uri="{FF2B5EF4-FFF2-40B4-BE49-F238E27FC236}">
                <a16:creationId xmlns:a16="http://schemas.microsoft.com/office/drawing/2014/main" id="{3CE7475B-A56B-22F6-7852-530D75A87F16}"/>
              </a:ext>
            </a:extLst>
          </p:cNvPr>
          <p:cNvGrpSpPr/>
          <p:nvPr/>
        </p:nvGrpSpPr>
        <p:grpSpPr>
          <a:xfrm>
            <a:off x="2794590" y="1463303"/>
            <a:ext cx="308657" cy="2818519"/>
            <a:chOff x="2374115" y="1420088"/>
            <a:chExt cx="360728" cy="3766339"/>
          </a:xfrm>
        </p:grpSpPr>
        <p:grpSp>
          <p:nvGrpSpPr>
            <p:cNvPr id="166" name="Group 165">
              <a:extLst>
                <a:ext uri="{FF2B5EF4-FFF2-40B4-BE49-F238E27FC236}">
                  <a16:creationId xmlns:a16="http://schemas.microsoft.com/office/drawing/2014/main" id="{38431977-0162-1276-038D-B563E2BA980F}"/>
                </a:ext>
              </a:extLst>
            </p:cNvPr>
            <p:cNvGrpSpPr/>
            <p:nvPr/>
          </p:nvGrpSpPr>
          <p:grpSpPr>
            <a:xfrm rot="10800000">
              <a:off x="2374115" y="1420088"/>
              <a:ext cx="360728" cy="3766339"/>
              <a:chOff x="2432807" y="1284790"/>
              <a:chExt cx="360728" cy="3766339"/>
            </a:xfrm>
          </p:grpSpPr>
          <p:grpSp>
            <p:nvGrpSpPr>
              <p:cNvPr id="169" name="Group 168">
                <a:extLst>
                  <a:ext uri="{FF2B5EF4-FFF2-40B4-BE49-F238E27FC236}">
                    <a16:creationId xmlns:a16="http://schemas.microsoft.com/office/drawing/2014/main" id="{7FC623D0-09E1-8967-C242-D2B6E58CD8E7}"/>
                  </a:ext>
                </a:extLst>
              </p:cNvPr>
              <p:cNvGrpSpPr/>
              <p:nvPr/>
            </p:nvGrpSpPr>
            <p:grpSpPr>
              <a:xfrm>
                <a:off x="2432807" y="1284790"/>
                <a:ext cx="360727" cy="1875949"/>
                <a:chOff x="2432807" y="925974"/>
                <a:chExt cx="360727" cy="1875949"/>
              </a:xfrm>
            </p:grpSpPr>
            <p:sp>
              <p:nvSpPr>
                <p:cNvPr id="173" name="Rectangle: Rounded Corners 172">
                  <a:extLst>
                    <a:ext uri="{FF2B5EF4-FFF2-40B4-BE49-F238E27FC236}">
                      <a16:creationId xmlns:a16="http://schemas.microsoft.com/office/drawing/2014/main" id="{F283FBF6-F2DE-E029-FE03-BA7FDBC32AE3}"/>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74" name="Flowchart: Delay 173">
                  <a:extLst>
                    <a:ext uri="{FF2B5EF4-FFF2-40B4-BE49-F238E27FC236}">
                      <a16:creationId xmlns:a16="http://schemas.microsoft.com/office/drawing/2014/main" id="{E02DA445-788A-9071-84E2-AA8AD761428E}"/>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70" name="Group 169">
                <a:extLst>
                  <a:ext uri="{FF2B5EF4-FFF2-40B4-BE49-F238E27FC236}">
                    <a16:creationId xmlns:a16="http://schemas.microsoft.com/office/drawing/2014/main" id="{F34F43AF-9109-401C-D2CA-273768BC56E9}"/>
                  </a:ext>
                </a:extLst>
              </p:cNvPr>
              <p:cNvGrpSpPr/>
              <p:nvPr/>
            </p:nvGrpSpPr>
            <p:grpSpPr>
              <a:xfrm rot="10800000">
                <a:off x="2432808" y="3175180"/>
                <a:ext cx="360727" cy="1875949"/>
                <a:chOff x="2432807" y="925974"/>
                <a:chExt cx="360727" cy="1875949"/>
              </a:xfrm>
            </p:grpSpPr>
            <p:sp>
              <p:nvSpPr>
                <p:cNvPr id="171" name="Rectangle: Rounded Corners 170">
                  <a:extLst>
                    <a:ext uri="{FF2B5EF4-FFF2-40B4-BE49-F238E27FC236}">
                      <a16:creationId xmlns:a16="http://schemas.microsoft.com/office/drawing/2014/main" id="{A1E50261-E777-C973-670D-214447DEBA40}"/>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72" name="Flowchart: Delay 171">
                  <a:extLst>
                    <a:ext uri="{FF2B5EF4-FFF2-40B4-BE49-F238E27FC236}">
                      <a16:creationId xmlns:a16="http://schemas.microsoft.com/office/drawing/2014/main" id="{7648982E-20D3-8925-29DF-5A9267C01C4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167" name="Rectangle 166">
              <a:extLst>
                <a:ext uri="{FF2B5EF4-FFF2-40B4-BE49-F238E27FC236}">
                  <a16:creationId xmlns:a16="http://schemas.microsoft.com/office/drawing/2014/main" id="{2D5324A2-35E5-7B4D-3AEF-80B35D6A23A2}"/>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68" name="Rectangle 167">
              <a:extLst>
                <a:ext uri="{FF2B5EF4-FFF2-40B4-BE49-F238E27FC236}">
                  <a16:creationId xmlns:a16="http://schemas.microsoft.com/office/drawing/2014/main" id="{C07529BE-BB79-BAD7-D6B9-99808865B9FC}"/>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75" name="Group 174">
            <a:extLst>
              <a:ext uri="{FF2B5EF4-FFF2-40B4-BE49-F238E27FC236}">
                <a16:creationId xmlns:a16="http://schemas.microsoft.com/office/drawing/2014/main" id="{2CD56889-184E-DCA1-5066-99BA40E1D246}"/>
              </a:ext>
            </a:extLst>
          </p:cNvPr>
          <p:cNvGrpSpPr/>
          <p:nvPr/>
        </p:nvGrpSpPr>
        <p:grpSpPr>
          <a:xfrm>
            <a:off x="2375052" y="1463303"/>
            <a:ext cx="308657" cy="2818519"/>
            <a:chOff x="1737154" y="1420088"/>
            <a:chExt cx="360728" cy="3766339"/>
          </a:xfrm>
        </p:grpSpPr>
        <p:grpSp>
          <p:nvGrpSpPr>
            <p:cNvPr id="176" name="Group 175">
              <a:extLst>
                <a:ext uri="{FF2B5EF4-FFF2-40B4-BE49-F238E27FC236}">
                  <a16:creationId xmlns:a16="http://schemas.microsoft.com/office/drawing/2014/main" id="{5BEAD186-47BE-47D3-7E88-1440B51BFBE2}"/>
                </a:ext>
              </a:extLst>
            </p:cNvPr>
            <p:cNvGrpSpPr/>
            <p:nvPr/>
          </p:nvGrpSpPr>
          <p:grpSpPr>
            <a:xfrm rot="10800000">
              <a:off x="1737154" y="1420088"/>
              <a:ext cx="360728" cy="3766339"/>
              <a:chOff x="2432807" y="1284790"/>
              <a:chExt cx="360728" cy="3766339"/>
            </a:xfrm>
          </p:grpSpPr>
          <p:grpSp>
            <p:nvGrpSpPr>
              <p:cNvPr id="179" name="Group 178">
                <a:extLst>
                  <a:ext uri="{FF2B5EF4-FFF2-40B4-BE49-F238E27FC236}">
                    <a16:creationId xmlns:a16="http://schemas.microsoft.com/office/drawing/2014/main" id="{A88536E8-ABBF-D4F4-1F49-81BD28A35904}"/>
                  </a:ext>
                </a:extLst>
              </p:cNvPr>
              <p:cNvGrpSpPr/>
              <p:nvPr/>
            </p:nvGrpSpPr>
            <p:grpSpPr>
              <a:xfrm>
                <a:off x="2432807" y="1284790"/>
                <a:ext cx="360727" cy="1875949"/>
                <a:chOff x="2432807" y="925974"/>
                <a:chExt cx="360727" cy="1875949"/>
              </a:xfrm>
            </p:grpSpPr>
            <p:sp>
              <p:nvSpPr>
                <p:cNvPr id="183" name="Rectangle: Rounded Corners 182">
                  <a:extLst>
                    <a:ext uri="{FF2B5EF4-FFF2-40B4-BE49-F238E27FC236}">
                      <a16:creationId xmlns:a16="http://schemas.microsoft.com/office/drawing/2014/main" id="{7C2FA08A-049C-BE12-DBBE-D6E402373EA8}"/>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84" name="Flowchart: Delay 183">
                  <a:extLst>
                    <a:ext uri="{FF2B5EF4-FFF2-40B4-BE49-F238E27FC236}">
                      <a16:creationId xmlns:a16="http://schemas.microsoft.com/office/drawing/2014/main" id="{9DBA61F9-0E6F-CD33-B8D7-44D10415960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80" name="Group 179">
                <a:extLst>
                  <a:ext uri="{FF2B5EF4-FFF2-40B4-BE49-F238E27FC236}">
                    <a16:creationId xmlns:a16="http://schemas.microsoft.com/office/drawing/2014/main" id="{B24320B0-A191-8C15-7BE0-EFDF0E8EA200}"/>
                  </a:ext>
                </a:extLst>
              </p:cNvPr>
              <p:cNvGrpSpPr/>
              <p:nvPr/>
            </p:nvGrpSpPr>
            <p:grpSpPr>
              <a:xfrm rot="10800000">
                <a:off x="2432808" y="3175180"/>
                <a:ext cx="360727" cy="1875949"/>
                <a:chOff x="2432807" y="925974"/>
                <a:chExt cx="360727" cy="1875949"/>
              </a:xfrm>
            </p:grpSpPr>
            <p:sp>
              <p:nvSpPr>
                <p:cNvPr id="181" name="Rectangle: Rounded Corners 180">
                  <a:extLst>
                    <a:ext uri="{FF2B5EF4-FFF2-40B4-BE49-F238E27FC236}">
                      <a16:creationId xmlns:a16="http://schemas.microsoft.com/office/drawing/2014/main" id="{DEEB934B-491D-C08D-363C-51F997B5C842}"/>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82" name="Flowchart: Delay 181">
                  <a:extLst>
                    <a:ext uri="{FF2B5EF4-FFF2-40B4-BE49-F238E27FC236}">
                      <a16:creationId xmlns:a16="http://schemas.microsoft.com/office/drawing/2014/main" id="{9420D48C-F93B-1968-F818-6655CD81233E}"/>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177" name="Rectangle 176">
              <a:extLst>
                <a:ext uri="{FF2B5EF4-FFF2-40B4-BE49-F238E27FC236}">
                  <a16:creationId xmlns:a16="http://schemas.microsoft.com/office/drawing/2014/main" id="{DFD440F6-51A3-5CDD-1593-7E4187C56B02}"/>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78" name="Rectangle 177">
              <a:extLst>
                <a:ext uri="{FF2B5EF4-FFF2-40B4-BE49-F238E27FC236}">
                  <a16:creationId xmlns:a16="http://schemas.microsoft.com/office/drawing/2014/main" id="{585E0FC9-5FAD-4AC3-A3AC-D95427B21C17}"/>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187" name="TextBox 186">
            <a:extLst>
              <a:ext uri="{FF2B5EF4-FFF2-40B4-BE49-F238E27FC236}">
                <a16:creationId xmlns:a16="http://schemas.microsoft.com/office/drawing/2014/main" id="{BD2ABDF3-1756-4C6E-86D9-D0D9493D0EF2}"/>
              </a:ext>
            </a:extLst>
          </p:cNvPr>
          <p:cNvSpPr txBox="1"/>
          <p:nvPr/>
        </p:nvSpPr>
        <p:spPr>
          <a:xfrm>
            <a:off x="752250" y="3400656"/>
            <a:ext cx="1023351" cy="307777"/>
          </a:xfrm>
          <a:prstGeom prst="rect">
            <a:avLst/>
          </a:prstGeom>
          <a:noFill/>
        </p:spPr>
        <p:txBody>
          <a:bodyPr wrap="square" rtlCol="0">
            <a:spAutoFit/>
          </a:bodyPr>
          <a:lstStyle/>
          <a:p>
            <a:r>
              <a:rPr lang="vi-VN" sz="1400" b="1" dirty="0">
                <a:solidFill>
                  <a:srgbClr val="1C3E71"/>
                </a:solidFill>
              </a:rPr>
              <a:t>B         </a:t>
            </a:r>
            <a:r>
              <a:rPr lang="en-US" sz="1400" b="1" dirty="0">
                <a:solidFill>
                  <a:srgbClr val="1C3E71"/>
                </a:solidFill>
              </a:rPr>
              <a:t> </a:t>
            </a:r>
            <a:r>
              <a:rPr lang="vi-VN" sz="1400" b="1" dirty="0">
                <a:solidFill>
                  <a:srgbClr val="1C3E71"/>
                </a:solidFill>
              </a:rPr>
              <a:t>b</a:t>
            </a:r>
            <a:endParaRPr lang="en-US" sz="1400" b="1" dirty="0">
              <a:solidFill>
                <a:srgbClr val="1C3E71"/>
              </a:solidFill>
            </a:endParaRPr>
          </a:p>
        </p:txBody>
      </p:sp>
      <p:sp>
        <p:nvSpPr>
          <p:cNvPr id="188" name="TextBox 187">
            <a:extLst>
              <a:ext uri="{FF2B5EF4-FFF2-40B4-BE49-F238E27FC236}">
                <a16:creationId xmlns:a16="http://schemas.microsoft.com/office/drawing/2014/main" id="{F72113FE-C422-11D3-996D-67CAC4C9B164}"/>
              </a:ext>
            </a:extLst>
          </p:cNvPr>
          <p:cNvSpPr txBox="1"/>
          <p:nvPr/>
        </p:nvSpPr>
        <p:spPr>
          <a:xfrm>
            <a:off x="748288" y="3678569"/>
            <a:ext cx="1023351" cy="307777"/>
          </a:xfrm>
          <a:prstGeom prst="rect">
            <a:avLst/>
          </a:prstGeom>
          <a:noFill/>
        </p:spPr>
        <p:txBody>
          <a:bodyPr wrap="square" rtlCol="0">
            <a:spAutoFit/>
          </a:bodyPr>
          <a:lstStyle/>
          <a:p>
            <a:r>
              <a:rPr lang="vi-VN" sz="1400" b="1" dirty="0">
                <a:solidFill>
                  <a:srgbClr val="1C3E71"/>
                </a:solidFill>
              </a:rPr>
              <a:t>V         </a:t>
            </a:r>
            <a:r>
              <a:rPr lang="en-US" sz="1400" b="1" dirty="0">
                <a:solidFill>
                  <a:srgbClr val="1C3E71"/>
                </a:solidFill>
              </a:rPr>
              <a:t> </a:t>
            </a:r>
            <a:r>
              <a:rPr lang="vi-VN" sz="1400" b="1" dirty="0">
                <a:solidFill>
                  <a:srgbClr val="1C3E71"/>
                </a:solidFill>
              </a:rPr>
              <a:t>v</a:t>
            </a:r>
            <a:endParaRPr lang="en-US" sz="1400" b="1" dirty="0">
              <a:solidFill>
                <a:srgbClr val="1C3E71"/>
              </a:solidFill>
            </a:endParaRPr>
          </a:p>
        </p:txBody>
      </p:sp>
      <p:sp>
        <p:nvSpPr>
          <p:cNvPr id="189" name="Rectangle: Rounded Corners 188">
            <a:extLst>
              <a:ext uri="{FF2B5EF4-FFF2-40B4-BE49-F238E27FC236}">
                <a16:creationId xmlns:a16="http://schemas.microsoft.com/office/drawing/2014/main" id="{2F06258E-4EC1-404D-DB3F-949895BF2424}"/>
              </a:ext>
            </a:extLst>
          </p:cNvPr>
          <p:cNvSpPr/>
          <p:nvPr/>
        </p:nvSpPr>
        <p:spPr>
          <a:xfrm>
            <a:off x="2441344" y="2745742"/>
            <a:ext cx="590396" cy="276388"/>
          </a:xfrm>
          <a:prstGeom prst="roundRect">
            <a:avLst/>
          </a:prstGeom>
          <a:solidFill>
            <a:srgbClr val="1D71B9"/>
          </a:solidFill>
          <a:ln>
            <a:solidFill>
              <a:srgbClr val="1D71B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400"/>
          </a:p>
        </p:txBody>
      </p:sp>
      <p:sp>
        <p:nvSpPr>
          <p:cNvPr id="190" name="TextBox 189">
            <a:extLst>
              <a:ext uri="{FF2B5EF4-FFF2-40B4-BE49-F238E27FC236}">
                <a16:creationId xmlns:a16="http://schemas.microsoft.com/office/drawing/2014/main" id="{070BA87A-E1A3-386B-B288-4A05B58EF529}"/>
              </a:ext>
            </a:extLst>
          </p:cNvPr>
          <p:cNvSpPr txBox="1"/>
          <p:nvPr/>
        </p:nvSpPr>
        <p:spPr>
          <a:xfrm>
            <a:off x="2370389" y="3403989"/>
            <a:ext cx="1023351" cy="307777"/>
          </a:xfrm>
          <a:prstGeom prst="rect">
            <a:avLst/>
          </a:prstGeom>
          <a:noFill/>
        </p:spPr>
        <p:txBody>
          <a:bodyPr wrap="square" rtlCol="0">
            <a:spAutoFit/>
          </a:bodyPr>
          <a:lstStyle/>
          <a:p>
            <a:r>
              <a:rPr lang="vi-VN" sz="1400" b="1" dirty="0">
                <a:solidFill>
                  <a:srgbClr val="1C3E71"/>
                </a:solidFill>
              </a:rPr>
              <a:t>B       </a:t>
            </a:r>
            <a:r>
              <a:rPr lang="en-US" sz="1400" b="1" dirty="0">
                <a:solidFill>
                  <a:srgbClr val="1C3E71"/>
                </a:solidFill>
              </a:rPr>
              <a:t>B</a:t>
            </a:r>
          </a:p>
        </p:txBody>
      </p:sp>
      <p:sp>
        <p:nvSpPr>
          <p:cNvPr id="191" name="TextBox 190">
            <a:extLst>
              <a:ext uri="{FF2B5EF4-FFF2-40B4-BE49-F238E27FC236}">
                <a16:creationId xmlns:a16="http://schemas.microsoft.com/office/drawing/2014/main" id="{75E3D0E2-E516-2C78-343F-D21FE888E932}"/>
              </a:ext>
            </a:extLst>
          </p:cNvPr>
          <p:cNvSpPr txBox="1"/>
          <p:nvPr/>
        </p:nvSpPr>
        <p:spPr>
          <a:xfrm>
            <a:off x="2366427" y="3685051"/>
            <a:ext cx="1023351" cy="307777"/>
          </a:xfrm>
          <a:prstGeom prst="rect">
            <a:avLst/>
          </a:prstGeom>
          <a:noFill/>
        </p:spPr>
        <p:txBody>
          <a:bodyPr wrap="square" rtlCol="0">
            <a:spAutoFit/>
          </a:bodyPr>
          <a:lstStyle/>
          <a:p>
            <a:r>
              <a:rPr lang="vi-VN" sz="1400" b="1" dirty="0">
                <a:solidFill>
                  <a:srgbClr val="1C3E71"/>
                </a:solidFill>
              </a:rPr>
              <a:t>V       </a:t>
            </a:r>
            <a:r>
              <a:rPr lang="en-US" sz="1400" b="1" dirty="0">
                <a:solidFill>
                  <a:srgbClr val="1C3E71"/>
                </a:solidFill>
              </a:rPr>
              <a:t>V</a:t>
            </a:r>
          </a:p>
        </p:txBody>
      </p:sp>
      <p:grpSp>
        <p:nvGrpSpPr>
          <p:cNvPr id="192" name="Group 191">
            <a:extLst>
              <a:ext uri="{FF2B5EF4-FFF2-40B4-BE49-F238E27FC236}">
                <a16:creationId xmlns:a16="http://schemas.microsoft.com/office/drawing/2014/main" id="{F4207B8B-8D06-1E2D-DFAE-9374F014DC15}"/>
              </a:ext>
            </a:extLst>
          </p:cNvPr>
          <p:cNvGrpSpPr/>
          <p:nvPr/>
        </p:nvGrpSpPr>
        <p:grpSpPr>
          <a:xfrm>
            <a:off x="3729896" y="1457899"/>
            <a:ext cx="308657" cy="2818519"/>
            <a:chOff x="2374115" y="1420088"/>
            <a:chExt cx="360728" cy="3766339"/>
          </a:xfrm>
        </p:grpSpPr>
        <p:grpSp>
          <p:nvGrpSpPr>
            <p:cNvPr id="193" name="Group 192">
              <a:extLst>
                <a:ext uri="{FF2B5EF4-FFF2-40B4-BE49-F238E27FC236}">
                  <a16:creationId xmlns:a16="http://schemas.microsoft.com/office/drawing/2014/main" id="{CD4EA607-02E6-2E96-E133-D034FCADFFD0}"/>
                </a:ext>
              </a:extLst>
            </p:cNvPr>
            <p:cNvGrpSpPr/>
            <p:nvPr/>
          </p:nvGrpSpPr>
          <p:grpSpPr>
            <a:xfrm rot="10800000">
              <a:off x="2374115" y="1420088"/>
              <a:ext cx="360728" cy="3766339"/>
              <a:chOff x="2432807" y="1284790"/>
              <a:chExt cx="360728" cy="3766339"/>
            </a:xfrm>
          </p:grpSpPr>
          <p:grpSp>
            <p:nvGrpSpPr>
              <p:cNvPr id="196" name="Group 195">
                <a:extLst>
                  <a:ext uri="{FF2B5EF4-FFF2-40B4-BE49-F238E27FC236}">
                    <a16:creationId xmlns:a16="http://schemas.microsoft.com/office/drawing/2014/main" id="{1950300A-A541-565E-486D-89EF34C68FFE}"/>
                  </a:ext>
                </a:extLst>
              </p:cNvPr>
              <p:cNvGrpSpPr/>
              <p:nvPr/>
            </p:nvGrpSpPr>
            <p:grpSpPr>
              <a:xfrm>
                <a:off x="2432807" y="1284790"/>
                <a:ext cx="360727" cy="1875949"/>
                <a:chOff x="2432807" y="925974"/>
                <a:chExt cx="360727" cy="1875949"/>
              </a:xfrm>
            </p:grpSpPr>
            <p:sp>
              <p:nvSpPr>
                <p:cNvPr id="200" name="Rectangle: Rounded Corners 199">
                  <a:extLst>
                    <a:ext uri="{FF2B5EF4-FFF2-40B4-BE49-F238E27FC236}">
                      <a16:creationId xmlns:a16="http://schemas.microsoft.com/office/drawing/2014/main" id="{BA97B5DD-55E7-60CB-5293-9059F586139D}"/>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01" name="Flowchart: Delay 200">
                  <a:extLst>
                    <a:ext uri="{FF2B5EF4-FFF2-40B4-BE49-F238E27FC236}">
                      <a16:creationId xmlns:a16="http://schemas.microsoft.com/office/drawing/2014/main" id="{419FD66C-9696-129E-DCAC-A8EFA251641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97" name="Group 196">
                <a:extLst>
                  <a:ext uri="{FF2B5EF4-FFF2-40B4-BE49-F238E27FC236}">
                    <a16:creationId xmlns:a16="http://schemas.microsoft.com/office/drawing/2014/main" id="{2BBE735D-5BFC-3292-6BDC-21C3BE804BE4}"/>
                  </a:ext>
                </a:extLst>
              </p:cNvPr>
              <p:cNvGrpSpPr/>
              <p:nvPr/>
            </p:nvGrpSpPr>
            <p:grpSpPr>
              <a:xfrm rot="10800000">
                <a:off x="2432808" y="3175180"/>
                <a:ext cx="360727" cy="1875949"/>
                <a:chOff x="2432807" y="925974"/>
                <a:chExt cx="360727" cy="1875949"/>
              </a:xfrm>
            </p:grpSpPr>
            <p:sp>
              <p:nvSpPr>
                <p:cNvPr id="198" name="Rectangle: Rounded Corners 197">
                  <a:extLst>
                    <a:ext uri="{FF2B5EF4-FFF2-40B4-BE49-F238E27FC236}">
                      <a16:creationId xmlns:a16="http://schemas.microsoft.com/office/drawing/2014/main" id="{E1E472CE-7D01-CEC0-BC49-0B266FBE2F0F}"/>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99" name="Flowchart: Delay 198">
                  <a:extLst>
                    <a:ext uri="{FF2B5EF4-FFF2-40B4-BE49-F238E27FC236}">
                      <a16:creationId xmlns:a16="http://schemas.microsoft.com/office/drawing/2014/main" id="{91A9F1B4-0943-B04B-4CA9-F205999EF61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194" name="Rectangle 193">
              <a:extLst>
                <a:ext uri="{FF2B5EF4-FFF2-40B4-BE49-F238E27FC236}">
                  <a16:creationId xmlns:a16="http://schemas.microsoft.com/office/drawing/2014/main" id="{7E0C9D08-0E03-C5F2-79AE-2A146D2FBCD5}"/>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95" name="Rectangle 194">
              <a:extLst>
                <a:ext uri="{FF2B5EF4-FFF2-40B4-BE49-F238E27FC236}">
                  <a16:creationId xmlns:a16="http://schemas.microsoft.com/office/drawing/2014/main" id="{E77C9F29-94E1-8791-1343-B8F65AFEA777}"/>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02" name="Group 201">
            <a:extLst>
              <a:ext uri="{FF2B5EF4-FFF2-40B4-BE49-F238E27FC236}">
                <a16:creationId xmlns:a16="http://schemas.microsoft.com/office/drawing/2014/main" id="{1DF78839-5F20-04F6-FBB1-4C0E31CF29B8}"/>
              </a:ext>
            </a:extLst>
          </p:cNvPr>
          <p:cNvGrpSpPr/>
          <p:nvPr/>
        </p:nvGrpSpPr>
        <p:grpSpPr>
          <a:xfrm>
            <a:off x="3310358" y="1457899"/>
            <a:ext cx="308657" cy="2818519"/>
            <a:chOff x="1737154" y="1420088"/>
            <a:chExt cx="360728" cy="3766339"/>
          </a:xfrm>
        </p:grpSpPr>
        <p:grpSp>
          <p:nvGrpSpPr>
            <p:cNvPr id="203" name="Group 202">
              <a:extLst>
                <a:ext uri="{FF2B5EF4-FFF2-40B4-BE49-F238E27FC236}">
                  <a16:creationId xmlns:a16="http://schemas.microsoft.com/office/drawing/2014/main" id="{7E9F1868-A585-7452-2C29-795F77339881}"/>
                </a:ext>
              </a:extLst>
            </p:cNvPr>
            <p:cNvGrpSpPr/>
            <p:nvPr/>
          </p:nvGrpSpPr>
          <p:grpSpPr>
            <a:xfrm rot="10800000">
              <a:off x="1737154" y="1420088"/>
              <a:ext cx="360728" cy="3766339"/>
              <a:chOff x="2432807" y="1284790"/>
              <a:chExt cx="360728" cy="3766339"/>
            </a:xfrm>
          </p:grpSpPr>
          <p:grpSp>
            <p:nvGrpSpPr>
              <p:cNvPr id="206" name="Group 205">
                <a:extLst>
                  <a:ext uri="{FF2B5EF4-FFF2-40B4-BE49-F238E27FC236}">
                    <a16:creationId xmlns:a16="http://schemas.microsoft.com/office/drawing/2014/main" id="{D44F6534-EBF2-5974-E097-4BBDABF70A49}"/>
                  </a:ext>
                </a:extLst>
              </p:cNvPr>
              <p:cNvGrpSpPr/>
              <p:nvPr/>
            </p:nvGrpSpPr>
            <p:grpSpPr>
              <a:xfrm>
                <a:off x="2432807" y="1284790"/>
                <a:ext cx="360727" cy="1875949"/>
                <a:chOff x="2432807" y="925974"/>
                <a:chExt cx="360727" cy="1875949"/>
              </a:xfrm>
            </p:grpSpPr>
            <p:sp>
              <p:nvSpPr>
                <p:cNvPr id="210" name="Rectangle: Rounded Corners 209">
                  <a:extLst>
                    <a:ext uri="{FF2B5EF4-FFF2-40B4-BE49-F238E27FC236}">
                      <a16:creationId xmlns:a16="http://schemas.microsoft.com/office/drawing/2014/main" id="{3862E5D0-7AC3-EDB4-1EAC-59AC1FF8E933}"/>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11" name="Flowchart: Delay 210">
                  <a:extLst>
                    <a:ext uri="{FF2B5EF4-FFF2-40B4-BE49-F238E27FC236}">
                      <a16:creationId xmlns:a16="http://schemas.microsoft.com/office/drawing/2014/main" id="{49D82F88-78FE-ADDD-9125-B45481B38BF8}"/>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07" name="Group 206">
                <a:extLst>
                  <a:ext uri="{FF2B5EF4-FFF2-40B4-BE49-F238E27FC236}">
                    <a16:creationId xmlns:a16="http://schemas.microsoft.com/office/drawing/2014/main" id="{1005B372-BDD1-F654-B251-F0F763850E14}"/>
                  </a:ext>
                </a:extLst>
              </p:cNvPr>
              <p:cNvGrpSpPr/>
              <p:nvPr/>
            </p:nvGrpSpPr>
            <p:grpSpPr>
              <a:xfrm rot="10800000">
                <a:off x="2432808" y="3175180"/>
                <a:ext cx="360727" cy="1875949"/>
                <a:chOff x="2432807" y="925974"/>
                <a:chExt cx="360727" cy="1875949"/>
              </a:xfrm>
            </p:grpSpPr>
            <p:sp>
              <p:nvSpPr>
                <p:cNvPr id="208" name="Rectangle: Rounded Corners 207">
                  <a:extLst>
                    <a:ext uri="{FF2B5EF4-FFF2-40B4-BE49-F238E27FC236}">
                      <a16:creationId xmlns:a16="http://schemas.microsoft.com/office/drawing/2014/main" id="{045BFC2F-2088-DBFA-76CC-EB5F42F15DCB}"/>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209" name="Flowchart: Delay 208">
                  <a:extLst>
                    <a:ext uri="{FF2B5EF4-FFF2-40B4-BE49-F238E27FC236}">
                      <a16:creationId xmlns:a16="http://schemas.microsoft.com/office/drawing/2014/main" id="{2C4D656C-1890-86D1-D879-9EBDB41BC04F}"/>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04" name="Rectangle 203">
              <a:extLst>
                <a:ext uri="{FF2B5EF4-FFF2-40B4-BE49-F238E27FC236}">
                  <a16:creationId xmlns:a16="http://schemas.microsoft.com/office/drawing/2014/main" id="{E4DABEF6-D073-8E6C-88B5-43A6E4A37B48}"/>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05" name="Rectangle 204">
              <a:extLst>
                <a:ext uri="{FF2B5EF4-FFF2-40B4-BE49-F238E27FC236}">
                  <a16:creationId xmlns:a16="http://schemas.microsoft.com/office/drawing/2014/main" id="{141A34E4-BBB4-7DB1-516B-B1E99875743E}"/>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212" name="Rectangle: Rounded Corners 211">
            <a:extLst>
              <a:ext uri="{FF2B5EF4-FFF2-40B4-BE49-F238E27FC236}">
                <a16:creationId xmlns:a16="http://schemas.microsoft.com/office/drawing/2014/main" id="{BFFC1478-D2D6-77FB-6A98-CB5AF5BC5F58}"/>
              </a:ext>
            </a:extLst>
          </p:cNvPr>
          <p:cNvSpPr/>
          <p:nvPr/>
        </p:nvSpPr>
        <p:spPr>
          <a:xfrm>
            <a:off x="3376649" y="2740339"/>
            <a:ext cx="590396" cy="276388"/>
          </a:xfrm>
          <a:prstGeom prst="roundRect">
            <a:avLst/>
          </a:prstGeom>
          <a:solidFill>
            <a:srgbClr val="A1EDE6"/>
          </a:solidFill>
          <a:ln>
            <a:solidFill>
              <a:srgbClr val="A1ED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13" name="TextBox 212">
            <a:extLst>
              <a:ext uri="{FF2B5EF4-FFF2-40B4-BE49-F238E27FC236}">
                <a16:creationId xmlns:a16="http://schemas.microsoft.com/office/drawing/2014/main" id="{21445062-D368-06A3-83E0-0F96B8AAEDB8}"/>
              </a:ext>
            </a:extLst>
          </p:cNvPr>
          <p:cNvSpPr txBox="1"/>
          <p:nvPr/>
        </p:nvSpPr>
        <p:spPr>
          <a:xfrm>
            <a:off x="3315732" y="3403989"/>
            <a:ext cx="740238" cy="307777"/>
          </a:xfrm>
          <a:prstGeom prst="rect">
            <a:avLst/>
          </a:prstGeom>
          <a:noFill/>
        </p:spPr>
        <p:txBody>
          <a:bodyPr wrap="square" rtlCol="0">
            <a:spAutoFit/>
          </a:bodyPr>
          <a:lstStyle/>
          <a:p>
            <a:r>
              <a:rPr lang="en-US" sz="1400" b="1" dirty="0">
                <a:solidFill>
                  <a:srgbClr val="1C3E71"/>
                </a:solidFill>
              </a:rPr>
              <a:t>b</a:t>
            </a:r>
            <a:r>
              <a:rPr lang="vi-VN" sz="1400" b="1" dirty="0">
                <a:solidFill>
                  <a:srgbClr val="1C3E71"/>
                </a:solidFill>
              </a:rPr>
              <a:t>       b</a:t>
            </a:r>
            <a:endParaRPr lang="en-US" sz="1400" b="1" dirty="0">
              <a:solidFill>
                <a:srgbClr val="1C3E71"/>
              </a:solidFill>
            </a:endParaRPr>
          </a:p>
        </p:txBody>
      </p:sp>
      <p:sp>
        <p:nvSpPr>
          <p:cNvPr id="214" name="TextBox 213">
            <a:extLst>
              <a:ext uri="{FF2B5EF4-FFF2-40B4-BE49-F238E27FC236}">
                <a16:creationId xmlns:a16="http://schemas.microsoft.com/office/drawing/2014/main" id="{E9891667-5544-E962-6387-4B508F7A1767}"/>
              </a:ext>
            </a:extLst>
          </p:cNvPr>
          <p:cNvSpPr txBox="1"/>
          <p:nvPr/>
        </p:nvSpPr>
        <p:spPr>
          <a:xfrm>
            <a:off x="3327860" y="3653520"/>
            <a:ext cx="1023351"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v</a:t>
            </a:r>
            <a:endParaRPr lang="en-US" sz="1400" b="1" dirty="0">
              <a:solidFill>
                <a:srgbClr val="1C3E71"/>
              </a:solidFill>
            </a:endParaRPr>
          </a:p>
        </p:txBody>
      </p:sp>
      <p:grpSp>
        <p:nvGrpSpPr>
          <p:cNvPr id="275" name="Group 274">
            <a:extLst>
              <a:ext uri="{FF2B5EF4-FFF2-40B4-BE49-F238E27FC236}">
                <a16:creationId xmlns:a16="http://schemas.microsoft.com/office/drawing/2014/main" id="{D413A221-D830-4BED-7570-8CB5ECFDAA1A}"/>
              </a:ext>
            </a:extLst>
          </p:cNvPr>
          <p:cNvGrpSpPr/>
          <p:nvPr/>
        </p:nvGrpSpPr>
        <p:grpSpPr>
          <a:xfrm>
            <a:off x="6821776" y="110570"/>
            <a:ext cx="308657" cy="2818519"/>
            <a:chOff x="1737154" y="1420088"/>
            <a:chExt cx="360728" cy="3766339"/>
          </a:xfrm>
        </p:grpSpPr>
        <p:grpSp>
          <p:nvGrpSpPr>
            <p:cNvPr id="276" name="Group 275">
              <a:extLst>
                <a:ext uri="{FF2B5EF4-FFF2-40B4-BE49-F238E27FC236}">
                  <a16:creationId xmlns:a16="http://schemas.microsoft.com/office/drawing/2014/main" id="{7573396F-FAE1-AB0C-2B48-96A0E26BFB60}"/>
                </a:ext>
              </a:extLst>
            </p:cNvPr>
            <p:cNvGrpSpPr/>
            <p:nvPr/>
          </p:nvGrpSpPr>
          <p:grpSpPr>
            <a:xfrm rot="10800000">
              <a:off x="1737154" y="1420088"/>
              <a:ext cx="360728" cy="3766339"/>
              <a:chOff x="2432807" y="1284790"/>
              <a:chExt cx="360728" cy="3766339"/>
            </a:xfrm>
          </p:grpSpPr>
          <p:grpSp>
            <p:nvGrpSpPr>
              <p:cNvPr id="279" name="Group 278">
                <a:extLst>
                  <a:ext uri="{FF2B5EF4-FFF2-40B4-BE49-F238E27FC236}">
                    <a16:creationId xmlns:a16="http://schemas.microsoft.com/office/drawing/2014/main" id="{601C5C67-8F4F-4B9A-A732-03A47F99D255}"/>
                  </a:ext>
                </a:extLst>
              </p:cNvPr>
              <p:cNvGrpSpPr/>
              <p:nvPr/>
            </p:nvGrpSpPr>
            <p:grpSpPr>
              <a:xfrm>
                <a:off x="2432807" y="1284790"/>
                <a:ext cx="360727" cy="1875949"/>
                <a:chOff x="2432807" y="925974"/>
                <a:chExt cx="360727" cy="1875949"/>
              </a:xfrm>
            </p:grpSpPr>
            <p:sp>
              <p:nvSpPr>
                <p:cNvPr id="283" name="Rectangle: Rounded Corners 282">
                  <a:extLst>
                    <a:ext uri="{FF2B5EF4-FFF2-40B4-BE49-F238E27FC236}">
                      <a16:creationId xmlns:a16="http://schemas.microsoft.com/office/drawing/2014/main" id="{7E27F791-4F86-B66E-6632-3EC80131EE9B}"/>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84" name="Flowchart: Delay 283">
                  <a:extLst>
                    <a:ext uri="{FF2B5EF4-FFF2-40B4-BE49-F238E27FC236}">
                      <a16:creationId xmlns:a16="http://schemas.microsoft.com/office/drawing/2014/main" id="{A2EF52BE-12C5-BAF4-E512-620915A213B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80" name="Group 279">
                <a:extLst>
                  <a:ext uri="{FF2B5EF4-FFF2-40B4-BE49-F238E27FC236}">
                    <a16:creationId xmlns:a16="http://schemas.microsoft.com/office/drawing/2014/main" id="{C4BB95FE-A8FD-75FE-7550-202C423B4CE2}"/>
                  </a:ext>
                </a:extLst>
              </p:cNvPr>
              <p:cNvGrpSpPr/>
              <p:nvPr/>
            </p:nvGrpSpPr>
            <p:grpSpPr>
              <a:xfrm rot="10800000">
                <a:off x="2432808" y="3166471"/>
                <a:ext cx="360727" cy="1884658"/>
                <a:chOff x="2432807" y="925974"/>
                <a:chExt cx="360727" cy="1884658"/>
              </a:xfrm>
            </p:grpSpPr>
            <p:sp>
              <p:nvSpPr>
                <p:cNvPr id="281" name="Rectangle: Rounded Corners 280">
                  <a:extLst>
                    <a:ext uri="{FF2B5EF4-FFF2-40B4-BE49-F238E27FC236}">
                      <a16:creationId xmlns:a16="http://schemas.microsoft.com/office/drawing/2014/main" id="{14A2FA2C-092B-1DB2-3CAA-7BC907A1EEC1}"/>
                    </a:ext>
                  </a:extLst>
                </p:cNvPr>
                <p:cNvSpPr/>
                <p:nvPr/>
              </p:nvSpPr>
              <p:spPr>
                <a:xfrm>
                  <a:off x="2432807" y="1032166"/>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82" name="Flowchart: Delay 281">
                  <a:extLst>
                    <a:ext uri="{FF2B5EF4-FFF2-40B4-BE49-F238E27FC236}">
                      <a16:creationId xmlns:a16="http://schemas.microsoft.com/office/drawing/2014/main" id="{1F9A8746-B5B7-EE90-7419-B5F55FBAA17B}"/>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77" name="Rectangle 276">
              <a:extLst>
                <a:ext uri="{FF2B5EF4-FFF2-40B4-BE49-F238E27FC236}">
                  <a16:creationId xmlns:a16="http://schemas.microsoft.com/office/drawing/2014/main" id="{02796B2D-66CA-1844-D5D7-F50F5488093D}"/>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78" name="Rectangle 277">
              <a:extLst>
                <a:ext uri="{FF2B5EF4-FFF2-40B4-BE49-F238E27FC236}">
                  <a16:creationId xmlns:a16="http://schemas.microsoft.com/office/drawing/2014/main" id="{23368190-13C3-0485-3B85-B5F213A14038}"/>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88" name="Group 287">
            <a:extLst>
              <a:ext uri="{FF2B5EF4-FFF2-40B4-BE49-F238E27FC236}">
                <a16:creationId xmlns:a16="http://schemas.microsoft.com/office/drawing/2014/main" id="{FAC8C7FF-1528-1443-06A6-E2B68A15E3C3}"/>
              </a:ext>
            </a:extLst>
          </p:cNvPr>
          <p:cNvGrpSpPr/>
          <p:nvPr/>
        </p:nvGrpSpPr>
        <p:grpSpPr>
          <a:xfrm>
            <a:off x="8459776" y="110570"/>
            <a:ext cx="308657" cy="2818519"/>
            <a:chOff x="2374115" y="1420088"/>
            <a:chExt cx="360728" cy="3766339"/>
          </a:xfrm>
        </p:grpSpPr>
        <p:grpSp>
          <p:nvGrpSpPr>
            <p:cNvPr id="289" name="Group 288">
              <a:extLst>
                <a:ext uri="{FF2B5EF4-FFF2-40B4-BE49-F238E27FC236}">
                  <a16:creationId xmlns:a16="http://schemas.microsoft.com/office/drawing/2014/main" id="{222B515F-6B99-BBEB-6B57-B3AE1216D22E}"/>
                </a:ext>
              </a:extLst>
            </p:cNvPr>
            <p:cNvGrpSpPr/>
            <p:nvPr/>
          </p:nvGrpSpPr>
          <p:grpSpPr>
            <a:xfrm rot="10800000">
              <a:off x="2374115" y="1420088"/>
              <a:ext cx="360728" cy="3766339"/>
              <a:chOff x="2432807" y="1284790"/>
              <a:chExt cx="360728" cy="3766339"/>
            </a:xfrm>
          </p:grpSpPr>
          <p:grpSp>
            <p:nvGrpSpPr>
              <p:cNvPr id="292" name="Group 291">
                <a:extLst>
                  <a:ext uri="{FF2B5EF4-FFF2-40B4-BE49-F238E27FC236}">
                    <a16:creationId xmlns:a16="http://schemas.microsoft.com/office/drawing/2014/main" id="{D94FD5FC-CAE7-07E3-7A19-729946FB12ED}"/>
                  </a:ext>
                </a:extLst>
              </p:cNvPr>
              <p:cNvGrpSpPr/>
              <p:nvPr/>
            </p:nvGrpSpPr>
            <p:grpSpPr>
              <a:xfrm>
                <a:off x="2432807" y="1284790"/>
                <a:ext cx="360727" cy="1875949"/>
                <a:chOff x="2432807" y="925974"/>
                <a:chExt cx="360727" cy="1875949"/>
              </a:xfrm>
            </p:grpSpPr>
            <p:sp>
              <p:nvSpPr>
                <p:cNvPr id="296" name="Rectangle: Rounded Corners 295">
                  <a:extLst>
                    <a:ext uri="{FF2B5EF4-FFF2-40B4-BE49-F238E27FC236}">
                      <a16:creationId xmlns:a16="http://schemas.microsoft.com/office/drawing/2014/main" id="{AE5D2AB9-2466-E197-F731-BF5149DBB5BC}"/>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97" name="Flowchart: Delay 296">
                  <a:extLst>
                    <a:ext uri="{FF2B5EF4-FFF2-40B4-BE49-F238E27FC236}">
                      <a16:creationId xmlns:a16="http://schemas.microsoft.com/office/drawing/2014/main" id="{0B0CC714-0CE0-115E-6A83-0F6A4C1ABD8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93" name="Group 292">
                <a:extLst>
                  <a:ext uri="{FF2B5EF4-FFF2-40B4-BE49-F238E27FC236}">
                    <a16:creationId xmlns:a16="http://schemas.microsoft.com/office/drawing/2014/main" id="{F7B3E24D-4D2F-8750-92FE-F23A9CAEC833}"/>
                  </a:ext>
                </a:extLst>
              </p:cNvPr>
              <p:cNvGrpSpPr/>
              <p:nvPr/>
            </p:nvGrpSpPr>
            <p:grpSpPr>
              <a:xfrm rot="10800000">
                <a:off x="2432808" y="3166471"/>
                <a:ext cx="360727" cy="1884658"/>
                <a:chOff x="2432807" y="925974"/>
                <a:chExt cx="360727" cy="1884658"/>
              </a:xfrm>
            </p:grpSpPr>
            <p:sp>
              <p:nvSpPr>
                <p:cNvPr id="294" name="Rectangle: Rounded Corners 293">
                  <a:extLst>
                    <a:ext uri="{FF2B5EF4-FFF2-40B4-BE49-F238E27FC236}">
                      <a16:creationId xmlns:a16="http://schemas.microsoft.com/office/drawing/2014/main" id="{D48D47AC-DD21-C860-88B4-18C9B7679876}"/>
                    </a:ext>
                  </a:extLst>
                </p:cNvPr>
                <p:cNvSpPr/>
                <p:nvPr/>
              </p:nvSpPr>
              <p:spPr>
                <a:xfrm>
                  <a:off x="2432807" y="1032166"/>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295" name="Flowchart: Delay 294">
                  <a:extLst>
                    <a:ext uri="{FF2B5EF4-FFF2-40B4-BE49-F238E27FC236}">
                      <a16:creationId xmlns:a16="http://schemas.microsoft.com/office/drawing/2014/main" id="{038057CB-343C-E351-B8FC-FCB4C8B2FC6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90" name="Rectangle 289">
              <a:extLst>
                <a:ext uri="{FF2B5EF4-FFF2-40B4-BE49-F238E27FC236}">
                  <a16:creationId xmlns:a16="http://schemas.microsoft.com/office/drawing/2014/main" id="{F254F879-5F80-CC43-7176-C8FD94959B73}"/>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91" name="Rectangle 290">
              <a:extLst>
                <a:ext uri="{FF2B5EF4-FFF2-40B4-BE49-F238E27FC236}">
                  <a16:creationId xmlns:a16="http://schemas.microsoft.com/office/drawing/2014/main" id="{A1FA44EE-C716-012A-DF1B-F3B720AB0994}"/>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83" name="Group 382">
            <a:extLst>
              <a:ext uri="{FF2B5EF4-FFF2-40B4-BE49-F238E27FC236}">
                <a16:creationId xmlns:a16="http://schemas.microsoft.com/office/drawing/2014/main" id="{79DD1F3B-76A3-2553-C280-B0227652A767}"/>
              </a:ext>
            </a:extLst>
          </p:cNvPr>
          <p:cNvGrpSpPr/>
          <p:nvPr/>
        </p:nvGrpSpPr>
        <p:grpSpPr>
          <a:xfrm>
            <a:off x="7906114" y="110570"/>
            <a:ext cx="312208" cy="2818519"/>
            <a:chOff x="10809303" y="1322605"/>
            <a:chExt cx="364878" cy="3766339"/>
          </a:xfrm>
        </p:grpSpPr>
        <p:grpSp>
          <p:nvGrpSpPr>
            <p:cNvPr id="298" name="Group 297">
              <a:extLst>
                <a:ext uri="{FF2B5EF4-FFF2-40B4-BE49-F238E27FC236}">
                  <a16:creationId xmlns:a16="http://schemas.microsoft.com/office/drawing/2014/main" id="{1D6251AF-6E4C-34BA-D493-32F97F850609}"/>
                </a:ext>
              </a:extLst>
            </p:cNvPr>
            <p:cNvGrpSpPr/>
            <p:nvPr/>
          </p:nvGrpSpPr>
          <p:grpSpPr>
            <a:xfrm>
              <a:off x="10809303" y="1322605"/>
              <a:ext cx="360728" cy="3766339"/>
              <a:chOff x="1737154" y="1420088"/>
              <a:chExt cx="360728" cy="3766339"/>
            </a:xfrm>
          </p:grpSpPr>
          <p:grpSp>
            <p:nvGrpSpPr>
              <p:cNvPr id="299" name="Group 298">
                <a:extLst>
                  <a:ext uri="{FF2B5EF4-FFF2-40B4-BE49-F238E27FC236}">
                    <a16:creationId xmlns:a16="http://schemas.microsoft.com/office/drawing/2014/main" id="{A8505B99-D5CA-4F76-4F5F-443480FAA2F9}"/>
                  </a:ext>
                </a:extLst>
              </p:cNvPr>
              <p:cNvGrpSpPr/>
              <p:nvPr/>
            </p:nvGrpSpPr>
            <p:grpSpPr>
              <a:xfrm rot="10800000">
                <a:off x="1737154" y="1420088"/>
                <a:ext cx="360728" cy="3766339"/>
                <a:chOff x="2432807" y="1284790"/>
                <a:chExt cx="360728" cy="3766339"/>
              </a:xfrm>
            </p:grpSpPr>
            <p:grpSp>
              <p:nvGrpSpPr>
                <p:cNvPr id="302" name="Group 301">
                  <a:extLst>
                    <a:ext uri="{FF2B5EF4-FFF2-40B4-BE49-F238E27FC236}">
                      <a16:creationId xmlns:a16="http://schemas.microsoft.com/office/drawing/2014/main" id="{175C1CAD-DEC7-1912-3E46-EED106E4F7B7}"/>
                    </a:ext>
                  </a:extLst>
                </p:cNvPr>
                <p:cNvGrpSpPr/>
                <p:nvPr/>
              </p:nvGrpSpPr>
              <p:grpSpPr>
                <a:xfrm>
                  <a:off x="2432807" y="1284790"/>
                  <a:ext cx="360727" cy="1875949"/>
                  <a:chOff x="2432807" y="925974"/>
                  <a:chExt cx="360727" cy="1875949"/>
                </a:xfrm>
              </p:grpSpPr>
              <p:sp>
                <p:nvSpPr>
                  <p:cNvPr id="306" name="Rectangle: Rounded Corners 305">
                    <a:extLst>
                      <a:ext uri="{FF2B5EF4-FFF2-40B4-BE49-F238E27FC236}">
                        <a16:creationId xmlns:a16="http://schemas.microsoft.com/office/drawing/2014/main" id="{645E97E4-956C-92F3-1855-2534BEE39BAE}"/>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07" name="Flowchart: Delay 306">
                    <a:extLst>
                      <a:ext uri="{FF2B5EF4-FFF2-40B4-BE49-F238E27FC236}">
                        <a16:creationId xmlns:a16="http://schemas.microsoft.com/office/drawing/2014/main" id="{9E8C28E1-99E0-3E3C-97E2-E3F39EF5BD54}"/>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03" name="Group 302">
                  <a:extLst>
                    <a:ext uri="{FF2B5EF4-FFF2-40B4-BE49-F238E27FC236}">
                      <a16:creationId xmlns:a16="http://schemas.microsoft.com/office/drawing/2014/main" id="{91BA2625-41B4-B9C6-F748-1B8C96A9EBE8}"/>
                    </a:ext>
                  </a:extLst>
                </p:cNvPr>
                <p:cNvGrpSpPr/>
                <p:nvPr/>
              </p:nvGrpSpPr>
              <p:grpSpPr>
                <a:xfrm rot="10800000">
                  <a:off x="2432808" y="3166471"/>
                  <a:ext cx="360727" cy="1884658"/>
                  <a:chOff x="2432807" y="925974"/>
                  <a:chExt cx="360727" cy="1884658"/>
                </a:xfrm>
              </p:grpSpPr>
              <p:sp>
                <p:nvSpPr>
                  <p:cNvPr id="304" name="Rectangle: Rounded Corners 303">
                    <a:extLst>
                      <a:ext uri="{FF2B5EF4-FFF2-40B4-BE49-F238E27FC236}">
                        <a16:creationId xmlns:a16="http://schemas.microsoft.com/office/drawing/2014/main" id="{E73D8C77-7FA9-5F2E-7C32-80D517D30CC8}"/>
                      </a:ext>
                    </a:extLst>
                  </p:cNvPr>
                  <p:cNvSpPr/>
                  <p:nvPr/>
                </p:nvSpPr>
                <p:spPr>
                  <a:xfrm>
                    <a:off x="2432807" y="1032166"/>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05" name="Flowchart: Delay 304">
                    <a:extLst>
                      <a:ext uri="{FF2B5EF4-FFF2-40B4-BE49-F238E27FC236}">
                        <a16:creationId xmlns:a16="http://schemas.microsoft.com/office/drawing/2014/main" id="{5525D790-771F-3AFA-37D2-430E1F757394}"/>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301" name="Rectangle 300">
                <a:extLst>
                  <a:ext uri="{FF2B5EF4-FFF2-40B4-BE49-F238E27FC236}">
                    <a16:creationId xmlns:a16="http://schemas.microsoft.com/office/drawing/2014/main" id="{665F9FB2-138F-2D52-44AB-839B518C1088}"/>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13" name="Group 312">
              <a:extLst>
                <a:ext uri="{FF2B5EF4-FFF2-40B4-BE49-F238E27FC236}">
                  <a16:creationId xmlns:a16="http://schemas.microsoft.com/office/drawing/2014/main" id="{96464B8F-A079-0922-10E3-6DAC1BE462E0}"/>
                </a:ext>
              </a:extLst>
            </p:cNvPr>
            <p:cNvGrpSpPr/>
            <p:nvPr/>
          </p:nvGrpSpPr>
          <p:grpSpPr>
            <a:xfrm>
              <a:off x="10813454" y="4338739"/>
              <a:ext cx="360727" cy="467067"/>
              <a:chOff x="9583824" y="5256401"/>
              <a:chExt cx="360727" cy="467067"/>
            </a:xfrm>
          </p:grpSpPr>
          <p:sp>
            <p:nvSpPr>
              <p:cNvPr id="311" name="Rectangle 310">
                <a:extLst>
                  <a:ext uri="{FF2B5EF4-FFF2-40B4-BE49-F238E27FC236}">
                    <a16:creationId xmlns:a16="http://schemas.microsoft.com/office/drawing/2014/main" id="{2D5138C5-BC6D-6E89-333A-119D22A53713}"/>
                  </a:ext>
                </a:extLst>
              </p:cNvPr>
              <p:cNvSpPr/>
              <p:nvPr/>
            </p:nvSpPr>
            <p:spPr>
              <a:xfrm>
                <a:off x="9583824" y="5256401"/>
                <a:ext cx="360727" cy="46706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12" name="Rectangle 311">
                <a:extLst>
                  <a:ext uri="{FF2B5EF4-FFF2-40B4-BE49-F238E27FC236}">
                    <a16:creationId xmlns:a16="http://schemas.microsoft.com/office/drawing/2014/main" id="{E4F76169-8E9A-0215-B365-5E5A8663E321}"/>
                  </a:ext>
                </a:extLst>
              </p:cNvPr>
              <p:cNvSpPr/>
              <p:nvPr/>
            </p:nvSpPr>
            <p:spPr>
              <a:xfrm rot="10800000">
                <a:off x="9590451" y="5326309"/>
                <a:ext cx="347472" cy="17318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grpSp>
        <p:nvGrpSpPr>
          <p:cNvPr id="382" name="Group 381">
            <a:extLst>
              <a:ext uri="{FF2B5EF4-FFF2-40B4-BE49-F238E27FC236}">
                <a16:creationId xmlns:a16="http://schemas.microsoft.com/office/drawing/2014/main" id="{33542E9F-EAF3-5F69-247D-3C6DFC25A6D7}"/>
              </a:ext>
            </a:extLst>
          </p:cNvPr>
          <p:cNvGrpSpPr/>
          <p:nvPr/>
        </p:nvGrpSpPr>
        <p:grpSpPr>
          <a:xfrm>
            <a:off x="7390346" y="110570"/>
            <a:ext cx="308657" cy="2818519"/>
            <a:chOff x="10206523" y="1329826"/>
            <a:chExt cx="360728" cy="3766339"/>
          </a:xfrm>
        </p:grpSpPr>
        <p:grpSp>
          <p:nvGrpSpPr>
            <p:cNvPr id="265" name="Group 264">
              <a:extLst>
                <a:ext uri="{FF2B5EF4-FFF2-40B4-BE49-F238E27FC236}">
                  <a16:creationId xmlns:a16="http://schemas.microsoft.com/office/drawing/2014/main" id="{3280C015-4676-3DB6-1EEF-7DAC0BF40922}"/>
                </a:ext>
              </a:extLst>
            </p:cNvPr>
            <p:cNvGrpSpPr/>
            <p:nvPr/>
          </p:nvGrpSpPr>
          <p:grpSpPr>
            <a:xfrm>
              <a:off x="10206523" y="1329826"/>
              <a:ext cx="360728" cy="3766339"/>
              <a:chOff x="2374115" y="1420088"/>
              <a:chExt cx="360728" cy="3766339"/>
            </a:xfrm>
          </p:grpSpPr>
          <p:grpSp>
            <p:nvGrpSpPr>
              <p:cNvPr id="266" name="Group 265">
                <a:extLst>
                  <a:ext uri="{FF2B5EF4-FFF2-40B4-BE49-F238E27FC236}">
                    <a16:creationId xmlns:a16="http://schemas.microsoft.com/office/drawing/2014/main" id="{59C3B1A6-B712-A547-EF2C-D5180F3DA335}"/>
                  </a:ext>
                </a:extLst>
              </p:cNvPr>
              <p:cNvGrpSpPr/>
              <p:nvPr/>
            </p:nvGrpSpPr>
            <p:grpSpPr>
              <a:xfrm rot="10800000">
                <a:off x="2374115" y="1420088"/>
                <a:ext cx="360728" cy="3766339"/>
                <a:chOff x="2432807" y="1284790"/>
                <a:chExt cx="360728" cy="3766339"/>
              </a:xfrm>
            </p:grpSpPr>
            <p:grpSp>
              <p:nvGrpSpPr>
                <p:cNvPr id="269" name="Group 268">
                  <a:extLst>
                    <a:ext uri="{FF2B5EF4-FFF2-40B4-BE49-F238E27FC236}">
                      <a16:creationId xmlns:a16="http://schemas.microsoft.com/office/drawing/2014/main" id="{316D810D-C9ED-C402-B6A0-B57BF5C33049}"/>
                    </a:ext>
                  </a:extLst>
                </p:cNvPr>
                <p:cNvGrpSpPr/>
                <p:nvPr/>
              </p:nvGrpSpPr>
              <p:grpSpPr>
                <a:xfrm>
                  <a:off x="2432807" y="1284790"/>
                  <a:ext cx="360727" cy="1875949"/>
                  <a:chOff x="2432807" y="925974"/>
                  <a:chExt cx="360727" cy="1875949"/>
                </a:xfrm>
              </p:grpSpPr>
              <p:sp>
                <p:nvSpPr>
                  <p:cNvPr id="273" name="Rectangle: Rounded Corners 272">
                    <a:extLst>
                      <a:ext uri="{FF2B5EF4-FFF2-40B4-BE49-F238E27FC236}">
                        <a16:creationId xmlns:a16="http://schemas.microsoft.com/office/drawing/2014/main" id="{A501766D-604B-F585-90CC-A0591998FCF3}"/>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74" name="Flowchart: Delay 273">
                    <a:extLst>
                      <a:ext uri="{FF2B5EF4-FFF2-40B4-BE49-F238E27FC236}">
                        <a16:creationId xmlns:a16="http://schemas.microsoft.com/office/drawing/2014/main" id="{5B2B1CA9-4D14-4210-840A-24C39653FE35}"/>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70" name="Group 269">
                  <a:extLst>
                    <a:ext uri="{FF2B5EF4-FFF2-40B4-BE49-F238E27FC236}">
                      <a16:creationId xmlns:a16="http://schemas.microsoft.com/office/drawing/2014/main" id="{FE4B377C-10EE-2CB1-D56D-38B494CAD641}"/>
                    </a:ext>
                  </a:extLst>
                </p:cNvPr>
                <p:cNvGrpSpPr/>
                <p:nvPr/>
              </p:nvGrpSpPr>
              <p:grpSpPr>
                <a:xfrm rot="10800000">
                  <a:off x="2432808" y="3166471"/>
                  <a:ext cx="360727" cy="1884658"/>
                  <a:chOff x="2432807" y="925974"/>
                  <a:chExt cx="360727" cy="1884658"/>
                </a:xfrm>
              </p:grpSpPr>
              <p:sp>
                <p:nvSpPr>
                  <p:cNvPr id="271" name="Rectangle: Rounded Corners 270">
                    <a:extLst>
                      <a:ext uri="{FF2B5EF4-FFF2-40B4-BE49-F238E27FC236}">
                        <a16:creationId xmlns:a16="http://schemas.microsoft.com/office/drawing/2014/main" id="{3E2ACD0F-1AE7-8E8A-8155-139E80D8EAFF}"/>
                      </a:ext>
                    </a:extLst>
                  </p:cNvPr>
                  <p:cNvSpPr/>
                  <p:nvPr/>
                </p:nvSpPr>
                <p:spPr>
                  <a:xfrm>
                    <a:off x="2432807" y="1032166"/>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72" name="Flowchart: Delay 271">
                    <a:extLst>
                      <a:ext uri="{FF2B5EF4-FFF2-40B4-BE49-F238E27FC236}">
                        <a16:creationId xmlns:a16="http://schemas.microsoft.com/office/drawing/2014/main" id="{C47BAA4B-0E83-9076-72D6-351DED529EEA}"/>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68" name="Rectangle 267">
                <a:extLst>
                  <a:ext uri="{FF2B5EF4-FFF2-40B4-BE49-F238E27FC236}">
                    <a16:creationId xmlns:a16="http://schemas.microsoft.com/office/drawing/2014/main" id="{CB8FE712-EE3E-13CA-FCB6-057E5A9C2DED}"/>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14" name="Group 313">
              <a:extLst>
                <a:ext uri="{FF2B5EF4-FFF2-40B4-BE49-F238E27FC236}">
                  <a16:creationId xmlns:a16="http://schemas.microsoft.com/office/drawing/2014/main" id="{0CA78A19-97E2-DDD2-4A35-16887928242E}"/>
                </a:ext>
              </a:extLst>
            </p:cNvPr>
            <p:cNvGrpSpPr/>
            <p:nvPr/>
          </p:nvGrpSpPr>
          <p:grpSpPr>
            <a:xfrm>
              <a:off x="10206523" y="4345960"/>
              <a:ext cx="360727" cy="467067"/>
              <a:chOff x="9583824" y="5256401"/>
              <a:chExt cx="360727" cy="467067"/>
            </a:xfrm>
          </p:grpSpPr>
          <p:sp>
            <p:nvSpPr>
              <p:cNvPr id="315" name="Rectangle 314">
                <a:extLst>
                  <a:ext uri="{FF2B5EF4-FFF2-40B4-BE49-F238E27FC236}">
                    <a16:creationId xmlns:a16="http://schemas.microsoft.com/office/drawing/2014/main" id="{DCC284CB-AEAD-0D07-4FC7-18AC76FBA10A}"/>
                  </a:ext>
                </a:extLst>
              </p:cNvPr>
              <p:cNvSpPr/>
              <p:nvPr/>
            </p:nvSpPr>
            <p:spPr>
              <a:xfrm>
                <a:off x="9583824" y="5256401"/>
                <a:ext cx="360727" cy="467067"/>
              </a:xfrm>
              <a:prstGeom prst="rect">
                <a:avLst/>
              </a:prstGeom>
              <a:solidFill>
                <a:srgbClr val="A1ED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16" name="Rectangle 315">
                <a:extLst>
                  <a:ext uri="{FF2B5EF4-FFF2-40B4-BE49-F238E27FC236}">
                    <a16:creationId xmlns:a16="http://schemas.microsoft.com/office/drawing/2014/main" id="{E5410D70-D0E5-8A70-20E8-F21DD16AAAAD}"/>
                  </a:ext>
                </a:extLst>
              </p:cNvPr>
              <p:cNvSpPr/>
              <p:nvPr/>
            </p:nvSpPr>
            <p:spPr>
              <a:xfrm rot="10800000">
                <a:off x="9590451" y="5326309"/>
                <a:ext cx="347472" cy="17318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317" name="TextBox 316">
            <a:extLst>
              <a:ext uri="{FF2B5EF4-FFF2-40B4-BE49-F238E27FC236}">
                <a16:creationId xmlns:a16="http://schemas.microsoft.com/office/drawing/2014/main" id="{F281ACBC-DB2F-8CA3-2F39-B4C169D45874}"/>
              </a:ext>
            </a:extLst>
          </p:cNvPr>
          <p:cNvSpPr txBox="1"/>
          <p:nvPr/>
        </p:nvSpPr>
        <p:spPr>
          <a:xfrm>
            <a:off x="6829159" y="2342980"/>
            <a:ext cx="1023351"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a:t>
            </a:r>
            <a:r>
              <a:rPr lang="en-US" sz="1400" b="1" dirty="0">
                <a:solidFill>
                  <a:srgbClr val="1C3E71"/>
                </a:solidFill>
              </a:rPr>
              <a:t>    v</a:t>
            </a:r>
          </a:p>
        </p:txBody>
      </p:sp>
      <p:sp>
        <p:nvSpPr>
          <p:cNvPr id="318" name="TextBox 317">
            <a:extLst>
              <a:ext uri="{FF2B5EF4-FFF2-40B4-BE49-F238E27FC236}">
                <a16:creationId xmlns:a16="http://schemas.microsoft.com/office/drawing/2014/main" id="{8DA126E1-314A-C83D-C4D7-2E6464CBFDC7}"/>
              </a:ext>
            </a:extLst>
          </p:cNvPr>
          <p:cNvSpPr txBox="1"/>
          <p:nvPr/>
        </p:nvSpPr>
        <p:spPr>
          <a:xfrm>
            <a:off x="7920330" y="2359985"/>
            <a:ext cx="896499"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a:t>
            </a:r>
            <a:r>
              <a:rPr lang="en-US" sz="1400" b="1" dirty="0">
                <a:solidFill>
                  <a:srgbClr val="1C3E71"/>
                </a:solidFill>
              </a:rPr>
              <a:t>   v</a:t>
            </a:r>
          </a:p>
        </p:txBody>
      </p:sp>
      <p:sp>
        <p:nvSpPr>
          <p:cNvPr id="386" name="TextBox 385">
            <a:extLst>
              <a:ext uri="{FF2B5EF4-FFF2-40B4-BE49-F238E27FC236}">
                <a16:creationId xmlns:a16="http://schemas.microsoft.com/office/drawing/2014/main" id="{842B3256-45B5-C003-36A6-EF78420C8A50}"/>
              </a:ext>
            </a:extLst>
          </p:cNvPr>
          <p:cNvSpPr txBox="1"/>
          <p:nvPr/>
        </p:nvSpPr>
        <p:spPr>
          <a:xfrm>
            <a:off x="6830408" y="2048716"/>
            <a:ext cx="990183" cy="307777"/>
          </a:xfrm>
          <a:prstGeom prst="rect">
            <a:avLst/>
          </a:prstGeom>
          <a:noFill/>
        </p:spPr>
        <p:txBody>
          <a:bodyPr wrap="square" rtlCol="0">
            <a:spAutoFit/>
          </a:bodyPr>
          <a:lstStyle/>
          <a:p>
            <a:r>
              <a:rPr lang="en-US" sz="1400" b="1" dirty="0">
                <a:solidFill>
                  <a:srgbClr val="1C3E71"/>
                </a:solidFill>
              </a:rPr>
              <a:t>B    </a:t>
            </a:r>
            <a:r>
              <a:rPr lang="vi-VN" sz="1400" b="1" dirty="0">
                <a:solidFill>
                  <a:srgbClr val="1C3E71"/>
                </a:solidFill>
              </a:rPr>
              <a:t>      </a:t>
            </a:r>
            <a:r>
              <a:rPr lang="en-US" sz="1400" b="1" dirty="0">
                <a:solidFill>
                  <a:srgbClr val="1C3E71"/>
                </a:solidFill>
              </a:rPr>
              <a:t>B</a:t>
            </a:r>
          </a:p>
        </p:txBody>
      </p:sp>
      <p:sp>
        <p:nvSpPr>
          <p:cNvPr id="387" name="TextBox 386">
            <a:extLst>
              <a:ext uri="{FF2B5EF4-FFF2-40B4-BE49-F238E27FC236}">
                <a16:creationId xmlns:a16="http://schemas.microsoft.com/office/drawing/2014/main" id="{8D498A37-1439-F8C3-3518-4CB1C51DD362}"/>
              </a:ext>
            </a:extLst>
          </p:cNvPr>
          <p:cNvSpPr txBox="1"/>
          <p:nvPr/>
        </p:nvSpPr>
        <p:spPr>
          <a:xfrm>
            <a:off x="7918680" y="2052622"/>
            <a:ext cx="990183" cy="307777"/>
          </a:xfrm>
          <a:prstGeom prst="rect">
            <a:avLst/>
          </a:prstGeom>
          <a:noFill/>
        </p:spPr>
        <p:txBody>
          <a:bodyPr wrap="square" rtlCol="0">
            <a:spAutoFit/>
          </a:bodyPr>
          <a:lstStyle/>
          <a:p>
            <a:r>
              <a:rPr lang="en-US" sz="1400" b="1" dirty="0">
                <a:solidFill>
                  <a:srgbClr val="1C3E71"/>
                </a:solidFill>
              </a:rPr>
              <a:t>b    </a:t>
            </a:r>
            <a:r>
              <a:rPr lang="vi-VN" sz="1400" b="1" dirty="0">
                <a:solidFill>
                  <a:srgbClr val="1C3E71"/>
                </a:solidFill>
              </a:rPr>
              <a:t>      </a:t>
            </a:r>
            <a:r>
              <a:rPr lang="en-US" sz="1400" b="1" dirty="0">
                <a:solidFill>
                  <a:srgbClr val="1C3E71"/>
                </a:solidFill>
              </a:rPr>
              <a:t>b</a:t>
            </a:r>
          </a:p>
        </p:txBody>
      </p:sp>
      <mc:AlternateContent xmlns:mc="http://schemas.openxmlformats.org/markup-compatibility/2006" xmlns:a14="http://schemas.microsoft.com/office/drawing/2010/main">
        <mc:Choice Requires="a14">
          <p:sp>
            <p:nvSpPr>
              <p:cNvPr id="388" name="TextBox 387">
                <a:extLst>
                  <a:ext uri="{FF2B5EF4-FFF2-40B4-BE49-F238E27FC236}">
                    <a16:creationId xmlns:a16="http://schemas.microsoft.com/office/drawing/2014/main" id="{AD9C41E9-5AE9-4728-6AAB-3D50FB79E46F}"/>
                  </a:ext>
                </a:extLst>
              </p:cNvPr>
              <p:cNvSpPr txBox="1"/>
              <p:nvPr/>
            </p:nvSpPr>
            <p:spPr>
              <a:xfrm>
                <a:off x="6494705" y="2908756"/>
                <a:ext cx="703149" cy="553998"/>
              </a:xfrm>
              <a:prstGeom prst="rect">
                <a:avLst/>
              </a:prstGeom>
              <a:noFill/>
            </p:spPr>
            <p:txBody>
              <a:bodyPr wrap="square" lIns="0" tIns="0" rIns="0" bIns="0" rtlCol="0">
                <a:spAutoFit/>
              </a:bodyPr>
              <a:lstStyle/>
              <a:p>
                <a:pPr algn="ctr"/>
                <a:r>
                  <a:rPr lang="en-US" b="1" dirty="0">
                    <a:solidFill>
                      <a:srgbClr val="E71D73"/>
                    </a:solidFill>
                  </a:rPr>
                  <a:t>10</a:t>
                </a:r>
                <a14:m>
                  <m:oMath xmlns:m="http://schemas.openxmlformats.org/officeDocument/2006/math">
                    <m:r>
                      <a:rPr lang="en-US" b="1" i="1" smtClean="0">
                        <a:solidFill>
                          <a:srgbClr val="E71D73"/>
                        </a:solidFill>
                        <a:latin typeface="Cambria Math" panose="02040503050406030204" pitchFamily="18" charset="0"/>
                      </a:rPr>
                      <m:t>% </m:t>
                    </m:r>
                  </m:oMath>
                </a14:m>
                <a:endParaRPr lang="en-US" b="1" i="1" dirty="0">
                  <a:solidFill>
                    <a:srgbClr val="E71D73"/>
                  </a:solidFill>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1" i="1" u="sng" smtClean="0">
                          <a:solidFill>
                            <a:srgbClr val="E71D73"/>
                          </a:solidFill>
                          <a:latin typeface="Cambria Math" panose="02040503050406030204" pitchFamily="18" charset="0"/>
                        </a:rPr>
                        <m:t>𝑩𝑽</m:t>
                      </m:r>
                    </m:oMath>
                  </m:oMathPara>
                </a14:m>
                <a:endParaRPr lang="en-US" b="1" u="sng" dirty="0">
                  <a:solidFill>
                    <a:srgbClr val="E71D73"/>
                  </a:solidFill>
                </a:endParaRPr>
              </a:p>
            </p:txBody>
          </p:sp>
        </mc:Choice>
        <mc:Fallback xmlns="">
          <p:sp>
            <p:nvSpPr>
              <p:cNvPr id="388" name="TextBox 387">
                <a:extLst>
                  <a:ext uri="{FF2B5EF4-FFF2-40B4-BE49-F238E27FC236}">
                    <a16:creationId xmlns:a16="http://schemas.microsoft.com/office/drawing/2014/main" id="{AD9C41E9-5AE9-4728-6AAB-3D50FB79E46F}"/>
                  </a:ext>
                </a:extLst>
              </p:cNvPr>
              <p:cNvSpPr txBox="1">
                <a:spLocks noRot="1" noChangeAspect="1" noMove="1" noResize="1" noEditPoints="1" noAdjustHandles="1" noChangeArrowheads="1" noChangeShapeType="1" noTextEdit="1"/>
              </p:cNvSpPr>
              <p:nvPr/>
            </p:nvSpPr>
            <p:spPr>
              <a:xfrm>
                <a:off x="6494705" y="2908756"/>
                <a:ext cx="703149" cy="553998"/>
              </a:xfrm>
              <a:prstGeom prst="rect">
                <a:avLst/>
              </a:prstGeom>
              <a:blipFill>
                <a:blip r:embed="rId3"/>
                <a:stretch>
                  <a:fillRect l="-7759" t="-13187" b="-439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9" name="TextBox 388">
                <a:extLst>
                  <a:ext uri="{FF2B5EF4-FFF2-40B4-BE49-F238E27FC236}">
                    <a16:creationId xmlns:a16="http://schemas.microsoft.com/office/drawing/2014/main" id="{72962E7A-B7CB-5EB8-F546-12975B789105}"/>
                  </a:ext>
                </a:extLst>
              </p:cNvPr>
              <p:cNvSpPr txBox="1"/>
              <p:nvPr/>
            </p:nvSpPr>
            <p:spPr>
              <a:xfrm>
                <a:off x="8443329" y="2908756"/>
                <a:ext cx="452047" cy="553998"/>
              </a:xfrm>
              <a:prstGeom prst="rect">
                <a:avLst/>
              </a:prstGeom>
              <a:noFill/>
            </p:spPr>
            <p:txBody>
              <a:bodyPr wrap="none" lIns="0" tIns="0" rIns="0" bIns="0" rtlCol="0">
                <a:spAutoFit/>
              </a:bodyPr>
              <a:lstStyle/>
              <a:p>
                <a:r>
                  <a:rPr lang="en-US" b="1" i="1" dirty="0">
                    <a:solidFill>
                      <a:srgbClr val="E71D73"/>
                    </a:solidFill>
                    <a:latin typeface="Cambria Math" panose="02040503050406030204" pitchFamily="18" charset="0"/>
                  </a:rPr>
                  <a:t>10%</a:t>
                </a:r>
              </a:p>
              <a:p>
                <a:pPr/>
                <a14:m>
                  <m:oMathPara xmlns:m="http://schemas.openxmlformats.org/officeDocument/2006/math">
                    <m:oMathParaPr>
                      <m:jc m:val="centerGroup"/>
                    </m:oMathParaPr>
                    <m:oMath xmlns:m="http://schemas.openxmlformats.org/officeDocument/2006/math">
                      <m:r>
                        <a:rPr lang="en-US" b="1" i="1" u="sng" smtClean="0">
                          <a:solidFill>
                            <a:srgbClr val="E71D73"/>
                          </a:solidFill>
                          <a:latin typeface="Cambria Math" panose="02040503050406030204" pitchFamily="18" charset="0"/>
                        </a:rPr>
                        <m:t>𝒃𝒗</m:t>
                      </m:r>
                    </m:oMath>
                  </m:oMathPara>
                </a14:m>
                <a:endParaRPr lang="en-US" b="1" u="sng" dirty="0">
                  <a:solidFill>
                    <a:srgbClr val="E71D73"/>
                  </a:solidFill>
                </a:endParaRPr>
              </a:p>
            </p:txBody>
          </p:sp>
        </mc:Choice>
        <mc:Fallback xmlns="">
          <p:sp>
            <p:nvSpPr>
              <p:cNvPr id="389" name="TextBox 388">
                <a:extLst>
                  <a:ext uri="{FF2B5EF4-FFF2-40B4-BE49-F238E27FC236}">
                    <a16:creationId xmlns:a16="http://schemas.microsoft.com/office/drawing/2014/main" id="{72962E7A-B7CB-5EB8-F546-12975B789105}"/>
                  </a:ext>
                </a:extLst>
              </p:cNvPr>
              <p:cNvSpPr txBox="1">
                <a:spLocks noRot="1" noChangeAspect="1" noMove="1" noResize="1" noEditPoints="1" noAdjustHandles="1" noChangeArrowheads="1" noChangeShapeType="1" noTextEdit="1"/>
              </p:cNvSpPr>
              <p:nvPr/>
            </p:nvSpPr>
            <p:spPr>
              <a:xfrm>
                <a:off x="8443329" y="2908756"/>
                <a:ext cx="452047" cy="553998"/>
              </a:xfrm>
              <a:prstGeom prst="rect">
                <a:avLst/>
              </a:prstGeom>
              <a:blipFill>
                <a:blip r:embed="rId4"/>
                <a:stretch>
                  <a:fillRect l="-31081" t="-15385" r="-35135" b="-549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0" name="TextBox 389">
                <a:extLst>
                  <a:ext uri="{FF2B5EF4-FFF2-40B4-BE49-F238E27FC236}">
                    <a16:creationId xmlns:a16="http://schemas.microsoft.com/office/drawing/2014/main" id="{6D1D75E2-6CAD-C2DB-657A-1D6285C8B7BB}"/>
                  </a:ext>
                </a:extLst>
              </p:cNvPr>
              <p:cNvSpPr txBox="1"/>
              <p:nvPr/>
            </p:nvSpPr>
            <p:spPr>
              <a:xfrm>
                <a:off x="7197854" y="2908756"/>
                <a:ext cx="471283" cy="553998"/>
              </a:xfrm>
              <a:prstGeom prst="rect">
                <a:avLst/>
              </a:prstGeom>
              <a:noFill/>
            </p:spPr>
            <p:txBody>
              <a:bodyPr wrap="none" lIns="0" tIns="0" rIns="0" bIns="0" rtlCol="0">
                <a:spAutoFit/>
              </a:bodyPr>
              <a:lstStyle/>
              <a:p>
                <a:r>
                  <a:rPr lang="en-US" b="1" dirty="0">
                    <a:solidFill>
                      <a:srgbClr val="1C3E71"/>
                    </a:solidFill>
                  </a:rPr>
                  <a:t>10</a:t>
                </a:r>
                <a14:m>
                  <m:oMath xmlns:m="http://schemas.openxmlformats.org/officeDocument/2006/math">
                    <m:r>
                      <a:rPr lang="en-US" b="1" i="1" smtClean="0">
                        <a:solidFill>
                          <a:srgbClr val="1C3E71"/>
                        </a:solidFill>
                        <a:latin typeface="Cambria Math" panose="02040503050406030204" pitchFamily="18" charset="0"/>
                      </a:rPr>
                      <m:t>%</m:t>
                    </m:r>
                  </m:oMath>
                </a14:m>
                <a:endParaRPr lang="en-US" b="1" i="1" dirty="0">
                  <a:solidFill>
                    <a:srgbClr val="1C3E71"/>
                  </a:solidFill>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US" b="1" i="1" u="sng" smtClean="0">
                          <a:solidFill>
                            <a:srgbClr val="1C3E71"/>
                          </a:solidFill>
                          <a:latin typeface="Cambria Math" panose="02040503050406030204" pitchFamily="18" charset="0"/>
                        </a:rPr>
                        <m:t>𝑩𝒗</m:t>
                      </m:r>
                    </m:oMath>
                  </m:oMathPara>
                </a14:m>
                <a:endParaRPr lang="en-US" b="1" u="sng" dirty="0">
                  <a:solidFill>
                    <a:srgbClr val="1C3E71"/>
                  </a:solidFill>
                </a:endParaRPr>
              </a:p>
            </p:txBody>
          </p:sp>
        </mc:Choice>
        <mc:Fallback xmlns="">
          <p:sp>
            <p:nvSpPr>
              <p:cNvPr id="390" name="TextBox 389">
                <a:extLst>
                  <a:ext uri="{FF2B5EF4-FFF2-40B4-BE49-F238E27FC236}">
                    <a16:creationId xmlns:a16="http://schemas.microsoft.com/office/drawing/2014/main" id="{6D1D75E2-6CAD-C2DB-657A-1D6285C8B7BB}"/>
                  </a:ext>
                </a:extLst>
              </p:cNvPr>
              <p:cNvSpPr txBox="1">
                <a:spLocks noRot="1" noChangeAspect="1" noMove="1" noResize="1" noEditPoints="1" noAdjustHandles="1" noChangeArrowheads="1" noChangeShapeType="1" noTextEdit="1"/>
              </p:cNvSpPr>
              <p:nvPr/>
            </p:nvSpPr>
            <p:spPr>
              <a:xfrm>
                <a:off x="7197854" y="2908756"/>
                <a:ext cx="471283" cy="553998"/>
              </a:xfrm>
              <a:prstGeom prst="rect">
                <a:avLst/>
              </a:prstGeom>
              <a:blipFill>
                <a:blip r:embed="rId5"/>
                <a:stretch>
                  <a:fillRect l="-31169" t="-13187" r="-19481" b="-439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1" name="TextBox 390">
                <a:extLst>
                  <a:ext uri="{FF2B5EF4-FFF2-40B4-BE49-F238E27FC236}">
                    <a16:creationId xmlns:a16="http://schemas.microsoft.com/office/drawing/2014/main" id="{06D4E97D-2EB0-DC1B-2F57-C6CF44AFAC73}"/>
                  </a:ext>
                </a:extLst>
              </p:cNvPr>
              <p:cNvSpPr txBox="1"/>
              <p:nvPr/>
            </p:nvSpPr>
            <p:spPr>
              <a:xfrm>
                <a:off x="7820591" y="2908756"/>
                <a:ext cx="471283" cy="553998"/>
              </a:xfrm>
              <a:prstGeom prst="rect">
                <a:avLst/>
              </a:prstGeom>
              <a:noFill/>
            </p:spPr>
            <p:txBody>
              <a:bodyPr wrap="none" lIns="0" tIns="0" rIns="0" bIns="0" rtlCol="0">
                <a:spAutoFit/>
              </a:bodyPr>
              <a:lstStyle/>
              <a:p>
                <a:r>
                  <a:rPr lang="en-US" b="1" dirty="0">
                    <a:solidFill>
                      <a:srgbClr val="1C3E71"/>
                    </a:solidFill>
                  </a:rPr>
                  <a:t>10</a:t>
                </a:r>
                <a14:m>
                  <m:oMath xmlns:m="http://schemas.openxmlformats.org/officeDocument/2006/math">
                    <m:r>
                      <a:rPr lang="en-US" b="1" i="1" smtClean="0">
                        <a:solidFill>
                          <a:srgbClr val="1C3E71"/>
                        </a:solidFill>
                        <a:latin typeface="Cambria Math" panose="02040503050406030204" pitchFamily="18" charset="0"/>
                      </a:rPr>
                      <m:t>%</m:t>
                    </m:r>
                  </m:oMath>
                </a14:m>
                <a:endParaRPr lang="en-US" b="1" i="1" dirty="0">
                  <a:solidFill>
                    <a:srgbClr val="1C3E71"/>
                  </a:solidFill>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1" i="1" u="sng" smtClean="0">
                          <a:solidFill>
                            <a:srgbClr val="1C3E71"/>
                          </a:solidFill>
                          <a:latin typeface="Cambria Math" panose="02040503050406030204" pitchFamily="18" charset="0"/>
                        </a:rPr>
                        <m:t>𝒃𝑽</m:t>
                      </m:r>
                    </m:oMath>
                  </m:oMathPara>
                </a14:m>
                <a:endParaRPr lang="en-US" b="1" u="sng" dirty="0">
                  <a:solidFill>
                    <a:srgbClr val="1C3E71"/>
                  </a:solidFill>
                </a:endParaRPr>
              </a:p>
            </p:txBody>
          </p:sp>
        </mc:Choice>
        <mc:Fallback xmlns="">
          <p:sp>
            <p:nvSpPr>
              <p:cNvPr id="391" name="TextBox 390">
                <a:extLst>
                  <a:ext uri="{FF2B5EF4-FFF2-40B4-BE49-F238E27FC236}">
                    <a16:creationId xmlns:a16="http://schemas.microsoft.com/office/drawing/2014/main" id="{06D4E97D-2EB0-DC1B-2F57-C6CF44AFAC73}"/>
                  </a:ext>
                </a:extLst>
              </p:cNvPr>
              <p:cNvSpPr txBox="1">
                <a:spLocks noRot="1" noChangeAspect="1" noMove="1" noResize="1" noEditPoints="1" noAdjustHandles="1" noChangeArrowheads="1" noChangeShapeType="1" noTextEdit="1"/>
              </p:cNvSpPr>
              <p:nvPr/>
            </p:nvSpPr>
            <p:spPr>
              <a:xfrm>
                <a:off x="7820591" y="2908756"/>
                <a:ext cx="471283" cy="553998"/>
              </a:xfrm>
              <a:prstGeom prst="rect">
                <a:avLst/>
              </a:prstGeom>
              <a:blipFill>
                <a:blip r:embed="rId6"/>
                <a:stretch>
                  <a:fillRect l="-31169" t="-13187" r="-19481" b="-5495"/>
                </a:stretch>
              </a:blipFill>
            </p:spPr>
            <p:txBody>
              <a:bodyPr/>
              <a:lstStyle/>
              <a:p>
                <a:r>
                  <a:rPr lang="en-US">
                    <a:noFill/>
                  </a:rPr>
                  <a:t> </a:t>
                </a:r>
              </a:p>
            </p:txBody>
          </p:sp>
        </mc:Fallback>
      </mc:AlternateContent>
      <p:sp>
        <p:nvSpPr>
          <p:cNvPr id="397" name="TextBox 396">
            <a:extLst>
              <a:ext uri="{FF2B5EF4-FFF2-40B4-BE49-F238E27FC236}">
                <a16:creationId xmlns:a16="http://schemas.microsoft.com/office/drawing/2014/main" id="{4D83D7CB-2522-4FB9-DBF1-4174FAFCAF24}"/>
              </a:ext>
            </a:extLst>
          </p:cNvPr>
          <p:cNvSpPr txBox="1"/>
          <p:nvPr/>
        </p:nvSpPr>
        <p:spPr>
          <a:xfrm rot="19469292">
            <a:off x="3779927" y="1697304"/>
            <a:ext cx="2553904" cy="369332"/>
          </a:xfrm>
          <a:prstGeom prst="rect">
            <a:avLst/>
          </a:prstGeom>
          <a:noFill/>
        </p:spPr>
        <p:txBody>
          <a:bodyPr wrap="none" rtlCol="0">
            <a:spAutoFit/>
          </a:bodyPr>
          <a:lstStyle/>
          <a:p>
            <a:r>
              <a:rPr lang="en-US" b="1" dirty="0">
                <a:solidFill>
                  <a:srgbClr val="1C3E71"/>
                </a:solidFill>
              </a:rPr>
              <a:t>40% TB qua </a:t>
            </a:r>
            <a:r>
              <a:rPr lang="en-US" b="1" dirty="0" err="1">
                <a:solidFill>
                  <a:srgbClr val="1C3E71"/>
                </a:solidFill>
              </a:rPr>
              <a:t>giảm</a:t>
            </a:r>
            <a:r>
              <a:rPr lang="en-US" b="1" dirty="0">
                <a:solidFill>
                  <a:srgbClr val="1C3E71"/>
                </a:solidFill>
              </a:rPr>
              <a:t> </a:t>
            </a:r>
            <a:r>
              <a:rPr lang="en-US" b="1" dirty="0" err="1">
                <a:solidFill>
                  <a:srgbClr val="1C3E71"/>
                </a:solidFill>
              </a:rPr>
              <a:t>phân</a:t>
            </a:r>
            <a:endParaRPr lang="en-US" b="1" dirty="0">
              <a:solidFill>
                <a:srgbClr val="1C3E71"/>
              </a:solidFill>
            </a:endParaRPr>
          </a:p>
        </p:txBody>
      </p:sp>
      <p:cxnSp>
        <p:nvCxnSpPr>
          <p:cNvPr id="400" name="Straight Arrow Connector 399">
            <a:extLst>
              <a:ext uri="{FF2B5EF4-FFF2-40B4-BE49-F238E27FC236}">
                <a16:creationId xmlns:a16="http://schemas.microsoft.com/office/drawing/2014/main" id="{F4780299-F87E-BF99-E88D-69C6F628E6B4}"/>
              </a:ext>
            </a:extLst>
          </p:cNvPr>
          <p:cNvCxnSpPr/>
          <p:nvPr/>
        </p:nvCxnSpPr>
        <p:spPr>
          <a:xfrm>
            <a:off x="1771639" y="2887269"/>
            <a:ext cx="486276" cy="0"/>
          </a:xfrm>
          <a:prstGeom prst="straightConnector1">
            <a:avLst/>
          </a:prstGeom>
          <a:ln w="38100">
            <a:solidFill>
              <a:srgbClr val="1C3E71"/>
            </a:solidFill>
            <a:tailEnd type="triangle"/>
          </a:ln>
        </p:spPr>
        <p:style>
          <a:lnRef idx="1">
            <a:schemeClr val="accent1"/>
          </a:lnRef>
          <a:fillRef idx="0">
            <a:schemeClr val="accent1"/>
          </a:fillRef>
          <a:effectRef idx="0">
            <a:schemeClr val="accent1"/>
          </a:effectRef>
          <a:fontRef idx="minor">
            <a:schemeClr val="tx1"/>
          </a:fontRef>
        </p:style>
      </p:cxnSp>
      <p:cxnSp>
        <p:nvCxnSpPr>
          <p:cNvPr id="401" name="Straight Arrow Connector 400">
            <a:extLst>
              <a:ext uri="{FF2B5EF4-FFF2-40B4-BE49-F238E27FC236}">
                <a16:creationId xmlns:a16="http://schemas.microsoft.com/office/drawing/2014/main" id="{28245C1C-4ED4-766A-9C4B-92AD4D939F06}"/>
              </a:ext>
            </a:extLst>
          </p:cNvPr>
          <p:cNvCxnSpPr>
            <a:cxnSpLocks/>
            <a:endCxn id="281" idx="1"/>
          </p:cNvCxnSpPr>
          <p:nvPr/>
        </p:nvCxnSpPr>
        <p:spPr>
          <a:xfrm flipV="1">
            <a:off x="4108073" y="855491"/>
            <a:ext cx="2713703" cy="2006264"/>
          </a:xfrm>
          <a:prstGeom prst="straightConnector1">
            <a:avLst/>
          </a:prstGeom>
          <a:ln w="38100">
            <a:solidFill>
              <a:srgbClr val="1C3E71"/>
            </a:solidFill>
            <a:tailEnd type="triangle"/>
          </a:ln>
        </p:spPr>
        <p:style>
          <a:lnRef idx="1">
            <a:schemeClr val="accent1"/>
          </a:lnRef>
          <a:fillRef idx="0">
            <a:schemeClr val="accent1"/>
          </a:fillRef>
          <a:effectRef idx="0">
            <a:schemeClr val="accent1"/>
          </a:effectRef>
          <a:fontRef idx="minor">
            <a:schemeClr val="tx1"/>
          </a:fontRef>
        </p:style>
      </p:cxnSp>
      <p:sp>
        <p:nvSpPr>
          <p:cNvPr id="405" name="TextBox 404">
            <a:extLst>
              <a:ext uri="{FF2B5EF4-FFF2-40B4-BE49-F238E27FC236}">
                <a16:creationId xmlns:a16="http://schemas.microsoft.com/office/drawing/2014/main" id="{E053CE78-C765-31B7-5886-E7FB5CA6C8DE}"/>
              </a:ext>
            </a:extLst>
          </p:cNvPr>
          <p:cNvSpPr txBox="1"/>
          <p:nvPr/>
        </p:nvSpPr>
        <p:spPr>
          <a:xfrm>
            <a:off x="2454169" y="4341184"/>
            <a:ext cx="1608133" cy="369332"/>
          </a:xfrm>
          <a:prstGeom prst="rect">
            <a:avLst/>
          </a:prstGeom>
          <a:noFill/>
        </p:spPr>
        <p:txBody>
          <a:bodyPr wrap="none" rtlCol="0">
            <a:spAutoFit/>
          </a:bodyPr>
          <a:lstStyle/>
          <a:p>
            <a:r>
              <a:rPr lang="en-US" dirty="0" err="1">
                <a:solidFill>
                  <a:srgbClr val="1C3E71"/>
                </a:solidFill>
              </a:rPr>
              <a:t>Nhân</a:t>
            </a:r>
            <a:r>
              <a:rPr lang="en-US" dirty="0">
                <a:solidFill>
                  <a:srgbClr val="1C3E71"/>
                </a:solidFill>
              </a:rPr>
              <a:t> </a:t>
            </a:r>
            <a:r>
              <a:rPr lang="en-US" dirty="0" err="1">
                <a:solidFill>
                  <a:srgbClr val="1C3E71"/>
                </a:solidFill>
              </a:rPr>
              <a:t>đôi</a:t>
            </a:r>
            <a:r>
              <a:rPr lang="en-US" dirty="0">
                <a:solidFill>
                  <a:srgbClr val="1C3E71"/>
                </a:solidFill>
              </a:rPr>
              <a:t> NST</a:t>
            </a:r>
          </a:p>
        </p:txBody>
      </p:sp>
      <p:sp>
        <p:nvSpPr>
          <p:cNvPr id="3" name="TextBox 2">
            <a:extLst>
              <a:ext uri="{FF2B5EF4-FFF2-40B4-BE49-F238E27FC236}">
                <a16:creationId xmlns:a16="http://schemas.microsoft.com/office/drawing/2014/main" id="{8A1FAE52-F989-08AA-E0E2-A55DC20F989C}"/>
              </a:ext>
            </a:extLst>
          </p:cNvPr>
          <p:cNvSpPr txBox="1"/>
          <p:nvPr/>
        </p:nvSpPr>
        <p:spPr>
          <a:xfrm rot="19469292">
            <a:off x="4494536" y="2107445"/>
            <a:ext cx="1622560" cy="369332"/>
          </a:xfrm>
          <a:prstGeom prst="rect">
            <a:avLst/>
          </a:prstGeom>
          <a:noFill/>
        </p:spPr>
        <p:txBody>
          <a:bodyPr wrap="none" rtlCol="0">
            <a:spAutoFit/>
          </a:bodyPr>
          <a:lstStyle/>
          <a:p>
            <a:r>
              <a:rPr lang="en-US" b="1" dirty="0">
                <a:solidFill>
                  <a:srgbClr val="1C3E71"/>
                </a:solidFill>
              </a:rPr>
              <a:t>Trao </a:t>
            </a:r>
            <a:r>
              <a:rPr lang="en-US" b="1" dirty="0" err="1">
                <a:solidFill>
                  <a:srgbClr val="1C3E71"/>
                </a:solidFill>
              </a:rPr>
              <a:t>đổi</a:t>
            </a:r>
            <a:r>
              <a:rPr lang="en-US" b="1" dirty="0">
                <a:solidFill>
                  <a:srgbClr val="1C3E71"/>
                </a:solidFill>
              </a:rPr>
              <a:t> </a:t>
            </a:r>
            <a:r>
              <a:rPr lang="en-US" b="1" dirty="0" err="1">
                <a:solidFill>
                  <a:srgbClr val="1C3E71"/>
                </a:solidFill>
              </a:rPr>
              <a:t>chéo</a:t>
            </a:r>
            <a:endParaRPr lang="en-US" b="1" dirty="0">
              <a:solidFill>
                <a:srgbClr val="1C3E71"/>
              </a:solidFill>
            </a:endParaRPr>
          </a:p>
        </p:txBody>
      </p:sp>
      <p:sp>
        <p:nvSpPr>
          <p:cNvPr id="4" name="TextBox 3">
            <a:extLst>
              <a:ext uri="{FF2B5EF4-FFF2-40B4-BE49-F238E27FC236}">
                <a16:creationId xmlns:a16="http://schemas.microsoft.com/office/drawing/2014/main" id="{C2359692-A29C-C275-E3D8-8FA9E917ABFE}"/>
              </a:ext>
            </a:extLst>
          </p:cNvPr>
          <p:cNvSpPr txBox="1"/>
          <p:nvPr/>
        </p:nvSpPr>
        <p:spPr>
          <a:xfrm rot="2369292">
            <a:off x="4071609" y="3446854"/>
            <a:ext cx="2553904" cy="369332"/>
          </a:xfrm>
          <a:prstGeom prst="rect">
            <a:avLst/>
          </a:prstGeom>
          <a:noFill/>
        </p:spPr>
        <p:txBody>
          <a:bodyPr wrap="none" rtlCol="0">
            <a:spAutoFit/>
          </a:bodyPr>
          <a:lstStyle/>
          <a:p>
            <a:r>
              <a:rPr lang="en-US" b="1" dirty="0">
                <a:solidFill>
                  <a:srgbClr val="1C3E71"/>
                </a:solidFill>
              </a:rPr>
              <a:t>60% TB qua </a:t>
            </a:r>
            <a:r>
              <a:rPr lang="en-US" b="1" dirty="0" err="1">
                <a:solidFill>
                  <a:srgbClr val="1C3E71"/>
                </a:solidFill>
              </a:rPr>
              <a:t>giảm</a:t>
            </a:r>
            <a:r>
              <a:rPr lang="en-US" b="1" dirty="0">
                <a:solidFill>
                  <a:srgbClr val="1C3E71"/>
                </a:solidFill>
              </a:rPr>
              <a:t> </a:t>
            </a:r>
            <a:r>
              <a:rPr lang="en-US" b="1" dirty="0" err="1">
                <a:solidFill>
                  <a:srgbClr val="1C3E71"/>
                </a:solidFill>
              </a:rPr>
              <a:t>phân</a:t>
            </a:r>
            <a:endParaRPr lang="en-US" b="1" dirty="0">
              <a:solidFill>
                <a:srgbClr val="1C3E71"/>
              </a:solidFill>
            </a:endParaRPr>
          </a:p>
        </p:txBody>
      </p:sp>
      <p:cxnSp>
        <p:nvCxnSpPr>
          <p:cNvPr id="5" name="Straight Arrow Connector 4">
            <a:extLst>
              <a:ext uri="{FF2B5EF4-FFF2-40B4-BE49-F238E27FC236}">
                <a16:creationId xmlns:a16="http://schemas.microsoft.com/office/drawing/2014/main" id="{4728BE12-F540-D32D-BA7D-A02840AC3612}"/>
              </a:ext>
            </a:extLst>
          </p:cNvPr>
          <p:cNvCxnSpPr>
            <a:cxnSpLocks/>
          </p:cNvCxnSpPr>
          <p:nvPr/>
        </p:nvCxnSpPr>
        <p:spPr>
          <a:xfrm>
            <a:off x="4102369" y="2870960"/>
            <a:ext cx="2848162" cy="2316496"/>
          </a:xfrm>
          <a:prstGeom prst="straightConnector1">
            <a:avLst/>
          </a:prstGeom>
          <a:ln w="38100">
            <a:solidFill>
              <a:srgbClr val="1C3E7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3295475-7DC9-EF0A-7CAC-EBF841537CD9}"/>
              </a:ext>
            </a:extLst>
          </p:cNvPr>
          <p:cNvSpPr txBox="1"/>
          <p:nvPr/>
        </p:nvSpPr>
        <p:spPr>
          <a:xfrm rot="2369292">
            <a:off x="3942965" y="3768932"/>
            <a:ext cx="2282997" cy="369332"/>
          </a:xfrm>
          <a:prstGeom prst="rect">
            <a:avLst/>
          </a:prstGeom>
          <a:noFill/>
        </p:spPr>
        <p:txBody>
          <a:bodyPr wrap="none" rtlCol="0">
            <a:spAutoFit/>
          </a:bodyPr>
          <a:lstStyle/>
          <a:p>
            <a:r>
              <a:rPr lang="en-US" b="1" dirty="0" err="1">
                <a:solidFill>
                  <a:srgbClr val="1C3E71"/>
                </a:solidFill>
              </a:rPr>
              <a:t>Không</a:t>
            </a:r>
            <a:r>
              <a:rPr lang="en-US" b="1" dirty="0">
                <a:solidFill>
                  <a:srgbClr val="1C3E71"/>
                </a:solidFill>
              </a:rPr>
              <a:t> </a:t>
            </a:r>
            <a:r>
              <a:rPr lang="en-US" b="1" dirty="0" err="1">
                <a:solidFill>
                  <a:srgbClr val="1C3E71"/>
                </a:solidFill>
              </a:rPr>
              <a:t>trao</a:t>
            </a:r>
            <a:r>
              <a:rPr lang="en-US" b="1" dirty="0">
                <a:solidFill>
                  <a:srgbClr val="1C3E71"/>
                </a:solidFill>
              </a:rPr>
              <a:t> </a:t>
            </a:r>
            <a:r>
              <a:rPr lang="en-US" b="1" dirty="0" err="1">
                <a:solidFill>
                  <a:srgbClr val="1C3E71"/>
                </a:solidFill>
              </a:rPr>
              <a:t>đổi</a:t>
            </a:r>
            <a:r>
              <a:rPr lang="en-US" b="1" dirty="0">
                <a:solidFill>
                  <a:srgbClr val="1C3E71"/>
                </a:solidFill>
              </a:rPr>
              <a:t> </a:t>
            </a:r>
            <a:r>
              <a:rPr lang="en-US" b="1" dirty="0" err="1">
                <a:solidFill>
                  <a:srgbClr val="1C3E71"/>
                </a:solidFill>
              </a:rPr>
              <a:t>chéo</a:t>
            </a:r>
            <a:endParaRPr lang="en-US" b="1" dirty="0">
              <a:solidFill>
                <a:srgbClr val="1C3E71"/>
              </a:solidFill>
            </a:endParaRPr>
          </a:p>
        </p:txBody>
      </p:sp>
      <p:grpSp>
        <p:nvGrpSpPr>
          <p:cNvPr id="7" name="Group 6">
            <a:extLst>
              <a:ext uri="{FF2B5EF4-FFF2-40B4-BE49-F238E27FC236}">
                <a16:creationId xmlns:a16="http://schemas.microsoft.com/office/drawing/2014/main" id="{9DF09AD6-9E77-8BB0-1079-2EE18B969DA9}"/>
              </a:ext>
            </a:extLst>
          </p:cNvPr>
          <p:cNvGrpSpPr/>
          <p:nvPr/>
        </p:nvGrpSpPr>
        <p:grpSpPr>
          <a:xfrm>
            <a:off x="7026699" y="3584423"/>
            <a:ext cx="308657" cy="2818519"/>
            <a:chOff x="1737154" y="1420088"/>
            <a:chExt cx="360728" cy="3766339"/>
          </a:xfrm>
        </p:grpSpPr>
        <p:grpSp>
          <p:nvGrpSpPr>
            <p:cNvPr id="8" name="Group 7">
              <a:extLst>
                <a:ext uri="{FF2B5EF4-FFF2-40B4-BE49-F238E27FC236}">
                  <a16:creationId xmlns:a16="http://schemas.microsoft.com/office/drawing/2014/main" id="{25FDBAFA-EF22-0640-4FF6-6ED6FEB55323}"/>
                </a:ext>
              </a:extLst>
            </p:cNvPr>
            <p:cNvGrpSpPr/>
            <p:nvPr/>
          </p:nvGrpSpPr>
          <p:grpSpPr>
            <a:xfrm rot="10800000">
              <a:off x="1737154" y="1420088"/>
              <a:ext cx="360728" cy="3766339"/>
              <a:chOff x="2432807" y="1284790"/>
              <a:chExt cx="360728" cy="3766339"/>
            </a:xfrm>
          </p:grpSpPr>
          <p:grpSp>
            <p:nvGrpSpPr>
              <p:cNvPr id="11" name="Group 10">
                <a:extLst>
                  <a:ext uri="{FF2B5EF4-FFF2-40B4-BE49-F238E27FC236}">
                    <a16:creationId xmlns:a16="http://schemas.microsoft.com/office/drawing/2014/main" id="{7B7760AC-3CF2-42D1-76BF-C7782BC97A38}"/>
                  </a:ext>
                </a:extLst>
              </p:cNvPr>
              <p:cNvGrpSpPr/>
              <p:nvPr/>
            </p:nvGrpSpPr>
            <p:grpSpPr>
              <a:xfrm>
                <a:off x="2432807" y="1284790"/>
                <a:ext cx="360727" cy="1875949"/>
                <a:chOff x="2432807" y="925974"/>
                <a:chExt cx="360727" cy="1875949"/>
              </a:xfrm>
            </p:grpSpPr>
            <p:sp>
              <p:nvSpPr>
                <p:cNvPr id="15" name="Rectangle: Rounded Corners 14">
                  <a:extLst>
                    <a:ext uri="{FF2B5EF4-FFF2-40B4-BE49-F238E27FC236}">
                      <a16:creationId xmlns:a16="http://schemas.microsoft.com/office/drawing/2014/main" id="{3A43848D-C072-615C-676C-1A47BC04B3CA}"/>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6" name="Flowchart: Delay 15">
                  <a:extLst>
                    <a:ext uri="{FF2B5EF4-FFF2-40B4-BE49-F238E27FC236}">
                      <a16:creationId xmlns:a16="http://schemas.microsoft.com/office/drawing/2014/main" id="{B4438722-2B87-B593-DF5B-C2C8F2949833}"/>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2" name="Group 11">
                <a:extLst>
                  <a:ext uri="{FF2B5EF4-FFF2-40B4-BE49-F238E27FC236}">
                    <a16:creationId xmlns:a16="http://schemas.microsoft.com/office/drawing/2014/main" id="{4F71F2DF-5E3B-7184-4CCF-37FD2FA9B219}"/>
                  </a:ext>
                </a:extLst>
              </p:cNvPr>
              <p:cNvGrpSpPr/>
              <p:nvPr/>
            </p:nvGrpSpPr>
            <p:grpSpPr>
              <a:xfrm rot="10800000">
                <a:off x="2432808" y="3166471"/>
                <a:ext cx="360727" cy="1884658"/>
                <a:chOff x="2432807" y="925974"/>
                <a:chExt cx="360727" cy="1884658"/>
              </a:xfrm>
            </p:grpSpPr>
            <p:sp>
              <p:nvSpPr>
                <p:cNvPr id="13" name="Rectangle: Rounded Corners 12">
                  <a:extLst>
                    <a:ext uri="{FF2B5EF4-FFF2-40B4-BE49-F238E27FC236}">
                      <a16:creationId xmlns:a16="http://schemas.microsoft.com/office/drawing/2014/main" id="{56F1562A-53B5-4962-1A54-C39060D1F342}"/>
                    </a:ext>
                  </a:extLst>
                </p:cNvPr>
                <p:cNvSpPr/>
                <p:nvPr/>
              </p:nvSpPr>
              <p:spPr>
                <a:xfrm>
                  <a:off x="2432807" y="1032166"/>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4" name="Flowchart: Delay 13">
                  <a:extLst>
                    <a:ext uri="{FF2B5EF4-FFF2-40B4-BE49-F238E27FC236}">
                      <a16:creationId xmlns:a16="http://schemas.microsoft.com/office/drawing/2014/main" id="{0B1E52BC-3F3C-18DD-69EA-D40D4468A998}"/>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9" name="Rectangle 8">
              <a:extLst>
                <a:ext uri="{FF2B5EF4-FFF2-40B4-BE49-F238E27FC236}">
                  <a16:creationId xmlns:a16="http://schemas.microsoft.com/office/drawing/2014/main" id="{F6893394-2FBB-E571-3C05-C02999ECE727}"/>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0" name="Rectangle 9">
              <a:extLst>
                <a:ext uri="{FF2B5EF4-FFF2-40B4-BE49-F238E27FC236}">
                  <a16:creationId xmlns:a16="http://schemas.microsoft.com/office/drawing/2014/main" id="{29BDE7A2-9164-D5AC-EBE6-8ED3F8BE7FBE}"/>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7" name="Group 16">
            <a:extLst>
              <a:ext uri="{FF2B5EF4-FFF2-40B4-BE49-F238E27FC236}">
                <a16:creationId xmlns:a16="http://schemas.microsoft.com/office/drawing/2014/main" id="{28F00BDB-A4B9-7908-4079-B6E50CA2A6AE}"/>
              </a:ext>
            </a:extLst>
          </p:cNvPr>
          <p:cNvGrpSpPr/>
          <p:nvPr/>
        </p:nvGrpSpPr>
        <p:grpSpPr>
          <a:xfrm>
            <a:off x="8255388" y="3584423"/>
            <a:ext cx="308657" cy="2818519"/>
            <a:chOff x="2374115" y="1420088"/>
            <a:chExt cx="360728" cy="3766339"/>
          </a:xfrm>
        </p:grpSpPr>
        <p:grpSp>
          <p:nvGrpSpPr>
            <p:cNvPr id="18" name="Group 17">
              <a:extLst>
                <a:ext uri="{FF2B5EF4-FFF2-40B4-BE49-F238E27FC236}">
                  <a16:creationId xmlns:a16="http://schemas.microsoft.com/office/drawing/2014/main" id="{F749CC6F-6685-0108-2FCE-C441414AD837}"/>
                </a:ext>
              </a:extLst>
            </p:cNvPr>
            <p:cNvGrpSpPr/>
            <p:nvPr/>
          </p:nvGrpSpPr>
          <p:grpSpPr>
            <a:xfrm rot="10800000">
              <a:off x="2374115" y="1420088"/>
              <a:ext cx="360728" cy="3766339"/>
              <a:chOff x="2432807" y="1284790"/>
              <a:chExt cx="360728" cy="3766339"/>
            </a:xfrm>
          </p:grpSpPr>
          <p:grpSp>
            <p:nvGrpSpPr>
              <p:cNvPr id="21" name="Group 20">
                <a:extLst>
                  <a:ext uri="{FF2B5EF4-FFF2-40B4-BE49-F238E27FC236}">
                    <a16:creationId xmlns:a16="http://schemas.microsoft.com/office/drawing/2014/main" id="{4350E93C-C2CE-7E34-E1B4-26F9E0221AE5}"/>
                  </a:ext>
                </a:extLst>
              </p:cNvPr>
              <p:cNvGrpSpPr/>
              <p:nvPr/>
            </p:nvGrpSpPr>
            <p:grpSpPr>
              <a:xfrm>
                <a:off x="2432807" y="1284790"/>
                <a:ext cx="360727" cy="1875949"/>
                <a:chOff x="2432807" y="925974"/>
                <a:chExt cx="360727" cy="1875949"/>
              </a:xfrm>
            </p:grpSpPr>
            <p:sp>
              <p:nvSpPr>
                <p:cNvPr id="33" name="Rectangle: Rounded Corners 32">
                  <a:extLst>
                    <a:ext uri="{FF2B5EF4-FFF2-40B4-BE49-F238E27FC236}">
                      <a16:creationId xmlns:a16="http://schemas.microsoft.com/office/drawing/2014/main" id="{46031BC9-ADB6-2066-BDC2-DC1E96A761FE}"/>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4" name="Flowchart: Delay 33">
                  <a:extLst>
                    <a:ext uri="{FF2B5EF4-FFF2-40B4-BE49-F238E27FC236}">
                      <a16:creationId xmlns:a16="http://schemas.microsoft.com/office/drawing/2014/main" id="{7258324A-F96C-9AB0-DC1E-76245E1BCC00}"/>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2" name="Group 21">
                <a:extLst>
                  <a:ext uri="{FF2B5EF4-FFF2-40B4-BE49-F238E27FC236}">
                    <a16:creationId xmlns:a16="http://schemas.microsoft.com/office/drawing/2014/main" id="{A60E4684-7CCB-261E-4B88-41841B29FECF}"/>
                  </a:ext>
                </a:extLst>
              </p:cNvPr>
              <p:cNvGrpSpPr/>
              <p:nvPr/>
            </p:nvGrpSpPr>
            <p:grpSpPr>
              <a:xfrm rot="10800000">
                <a:off x="2432808" y="3166471"/>
                <a:ext cx="360727" cy="1884658"/>
                <a:chOff x="2432807" y="925974"/>
                <a:chExt cx="360727" cy="1884658"/>
              </a:xfrm>
            </p:grpSpPr>
            <p:sp>
              <p:nvSpPr>
                <p:cNvPr id="31" name="Rectangle: Rounded Corners 30">
                  <a:extLst>
                    <a:ext uri="{FF2B5EF4-FFF2-40B4-BE49-F238E27FC236}">
                      <a16:creationId xmlns:a16="http://schemas.microsoft.com/office/drawing/2014/main" id="{692E3F7A-1909-EE00-0AC7-F3BC809D912B}"/>
                    </a:ext>
                  </a:extLst>
                </p:cNvPr>
                <p:cNvSpPr/>
                <p:nvPr/>
              </p:nvSpPr>
              <p:spPr>
                <a:xfrm>
                  <a:off x="2432807" y="1032166"/>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2" name="Flowchart: Delay 31">
                  <a:extLst>
                    <a:ext uri="{FF2B5EF4-FFF2-40B4-BE49-F238E27FC236}">
                      <a16:creationId xmlns:a16="http://schemas.microsoft.com/office/drawing/2014/main" id="{A84A317E-382E-F25C-6BBA-8015412250C6}"/>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19" name="Rectangle 18">
              <a:extLst>
                <a:ext uri="{FF2B5EF4-FFF2-40B4-BE49-F238E27FC236}">
                  <a16:creationId xmlns:a16="http://schemas.microsoft.com/office/drawing/2014/main" id="{1B70A7EE-D3A1-9F17-0751-64744715A375}"/>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0" name="Rectangle 19">
              <a:extLst>
                <a:ext uri="{FF2B5EF4-FFF2-40B4-BE49-F238E27FC236}">
                  <a16:creationId xmlns:a16="http://schemas.microsoft.com/office/drawing/2014/main" id="{083FCB9A-E5E6-C9D8-C3FE-7D42968EE9EE}"/>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67" name="TextBox 66">
            <a:extLst>
              <a:ext uri="{FF2B5EF4-FFF2-40B4-BE49-F238E27FC236}">
                <a16:creationId xmlns:a16="http://schemas.microsoft.com/office/drawing/2014/main" id="{45A087D6-7648-99A2-E85A-05CB41DA4C04}"/>
              </a:ext>
            </a:extLst>
          </p:cNvPr>
          <p:cNvSpPr txBox="1"/>
          <p:nvPr/>
        </p:nvSpPr>
        <p:spPr>
          <a:xfrm>
            <a:off x="7034082" y="5816833"/>
            <a:ext cx="433747"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a:t>
            </a:r>
            <a:r>
              <a:rPr lang="en-US" sz="1400" b="1" dirty="0">
                <a:solidFill>
                  <a:srgbClr val="1C3E71"/>
                </a:solidFill>
              </a:rPr>
              <a:t>  </a:t>
            </a:r>
          </a:p>
        </p:txBody>
      </p:sp>
      <p:sp>
        <p:nvSpPr>
          <p:cNvPr id="68" name="TextBox 67">
            <a:extLst>
              <a:ext uri="{FF2B5EF4-FFF2-40B4-BE49-F238E27FC236}">
                <a16:creationId xmlns:a16="http://schemas.microsoft.com/office/drawing/2014/main" id="{8D865D29-5DCE-C1B6-B703-150053029E60}"/>
              </a:ext>
            </a:extLst>
          </p:cNvPr>
          <p:cNvSpPr txBox="1"/>
          <p:nvPr/>
        </p:nvSpPr>
        <p:spPr>
          <a:xfrm>
            <a:off x="8280450" y="5800704"/>
            <a:ext cx="671920" cy="307777"/>
          </a:xfrm>
          <a:prstGeom prst="rect">
            <a:avLst/>
          </a:prstGeom>
          <a:noFill/>
        </p:spPr>
        <p:txBody>
          <a:bodyPr wrap="square" rtlCol="0">
            <a:spAutoFit/>
          </a:bodyPr>
          <a:lstStyle/>
          <a:p>
            <a:r>
              <a:rPr lang="en-US" sz="1400" b="1" dirty="0">
                <a:solidFill>
                  <a:srgbClr val="1C3E71"/>
                </a:solidFill>
              </a:rPr>
              <a:t>v</a:t>
            </a:r>
          </a:p>
        </p:txBody>
      </p:sp>
      <p:sp>
        <p:nvSpPr>
          <p:cNvPr id="69" name="TextBox 68">
            <a:extLst>
              <a:ext uri="{FF2B5EF4-FFF2-40B4-BE49-F238E27FC236}">
                <a16:creationId xmlns:a16="http://schemas.microsoft.com/office/drawing/2014/main" id="{D514F429-EFDB-1D24-05D9-DD4908C18D19}"/>
              </a:ext>
            </a:extLst>
          </p:cNvPr>
          <p:cNvSpPr txBox="1"/>
          <p:nvPr/>
        </p:nvSpPr>
        <p:spPr>
          <a:xfrm>
            <a:off x="7035331" y="5522569"/>
            <a:ext cx="314241" cy="307777"/>
          </a:xfrm>
          <a:prstGeom prst="rect">
            <a:avLst/>
          </a:prstGeom>
          <a:noFill/>
        </p:spPr>
        <p:txBody>
          <a:bodyPr wrap="square" rtlCol="0">
            <a:spAutoFit/>
          </a:bodyPr>
          <a:lstStyle/>
          <a:p>
            <a:r>
              <a:rPr lang="en-US" sz="1400" b="1" dirty="0">
                <a:solidFill>
                  <a:srgbClr val="1C3E71"/>
                </a:solidFill>
              </a:rPr>
              <a:t>B    </a:t>
            </a:r>
            <a:r>
              <a:rPr lang="vi-VN" sz="1400" b="1" dirty="0">
                <a:solidFill>
                  <a:srgbClr val="1C3E71"/>
                </a:solidFill>
              </a:rPr>
              <a:t>    </a:t>
            </a:r>
            <a:endParaRPr lang="en-US" sz="1400" b="1" dirty="0">
              <a:solidFill>
                <a:srgbClr val="1C3E71"/>
              </a:solidFill>
            </a:endParaRPr>
          </a:p>
        </p:txBody>
      </p:sp>
      <p:sp>
        <p:nvSpPr>
          <p:cNvPr id="70" name="TextBox 69">
            <a:extLst>
              <a:ext uri="{FF2B5EF4-FFF2-40B4-BE49-F238E27FC236}">
                <a16:creationId xmlns:a16="http://schemas.microsoft.com/office/drawing/2014/main" id="{B5936765-1C5C-D06C-7C4D-6FB3CD2DB398}"/>
              </a:ext>
            </a:extLst>
          </p:cNvPr>
          <p:cNvSpPr txBox="1"/>
          <p:nvPr/>
        </p:nvSpPr>
        <p:spPr>
          <a:xfrm>
            <a:off x="8262769" y="5519099"/>
            <a:ext cx="401245" cy="307777"/>
          </a:xfrm>
          <a:prstGeom prst="rect">
            <a:avLst/>
          </a:prstGeom>
          <a:noFill/>
        </p:spPr>
        <p:txBody>
          <a:bodyPr wrap="square" rtlCol="0">
            <a:spAutoFit/>
          </a:bodyPr>
          <a:lstStyle/>
          <a:p>
            <a:r>
              <a:rPr lang="en-US" sz="1400" b="1" dirty="0">
                <a:solidFill>
                  <a:srgbClr val="1C3E71"/>
                </a:solidFill>
              </a:rPr>
              <a:t>b  </a:t>
            </a:r>
            <a:r>
              <a:rPr lang="vi-VN" sz="1400" b="1" dirty="0">
                <a:solidFill>
                  <a:srgbClr val="1C3E71"/>
                </a:solidFill>
              </a:rPr>
              <a:t>      </a:t>
            </a:r>
            <a:endParaRPr lang="en-US" sz="1400" b="1" dirty="0">
              <a:solidFill>
                <a:srgbClr val="1C3E71"/>
              </a:solidFill>
            </a:endParaRPr>
          </a:p>
        </p:txBody>
      </p:sp>
      <mc:AlternateContent xmlns:mc="http://schemas.openxmlformats.org/markup-compatibility/2006" xmlns:a14="http://schemas.microsoft.com/office/drawing/2010/main">
        <mc:Choice Requires="a14">
          <p:sp>
            <p:nvSpPr>
              <p:cNvPr id="75" name="TextBox 74">
                <a:extLst>
                  <a:ext uri="{FF2B5EF4-FFF2-40B4-BE49-F238E27FC236}">
                    <a16:creationId xmlns:a16="http://schemas.microsoft.com/office/drawing/2014/main" id="{7E6A94C0-AAEF-1B99-502F-0C5B10B2C786}"/>
                  </a:ext>
                </a:extLst>
              </p:cNvPr>
              <p:cNvSpPr txBox="1"/>
              <p:nvPr/>
            </p:nvSpPr>
            <p:spPr>
              <a:xfrm>
                <a:off x="7448763" y="5781048"/>
                <a:ext cx="703149" cy="553998"/>
              </a:xfrm>
              <a:prstGeom prst="rect">
                <a:avLst/>
              </a:prstGeom>
              <a:noFill/>
            </p:spPr>
            <p:txBody>
              <a:bodyPr wrap="square" lIns="0" tIns="0" rIns="0" bIns="0" rtlCol="0">
                <a:spAutoFit/>
              </a:bodyPr>
              <a:lstStyle/>
              <a:p>
                <a:pPr algn="ctr"/>
                <a:r>
                  <a:rPr lang="en-US" b="1" dirty="0">
                    <a:solidFill>
                      <a:srgbClr val="E71D73"/>
                    </a:solidFill>
                  </a:rPr>
                  <a:t>30</a:t>
                </a:r>
                <a14:m>
                  <m:oMath xmlns:m="http://schemas.openxmlformats.org/officeDocument/2006/math">
                    <m:r>
                      <a:rPr lang="en-US" b="1" i="1" smtClean="0">
                        <a:solidFill>
                          <a:srgbClr val="E71D73"/>
                        </a:solidFill>
                        <a:latin typeface="Cambria Math" panose="02040503050406030204" pitchFamily="18" charset="0"/>
                      </a:rPr>
                      <m:t>% </m:t>
                    </m:r>
                  </m:oMath>
                </a14:m>
                <a:endParaRPr lang="en-US" b="1" i="1" dirty="0">
                  <a:solidFill>
                    <a:srgbClr val="E71D73"/>
                  </a:solidFill>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1" i="1" u="sng" smtClean="0">
                          <a:solidFill>
                            <a:srgbClr val="E71D73"/>
                          </a:solidFill>
                          <a:latin typeface="Cambria Math" panose="02040503050406030204" pitchFamily="18" charset="0"/>
                        </a:rPr>
                        <m:t>𝑩𝑽</m:t>
                      </m:r>
                    </m:oMath>
                  </m:oMathPara>
                </a14:m>
                <a:endParaRPr lang="en-US" b="1" u="sng" dirty="0">
                  <a:solidFill>
                    <a:srgbClr val="E71D73"/>
                  </a:solidFill>
                </a:endParaRPr>
              </a:p>
            </p:txBody>
          </p:sp>
        </mc:Choice>
        <mc:Fallback xmlns="">
          <p:sp>
            <p:nvSpPr>
              <p:cNvPr id="75" name="TextBox 74">
                <a:extLst>
                  <a:ext uri="{FF2B5EF4-FFF2-40B4-BE49-F238E27FC236}">
                    <a16:creationId xmlns:a16="http://schemas.microsoft.com/office/drawing/2014/main" id="{7E6A94C0-AAEF-1B99-502F-0C5B10B2C786}"/>
                  </a:ext>
                </a:extLst>
              </p:cNvPr>
              <p:cNvSpPr txBox="1">
                <a:spLocks noRot="1" noChangeAspect="1" noMove="1" noResize="1" noEditPoints="1" noAdjustHandles="1" noChangeArrowheads="1" noChangeShapeType="1" noTextEdit="1"/>
              </p:cNvSpPr>
              <p:nvPr/>
            </p:nvSpPr>
            <p:spPr>
              <a:xfrm>
                <a:off x="7448763" y="5781048"/>
                <a:ext cx="703149" cy="553998"/>
              </a:xfrm>
              <a:prstGeom prst="rect">
                <a:avLst/>
              </a:prstGeom>
              <a:blipFill>
                <a:blip r:embed="rId7"/>
                <a:stretch>
                  <a:fillRect l="-8696" t="-13187" b="-439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6" name="TextBox 75">
                <a:extLst>
                  <a:ext uri="{FF2B5EF4-FFF2-40B4-BE49-F238E27FC236}">
                    <a16:creationId xmlns:a16="http://schemas.microsoft.com/office/drawing/2014/main" id="{3E2F76AA-64EB-D4AB-D739-E5AF6F7B3C40}"/>
                  </a:ext>
                </a:extLst>
              </p:cNvPr>
              <p:cNvSpPr txBox="1"/>
              <p:nvPr/>
            </p:nvSpPr>
            <p:spPr>
              <a:xfrm>
                <a:off x="8701755" y="5781048"/>
                <a:ext cx="452047" cy="553998"/>
              </a:xfrm>
              <a:prstGeom prst="rect">
                <a:avLst/>
              </a:prstGeom>
              <a:noFill/>
            </p:spPr>
            <p:txBody>
              <a:bodyPr wrap="none" lIns="0" tIns="0" rIns="0" bIns="0" rtlCol="0">
                <a:spAutoFit/>
              </a:bodyPr>
              <a:lstStyle/>
              <a:p>
                <a:r>
                  <a:rPr lang="en-US" b="1" i="1" dirty="0">
                    <a:solidFill>
                      <a:srgbClr val="E71D73"/>
                    </a:solidFill>
                    <a:latin typeface="Cambria Math" panose="02040503050406030204" pitchFamily="18" charset="0"/>
                  </a:rPr>
                  <a:t>30%</a:t>
                </a:r>
              </a:p>
              <a:p>
                <a:pPr/>
                <a14:m>
                  <m:oMathPara xmlns:m="http://schemas.openxmlformats.org/officeDocument/2006/math">
                    <m:oMathParaPr>
                      <m:jc m:val="centerGroup"/>
                    </m:oMathParaPr>
                    <m:oMath xmlns:m="http://schemas.openxmlformats.org/officeDocument/2006/math">
                      <m:r>
                        <a:rPr lang="en-US" b="1" i="1" u="sng" smtClean="0">
                          <a:solidFill>
                            <a:srgbClr val="E71D73"/>
                          </a:solidFill>
                          <a:latin typeface="Cambria Math" panose="02040503050406030204" pitchFamily="18" charset="0"/>
                        </a:rPr>
                        <m:t>𝒃𝒗</m:t>
                      </m:r>
                    </m:oMath>
                  </m:oMathPara>
                </a14:m>
                <a:endParaRPr lang="en-US" b="1" u="sng" dirty="0">
                  <a:solidFill>
                    <a:srgbClr val="E71D73"/>
                  </a:solidFill>
                </a:endParaRPr>
              </a:p>
            </p:txBody>
          </p:sp>
        </mc:Choice>
        <mc:Fallback xmlns="">
          <p:sp>
            <p:nvSpPr>
              <p:cNvPr id="76" name="TextBox 75">
                <a:extLst>
                  <a:ext uri="{FF2B5EF4-FFF2-40B4-BE49-F238E27FC236}">
                    <a16:creationId xmlns:a16="http://schemas.microsoft.com/office/drawing/2014/main" id="{3E2F76AA-64EB-D4AB-D739-E5AF6F7B3C40}"/>
                  </a:ext>
                </a:extLst>
              </p:cNvPr>
              <p:cNvSpPr txBox="1">
                <a:spLocks noRot="1" noChangeAspect="1" noMove="1" noResize="1" noEditPoints="1" noAdjustHandles="1" noChangeArrowheads="1" noChangeShapeType="1" noTextEdit="1"/>
              </p:cNvSpPr>
              <p:nvPr/>
            </p:nvSpPr>
            <p:spPr>
              <a:xfrm>
                <a:off x="8701755" y="5781048"/>
                <a:ext cx="452047" cy="553998"/>
              </a:xfrm>
              <a:prstGeom prst="rect">
                <a:avLst/>
              </a:prstGeom>
              <a:blipFill>
                <a:blip r:embed="rId8"/>
                <a:stretch>
                  <a:fillRect l="-30667" t="-15385" r="-33333" b="-5495"/>
                </a:stretch>
              </a:blipFill>
            </p:spPr>
            <p:txBody>
              <a:bodyPr/>
              <a:lstStyle/>
              <a:p>
                <a:r>
                  <a:rPr lang="en-US">
                    <a:noFill/>
                  </a:rPr>
                  <a:t> </a:t>
                </a:r>
              </a:p>
            </p:txBody>
          </p:sp>
        </mc:Fallback>
      </mc:AlternateContent>
    </p:spTree>
    <p:extLst>
      <p:ext uri="{BB962C8B-B14F-4D97-AF65-F5344CB8AC3E}">
        <p14:creationId xmlns:p14="http://schemas.microsoft.com/office/powerpoint/2010/main" val="1850357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75"/>
                                        </p:tgtEl>
                                        <p:attrNameLst>
                                          <p:attrName>style.visibility</p:attrName>
                                        </p:attrNameLst>
                                      </p:cBhvr>
                                      <p:to>
                                        <p:strVal val="visible"/>
                                      </p:to>
                                    </p:set>
                                    <p:animEffect transition="in" filter="randombar(horizontal)">
                                      <p:cBhvr>
                                        <p:cTn id="7" dur="500"/>
                                        <p:tgtEl>
                                          <p:spTgt spid="275"/>
                                        </p:tgtEl>
                                      </p:cBhvr>
                                    </p:animEffect>
                                  </p:childTnLst>
                                </p:cTn>
                              </p:par>
                              <p:par>
                                <p:cTn id="8" presetID="14" presetClass="entr" presetSubtype="10" fill="hold" nodeType="withEffect">
                                  <p:stCondLst>
                                    <p:cond delay="0"/>
                                  </p:stCondLst>
                                  <p:childTnLst>
                                    <p:set>
                                      <p:cBhvr>
                                        <p:cTn id="9" dur="1" fill="hold">
                                          <p:stCondLst>
                                            <p:cond delay="0"/>
                                          </p:stCondLst>
                                        </p:cTn>
                                        <p:tgtEl>
                                          <p:spTgt spid="288"/>
                                        </p:tgtEl>
                                        <p:attrNameLst>
                                          <p:attrName>style.visibility</p:attrName>
                                        </p:attrNameLst>
                                      </p:cBhvr>
                                      <p:to>
                                        <p:strVal val="visible"/>
                                      </p:to>
                                    </p:set>
                                    <p:animEffect transition="in" filter="randombar(horizontal)">
                                      <p:cBhvr>
                                        <p:cTn id="10" dur="500"/>
                                        <p:tgtEl>
                                          <p:spTgt spid="288"/>
                                        </p:tgtEl>
                                      </p:cBhvr>
                                    </p:animEffect>
                                  </p:childTnLst>
                                </p:cTn>
                              </p:par>
                              <p:par>
                                <p:cTn id="11" presetID="14" presetClass="entr" presetSubtype="10" fill="hold" nodeType="withEffect">
                                  <p:stCondLst>
                                    <p:cond delay="0"/>
                                  </p:stCondLst>
                                  <p:childTnLst>
                                    <p:set>
                                      <p:cBhvr>
                                        <p:cTn id="12" dur="1" fill="hold">
                                          <p:stCondLst>
                                            <p:cond delay="0"/>
                                          </p:stCondLst>
                                        </p:cTn>
                                        <p:tgtEl>
                                          <p:spTgt spid="383"/>
                                        </p:tgtEl>
                                        <p:attrNameLst>
                                          <p:attrName>style.visibility</p:attrName>
                                        </p:attrNameLst>
                                      </p:cBhvr>
                                      <p:to>
                                        <p:strVal val="visible"/>
                                      </p:to>
                                    </p:set>
                                    <p:animEffect transition="in" filter="randombar(horizontal)">
                                      <p:cBhvr>
                                        <p:cTn id="13" dur="500"/>
                                        <p:tgtEl>
                                          <p:spTgt spid="383"/>
                                        </p:tgtEl>
                                      </p:cBhvr>
                                    </p:animEffect>
                                  </p:childTnLst>
                                </p:cTn>
                              </p:par>
                              <p:par>
                                <p:cTn id="14" presetID="14" presetClass="entr" presetSubtype="10" fill="hold" nodeType="withEffect">
                                  <p:stCondLst>
                                    <p:cond delay="0"/>
                                  </p:stCondLst>
                                  <p:childTnLst>
                                    <p:set>
                                      <p:cBhvr>
                                        <p:cTn id="15" dur="1" fill="hold">
                                          <p:stCondLst>
                                            <p:cond delay="0"/>
                                          </p:stCondLst>
                                        </p:cTn>
                                        <p:tgtEl>
                                          <p:spTgt spid="382"/>
                                        </p:tgtEl>
                                        <p:attrNameLst>
                                          <p:attrName>style.visibility</p:attrName>
                                        </p:attrNameLst>
                                      </p:cBhvr>
                                      <p:to>
                                        <p:strVal val="visible"/>
                                      </p:to>
                                    </p:set>
                                    <p:animEffect transition="in" filter="randombar(horizontal)">
                                      <p:cBhvr>
                                        <p:cTn id="16" dur="500"/>
                                        <p:tgtEl>
                                          <p:spTgt spid="382"/>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317"/>
                                        </p:tgtEl>
                                        <p:attrNameLst>
                                          <p:attrName>style.visibility</p:attrName>
                                        </p:attrNameLst>
                                      </p:cBhvr>
                                      <p:to>
                                        <p:strVal val="visible"/>
                                      </p:to>
                                    </p:set>
                                    <p:animEffect transition="in" filter="randombar(horizontal)">
                                      <p:cBhvr>
                                        <p:cTn id="19" dur="500"/>
                                        <p:tgtEl>
                                          <p:spTgt spid="317"/>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318"/>
                                        </p:tgtEl>
                                        <p:attrNameLst>
                                          <p:attrName>style.visibility</p:attrName>
                                        </p:attrNameLst>
                                      </p:cBhvr>
                                      <p:to>
                                        <p:strVal val="visible"/>
                                      </p:to>
                                    </p:set>
                                    <p:animEffect transition="in" filter="randombar(horizontal)">
                                      <p:cBhvr>
                                        <p:cTn id="22" dur="500"/>
                                        <p:tgtEl>
                                          <p:spTgt spid="318"/>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386"/>
                                        </p:tgtEl>
                                        <p:attrNameLst>
                                          <p:attrName>style.visibility</p:attrName>
                                        </p:attrNameLst>
                                      </p:cBhvr>
                                      <p:to>
                                        <p:strVal val="visible"/>
                                      </p:to>
                                    </p:set>
                                    <p:animEffect transition="in" filter="randombar(horizontal)">
                                      <p:cBhvr>
                                        <p:cTn id="25" dur="500"/>
                                        <p:tgtEl>
                                          <p:spTgt spid="386"/>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387"/>
                                        </p:tgtEl>
                                        <p:attrNameLst>
                                          <p:attrName>style.visibility</p:attrName>
                                        </p:attrNameLst>
                                      </p:cBhvr>
                                      <p:to>
                                        <p:strVal val="visible"/>
                                      </p:to>
                                    </p:set>
                                    <p:animEffect transition="in" filter="randombar(horizontal)">
                                      <p:cBhvr>
                                        <p:cTn id="28" dur="500"/>
                                        <p:tgtEl>
                                          <p:spTgt spid="387"/>
                                        </p:tgtEl>
                                      </p:cBhvr>
                                    </p:animEffect>
                                  </p:childTnLst>
                                </p:cTn>
                              </p:par>
                              <p:par>
                                <p:cTn id="29" presetID="14" presetClass="entr" presetSubtype="10" fill="hold" grpId="0" nodeType="withEffect">
                                  <p:stCondLst>
                                    <p:cond delay="0"/>
                                  </p:stCondLst>
                                  <p:childTnLst>
                                    <p:set>
                                      <p:cBhvr>
                                        <p:cTn id="30" dur="1" fill="hold">
                                          <p:stCondLst>
                                            <p:cond delay="0"/>
                                          </p:stCondLst>
                                        </p:cTn>
                                        <p:tgtEl>
                                          <p:spTgt spid="397"/>
                                        </p:tgtEl>
                                        <p:attrNameLst>
                                          <p:attrName>style.visibility</p:attrName>
                                        </p:attrNameLst>
                                      </p:cBhvr>
                                      <p:to>
                                        <p:strVal val="visible"/>
                                      </p:to>
                                    </p:set>
                                    <p:animEffect transition="in" filter="randombar(horizontal)">
                                      <p:cBhvr>
                                        <p:cTn id="31" dur="500"/>
                                        <p:tgtEl>
                                          <p:spTgt spid="397"/>
                                        </p:tgtEl>
                                      </p:cBhvr>
                                    </p:animEffect>
                                  </p:childTnLst>
                                </p:cTn>
                              </p:par>
                              <p:par>
                                <p:cTn id="32" presetID="14" presetClass="entr" presetSubtype="10" fill="hold" nodeType="withEffect">
                                  <p:stCondLst>
                                    <p:cond delay="0"/>
                                  </p:stCondLst>
                                  <p:childTnLst>
                                    <p:set>
                                      <p:cBhvr>
                                        <p:cTn id="33" dur="1" fill="hold">
                                          <p:stCondLst>
                                            <p:cond delay="0"/>
                                          </p:stCondLst>
                                        </p:cTn>
                                        <p:tgtEl>
                                          <p:spTgt spid="401"/>
                                        </p:tgtEl>
                                        <p:attrNameLst>
                                          <p:attrName>style.visibility</p:attrName>
                                        </p:attrNameLst>
                                      </p:cBhvr>
                                      <p:to>
                                        <p:strVal val="visible"/>
                                      </p:to>
                                    </p:set>
                                    <p:animEffect transition="in" filter="randombar(horizontal)">
                                      <p:cBhvr>
                                        <p:cTn id="34" dur="500"/>
                                        <p:tgtEl>
                                          <p:spTgt spid="401"/>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randombar(horizontal)">
                                      <p:cBhvr>
                                        <p:cTn id="37" dur="500"/>
                                        <p:tgtEl>
                                          <p:spTgt spid="3"/>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388"/>
                                        </p:tgtEl>
                                        <p:attrNameLst>
                                          <p:attrName>style.visibility</p:attrName>
                                        </p:attrNameLst>
                                      </p:cBhvr>
                                      <p:to>
                                        <p:strVal val="visible"/>
                                      </p:to>
                                    </p:set>
                                    <p:animEffect transition="in" filter="randombar(horizontal)">
                                      <p:cBhvr>
                                        <p:cTn id="40" dur="500"/>
                                        <p:tgtEl>
                                          <p:spTgt spid="388"/>
                                        </p:tgtEl>
                                      </p:cBhvr>
                                    </p:animEffect>
                                  </p:childTnLst>
                                </p:cTn>
                              </p:par>
                              <p:par>
                                <p:cTn id="41" presetID="14" presetClass="entr" presetSubtype="10" fill="hold" grpId="0" nodeType="withEffect">
                                  <p:stCondLst>
                                    <p:cond delay="0"/>
                                  </p:stCondLst>
                                  <p:childTnLst>
                                    <p:set>
                                      <p:cBhvr>
                                        <p:cTn id="42" dur="1" fill="hold">
                                          <p:stCondLst>
                                            <p:cond delay="0"/>
                                          </p:stCondLst>
                                        </p:cTn>
                                        <p:tgtEl>
                                          <p:spTgt spid="390"/>
                                        </p:tgtEl>
                                        <p:attrNameLst>
                                          <p:attrName>style.visibility</p:attrName>
                                        </p:attrNameLst>
                                      </p:cBhvr>
                                      <p:to>
                                        <p:strVal val="visible"/>
                                      </p:to>
                                    </p:set>
                                    <p:animEffect transition="in" filter="randombar(horizontal)">
                                      <p:cBhvr>
                                        <p:cTn id="43" dur="500"/>
                                        <p:tgtEl>
                                          <p:spTgt spid="390"/>
                                        </p:tgtEl>
                                      </p:cBhvr>
                                    </p:animEffect>
                                  </p:childTnLst>
                                </p:cTn>
                              </p:par>
                              <p:par>
                                <p:cTn id="44" presetID="14" presetClass="entr" presetSubtype="10" fill="hold" grpId="0" nodeType="withEffect">
                                  <p:stCondLst>
                                    <p:cond delay="0"/>
                                  </p:stCondLst>
                                  <p:childTnLst>
                                    <p:set>
                                      <p:cBhvr>
                                        <p:cTn id="45" dur="1" fill="hold">
                                          <p:stCondLst>
                                            <p:cond delay="0"/>
                                          </p:stCondLst>
                                        </p:cTn>
                                        <p:tgtEl>
                                          <p:spTgt spid="391"/>
                                        </p:tgtEl>
                                        <p:attrNameLst>
                                          <p:attrName>style.visibility</p:attrName>
                                        </p:attrNameLst>
                                      </p:cBhvr>
                                      <p:to>
                                        <p:strVal val="visible"/>
                                      </p:to>
                                    </p:set>
                                    <p:animEffect transition="in" filter="randombar(horizontal)">
                                      <p:cBhvr>
                                        <p:cTn id="46" dur="500"/>
                                        <p:tgtEl>
                                          <p:spTgt spid="391"/>
                                        </p:tgtEl>
                                      </p:cBhvr>
                                    </p:animEffect>
                                  </p:childTnLst>
                                </p:cTn>
                              </p:par>
                              <p:par>
                                <p:cTn id="47" presetID="14" presetClass="entr" presetSubtype="10" fill="hold" grpId="0" nodeType="withEffect">
                                  <p:stCondLst>
                                    <p:cond delay="0"/>
                                  </p:stCondLst>
                                  <p:childTnLst>
                                    <p:set>
                                      <p:cBhvr>
                                        <p:cTn id="48" dur="1" fill="hold">
                                          <p:stCondLst>
                                            <p:cond delay="0"/>
                                          </p:stCondLst>
                                        </p:cTn>
                                        <p:tgtEl>
                                          <p:spTgt spid="389"/>
                                        </p:tgtEl>
                                        <p:attrNameLst>
                                          <p:attrName>style.visibility</p:attrName>
                                        </p:attrNameLst>
                                      </p:cBhvr>
                                      <p:to>
                                        <p:strVal val="visible"/>
                                      </p:to>
                                    </p:set>
                                    <p:animEffect transition="in" filter="randombar(horizontal)">
                                      <p:cBhvr>
                                        <p:cTn id="49" dur="500"/>
                                        <p:tgtEl>
                                          <p:spTgt spid="389"/>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nodeType="click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randombar(horizontal)">
                                      <p:cBhvr>
                                        <p:cTn id="54" dur="500"/>
                                        <p:tgtEl>
                                          <p:spTgt spid="7"/>
                                        </p:tgtEl>
                                      </p:cBhvr>
                                    </p:animEffect>
                                  </p:childTnLst>
                                </p:cTn>
                              </p:par>
                              <p:par>
                                <p:cTn id="55" presetID="14" presetClass="entr" presetSubtype="10" fill="hold" nodeType="with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randombar(horizontal)">
                                      <p:cBhvr>
                                        <p:cTn id="57" dur="500"/>
                                        <p:tgtEl>
                                          <p:spTgt spid="17"/>
                                        </p:tgtEl>
                                      </p:cBhvr>
                                    </p:animEffect>
                                  </p:childTnLst>
                                </p:cTn>
                              </p:par>
                              <p:par>
                                <p:cTn id="58" presetID="14" presetClass="entr" presetSubtype="10" fill="hold" grpId="0" nodeType="withEffect">
                                  <p:stCondLst>
                                    <p:cond delay="0"/>
                                  </p:stCondLst>
                                  <p:childTnLst>
                                    <p:set>
                                      <p:cBhvr>
                                        <p:cTn id="59" dur="1" fill="hold">
                                          <p:stCondLst>
                                            <p:cond delay="0"/>
                                          </p:stCondLst>
                                        </p:cTn>
                                        <p:tgtEl>
                                          <p:spTgt spid="67"/>
                                        </p:tgtEl>
                                        <p:attrNameLst>
                                          <p:attrName>style.visibility</p:attrName>
                                        </p:attrNameLst>
                                      </p:cBhvr>
                                      <p:to>
                                        <p:strVal val="visible"/>
                                      </p:to>
                                    </p:set>
                                    <p:animEffect transition="in" filter="randombar(horizontal)">
                                      <p:cBhvr>
                                        <p:cTn id="60" dur="500"/>
                                        <p:tgtEl>
                                          <p:spTgt spid="67"/>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68"/>
                                        </p:tgtEl>
                                        <p:attrNameLst>
                                          <p:attrName>style.visibility</p:attrName>
                                        </p:attrNameLst>
                                      </p:cBhvr>
                                      <p:to>
                                        <p:strVal val="visible"/>
                                      </p:to>
                                    </p:set>
                                    <p:animEffect transition="in" filter="randombar(horizontal)">
                                      <p:cBhvr>
                                        <p:cTn id="63" dur="500"/>
                                        <p:tgtEl>
                                          <p:spTgt spid="68"/>
                                        </p:tgtEl>
                                      </p:cBhvr>
                                    </p:animEffect>
                                  </p:childTnLst>
                                </p:cTn>
                              </p:par>
                              <p:par>
                                <p:cTn id="64" presetID="14" presetClass="entr" presetSubtype="10" fill="hold" grpId="0" nodeType="withEffect">
                                  <p:stCondLst>
                                    <p:cond delay="0"/>
                                  </p:stCondLst>
                                  <p:childTnLst>
                                    <p:set>
                                      <p:cBhvr>
                                        <p:cTn id="65" dur="1" fill="hold">
                                          <p:stCondLst>
                                            <p:cond delay="0"/>
                                          </p:stCondLst>
                                        </p:cTn>
                                        <p:tgtEl>
                                          <p:spTgt spid="69"/>
                                        </p:tgtEl>
                                        <p:attrNameLst>
                                          <p:attrName>style.visibility</p:attrName>
                                        </p:attrNameLst>
                                      </p:cBhvr>
                                      <p:to>
                                        <p:strVal val="visible"/>
                                      </p:to>
                                    </p:set>
                                    <p:animEffect transition="in" filter="randombar(horizontal)">
                                      <p:cBhvr>
                                        <p:cTn id="66" dur="500"/>
                                        <p:tgtEl>
                                          <p:spTgt spid="69"/>
                                        </p:tgtEl>
                                      </p:cBhvr>
                                    </p:animEffect>
                                  </p:childTnLst>
                                </p:cTn>
                              </p:par>
                              <p:par>
                                <p:cTn id="67" presetID="14" presetClass="entr" presetSubtype="10" fill="hold" grpId="0" nodeType="withEffect">
                                  <p:stCondLst>
                                    <p:cond delay="0"/>
                                  </p:stCondLst>
                                  <p:childTnLst>
                                    <p:set>
                                      <p:cBhvr>
                                        <p:cTn id="68" dur="1" fill="hold">
                                          <p:stCondLst>
                                            <p:cond delay="0"/>
                                          </p:stCondLst>
                                        </p:cTn>
                                        <p:tgtEl>
                                          <p:spTgt spid="70"/>
                                        </p:tgtEl>
                                        <p:attrNameLst>
                                          <p:attrName>style.visibility</p:attrName>
                                        </p:attrNameLst>
                                      </p:cBhvr>
                                      <p:to>
                                        <p:strVal val="visible"/>
                                      </p:to>
                                    </p:set>
                                    <p:animEffect transition="in" filter="randombar(horizontal)">
                                      <p:cBhvr>
                                        <p:cTn id="69" dur="500"/>
                                        <p:tgtEl>
                                          <p:spTgt spid="70"/>
                                        </p:tgtEl>
                                      </p:cBhvr>
                                    </p:animEffect>
                                  </p:childTnLst>
                                </p:cTn>
                              </p:par>
                              <p:par>
                                <p:cTn id="70" presetID="14" presetClass="entr" presetSubtype="10" fill="hold" grpId="0" nodeType="withEffect">
                                  <p:stCondLst>
                                    <p:cond delay="0"/>
                                  </p:stCondLst>
                                  <p:childTnLst>
                                    <p:set>
                                      <p:cBhvr>
                                        <p:cTn id="71" dur="1" fill="hold">
                                          <p:stCondLst>
                                            <p:cond delay="0"/>
                                          </p:stCondLst>
                                        </p:cTn>
                                        <p:tgtEl>
                                          <p:spTgt spid="75"/>
                                        </p:tgtEl>
                                        <p:attrNameLst>
                                          <p:attrName>style.visibility</p:attrName>
                                        </p:attrNameLst>
                                      </p:cBhvr>
                                      <p:to>
                                        <p:strVal val="visible"/>
                                      </p:to>
                                    </p:set>
                                    <p:animEffect transition="in" filter="randombar(horizontal)">
                                      <p:cBhvr>
                                        <p:cTn id="72" dur="500"/>
                                        <p:tgtEl>
                                          <p:spTgt spid="75"/>
                                        </p:tgtEl>
                                      </p:cBhvr>
                                    </p:animEffect>
                                  </p:childTnLst>
                                </p:cTn>
                              </p:par>
                              <p:par>
                                <p:cTn id="73" presetID="14" presetClass="entr" presetSubtype="10" fill="hold" grpId="0" nodeType="withEffect">
                                  <p:stCondLst>
                                    <p:cond delay="0"/>
                                  </p:stCondLst>
                                  <p:childTnLst>
                                    <p:set>
                                      <p:cBhvr>
                                        <p:cTn id="74" dur="1" fill="hold">
                                          <p:stCondLst>
                                            <p:cond delay="0"/>
                                          </p:stCondLst>
                                        </p:cTn>
                                        <p:tgtEl>
                                          <p:spTgt spid="76"/>
                                        </p:tgtEl>
                                        <p:attrNameLst>
                                          <p:attrName>style.visibility</p:attrName>
                                        </p:attrNameLst>
                                      </p:cBhvr>
                                      <p:to>
                                        <p:strVal val="visible"/>
                                      </p:to>
                                    </p:set>
                                    <p:animEffect transition="in" filter="randombar(horizontal)">
                                      <p:cBhvr>
                                        <p:cTn id="75" dur="500"/>
                                        <p:tgtEl>
                                          <p:spTgt spid="76"/>
                                        </p:tgtEl>
                                      </p:cBhvr>
                                    </p:animEffect>
                                  </p:childTnLst>
                                </p:cTn>
                              </p:par>
                              <p:par>
                                <p:cTn id="76" presetID="14" presetClass="entr" presetSubtype="10" fill="hold" grpId="0" nodeType="withEffect">
                                  <p:stCondLst>
                                    <p:cond delay="0"/>
                                  </p:stCondLst>
                                  <p:childTnLst>
                                    <p:set>
                                      <p:cBhvr>
                                        <p:cTn id="77" dur="1" fill="hold">
                                          <p:stCondLst>
                                            <p:cond delay="0"/>
                                          </p:stCondLst>
                                        </p:cTn>
                                        <p:tgtEl>
                                          <p:spTgt spid="4"/>
                                        </p:tgtEl>
                                        <p:attrNameLst>
                                          <p:attrName>style.visibility</p:attrName>
                                        </p:attrNameLst>
                                      </p:cBhvr>
                                      <p:to>
                                        <p:strVal val="visible"/>
                                      </p:to>
                                    </p:set>
                                    <p:animEffect transition="in" filter="randombar(horizontal)">
                                      <p:cBhvr>
                                        <p:cTn id="78" dur="500"/>
                                        <p:tgtEl>
                                          <p:spTgt spid="4"/>
                                        </p:tgtEl>
                                      </p:cBhvr>
                                    </p:animEffect>
                                  </p:childTnLst>
                                </p:cTn>
                              </p:par>
                              <p:par>
                                <p:cTn id="79" presetID="14" presetClass="entr" presetSubtype="10" fill="hold" nodeType="withEffect">
                                  <p:stCondLst>
                                    <p:cond delay="0"/>
                                  </p:stCondLst>
                                  <p:childTnLst>
                                    <p:set>
                                      <p:cBhvr>
                                        <p:cTn id="80" dur="1" fill="hold">
                                          <p:stCondLst>
                                            <p:cond delay="0"/>
                                          </p:stCondLst>
                                        </p:cTn>
                                        <p:tgtEl>
                                          <p:spTgt spid="5"/>
                                        </p:tgtEl>
                                        <p:attrNameLst>
                                          <p:attrName>style.visibility</p:attrName>
                                        </p:attrNameLst>
                                      </p:cBhvr>
                                      <p:to>
                                        <p:strVal val="visible"/>
                                      </p:to>
                                    </p:set>
                                    <p:animEffect transition="in" filter="randombar(horizontal)">
                                      <p:cBhvr>
                                        <p:cTn id="81" dur="500"/>
                                        <p:tgtEl>
                                          <p:spTgt spid="5"/>
                                        </p:tgtEl>
                                      </p:cBhvr>
                                    </p:animEffect>
                                  </p:childTnLst>
                                </p:cTn>
                              </p:par>
                              <p:par>
                                <p:cTn id="82" presetID="14" presetClass="entr" presetSubtype="10" fill="hold" grpId="0" nodeType="withEffect">
                                  <p:stCondLst>
                                    <p:cond delay="0"/>
                                  </p:stCondLst>
                                  <p:childTnLst>
                                    <p:set>
                                      <p:cBhvr>
                                        <p:cTn id="83" dur="1" fill="hold">
                                          <p:stCondLst>
                                            <p:cond delay="0"/>
                                          </p:stCondLst>
                                        </p:cTn>
                                        <p:tgtEl>
                                          <p:spTgt spid="6"/>
                                        </p:tgtEl>
                                        <p:attrNameLst>
                                          <p:attrName>style.visibility</p:attrName>
                                        </p:attrNameLst>
                                      </p:cBhvr>
                                      <p:to>
                                        <p:strVal val="visible"/>
                                      </p:to>
                                    </p:set>
                                    <p:animEffect transition="in" filter="randombar(horizontal)">
                                      <p:cBhvr>
                                        <p:cTn id="84" dur="500"/>
                                        <p:tgtEl>
                                          <p:spTgt spid="6"/>
                                        </p:tgtEl>
                                      </p:cBhvr>
                                    </p:animEffect>
                                  </p:childTnLst>
                                </p:cTn>
                              </p:par>
                            </p:childTnLst>
                          </p:cTn>
                        </p:par>
                      </p:childTnLst>
                    </p:cTn>
                  </p:par>
                  <p:par>
                    <p:cTn id="85" fill="hold">
                      <p:stCondLst>
                        <p:cond delay="indefinite"/>
                      </p:stCondLst>
                      <p:childTnLst>
                        <p:par>
                          <p:cTn id="86" fill="hold">
                            <p:stCondLst>
                              <p:cond delay="0"/>
                            </p:stCondLst>
                            <p:childTnLst>
                              <p:par>
                                <p:cTn id="87" presetID="14" presetClass="entr" presetSubtype="10" fill="hold" grpId="0" nodeType="clickEffect">
                                  <p:stCondLst>
                                    <p:cond delay="0"/>
                                  </p:stCondLst>
                                  <p:childTnLst>
                                    <p:set>
                                      <p:cBhvr>
                                        <p:cTn id="88" dur="1" fill="hold">
                                          <p:stCondLst>
                                            <p:cond delay="0"/>
                                          </p:stCondLst>
                                        </p:cTn>
                                        <p:tgtEl>
                                          <p:spTgt spid="100"/>
                                        </p:tgtEl>
                                        <p:attrNameLst>
                                          <p:attrName>style.visibility</p:attrName>
                                        </p:attrNameLst>
                                      </p:cBhvr>
                                      <p:to>
                                        <p:strVal val="visible"/>
                                      </p:to>
                                    </p:set>
                                    <p:animEffect transition="in" filter="randombar(horizontal)">
                                      <p:cBhvr>
                                        <p:cTn id="89"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317" grpId="0"/>
      <p:bldP spid="318" grpId="0"/>
      <p:bldP spid="386" grpId="0"/>
      <p:bldP spid="387" grpId="0"/>
      <p:bldP spid="388" grpId="0"/>
      <p:bldP spid="389" grpId="0"/>
      <p:bldP spid="390" grpId="0"/>
      <p:bldP spid="391" grpId="0"/>
      <p:bldP spid="397" grpId="0"/>
      <p:bldP spid="3" grpId="0"/>
      <p:bldP spid="4" grpId="0"/>
      <p:bldP spid="6" grpId="0"/>
      <p:bldP spid="67" grpId="0"/>
      <p:bldP spid="68" grpId="0"/>
      <p:bldP spid="69" grpId="0"/>
      <p:bldP spid="70" grpId="0"/>
      <p:bldP spid="75" grpId="0"/>
      <p:bldP spid="7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Box 99">
            <a:extLst>
              <a:ext uri="{FF2B5EF4-FFF2-40B4-BE49-F238E27FC236}">
                <a16:creationId xmlns:a16="http://schemas.microsoft.com/office/drawing/2014/main" id="{743729A4-BEED-7679-5EDF-FDA898B9B74A}"/>
              </a:ext>
            </a:extLst>
          </p:cNvPr>
          <p:cNvSpPr txBox="1"/>
          <p:nvPr/>
        </p:nvSpPr>
        <p:spPr>
          <a:xfrm>
            <a:off x="9259839" y="2774032"/>
            <a:ext cx="976549" cy="584775"/>
          </a:xfrm>
          <a:prstGeom prst="rect">
            <a:avLst/>
          </a:prstGeom>
          <a:noFill/>
        </p:spPr>
        <p:txBody>
          <a:bodyPr wrap="none" rtlCol="0">
            <a:spAutoFit/>
          </a:bodyPr>
          <a:lstStyle/>
          <a:p>
            <a:r>
              <a:rPr lang="en-US" sz="3200" b="1" dirty="0">
                <a:solidFill>
                  <a:srgbClr val="1C3E71"/>
                </a:solidFill>
              </a:rPr>
              <a:t>f = </a:t>
            </a:r>
            <a:r>
              <a:rPr lang="vi-VN" sz="3200" b="1" dirty="0">
                <a:solidFill>
                  <a:srgbClr val="1C3E71"/>
                </a:solidFill>
              </a:rPr>
              <a:t>?</a:t>
            </a:r>
            <a:endParaRPr lang="en-US" sz="3200" b="1" dirty="0">
              <a:solidFill>
                <a:srgbClr val="1C3E71"/>
              </a:solidFill>
            </a:endParaRPr>
          </a:p>
        </p:txBody>
      </p:sp>
      <p:sp>
        <p:nvSpPr>
          <p:cNvPr id="107" name="TextBox 106">
            <a:extLst>
              <a:ext uri="{FF2B5EF4-FFF2-40B4-BE49-F238E27FC236}">
                <a16:creationId xmlns:a16="http://schemas.microsoft.com/office/drawing/2014/main" id="{80AADC06-8759-AACD-29B4-72BA51FBC72C}"/>
              </a:ext>
            </a:extLst>
          </p:cNvPr>
          <p:cNvSpPr txBox="1"/>
          <p:nvPr/>
        </p:nvSpPr>
        <p:spPr>
          <a:xfrm>
            <a:off x="457539" y="707014"/>
            <a:ext cx="2183611" cy="369332"/>
          </a:xfrm>
          <a:prstGeom prst="rect">
            <a:avLst/>
          </a:prstGeom>
          <a:noFill/>
        </p:spPr>
        <p:txBody>
          <a:bodyPr wrap="none" rtlCol="0">
            <a:spAutoFit/>
          </a:bodyPr>
          <a:lstStyle/>
          <a:p>
            <a:r>
              <a:rPr lang="en-US" b="1" dirty="0">
                <a:solidFill>
                  <a:srgbClr val="1C3E71"/>
                </a:solidFill>
              </a:rPr>
              <a:t>100 </a:t>
            </a:r>
            <a:r>
              <a:rPr lang="en-US" b="1" dirty="0" err="1">
                <a:solidFill>
                  <a:srgbClr val="1C3E71"/>
                </a:solidFill>
              </a:rPr>
              <a:t>tế</a:t>
            </a:r>
            <a:r>
              <a:rPr lang="en-US" b="1" dirty="0">
                <a:solidFill>
                  <a:srgbClr val="1C3E71"/>
                </a:solidFill>
              </a:rPr>
              <a:t> </a:t>
            </a:r>
            <a:r>
              <a:rPr lang="en-US" b="1" dirty="0" err="1">
                <a:solidFill>
                  <a:srgbClr val="1C3E71"/>
                </a:solidFill>
              </a:rPr>
              <a:t>bào</a:t>
            </a:r>
            <a:r>
              <a:rPr lang="en-US" b="1" dirty="0">
                <a:solidFill>
                  <a:srgbClr val="1C3E71"/>
                </a:solidFill>
              </a:rPr>
              <a:t> ban </a:t>
            </a:r>
            <a:r>
              <a:rPr lang="en-US" b="1" dirty="0" err="1">
                <a:solidFill>
                  <a:srgbClr val="1C3E71"/>
                </a:solidFill>
              </a:rPr>
              <a:t>đầu</a:t>
            </a:r>
            <a:endParaRPr lang="vi-VN" b="1" dirty="0">
              <a:solidFill>
                <a:srgbClr val="1C3E71"/>
              </a:solidFill>
            </a:endParaRPr>
          </a:p>
        </p:txBody>
      </p:sp>
      <p:grpSp>
        <p:nvGrpSpPr>
          <p:cNvPr id="164" name="Group 163">
            <a:extLst>
              <a:ext uri="{FF2B5EF4-FFF2-40B4-BE49-F238E27FC236}">
                <a16:creationId xmlns:a16="http://schemas.microsoft.com/office/drawing/2014/main" id="{52E32437-F525-F7A4-B776-76B95AB0B44A}"/>
              </a:ext>
            </a:extLst>
          </p:cNvPr>
          <p:cNvGrpSpPr/>
          <p:nvPr/>
        </p:nvGrpSpPr>
        <p:grpSpPr>
          <a:xfrm>
            <a:off x="1297405" y="1468707"/>
            <a:ext cx="308657" cy="2818519"/>
            <a:chOff x="2374115" y="1420088"/>
            <a:chExt cx="360728" cy="3766339"/>
          </a:xfrm>
        </p:grpSpPr>
        <p:grpSp>
          <p:nvGrpSpPr>
            <p:cNvPr id="23" name="Group 22">
              <a:extLst>
                <a:ext uri="{FF2B5EF4-FFF2-40B4-BE49-F238E27FC236}">
                  <a16:creationId xmlns:a16="http://schemas.microsoft.com/office/drawing/2014/main" id="{FF2238F2-33D0-4D4A-1CFC-90CA1CB05171}"/>
                </a:ext>
              </a:extLst>
            </p:cNvPr>
            <p:cNvGrpSpPr/>
            <p:nvPr/>
          </p:nvGrpSpPr>
          <p:grpSpPr>
            <a:xfrm rot="10800000">
              <a:off x="2374115" y="1420088"/>
              <a:ext cx="360728" cy="3766339"/>
              <a:chOff x="2432807" y="1284790"/>
              <a:chExt cx="360728" cy="3766339"/>
            </a:xfrm>
          </p:grpSpPr>
          <p:grpSp>
            <p:nvGrpSpPr>
              <p:cNvPr id="26" name="Group 25">
                <a:extLst>
                  <a:ext uri="{FF2B5EF4-FFF2-40B4-BE49-F238E27FC236}">
                    <a16:creationId xmlns:a16="http://schemas.microsoft.com/office/drawing/2014/main" id="{826DA06A-7396-D99E-10B9-AF80077BFD53}"/>
                  </a:ext>
                </a:extLst>
              </p:cNvPr>
              <p:cNvGrpSpPr/>
              <p:nvPr/>
            </p:nvGrpSpPr>
            <p:grpSpPr>
              <a:xfrm>
                <a:off x="2432807" y="1284790"/>
                <a:ext cx="360727" cy="1875949"/>
                <a:chOff x="2432807" y="925974"/>
                <a:chExt cx="360727" cy="1875949"/>
              </a:xfrm>
            </p:grpSpPr>
            <p:sp>
              <p:nvSpPr>
                <p:cNvPr id="30" name="Rectangle: Rounded Corners 29">
                  <a:extLst>
                    <a:ext uri="{FF2B5EF4-FFF2-40B4-BE49-F238E27FC236}">
                      <a16:creationId xmlns:a16="http://schemas.microsoft.com/office/drawing/2014/main" id="{E0FE0294-1C79-79DF-58F8-5630E14109E2}"/>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8" name="Flowchart: Delay 37">
                  <a:extLst>
                    <a:ext uri="{FF2B5EF4-FFF2-40B4-BE49-F238E27FC236}">
                      <a16:creationId xmlns:a16="http://schemas.microsoft.com/office/drawing/2014/main" id="{506056FC-FAEB-14E4-1AF8-9B4DE56BAFF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7" name="Group 26">
                <a:extLst>
                  <a:ext uri="{FF2B5EF4-FFF2-40B4-BE49-F238E27FC236}">
                    <a16:creationId xmlns:a16="http://schemas.microsoft.com/office/drawing/2014/main" id="{34B11BAE-F5AF-D487-C732-C372CD776644}"/>
                  </a:ext>
                </a:extLst>
              </p:cNvPr>
              <p:cNvGrpSpPr/>
              <p:nvPr/>
            </p:nvGrpSpPr>
            <p:grpSpPr>
              <a:xfrm rot="10800000">
                <a:off x="2432808" y="3166471"/>
                <a:ext cx="360727" cy="1884658"/>
                <a:chOff x="2432807" y="925974"/>
                <a:chExt cx="360727" cy="1884658"/>
              </a:xfrm>
            </p:grpSpPr>
            <p:sp>
              <p:nvSpPr>
                <p:cNvPr id="28" name="Rectangle: Rounded Corners 27">
                  <a:extLst>
                    <a:ext uri="{FF2B5EF4-FFF2-40B4-BE49-F238E27FC236}">
                      <a16:creationId xmlns:a16="http://schemas.microsoft.com/office/drawing/2014/main" id="{5E08C220-6F15-3C7A-F955-778F4DBCFEB4}"/>
                    </a:ext>
                  </a:extLst>
                </p:cNvPr>
                <p:cNvSpPr/>
                <p:nvPr/>
              </p:nvSpPr>
              <p:spPr>
                <a:xfrm>
                  <a:off x="2432807" y="1032166"/>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29" name="Flowchart: Delay 28">
                  <a:extLst>
                    <a:ext uri="{FF2B5EF4-FFF2-40B4-BE49-F238E27FC236}">
                      <a16:creationId xmlns:a16="http://schemas.microsoft.com/office/drawing/2014/main" id="{E89C1F78-0489-503C-21C8-F437F20C856D}"/>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4" name="Rectangle 23">
              <a:extLst>
                <a:ext uri="{FF2B5EF4-FFF2-40B4-BE49-F238E27FC236}">
                  <a16:creationId xmlns:a16="http://schemas.microsoft.com/office/drawing/2014/main" id="{A1A8F01C-1CFF-FCE0-33A4-F4B3115C6E8D}"/>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5" name="Rectangle 24">
              <a:extLst>
                <a:ext uri="{FF2B5EF4-FFF2-40B4-BE49-F238E27FC236}">
                  <a16:creationId xmlns:a16="http://schemas.microsoft.com/office/drawing/2014/main" id="{C78D3B13-E7D9-6BE0-1D66-02DEC5060B0E}"/>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63" name="Group 162">
            <a:extLst>
              <a:ext uri="{FF2B5EF4-FFF2-40B4-BE49-F238E27FC236}">
                <a16:creationId xmlns:a16="http://schemas.microsoft.com/office/drawing/2014/main" id="{E967EA70-7F58-FADE-F5EB-8A7F9F38EDDA}"/>
              </a:ext>
            </a:extLst>
          </p:cNvPr>
          <p:cNvGrpSpPr/>
          <p:nvPr/>
        </p:nvGrpSpPr>
        <p:grpSpPr>
          <a:xfrm>
            <a:off x="752390" y="1468707"/>
            <a:ext cx="308657" cy="2818519"/>
            <a:chOff x="1737154" y="1420088"/>
            <a:chExt cx="360728" cy="3766339"/>
          </a:xfrm>
        </p:grpSpPr>
        <p:grpSp>
          <p:nvGrpSpPr>
            <p:cNvPr id="40" name="Group 39">
              <a:extLst>
                <a:ext uri="{FF2B5EF4-FFF2-40B4-BE49-F238E27FC236}">
                  <a16:creationId xmlns:a16="http://schemas.microsoft.com/office/drawing/2014/main" id="{13C3A3E5-1379-318E-5EC3-6568315CE75E}"/>
                </a:ext>
              </a:extLst>
            </p:cNvPr>
            <p:cNvGrpSpPr/>
            <p:nvPr/>
          </p:nvGrpSpPr>
          <p:grpSpPr>
            <a:xfrm rot="10800000">
              <a:off x="1737154" y="1420088"/>
              <a:ext cx="360728" cy="3766339"/>
              <a:chOff x="2432807" y="1284790"/>
              <a:chExt cx="360728" cy="3766339"/>
            </a:xfrm>
          </p:grpSpPr>
          <p:grpSp>
            <p:nvGrpSpPr>
              <p:cNvPr id="43" name="Group 42">
                <a:extLst>
                  <a:ext uri="{FF2B5EF4-FFF2-40B4-BE49-F238E27FC236}">
                    <a16:creationId xmlns:a16="http://schemas.microsoft.com/office/drawing/2014/main" id="{609BE32B-EEA3-8D03-7A2B-FEAFC04F9E45}"/>
                  </a:ext>
                </a:extLst>
              </p:cNvPr>
              <p:cNvGrpSpPr/>
              <p:nvPr/>
            </p:nvGrpSpPr>
            <p:grpSpPr>
              <a:xfrm>
                <a:off x="2432807" y="1284790"/>
                <a:ext cx="360727" cy="1875949"/>
                <a:chOff x="2432807" y="925974"/>
                <a:chExt cx="360727" cy="1875949"/>
              </a:xfrm>
            </p:grpSpPr>
            <p:sp>
              <p:nvSpPr>
                <p:cNvPr id="73" name="Rectangle: Rounded Corners 72">
                  <a:extLst>
                    <a:ext uri="{FF2B5EF4-FFF2-40B4-BE49-F238E27FC236}">
                      <a16:creationId xmlns:a16="http://schemas.microsoft.com/office/drawing/2014/main" id="{D8803454-56C9-1BD3-8F93-26BB742221BA}"/>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74" name="Flowchart: Delay 73">
                  <a:extLst>
                    <a:ext uri="{FF2B5EF4-FFF2-40B4-BE49-F238E27FC236}">
                      <a16:creationId xmlns:a16="http://schemas.microsoft.com/office/drawing/2014/main" id="{21D8FEAA-E55D-4527-EA35-CBADB649272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44" name="Group 43">
                <a:extLst>
                  <a:ext uri="{FF2B5EF4-FFF2-40B4-BE49-F238E27FC236}">
                    <a16:creationId xmlns:a16="http://schemas.microsoft.com/office/drawing/2014/main" id="{7CB3CA30-DB70-5E5A-3DD3-A55515A7F65B}"/>
                  </a:ext>
                </a:extLst>
              </p:cNvPr>
              <p:cNvGrpSpPr/>
              <p:nvPr/>
            </p:nvGrpSpPr>
            <p:grpSpPr>
              <a:xfrm rot="10800000">
                <a:off x="2432808" y="3166471"/>
                <a:ext cx="360727" cy="1884658"/>
                <a:chOff x="2432807" y="925974"/>
                <a:chExt cx="360727" cy="1884658"/>
              </a:xfrm>
            </p:grpSpPr>
            <p:sp>
              <p:nvSpPr>
                <p:cNvPr id="71" name="Rectangle: Rounded Corners 70">
                  <a:extLst>
                    <a:ext uri="{FF2B5EF4-FFF2-40B4-BE49-F238E27FC236}">
                      <a16:creationId xmlns:a16="http://schemas.microsoft.com/office/drawing/2014/main" id="{658E266E-FB46-B36E-5C43-CF87874B2AB3}"/>
                    </a:ext>
                  </a:extLst>
                </p:cNvPr>
                <p:cNvSpPr/>
                <p:nvPr/>
              </p:nvSpPr>
              <p:spPr>
                <a:xfrm>
                  <a:off x="2432807" y="1032166"/>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72" name="Flowchart: Delay 71">
                  <a:extLst>
                    <a:ext uri="{FF2B5EF4-FFF2-40B4-BE49-F238E27FC236}">
                      <a16:creationId xmlns:a16="http://schemas.microsoft.com/office/drawing/2014/main" id="{67A68F7C-1B42-558F-030E-B27102A03D6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41" name="Rectangle 40">
              <a:extLst>
                <a:ext uri="{FF2B5EF4-FFF2-40B4-BE49-F238E27FC236}">
                  <a16:creationId xmlns:a16="http://schemas.microsoft.com/office/drawing/2014/main" id="{89777528-3278-EF2A-4FE0-4A072C33D58B}"/>
                </a:ext>
              </a:extLst>
            </p:cNvPr>
            <p:cNvSpPr/>
            <p:nvPr/>
          </p:nvSpPr>
          <p:spPr>
            <a:xfrm rot="10800000">
              <a:off x="1737154"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42" name="Rectangle 41">
              <a:extLst>
                <a:ext uri="{FF2B5EF4-FFF2-40B4-BE49-F238E27FC236}">
                  <a16:creationId xmlns:a16="http://schemas.microsoft.com/office/drawing/2014/main" id="{CB0CD452-7A1A-F69B-5233-363F09F74006}"/>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mc:AlternateContent xmlns:mc="http://schemas.openxmlformats.org/markup-compatibility/2006" xmlns:a14="http://schemas.microsoft.com/office/drawing/2010/main">
        <mc:Choice Requires="a14">
          <p:sp>
            <p:nvSpPr>
              <p:cNvPr id="108" name="TextBox 107">
                <a:extLst>
                  <a:ext uri="{FF2B5EF4-FFF2-40B4-BE49-F238E27FC236}">
                    <a16:creationId xmlns:a16="http://schemas.microsoft.com/office/drawing/2014/main" id="{87181596-EAA5-300B-A24E-3E9572BBF79B}"/>
                  </a:ext>
                </a:extLst>
              </p:cNvPr>
              <p:cNvSpPr txBox="1"/>
              <p:nvPr/>
            </p:nvSpPr>
            <p:spPr>
              <a:xfrm>
                <a:off x="985202" y="4815343"/>
                <a:ext cx="319584" cy="38804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b="1" i="1" smtClean="0">
                              <a:solidFill>
                                <a:srgbClr val="E71D73"/>
                              </a:solidFill>
                              <a:latin typeface="Cambria Math" panose="02040503050406030204" pitchFamily="18" charset="0"/>
                            </a:rPr>
                          </m:ctrlPr>
                        </m:fPr>
                        <m:num>
                          <m:r>
                            <a:rPr lang="vi-VN" b="1" i="1" smtClean="0">
                              <a:solidFill>
                                <a:srgbClr val="E71D73"/>
                              </a:solidFill>
                              <a:latin typeface="Cambria Math" panose="02040503050406030204" pitchFamily="18" charset="0"/>
                            </a:rPr>
                            <m:t>𝑩𝑽</m:t>
                          </m:r>
                        </m:num>
                        <m:den>
                          <m:r>
                            <a:rPr lang="vi-VN" b="1" i="1" smtClean="0">
                              <a:solidFill>
                                <a:srgbClr val="E71D73"/>
                              </a:solidFill>
                              <a:latin typeface="Cambria Math" panose="02040503050406030204" pitchFamily="18" charset="0"/>
                            </a:rPr>
                            <m:t>𝒃𝒗</m:t>
                          </m:r>
                        </m:den>
                      </m:f>
                    </m:oMath>
                  </m:oMathPara>
                </a14:m>
                <a:endParaRPr lang="en-US" b="1" dirty="0">
                  <a:solidFill>
                    <a:srgbClr val="E71D73"/>
                  </a:solidFill>
                </a:endParaRPr>
              </a:p>
            </p:txBody>
          </p:sp>
        </mc:Choice>
        <mc:Fallback xmlns="">
          <p:sp>
            <p:nvSpPr>
              <p:cNvPr id="108" name="TextBox 107">
                <a:extLst>
                  <a:ext uri="{FF2B5EF4-FFF2-40B4-BE49-F238E27FC236}">
                    <a16:creationId xmlns:a16="http://schemas.microsoft.com/office/drawing/2014/main" id="{87181596-EAA5-300B-A24E-3E9572BBF79B}"/>
                  </a:ext>
                </a:extLst>
              </p:cNvPr>
              <p:cNvSpPr txBox="1">
                <a:spLocks noRot="1" noChangeAspect="1" noMove="1" noResize="1" noEditPoints="1" noAdjustHandles="1" noChangeArrowheads="1" noChangeShapeType="1" noTextEdit="1"/>
              </p:cNvSpPr>
              <p:nvPr/>
            </p:nvSpPr>
            <p:spPr>
              <a:xfrm>
                <a:off x="985202" y="4815343"/>
                <a:ext cx="319584" cy="388047"/>
              </a:xfrm>
              <a:prstGeom prst="rect">
                <a:avLst/>
              </a:prstGeom>
              <a:blipFill>
                <a:blip r:embed="rId2"/>
                <a:stretch>
                  <a:fillRect b="-32813"/>
                </a:stretch>
              </a:blipFill>
            </p:spPr>
            <p:txBody>
              <a:bodyPr/>
              <a:lstStyle/>
              <a:p>
                <a:r>
                  <a:rPr lang="en-US">
                    <a:noFill/>
                  </a:rPr>
                  <a:t> </a:t>
                </a:r>
              </a:p>
            </p:txBody>
          </p:sp>
        </mc:Fallback>
      </mc:AlternateContent>
      <p:grpSp>
        <p:nvGrpSpPr>
          <p:cNvPr id="165" name="Group 164">
            <a:extLst>
              <a:ext uri="{FF2B5EF4-FFF2-40B4-BE49-F238E27FC236}">
                <a16:creationId xmlns:a16="http://schemas.microsoft.com/office/drawing/2014/main" id="{3CE7475B-A56B-22F6-7852-530D75A87F16}"/>
              </a:ext>
            </a:extLst>
          </p:cNvPr>
          <p:cNvGrpSpPr/>
          <p:nvPr/>
        </p:nvGrpSpPr>
        <p:grpSpPr>
          <a:xfrm>
            <a:off x="2794590" y="1463303"/>
            <a:ext cx="308657" cy="2818519"/>
            <a:chOff x="2374115" y="1420088"/>
            <a:chExt cx="360728" cy="3766339"/>
          </a:xfrm>
        </p:grpSpPr>
        <p:grpSp>
          <p:nvGrpSpPr>
            <p:cNvPr id="166" name="Group 165">
              <a:extLst>
                <a:ext uri="{FF2B5EF4-FFF2-40B4-BE49-F238E27FC236}">
                  <a16:creationId xmlns:a16="http://schemas.microsoft.com/office/drawing/2014/main" id="{38431977-0162-1276-038D-B563E2BA980F}"/>
                </a:ext>
              </a:extLst>
            </p:cNvPr>
            <p:cNvGrpSpPr/>
            <p:nvPr/>
          </p:nvGrpSpPr>
          <p:grpSpPr>
            <a:xfrm rot="10800000">
              <a:off x="2374115" y="1420088"/>
              <a:ext cx="360728" cy="3766339"/>
              <a:chOff x="2432807" y="1284790"/>
              <a:chExt cx="360728" cy="3766339"/>
            </a:xfrm>
          </p:grpSpPr>
          <p:grpSp>
            <p:nvGrpSpPr>
              <p:cNvPr id="169" name="Group 168">
                <a:extLst>
                  <a:ext uri="{FF2B5EF4-FFF2-40B4-BE49-F238E27FC236}">
                    <a16:creationId xmlns:a16="http://schemas.microsoft.com/office/drawing/2014/main" id="{7FC623D0-09E1-8967-C242-D2B6E58CD8E7}"/>
                  </a:ext>
                </a:extLst>
              </p:cNvPr>
              <p:cNvGrpSpPr/>
              <p:nvPr/>
            </p:nvGrpSpPr>
            <p:grpSpPr>
              <a:xfrm>
                <a:off x="2432807" y="1284790"/>
                <a:ext cx="360727" cy="1875949"/>
                <a:chOff x="2432807" y="925974"/>
                <a:chExt cx="360727" cy="1875949"/>
              </a:xfrm>
            </p:grpSpPr>
            <p:sp>
              <p:nvSpPr>
                <p:cNvPr id="173" name="Rectangle: Rounded Corners 172">
                  <a:extLst>
                    <a:ext uri="{FF2B5EF4-FFF2-40B4-BE49-F238E27FC236}">
                      <a16:creationId xmlns:a16="http://schemas.microsoft.com/office/drawing/2014/main" id="{F283FBF6-F2DE-E029-FE03-BA7FDBC32AE3}"/>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74" name="Flowchart: Delay 173">
                  <a:extLst>
                    <a:ext uri="{FF2B5EF4-FFF2-40B4-BE49-F238E27FC236}">
                      <a16:creationId xmlns:a16="http://schemas.microsoft.com/office/drawing/2014/main" id="{E02DA445-788A-9071-84E2-AA8AD761428E}"/>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70" name="Group 169">
                <a:extLst>
                  <a:ext uri="{FF2B5EF4-FFF2-40B4-BE49-F238E27FC236}">
                    <a16:creationId xmlns:a16="http://schemas.microsoft.com/office/drawing/2014/main" id="{F34F43AF-9109-401C-D2CA-273768BC56E9}"/>
                  </a:ext>
                </a:extLst>
              </p:cNvPr>
              <p:cNvGrpSpPr/>
              <p:nvPr/>
            </p:nvGrpSpPr>
            <p:grpSpPr>
              <a:xfrm rot="10800000">
                <a:off x="2432808" y="3175180"/>
                <a:ext cx="360727" cy="1875949"/>
                <a:chOff x="2432807" y="925974"/>
                <a:chExt cx="360727" cy="1875949"/>
              </a:xfrm>
            </p:grpSpPr>
            <p:sp>
              <p:nvSpPr>
                <p:cNvPr id="171" name="Rectangle: Rounded Corners 170">
                  <a:extLst>
                    <a:ext uri="{FF2B5EF4-FFF2-40B4-BE49-F238E27FC236}">
                      <a16:creationId xmlns:a16="http://schemas.microsoft.com/office/drawing/2014/main" id="{A1E50261-E777-C973-670D-214447DEBA40}"/>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72" name="Flowchart: Delay 171">
                  <a:extLst>
                    <a:ext uri="{FF2B5EF4-FFF2-40B4-BE49-F238E27FC236}">
                      <a16:creationId xmlns:a16="http://schemas.microsoft.com/office/drawing/2014/main" id="{7648982E-20D3-8925-29DF-5A9267C01C4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167" name="Rectangle 166">
              <a:extLst>
                <a:ext uri="{FF2B5EF4-FFF2-40B4-BE49-F238E27FC236}">
                  <a16:creationId xmlns:a16="http://schemas.microsoft.com/office/drawing/2014/main" id="{2D5324A2-35E5-7B4D-3AEF-80B35D6A23A2}"/>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68" name="Rectangle 167">
              <a:extLst>
                <a:ext uri="{FF2B5EF4-FFF2-40B4-BE49-F238E27FC236}">
                  <a16:creationId xmlns:a16="http://schemas.microsoft.com/office/drawing/2014/main" id="{C07529BE-BB79-BAD7-D6B9-99808865B9FC}"/>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75" name="Group 174">
            <a:extLst>
              <a:ext uri="{FF2B5EF4-FFF2-40B4-BE49-F238E27FC236}">
                <a16:creationId xmlns:a16="http://schemas.microsoft.com/office/drawing/2014/main" id="{2CD56889-184E-DCA1-5066-99BA40E1D246}"/>
              </a:ext>
            </a:extLst>
          </p:cNvPr>
          <p:cNvGrpSpPr/>
          <p:nvPr/>
        </p:nvGrpSpPr>
        <p:grpSpPr>
          <a:xfrm>
            <a:off x="2375052" y="1463303"/>
            <a:ext cx="308657" cy="2818519"/>
            <a:chOff x="1737154" y="1420088"/>
            <a:chExt cx="360728" cy="3766339"/>
          </a:xfrm>
        </p:grpSpPr>
        <p:grpSp>
          <p:nvGrpSpPr>
            <p:cNvPr id="176" name="Group 175">
              <a:extLst>
                <a:ext uri="{FF2B5EF4-FFF2-40B4-BE49-F238E27FC236}">
                  <a16:creationId xmlns:a16="http://schemas.microsoft.com/office/drawing/2014/main" id="{5BEAD186-47BE-47D3-7E88-1440B51BFBE2}"/>
                </a:ext>
              </a:extLst>
            </p:cNvPr>
            <p:cNvGrpSpPr/>
            <p:nvPr/>
          </p:nvGrpSpPr>
          <p:grpSpPr>
            <a:xfrm rot="10800000">
              <a:off x="1737154" y="1420088"/>
              <a:ext cx="360728" cy="3766339"/>
              <a:chOff x="2432807" y="1284790"/>
              <a:chExt cx="360728" cy="3766339"/>
            </a:xfrm>
          </p:grpSpPr>
          <p:grpSp>
            <p:nvGrpSpPr>
              <p:cNvPr id="179" name="Group 178">
                <a:extLst>
                  <a:ext uri="{FF2B5EF4-FFF2-40B4-BE49-F238E27FC236}">
                    <a16:creationId xmlns:a16="http://schemas.microsoft.com/office/drawing/2014/main" id="{A88536E8-ABBF-D4F4-1F49-81BD28A35904}"/>
                  </a:ext>
                </a:extLst>
              </p:cNvPr>
              <p:cNvGrpSpPr/>
              <p:nvPr/>
            </p:nvGrpSpPr>
            <p:grpSpPr>
              <a:xfrm>
                <a:off x="2432807" y="1284790"/>
                <a:ext cx="360727" cy="1875949"/>
                <a:chOff x="2432807" y="925974"/>
                <a:chExt cx="360727" cy="1875949"/>
              </a:xfrm>
            </p:grpSpPr>
            <p:sp>
              <p:nvSpPr>
                <p:cNvPr id="183" name="Rectangle: Rounded Corners 182">
                  <a:extLst>
                    <a:ext uri="{FF2B5EF4-FFF2-40B4-BE49-F238E27FC236}">
                      <a16:creationId xmlns:a16="http://schemas.microsoft.com/office/drawing/2014/main" id="{7C2FA08A-049C-BE12-DBBE-D6E402373EA8}"/>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84" name="Flowchart: Delay 183">
                  <a:extLst>
                    <a:ext uri="{FF2B5EF4-FFF2-40B4-BE49-F238E27FC236}">
                      <a16:creationId xmlns:a16="http://schemas.microsoft.com/office/drawing/2014/main" id="{9DBA61F9-0E6F-CD33-B8D7-44D10415960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80" name="Group 179">
                <a:extLst>
                  <a:ext uri="{FF2B5EF4-FFF2-40B4-BE49-F238E27FC236}">
                    <a16:creationId xmlns:a16="http://schemas.microsoft.com/office/drawing/2014/main" id="{B24320B0-A191-8C15-7BE0-EFDF0E8EA200}"/>
                  </a:ext>
                </a:extLst>
              </p:cNvPr>
              <p:cNvGrpSpPr/>
              <p:nvPr/>
            </p:nvGrpSpPr>
            <p:grpSpPr>
              <a:xfrm rot="10800000">
                <a:off x="2432808" y="3175180"/>
                <a:ext cx="360727" cy="1875949"/>
                <a:chOff x="2432807" y="925974"/>
                <a:chExt cx="360727" cy="1875949"/>
              </a:xfrm>
            </p:grpSpPr>
            <p:sp>
              <p:nvSpPr>
                <p:cNvPr id="181" name="Rectangle: Rounded Corners 180">
                  <a:extLst>
                    <a:ext uri="{FF2B5EF4-FFF2-40B4-BE49-F238E27FC236}">
                      <a16:creationId xmlns:a16="http://schemas.microsoft.com/office/drawing/2014/main" id="{DEEB934B-491D-C08D-363C-51F997B5C842}"/>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82" name="Flowchart: Delay 181">
                  <a:extLst>
                    <a:ext uri="{FF2B5EF4-FFF2-40B4-BE49-F238E27FC236}">
                      <a16:creationId xmlns:a16="http://schemas.microsoft.com/office/drawing/2014/main" id="{9420D48C-F93B-1968-F818-6655CD81233E}"/>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177" name="Rectangle 176">
              <a:extLst>
                <a:ext uri="{FF2B5EF4-FFF2-40B4-BE49-F238E27FC236}">
                  <a16:creationId xmlns:a16="http://schemas.microsoft.com/office/drawing/2014/main" id="{DFD440F6-51A3-5CDD-1593-7E4187C56B02}"/>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78" name="Rectangle 177">
              <a:extLst>
                <a:ext uri="{FF2B5EF4-FFF2-40B4-BE49-F238E27FC236}">
                  <a16:creationId xmlns:a16="http://schemas.microsoft.com/office/drawing/2014/main" id="{585E0FC9-5FAD-4AC3-A3AC-D95427B21C17}"/>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187" name="TextBox 186">
            <a:extLst>
              <a:ext uri="{FF2B5EF4-FFF2-40B4-BE49-F238E27FC236}">
                <a16:creationId xmlns:a16="http://schemas.microsoft.com/office/drawing/2014/main" id="{BD2ABDF3-1756-4C6E-86D9-D0D9493D0EF2}"/>
              </a:ext>
            </a:extLst>
          </p:cNvPr>
          <p:cNvSpPr txBox="1"/>
          <p:nvPr/>
        </p:nvSpPr>
        <p:spPr>
          <a:xfrm>
            <a:off x="752250" y="3400656"/>
            <a:ext cx="1023351" cy="307777"/>
          </a:xfrm>
          <a:prstGeom prst="rect">
            <a:avLst/>
          </a:prstGeom>
          <a:noFill/>
        </p:spPr>
        <p:txBody>
          <a:bodyPr wrap="square" rtlCol="0">
            <a:spAutoFit/>
          </a:bodyPr>
          <a:lstStyle/>
          <a:p>
            <a:r>
              <a:rPr lang="vi-VN" sz="1400" b="1" dirty="0">
                <a:solidFill>
                  <a:srgbClr val="1C3E71"/>
                </a:solidFill>
              </a:rPr>
              <a:t>B         </a:t>
            </a:r>
            <a:r>
              <a:rPr lang="en-US" sz="1400" b="1" dirty="0">
                <a:solidFill>
                  <a:srgbClr val="1C3E71"/>
                </a:solidFill>
              </a:rPr>
              <a:t> </a:t>
            </a:r>
            <a:r>
              <a:rPr lang="vi-VN" sz="1400" b="1" dirty="0">
                <a:solidFill>
                  <a:srgbClr val="1C3E71"/>
                </a:solidFill>
              </a:rPr>
              <a:t>b</a:t>
            </a:r>
            <a:endParaRPr lang="en-US" sz="1400" b="1" dirty="0">
              <a:solidFill>
                <a:srgbClr val="1C3E71"/>
              </a:solidFill>
            </a:endParaRPr>
          </a:p>
        </p:txBody>
      </p:sp>
      <p:sp>
        <p:nvSpPr>
          <p:cNvPr id="188" name="TextBox 187">
            <a:extLst>
              <a:ext uri="{FF2B5EF4-FFF2-40B4-BE49-F238E27FC236}">
                <a16:creationId xmlns:a16="http://schemas.microsoft.com/office/drawing/2014/main" id="{F72113FE-C422-11D3-996D-67CAC4C9B164}"/>
              </a:ext>
            </a:extLst>
          </p:cNvPr>
          <p:cNvSpPr txBox="1"/>
          <p:nvPr/>
        </p:nvSpPr>
        <p:spPr>
          <a:xfrm>
            <a:off x="748288" y="3678569"/>
            <a:ext cx="1023351" cy="307777"/>
          </a:xfrm>
          <a:prstGeom prst="rect">
            <a:avLst/>
          </a:prstGeom>
          <a:noFill/>
        </p:spPr>
        <p:txBody>
          <a:bodyPr wrap="square" rtlCol="0">
            <a:spAutoFit/>
          </a:bodyPr>
          <a:lstStyle/>
          <a:p>
            <a:r>
              <a:rPr lang="vi-VN" sz="1400" b="1" dirty="0">
                <a:solidFill>
                  <a:srgbClr val="1C3E71"/>
                </a:solidFill>
              </a:rPr>
              <a:t>V         </a:t>
            </a:r>
            <a:r>
              <a:rPr lang="en-US" sz="1400" b="1" dirty="0">
                <a:solidFill>
                  <a:srgbClr val="1C3E71"/>
                </a:solidFill>
              </a:rPr>
              <a:t> </a:t>
            </a:r>
            <a:r>
              <a:rPr lang="vi-VN" sz="1400" b="1" dirty="0">
                <a:solidFill>
                  <a:srgbClr val="1C3E71"/>
                </a:solidFill>
              </a:rPr>
              <a:t>v</a:t>
            </a:r>
            <a:endParaRPr lang="en-US" sz="1400" b="1" dirty="0">
              <a:solidFill>
                <a:srgbClr val="1C3E71"/>
              </a:solidFill>
            </a:endParaRPr>
          </a:p>
        </p:txBody>
      </p:sp>
      <p:sp>
        <p:nvSpPr>
          <p:cNvPr id="189" name="Rectangle: Rounded Corners 188">
            <a:extLst>
              <a:ext uri="{FF2B5EF4-FFF2-40B4-BE49-F238E27FC236}">
                <a16:creationId xmlns:a16="http://schemas.microsoft.com/office/drawing/2014/main" id="{2F06258E-4EC1-404D-DB3F-949895BF2424}"/>
              </a:ext>
            </a:extLst>
          </p:cNvPr>
          <p:cNvSpPr/>
          <p:nvPr/>
        </p:nvSpPr>
        <p:spPr>
          <a:xfrm>
            <a:off x="2441344" y="2745742"/>
            <a:ext cx="590396" cy="276388"/>
          </a:xfrm>
          <a:prstGeom prst="roundRect">
            <a:avLst/>
          </a:prstGeom>
          <a:solidFill>
            <a:srgbClr val="1D71B9"/>
          </a:solidFill>
          <a:ln>
            <a:solidFill>
              <a:srgbClr val="1D71B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400"/>
          </a:p>
        </p:txBody>
      </p:sp>
      <p:sp>
        <p:nvSpPr>
          <p:cNvPr id="190" name="TextBox 189">
            <a:extLst>
              <a:ext uri="{FF2B5EF4-FFF2-40B4-BE49-F238E27FC236}">
                <a16:creationId xmlns:a16="http://schemas.microsoft.com/office/drawing/2014/main" id="{070BA87A-E1A3-386B-B288-4A05B58EF529}"/>
              </a:ext>
            </a:extLst>
          </p:cNvPr>
          <p:cNvSpPr txBox="1"/>
          <p:nvPr/>
        </p:nvSpPr>
        <p:spPr>
          <a:xfrm>
            <a:off x="2370389" y="3403989"/>
            <a:ext cx="1023351" cy="307777"/>
          </a:xfrm>
          <a:prstGeom prst="rect">
            <a:avLst/>
          </a:prstGeom>
          <a:noFill/>
        </p:spPr>
        <p:txBody>
          <a:bodyPr wrap="square" rtlCol="0">
            <a:spAutoFit/>
          </a:bodyPr>
          <a:lstStyle/>
          <a:p>
            <a:r>
              <a:rPr lang="vi-VN" sz="1400" b="1" dirty="0">
                <a:solidFill>
                  <a:srgbClr val="1C3E71"/>
                </a:solidFill>
              </a:rPr>
              <a:t>B       </a:t>
            </a:r>
            <a:r>
              <a:rPr lang="en-US" sz="1400" b="1" dirty="0">
                <a:solidFill>
                  <a:srgbClr val="1C3E71"/>
                </a:solidFill>
              </a:rPr>
              <a:t>B</a:t>
            </a:r>
          </a:p>
        </p:txBody>
      </p:sp>
      <p:sp>
        <p:nvSpPr>
          <p:cNvPr id="191" name="TextBox 190">
            <a:extLst>
              <a:ext uri="{FF2B5EF4-FFF2-40B4-BE49-F238E27FC236}">
                <a16:creationId xmlns:a16="http://schemas.microsoft.com/office/drawing/2014/main" id="{75E3D0E2-E516-2C78-343F-D21FE888E932}"/>
              </a:ext>
            </a:extLst>
          </p:cNvPr>
          <p:cNvSpPr txBox="1"/>
          <p:nvPr/>
        </p:nvSpPr>
        <p:spPr>
          <a:xfrm>
            <a:off x="2366427" y="3685051"/>
            <a:ext cx="1023351" cy="307777"/>
          </a:xfrm>
          <a:prstGeom prst="rect">
            <a:avLst/>
          </a:prstGeom>
          <a:noFill/>
        </p:spPr>
        <p:txBody>
          <a:bodyPr wrap="square" rtlCol="0">
            <a:spAutoFit/>
          </a:bodyPr>
          <a:lstStyle/>
          <a:p>
            <a:r>
              <a:rPr lang="vi-VN" sz="1400" b="1" dirty="0">
                <a:solidFill>
                  <a:srgbClr val="1C3E71"/>
                </a:solidFill>
              </a:rPr>
              <a:t>V       </a:t>
            </a:r>
            <a:r>
              <a:rPr lang="en-US" sz="1400" b="1" dirty="0">
                <a:solidFill>
                  <a:srgbClr val="1C3E71"/>
                </a:solidFill>
              </a:rPr>
              <a:t>V</a:t>
            </a:r>
          </a:p>
        </p:txBody>
      </p:sp>
      <p:grpSp>
        <p:nvGrpSpPr>
          <p:cNvPr id="192" name="Group 191">
            <a:extLst>
              <a:ext uri="{FF2B5EF4-FFF2-40B4-BE49-F238E27FC236}">
                <a16:creationId xmlns:a16="http://schemas.microsoft.com/office/drawing/2014/main" id="{F4207B8B-8D06-1E2D-DFAE-9374F014DC15}"/>
              </a:ext>
            </a:extLst>
          </p:cNvPr>
          <p:cNvGrpSpPr/>
          <p:nvPr/>
        </p:nvGrpSpPr>
        <p:grpSpPr>
          <a:xfrm>
            <a:off x="3729896" y="1457899"/>
            <a:ext cx="308657" cy="2818519"/>
            <a:chOff x="2374115" y="1420088"/>
            <a:chExt cx="360728" cy="3766339"/>
          </a:xfrm>
        </p:grpSpPr>
        <p:grpSp>
          <p:nvGrpSpPr>
            <p:cNvPr id="193" name="Group 192">
              <a:extLst>
                <a:ext uri="{FF2B5EF4-FFF2-40B4-BE49-F238E27FC236}">
                  <a16:creationId xmlns:a16="http://schemas.microsoft.com/office/drawing/2014/main" id="{CD4EA607-02E6-2E96-E133-D034FCADFFD0}"/>
                </a:ext>
              </a:extLst>
            </p:cNvPr>
            <p:cNvGrpSpPr/>
            <p:nvPr/>
          </p:nvGrpSpPr>
          <p:grpSpPr>
            <a:xfrm rot="10800000">
              <a:off x="2374115" y="1420088"/>
              <a:ext cx="360728" cy="3766339"/>
              <a:chOff x="2432807" y="1284790"/>
              <a:chExt cx="360728" cy="3766339"/>
            </a:xfrm>
          </p:grpSpPr>
          <p:grpSp>
            <p:nvGrpSpPr>
              <p:cNvPr id="196" name="Group 195">
                <a:extLst>
                  <a:ext uri="{FF2B5EF4-FFF2-40B4-BE49-F238E27FC236}">
                    <a16:creationId xmlns:a16="http://schemas.microsoft.com/office/drawing/2014/main" id="{1950300A-A541-565E-486D-89EF34C68FFE}"/>
                  </a:ext>
                </a:extLst>
              </p:cNvPr>
              <p:cNvGrpSpPr/>
              <p:nvPr/>
            </p:nvGrpSpPr>
            <p:grpSpPr>
              <a:xfrm>
                <a:off x="2432807" y="1284790"/>
                <a:ext cx="360727" cy="1875949"/>
                <a:chOff x="2432807" y="925974"/>
                <a:chExt cx="360727" cy="1875949"/>
              </a:xfrm>
            </p:grpSpPr>
            <p:sp>
              <p:nvSpPr>
                <p:cNvPr id="200" name="Rectangle: Rounded Corners 199">
                  <a:extLst>
                    <a:ext uri="{FF2B5EF4-FFF2-40B4-BE49-F238E27FC236}">
                      <a16:creationId xmlns:a16="http://schemas.microsoft.com/office/drawing/2014/main" id="{BA97B5DD-55E7-60CB-5293-9059F586139D}"/>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01" name="Flowchart: Delay 200">
                  <a:extLst>
                    <a:ext uri="{FF2B5EF4-FFF2-40B4-BE49-F238E27FC236}">
                      <a16:creationId xmlns:a16="http://schemas.microsoft.com/office/drawing/2014/main" id="{419FD66C-9696-129E-DCAC-A8EFA251641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97" name="Group 196">
                <a:extLst>
                  <a:ext uri="{FF2B5EF4-FFF2-40B4-BE49-F238E27FC236}">
                    <a16:creationId xmlns:a16="http://schemas.microsoft.com/office/drawing/2014/main" id="{2BBE735D-5BFC-3292-6BDC-21C3BE804BE4}"/>
                  </a:ext>
                </a:extLst>
              </p:cNvPr>
              <p:cNvGrpSpPr/>
              <p:nvPr/>
            </p:nvGrpSpPr>
            <p:grpSpPr>
              <a:xfrm rot="10800000">
                <a:off x="2432808" y="3175180"/>
                <a:ext cx="360727" cy="1875949"/>
                <a:chOff x="2432807" y="925974"/>
                <a:chExt cx="360727" cy="1875949"/>
              </a:xfrm>
            </p:grpSpPr>
            <p:sp>
              <p:nvSpPr>
                <p:cNvPr id="198" name="Rectangle: Rounded Corners 197">
                  <a:extLst>
                    <a:ext uri="{FF2B5EF4-FFF2-40B4-BE49-F238E27FC236}">
                      <a16:creationId xmlns:a16="http://schemas.microsoft.com/office/drawing/2014/main" id="{E1E472CE-7D01-CEC0-BC49-0B266FBE2F0F}"/>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99" name="Flowchart: Delay 198">
                  <a:extLst>
                    <a:ext uri="{FF2B5EF4-FFF2-40B4-BE49-F238E27FC236}">
                      <a16:creationId xmlns:a16="http://schemas.microsoft.com/office/drawing/2014/main" id="{91A9F1B4-0943-B04B-4CA9-F205999EF61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194" name="Rectangle 193">
              <a:extLst>
                <a:ext uri="{FF2B5EF4-FFF2-40B4-BE49-F238E27FC236}">
                  <a16:creationId xmlns:a16="http://schemas.microsoft.com/office/drawing/2014/main" id="{7E0C9D08-0E03-C5F2-79AE-2A146D2FBCD5}"/>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95" name="Rectangle 194">
              <a:extLst>
                <a:ext uri="{FF2B5EF4-FFF2-40B4-BE49-F238E27FC236}">
                  <a16:creationId xmlns:a16="http://schemas.microsoft.com/office/drawing/2014/main" id="{E77C9F29-94E1-8791-1343-B8F65AFEA777}"/>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02" name="Group 201">
            <a:extLst>
              <a:ext uri="{FF2B5EF4-FFF2-40B4-BE49-F238E27FC236}">
                <a16:creationId xmlns:a16="http://schemas.microsoft.com/office/drawing/2014/main" id="{1DF78839-5F20-04F6-FBB1-4C0E31CF29B8}"/>
              </a:ext>
            </a:extLst>
          </p:cNvPr>
          <p:cNvGrpSpPr/>
          <p:nvPr/>
        </p:nvGrpSpPr>
        <p:grpSpPr>
          <a:xfrm>
            <a:off x="3310358" y="1457899"/>
            <a:ext cx="308657" cy="2818519"/>
            <a:chOff x="1737154" y="1420088"/>
            <a:chExt cx="360728" cy="3766339"/>
          </a:xfrm>
        </p:grpSpPr>
        <p:grpSp>
          <p:nvGrpSpPr>
            <p:cNvPr id="203" name="Group 202">
              <a:extLst>
                <a:ext uri="{FF2B5EF4-FFF2-40B4-BE49-F238E27FC236}">
                  <a16:creationId xmlns:a16="http://schemas.microsoft.com/office/drawing/2014/main" id="{7E9F1868-A585-7452-2C29-795F77339881}"/>
                </a:ext>
              </a:extLst>
            </p:cNvPr>
            <p:cNvGrpSpPr/>
            <p:nvPr/>
          </p:nvGrpSpPr>
          <p:grpSpPr>
            <a:xfrm rot="10800000">
              <a:off x="1737154" y="1420088"/>
              <a:ext cx="360728" cy="3766339"/>
              <a:chOff x="2432807" y="1284790"/>
              <a:chExt cx="360728" cy="3766339"/>
            </a:xfrm>
          </p:grpSpPr>
          <p:grpSp>
            <p:nvGrpSpPr>
              <p:cNvPr id="206" name="Group 205">
                <a:extLst>
                  <a:ext uri="{FF2B5EF4-FFF2-40B4-BE49-F238E27FC236}">
                    <a16:creationId xmlns:a16="http://schemas.microsoft.com/office/drawing/2014/main" id="{D44F6534-EBF2-5974-E097-4BBDABF70A49}"/>
                  </a:ext>
                </a:extLst>
              </p:cNvPr>
              <p:cNvGrpSpPr/>
              <p:nvPr/>
            </p:nvGrpSpPr>
            <p:grpSpPr>
              <a:xfrm>
                <a:off x="2432807" y="1284790"/>
                <a:ext cx="360727" cy="1875949"/>
                <a:chOff x="2432807" y="925974"/>
                <a:chExt cx="360727" cy="1875949"/>
              </a:xfrm>
            </p:grpSpPr>
            <p:sp>
              <p:nvSpPr>
                <p:cNvPr id="210" name="Rectangle: Rounded Corners 209">
                  <a:extLst>
                    <a:ext uri="{FF2B5EF4-FFF2-40B4-BE49-F238E27FC236}">
                      <a16:creationId xmlns:a16="http://schemas.microsoft.com/office/drawing/2014/main" id="{3862E5D0-7AC3-EDB4-1EAC-59AC1FF8E933}"/>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11" name="Flowchart: Delay 210">
                  <a:extLst>
                    <a:ext uri="{FF2B5EF4-FFF2-40B4-BE49-F238E27FC236}">
                      <a16:creationId xmlns:a16="http://schemas.microsoft.com/office/drawing/2014/main" id="{49D82F88-78FE-ADDD-9125-B45481B38BF8}"/>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07" name="Group 206">
                <a:extLst>
                  <a:ext uri="{FF2B5EF4-FFF2-40B4-BE49-F238E27FC236}">
                    <a16:creationId xmlns:a16="http://schemas.microsoft.com/office/drawing/2014/main" id="{1005B372-BDD1-F654-B251-F0F763850E14}"/>
                  </a:ext>
                </a:extLst>
              </p:cNvPr>
              <p:cNvGrpSpPr/>
              <p:nvPr/>
            </p:nvGrpSpPr>
            <p:grpSpPr>
              <a:xfrm rot="10800000">
                <a:off x="2432808" y="3175180"/>
                <a:ext cx="360727" cy="1875949"/>
                <a:chOff x="2432807" y="925974"/>
                <a:chExt cx="360727" cy="1875949"/>
              </a:xfrm>
            </p:grpSpPr>
            <p:sp>
              <p:nvSpPr>
                <p:cNvPr id="208" name="Rectangle: Rounded Corners 207">
                  <a:extLst>
                    <a:ext uri="{FF2B5EF4-FFF2-40B4-BE49-F238E27FC236}">
                      <a16:creationId xmlns:a16="http://schemas.microsoft.com/office/drawing/2014/main" id="{045BFC2F-2088-DBFA-76CC-EB5F42F15DCB}"/>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209" name="Flowchart: Delay 208">
                  <a:extLst>
                    <a:ext uri="{FF2B5EF4-FFF2-40B4-BE49-F238E27FC236}">
                      <a16:creationId xmlns:a16="http://schemas.microsoft.com/office/drawing/2014/main" id="{2C4D656C-1890-86D1-D879-9EBDB41BC04F}"/>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04" name="Rectangle 203">
              <a:extLst>
                <a:ext uri="{FF2B5EF4-FFF2-40B4-BE49-F238E27FC236}">
                  <a16:creationId xmlns:a16="http://schemas.microsoft.com/office/drawing/2014/main" id="{E4DABEF6-D073-8E6C-88B5-43A6E4A37B48}"/>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05" name="Rectangle 204">
              <a:extLst>
                <a:ext uri="{FF2B5EF4-FFF2-40B4-BE49-F238E27FC236}">
                  <a16:creationId xmlns:a16="http://schemas.microsoft.com/office/drawing/2014/main" id="{141A34E4-BBB4-7DB1-516B-B1E99875743E}"/>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212" name="Rectangle: Rounded Corners 211">
            <a:extLst>
              <a:ext uri="{FF2B5EF4-FFF2-40B4-BE49-F238E27FC236}">
                <a16:creationId xmlns:a16="http://schemas.microsoft.com/office/drawing/2014/main" id="{BFFC1478-D2D6-77FB-6A98-CB5AF5BC5F58}"/>
              </a:ext>
            </a:extLst>
          </p:cNvPr>
          <p:cNvSpPr/>
          <p:nvPr/>
        </p:nvSpPr>
        <p:spPr>
          <a:xfrm>
            <a:off x="3376649" y="2740339"/>
            <a:ext cx="590396" cy="276388"/>
          </a:xfrm>
          <a:prstGeom prst="roundRect">
            <a:avLst/>
          </a:prstGeom>
          <a:solidFill>
            <a:srgbClr val="A1EDE6"/>
          </a:solidFill>
          <a:ln>
            <a:solidFill>
              <a:srgbClr val="A1ED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400"/>
          </a:p>
        </p:txBody>
      </p:sp>
      <p:sp>
        <p:nvSpPr>
          <p:cNvPr id="213" name="TextBox 212">
            <a:extLst>
              <a:ext uri="{FF2B5EF4-FFF2-40B4-BE49-F238E27FC236}">
                <a16:creationId xmlns:a16="http://schemas.microsoft.com/office/drawing/2014/main" id="{21445062-D368-06A3-83E0-0F96B8AAEDB8}"/>
              </a:ext>
            </a:extLst>
          </p:cNvPr>
          <p:cNvSpPr txBox="1"/>
          <p:nvPr/>
        </p:nvSpPr>
        <p:spPr>
          <a:xfrm>
            <a:off x="3315732" y="3403989"/>
            <a:ext cx="740238" cy="307777"/>
          </a:xfrm>
          <a:prstGeom prst="rect">
            <a:avLst/>
          </a:prstGeom>
          <a:noFill/>
        </p:spPr>
        <p:txBody>
          <a:bodyPr wrap="square" rtlCol="0">
            <a:spAutoFit/>
          </a:bodyPr>
          <a:lstStyle/>
          <a:p>
            <a:r>
              <a:rPr lang="en-US" sz="1400" b="1" dirty="0">
                <a:solidFill>
                  <a:srgbClr val="1C3E71"/>
                </a:solidFill>
              </a:rPr>
              <a:t>b</a:t>
            </a:r>
            <a:r>
              <a:rPr lang="vi-VN" sz="1400" b="1" dirty="0">
                <a:solidFill>
                  <a:srgbClr val="1C3E71"/>
                </a:solidFill>
              </a:rPr>
              <a:t>       b</a:t>
            </a:r>
            <a:endParaRPr lang="en-US" sz="1400" b="1" dirty="0">
              <a:solidFill>
                <a:srgbClr val="1C3E71"/>
              </a:solidFill>
            </a:endParaRPr>
          </a:p>
        </p:txBody>
      </p:sp>
      <p:sp>
        <p:nvSpPr>
          <p:cNvPr id="214" name="TextBox 213">
            <a:extLst>
              <a:ext uri="{FF2B5EF4-FFF2-40B4-BE49-F238E27FC236}">
                <a16:creationId xmlns:a16="http://schemas.microsoft.com/office/drawing/2014/main" id="{E9891667-5544-E962-6387-4B508F7A1767}"/>
              </a:ext>
            </a:extLst>
          </p:cNvPr>
          <p:cNvSpPr txBox="1"/>
          <p:nvPr/>
        </p:nvSpPr>
        <p:spPr>
          <a:xfrm>
            <a:off x="3327860" y="3653520"/>
            <a:ext cx="1023351"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v</a:t>
            </a:r>
            <a:endParaRPr lang="en-US" sz="1400" b="1" dirty="0">
              <a:solidFill>
                <a:srgbClr val="1C3E71"/>
              </a:solidFill>
            </a:endParaRPr>
          </a:p>
        </p:txBody>
      </p:sp>
      <p:grpSp>
        <p:nvGrpSpPr>
          <p:cNvPr id="275" name="Group 274">
            <a:extLst>
              <a:ext uri="{FF2B5EF4-FFF2-40B4-BE49-F238E27FC236}">
                <a16:creationId xmlns:a16="http://schemas.microsoft.com/office/drawing/2014/main" id="{D413A221-D830-4BED-7570-8CB5ECFDAA1A}"/>
              </a:ext>
            </a:extLst>
          </p:cNvPr>
          <p:cNvGrpSpPr/>
          <p:nvPr/>
        </p:nvGrpSpPr>
        <p:grpSpPr>
          <a:xfrm>
            <a:off x="6821776" y="110570"/>
            <a:ext cx="308657" cy="2818519"/>
            <a:chOff x="1737154" y="1420088"/>
            <a:chExt cx="360728" cy="3766339"/>
          </a:xfrm>
        </p:grpSpPr>
        <p:grpSp>
          <p:nvGrpSpPr>
            <p:cNvPr id="276" name="Group 275">
              <a:extLst>
                <a:ext uri="{FF2B5EF4-FFF2-40B4-BE49-F238E27FC236}">
                  <a16:creationId xmlns:a16="http://schemas.microsoft.com/office/drawing/2014/main" id="{7573396F-FAE1-AB0C-2B48-96A0E26BFB60}"/>
                </a:ext>
              </a:extLst>
            </p:cNvPr>
            <p:cNvGrpSpPr/>
            <p:nvPr/>
          </p:nvGrpSpPr>
          <p:grpSpPr>
            <a:xfrm rot="10800000">
              <a:off x="1737154" y="1420088"/>
              <a:ext cx="360728" cy="3766339"/>
              <a:chOff x="2432807" y="1284790"/>
              <a:chExt cx="360728" cy="3766339"/>
            </a:xfrm>
          </p:grpSpPr>
          <p:grpSp>
            <p:nvGrpSpPr>
              <p:cNvPr id="279" name="Group 278">
                <a:extLst>
                  <a:ext uri="{FF2B5EF4-FFF2-40B4-BE49-F238E27FC236}">
                    <a16:creationId xmlns:a16="http://schemas.microsoft.com/office/drawing/2014/main" id="{601C5C67-8F4F-4B9A-A732-03A47F99D255}"/>
                  </a:ext>
                </a:extLst>
              </p:cNvPr>
              <p:cNvGrpSpPr/>
              <p:nvPr/>
            </p:nvGrpSpPr>
            <p:grpSpPr>
              <a:xfrm>
                <a:off x="2432807" y="1284790"/>
                <a:ext cx="360727" cy="1875949"/>
                <a:chOff x="2432807" y="925974"/>
                <a:chExt cx="360727" cy="1875949"/>
              </a:xfrm>
            </p:grpSpPr>
            <p:sp>
              <p:nvSpPr>
                <p:cNvPr id="283" name="Rectangle: Rounded Corners 282">
                  <a:extLst>
                    <a:ext uri="{FF2B5EF4-FFF2-40B4-BE49-F238E27FC236}">
                      <a16:creationId xmlns:a16="http://schemas.microsoft.com/office/drawing/2014/main" id="{7E27F791-4F86-B66E-6632-3EC80131EE9B}"/>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84" name="Flowchart: Delay 283">
                  <a:extLst>
                    <a:ext uri="{FF2B5EF4-FFF2-40B4-BE49-F238E27FC236}">
                      <a16:creationId xmlns:a16="http://schemas.microsoft.com/office/drawing/2014/main" id="{A2EF52BE-12C5-BAF4-E512-620915A213B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80" name="Group 279">
                <a:extLst>
                  <a:ext uri="{FF2B5EF4-FFF2-40B4-BE49-F238E27FC236}">
                    <a16:creationId xmlns:a16="http://schemas.microsoft.com/office/drawing/2014/main" id="{C4BB95FE-A8FD-75FE-7550-202C423B4CE2}"/>
                  </a:ext>
                </a:extLst>
              </p:cNvPr>
              <p:cNvGrpSpPr/>
              <p:nvPr/>
            </p:nvGrpSpPr>
            <p:grpSpPr>
              <a:xfrm rot="10800000">
                <a:off x="2432808" y="3166471"/>
                <a:ext cx="360727" cy="1884658"/>
                <a:chOff x="2432807" y="925974"/>
                <a:chExt cx="360727" cy="1884658"/>
              </a:xfrm>
            </p:grpSpPr>
            <p:sp>
              <p:nvSpPr>
                <p:cNvPr id="281" name="Rectangle: Rounded Corners 280">
                  <a:extLst>
                    <a:ext uri="{FF2B5EF4-FFF2-40B4-BE49-F238E27FC236}">
                      <a16:creationId xmlns:a16="http://schemas.microsoft.com/office/drawing/2014/main" id="{14A2FA2C-092B-1DB2-3CAA-7BC907A1EEC1}"/>
                    </a:ext>
                  </a:extLst>
                </p:cNvPr>
                <p:cNvSpPr/>
                <p:nvPr/>
              </p:nvSpPr>
              <p:spPr>
                <a:xfrm>
                  <a:off x="2432807" y="1032166"/>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82" name="Flowchart: Delay 281">
                  <a:extLst>
                    <a:ext uri="{FF2B5EF4-FFF2-40B4-BE49-F238E27FC236}">
                      <a16:creationId xmlns:a16="http://schemas.microsoft.com/office/drawing/2014/main" id="{1F9A8746-B5B7-EE90-7419-B5F55FBAA17B}"/>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77" name="Rectangle 276">
              <a:extLst>
                <a:ext uri="{FF2B5EF4-FFF2-40B4-BE49-F238E27FC236}">
                  <a16:creationId xmlns:a16="http://schemas.microsoft.com/office/drawing/2014/main" id="{02796B2D-66CA-1844-D5D7-F50F5488093D}"/>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78" name="Rectangle 277">
              <a:extLst>
                <a:ext uri="{FF2B5EF4-FFF2-40B4-BE49-F238E27FC236}">
                  <a16:creationId xmlns:a16="http://schemas.microsoft.com/office/drawing/2014/main" id="{23368190-13C3-0485-3B85-B5F213A14038}"/>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88" name="Group 287">
            <a:extLst>
              <a:ext uri="{FF2B5EF4-FFF2-40B4-BE49-F238E27FC236}">
                <a16:creationId xmlns:a16="http://schemas.microsoft.com/office/drawing/2014/main" id="{FAC8C7FF-1528-1443-06A6-E2B68A15E3C3}"/>
              </a:ext>
            </a:extLst>
          </p:cNvPr>
          <p:cNvGrpSpPr/>
          <p:nvPr/>
        </p:nvGrpSpPr>
        <p:grpSpPr>
          <a:xfrm>
            <a:off x="8459776" y="110570"/>
            <a:ext cx="308657" cy="2818519"/>
            <a:chOff x="2374115" y="1420088"/>
            <a:chExt cx="360728" cy="3766339"/>
          </a:xfrm>
        </p:grpSpPr>
        <p:grpSp>
          <p:nvGrpSpPr>
            <p:cNvPr id="289" name="Group 288">
              <a:extLst>
                <a:ext uri="{FF2B5EF4-FFF2-40B4-BE49-F238E27FC236}">
                  <a16:creationId xmlns:a16="http://schemas.microsoft.com/office/drawing/2014/main" id="{222B515F-6B99-BBEB-6B57-B3AE1216D22E}"/>
                </a:ext>
              </a:extLst>
            </p:cNvPr>
            <p:cNvGrpSpPr/>
            <p:nvPr/>
          </p:nvGrpSpPr>
          <p:grpSpPr>
            <a:xfrm rot="10800000">
              <a:off x="2374115" y="1420088"/>
              <a:ext cx="360728" cy="3766339"/>
              <a:chOff x="2432807" y="1284790"/>
              <a:chExt cx="360728" cy="3766339"/>
            </a:xfrm>
          </p:grpSpPr>
          <p:grpSp>
            <p:nvGrpSpPr>
              <p:cNvPr id="292" name="Group 291">
                <a:extLst>
                  <a:ext uri="{FF2B5EF4-FFF2-40B4-BE49-F238E27FC236}">
                    <a16:creationId xmlns:a16="http://schemas.microsoft.com/office/drawing/2014/main" id="{D94FD5FC-CAE7-07E3-7A19-729946FB12ED}"/>
                  </a:ext>
                </a:extLst>
              </p:cNvPr>
              <p:cNvGrpSpPr/>
              <p:nvPr/>
            </p:nvGrpSpPr>
            <p:grpSpPr>
              <a:xfrm>
                <a:off x="2432807" y="1284790"/>
                <a:ext cx="360727" cy="1875949"/>
                <a:chOff x="2432807" y="925974"/>
                <a:chExt cx="360727" cy="1875949"/>
              </a:xfrm>
            </p:grpSpPr>
            <p:sp>
              <p:nvSpPr>
                <p:cNvPr id="296" name="Rectangle: Rounded Corners 295">
                  <a:extLst>
                    <a:ext uri="{FF2B5EF4-FFF2-40B4-BE49-F238E27FC236}">
                      <a16:creationId xmlns:a16="http://schemas.microsoft.com/office/drawing/2014/main" id="{AE5D2AB9-2466-E197-F731-BF5149DBB5BC}"/>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97" name="Flowchart: Delay 296">
                  <a:extLst>
                    <a:ext uri="{FF2B5EF4-FFF2-40B4-BE49-F238E27FC236}">
                      <a16:creationId xmlns:a16="http://schemas.microsoft.com/office/drawing/2014/main" id="{0B0CC714-0CE0-115E-6A83-0F6A4C1ABD8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93" name="Group 292">
                <a:extLst>
                  <a:ext uri="{FF2B5EF4-FFF2-40B4-BE49-F238E27FC236}">
                    <a16:creationId xmlns:a16="http://schemas.microsoft.com/office/drawing/2014/main" id="{F7B3E24D-4D2F-8750-92FE-F23A9CAEC833}"/>
                  </a:ext>
                </a:extLst>
              </p:cNvPr>
              <p:cNvGrpSpPr/>
              <p:nvPr/>
            </p:nvGrpSpPr>
            <p:grpSpPr>
              <a:xfrm rot="10800000">
                <a:off x="2432808" y="3166471"/>
                <a:ext cx="360727" cy="1884658"/>
                <a:chOff x="2432807" y="925974"/>
                <a:chExt cx="360727" cy="1884658"/>
              </a:xfrm>
            </p:grpSpPr>
            <p:sp>
              <p:nvSpPr>
                <p:cNvPr id="294" name="Rectangle: Rounded Corners 293">
                  <a:extLst>
                    <a:ext uri="{FF2B5EF4-FFF2-40B4-BE49-F238E27FC236}">
                      <a16:creationId xmlns:a16="http://schemas.microsoft.com/office/drawing/2014/main" id="{D48D47AC-DD21-C860-88B4-18C9B7679876}"/>
                    </a:ext>
                  </a:extLst>
                </p:cNvPr>
                <p:cNvSpPr/>
                <p:nvPr/>
              </p:nvSpPr>
              <p:spPr>
                <a:xfrm>
                  <a:off x="2432807" y="1032166"/>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295" name="Flowchart: Delay 294">
                  <a:extLst>
                    <a:ext uri="{FF2B5EF4-FFF2-40B4-BE49-F238E27FC236}">
                      <a16:creationId xmlns:a16="http://schemas.microsoft.com/office/drawing/2014/main" id="{038057CB-343C-E351-B8FC-FCB4C8B2FC6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90" name="Rectangle 289">
              <a:extLst>
                <a:ext uri="{FF2B5EF4-FFF2-40B4-BE49-F238E27FC236}">
                  <a16:creationId xmlns:a16="http://schemas.microsoft.com/office/drawing/2014/main" id="{F254F879-5F80-CC43-7176-C8FD94959B73}"/>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91" name="Rectangle 290">
              <a:extLst>
                <a:ext uri="{FF2B5EF4-FFF2-40B4-BE49-F238E27FC236}">
                  <a16:creationId xmlns:a16="http://schemas.microsoft.com/office/drawing/2014/main" id="{A1FA44EE-C716-012A-DF1B-F3B720AB0994}"/>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83" name="Group 382">
            <a:extLst>
              <a:ext uri="{FF2B5EF4-FFF2-40B4-BE49-F238E27FC236}">
                <a16:creationId xmlns:a16="http://schemas.microsoft.com/office/drawing/2014/main" id="{79DD1F3B-76A3-2553-C280-B0227652A767}"/>
              </a:ext>
            </a:extLst>
          </p:cNvPr>
          <p:cNvGrpSpPr/>
          <p:nvPr/>
        </p:nvGrpSpPr>
        <p:grpSpPr>
          <a:xfrm>
            <a:off x="7906114" y="110570"/>
            <a:ext cx="312208" cy="2818519"/>
            <a:chOff x="10809303" y="1322605"/>
            <a:chExt cx="364878" cy="3766339"/>
          </a:xfrm>
        </p:grpSpPr>
        <p:grpSp>
          <p:nvGrpSpPr>
            <p:cNvPr id="298" name="Group 297">
              <a:extLst>
                <a:ext uri="{FF2B5EF4-FFF2-40B4-BE49-F238E27FC236}">
                  <a16:creationId xmlns:a16="http://schemas.microsoft.com/office/drawing/2014/main" id="{1D6251AF-6E4C-34BA-D493-32F97F850609}"/>
                </a:ext>
              </a:extLst>
            </p:cNvPr>
            <p:cNvGrpSpPr/>
            <p:nvPr/>
          </p:nvGrpSpPr>
          <p:grpSpPr>
            <a:xfrm>
              <a:off x="10809303" y="1322605"/>
              <a:ext cx="360728" cy="3766339"/>
              <a:chOff x="1737154" y="1420088"/>
              <a:chExt cx="360728" cy="3766339"/>
            </a:xfrm>
          </p:grpSpPr>
          <p:grpSp>
            <p:nvGrpSpPr>
              <p:cNvPr id="299" name="Group 298">
                <a:extLst>
                  <a:ext uri="{FF2B5EF4-FFF2-40B4-BE49-F238E27FC236}">
                    <a16:creationId xmlns:a16="http://schemas.microsoft.com/office/drawing/2014/main" id="{A8505B99-D5CA-4F76-4F5F-443480FAA2F9}"/>
                  </a:ext>
                </a:extLst>
              </p:cNvPr>
              <p:cNvGrpSpPr/>
              <p:nvPr/>
            </p:nvGrpSpPr>
            <p:grpSpPr>
              <a:xfrm rot="10800000">
                <a:off x="1737154" y="1420088"/>
                <a:ext cx="360728" cy="3766339"/>
                <a:chOff x="2432807" y="1284790"/>
                <a:chExt cx="360728" cy="3766339"/>
              </a:xfrm>
            </p:grpSpPr>
            <p:grpSp>
              <p:nvGrpSpPr>
                <p:cNvPr id="302" name="Group 301">
                  <a:extLst>
                    <a:ext uri="{FF2B5EF4-FFF2-40B4-BE49-F238E27FC236}">
                      <a16:creationId xmlns:a16="http://schemas.microsoft.com/office/drawing/2014/main" id="{175C1CAD-DEC7-1912-3E46-EED106E4F7B7}"/>
                    </a:ext>
                  </a:extLst>
                </p:cNvPr>
                <p:cNvGrpSpPr/>
                <p:nvPr/>
              </p:nvGrpSpPr>
              <p:grpSpPr>
                <a:xfrm>
                  <a:off x="2432807" y="1284790"/>
                  <a:ext cx="360727" cy="1875949"/>
                  <a:chOff x="2432807" y="925974"/>
                  <a:chExt cx="360727" cy="1875949"/>
                </a:xfrm>
              </p:grpSpPr>
              <p:sp>
                <p:nvSpPr>
                  <p:cNvPr id="306" name="Rectangle: Rounded Corners 305">
                    <a:extLst>
                      <a:ext uri="{FF2B5EF4-FFF2-40B4-BE49-F238E27FC236}">
                        <a16:creationId xmlns:a16="http://schemas.microsoft.com/office/drawing/2014/main" id="{645E97E4-956C-92F3-1855-2534BEE39BAE}"/>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07" name="Flowchart: Delay 306">
                    <a:extLst>
                      <a:ext uri="{FF2B5EF4-FFF2-40B4-BE49-F238E27FC236}">
                        <a16:creationId xmlns:a16="http://schemas.microsoft.com/office/drawing/2014/main" id="{9E8C28E1-99E0-3E3C-97E2-E3F39EF5BD54}"/>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03" name="Group 302">
                  <a:extLst>
                    <a:ext uri="{FF2B5EF4-FFF2-40B4-BE49-F238E27FC236}">
                      <a16:creationId xmlns:a16="http://schemas.microsoft.com/office/drawing/2014/main" id="{91BA2625-41B4-B9C6-F748-1B8C96A9EBE8}"/>
                    </a:ext>
                  </a:extLst>
                </p:cNvPr>
                <p:cNvGrpSpPr/>
                <p:nvPr/>
              </p:nvGrpSpPr>
              <p:grpSpPr>
                <a:xfrm rot="10800000">
                  <a:off x="2432808" y="3166471"/>
                  <a:ext cx="360727" cy="1884658"/>
                  <a:chOff x="2432807" y="925974"/>
                  <a:chExt cx="360727" cy="1884658"/>
                </a:xfrm>
              </p:grpSpPr>
              <p:sp>
                <p:nvSpPr>
                  <p:cNvPr id="304" name="Rectangle: Rounded Corners 303">
                    <a:extLst>
                      <a:ext uri="{FF2B5EF4-FFF2-40B4-BE49-F238E27FC236}">
                        <a16:creationId xmlns:a16="http://schemas.microsoft.com/office/drawing/2014/main" id="{E73D8C77-7FA9-5F2E-7C32-80D517D30CC8}"/>
                      </a:ext>
                    </a:extLst>
                  </p:cNvPr>
                  <p:cNvSpPr/>
                  <p:nvPr/>
                </p:nvSpPr>
                <p:spPr>
                  <a:xfrm>
                    <a:off x="2432807" y="1032166"/>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05" name="Flowchart: Delay 304">
                    <a:extLst>
                      <a:ext uri="{FF2B5EF4-FFF2-40B4-BE49-F238E27FC236}">
                        <a16:creationId xmlns:a16="http://schemas.microsoft.com/office/drawing/2014/main" id="{5525D790-771F-3AFA-37D2-430E1F757394}"/>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301" name="Rectangle 300">
                <a:extLst>
                  <a:ext uri="{FF2B5EF4-FFF2-40B4-BE49-F238E27FC236}">
                    <a16:creationId xmlns:a16="http://schemas.microsoft.com/office/drawing/2014/main" id="{665F9FB2-138F-2D52-44AB-839B518C1088}"/>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13" name="Group 312">
              <a:extLst>
                <a:ext uri="{FF2B5EF4-FFF2-40B4-BE49-F238E27FC236}">
                  <a16:creationId xmlns:a16="http://schemas.microsoft.com/office/drawing/2014/main" id="{96464B8F-A079-0922-10E3-6DAC1BE462E0}"/>
                </a:ext>
              </a:extLst>
            </p:cNvPr>
            <p:cNvGrpSpPr/>
            <p:nvPr/>
          </p:nvGrpSpPr>
          <p:grpSpPr>
            <a:xfrm>
              <a:off x="10813454" y="4338739"/>
              <a:ext cx="360727" cy="467067"/>
              <a:chOff x="9583824" y="5256401"/>
              <a:chExt cx="360727" cy="467067"/>
            </a:xfrm>
          </p:grpSpPr>
          <p:sp>
            <p:nvSpPr>
              <p:cNvPr id="311" name="Rectangle 310">
                <a:extLst>
                  <a:ext uri="{FF2B5EF4-FFF2-40B4-BE49-F238E27FC236}">
                    <a16:creationId xmlns:a16="http://schemas.microsoft.com/office/drawing/2014/main" id="{2D5138C5-BC6D-6E89-333A-119D22A53713}"/>
                  </a:ext>
                </a:extLst>
              </p:cNvPr>
              <p:cNvSpPr/>
              <p:nvPr/>
            </p:nvSpPr>
            <p:spPr>
              <a:xfrm>
                <a:off x="9583824" y="5256401"/>
                <a:ext cx="360727" cy="467067"/>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12" name="Rectangle 311">
                <a:extLst>
                  <a:ext uri="{FF2B5EF4-FFF2-40B4-BE49-F238E27FC236}">
                    <a16:creationId xmlns:a16="http://schemas.microsoft.com/office/drawing/2014/main" id="{E4F76169-8E9A-0215-B365-5E5A8663E321}"/>
                  </a:ext>
                </a:extLst>
              </p:cNvPr>
              <p:cNvSpPr/>
              <p:nvPr/>
            </p:nvSpPr>
            <p:spPr>
              <a:xfrm rot="10800000">
                <a:off x="9590451" y="5326309"/>
                <a:ext cx="347472" cy="17318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grpSp>
        <p:nvGrpSpPr>
          <p:cNvPr id="382" name="Group 381">
            <a:extLst>
              <a:ext uri="{FF2B5EF4-FFF2-40B4-BE49-F238E27FC236}">
                <a16:creationId xmlns:a16="http://schemas.microsoft.com/office/drawing/2014/main" id="{33542E9F-EAF3-5F69-247D-3C6DFC25A6D7}"/>
              </a:ext>
            </a:extLst>
          </p:cNvPr>
          <p:cNvGrpSpPr/>
          <p:nvPr/>
        </p:nvGrpSpPr>
        <p:grpSpPr>
          <a:xfrm>
            <a:off x="7390346" y="110570"/>
            <a:ext cx="308657" cy="2818519"/>
            <a:chOff x="10206523" y="1329826"/>
            <a:chExt cx="360728" cy="3766339"/>
          </a:xfrm>
        </p:grpSpPr>
        <p:grpSp>
          <p:nvGrpSpPr>
            <p:cNvPr id="265" name="Group 264">
              <a:extLst>
                <a:ext uri="{FF2B5EF4-FFF2-40B4-BE49-F238E27FC236}">
                  <a16:creationId xmlns:a16="http://schemas.microsoft.com/office/drawing/2014/main" id="{3280C015-4676-3DB6-1EEF-7DAC0BF40922}"/>
                </a:ext>
              </a:extLst>
            </p:cNvPr>
            <p:cNvGrpSpPr/>
            <p:nvPr/>
          </p:nvGrpSpPr>
          <p:grpSpPr>
            <a:xfrm>
              <a:off x="10206523" y="1329826"/>
              <a:ext cx="360728" cy="3766339"/>
              <a:chOff x="2374115" y="1420088"/>
              <a:chExt cx="360728" cy="3766339"/>
            </a:xfrm>
          </p:grpSpPr>
          <p:grpSp>
            <p:nvGrpSpPr>
              <p:cNvPr id="266" name="Group 265">
                <a:extLst>
                  <a:ext uri="{FF2B5EF4-FFF2-40B4-BE49-F238E27FC236}">
                    <a16:creationId xmlns:a16="http://schemas.microsoft.com/office/drawing/2014/main" id="{59C3B1A6-B712-A547-EF2C-D5180F3DA335}"/>
                  </a:ext>
                </a:extLst>
              </p:cNvPr>
              <p:cNvGrpSpPr/>
              <p:nvPr/>
            </p:nvGrpSpPr>
            <p:grpSpPr>
              <a:xfrm rot="10800000">
                <a:off x="2374115" y="1420088"/>
                <a:ext cx="360728" cy="3766339"/>
                <a:chOff x="2432807" y="1284790"/>
                <a:chExt cx="360728" cy="3766339"/>
              </a:xfrm>
            </p:grpSpPr>
            <p:grpSp>
              <p:nvGrpSpPr>
                <p:cNvPr id="269" name="Group 268">
                  <a:extLst>
                    <a:ext uri="{FF2B5EF4-FFF2-40B4-BE49-F238E27FC236}">
                      <a16:creationId xmlns:a16="http://schemas.microsoft.com/office/drawing/2014/main" id="{316D810D-C9ED-C402-B6A0-B57BF5C33049}"/>
                    </a:ext>
                  </a:extLst>
                </p:cNvPr>
                <p:cNvGrpSpPr/>
                <p:nvPr/>
              </p:nvGrpSpPr>
              <p:grpSpPr>
                <a:xfrm>
                  <a:off x="2432807" y="1284790"/>
                  <a:ext cx="360727" cy="1875949"/>
                  <a:chOff x="2432807" y="925974"/>
                  <a:chExt cx="360727" cy="1875949"/>
                </a:xfrm>
              </p:grpSpPr>
              <p:sp>
                <p:nvSpPr>
                  <p:cNvPr id="273" name="Rectangle: Rounded Corners 272">
                    <a:extLst>
                      <a:ext uri="{FF2B5EF4-FFF2-40B4-BE49-F238E27FC236}">
                        <a16:creationId xmlns:a16="http://schemas.microsoft.com/office/drawing/2014/main" id="{A501766D-604B-F585-90CC-A0591998FCF3}"/>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74" name="Flowchart: Delay 273">
                    <a:extLst>
                      <a:ext uri="{FF2B5EF4-FFF2-40B4-BE49-F238E27FC236}">
                        <a16:creationId xmlns:a16="http://schemas.microsoft.com/office/drawing/2014/main" id="{5B2B1CA9-4D14-4210-840A-24C39653FE35}"/>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70" name="Group 269">
                  <a:extLst>
                    <a:ext uri="{FF2B5EF4-FFF2-40B4-BE49-F238E27FC236}">
                      <a16:creationId xmlns:a16="http://schemas.microsoft.com/office/drawing/2014/main" id="{FE4B377C-10EE-2CB1-D56D-38B494CAD641}"/>
                    </a:ext>
                  </a:extLst>
                </p:cNvPr>
                <p:cNvGrpSpPr/>
                <p:nvPr/>
              </p:nvGrpSpPr>
              <p:grpSpPr>
                <a:xfrm rot="10800000">
                  <a:off x="2432808" y="3166471"/>
                  <a:ext cx="360727" cy="1884658"/>
                  <a:chOff x="2432807" y="925974"/>
                  <a:chExt cx="360727" cy="1884658"/>
                </a:xfrm>
              </p:grpSpPr>
              <p:sp>
                <p:nvSpPr>
                  <p:cNvPr id="271" name="Rectangle: Rounded Corners 270">
                    <a:extLst>
                      <a:ext uri="{FF2B5EF4-FFF2-40B4-BE49-F238E27FC236}">
                        <a16:creationId xmlns:a16="http://schemas.microsoft.com/office/drawing/2014/main" id="{3E2ACD0F-1AE7-8E8A-8155-139E80D8EAFF}"/>
                      </a:ext>
                    </a:extLst>
                  </p:cNvPr>
                  <p:cNvSpPr/>
                  <p:nvPr/>
                </p:nvSpPr>
                <p:spPr>
                  <a:xfrm>
                    <a:off x="2432807" y="1032166"/>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72" name="Flowchart: Delay 271">
                    <a:extLst>
                      <a:ext uri="{FF2B5EF4-FFF2-40B4-BE49-F238E27FC236}">
                        <a16:creationId xmlns:a16="http://schemas.microsoft.com/office/drawing/2014/main" id="{C47BAA4B-0E83-9076-72D6-351DED529EEA}"/>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268" name="Rectangle 267">
                <a:extLst>
                  <a:ext uri="{FF2B5EF4-FFF2-40B4-BE49-F238E27FC236}">
                    <a16:creationId xmlns:a16="http://schemas.microsoft.com/office/drawing/2014/main" id="{CB8FE712-EE3E-13CA-FCB6-057E5A9C2DED}"/>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314" name="Group 313">
              <a:extLst>
                <a:ext uri="{FF2B5EF4-FFF2-40B4-BE49-F238E27FC236}">
                  <a16:creationId xmlns:a16="http://schemas.microsoft.com/office/drawing/2014/main" id="{0CA78A19-97E2-DDD2-4A35-16887928242E}"/>
                </a:ext>
              </a:extLst>
            </p:cNvPr>
            <p:cNvGrpSpPr/>
            <p:nvPr/>
          </p:nvGrpSpPr>
          <p:grpSpPr>
            <a:xfrm>
              <a:off x="10206523" y="4345960"/>
              <a:ext cx="360727" cy="467067"/>
              <a:chOff x="9583824" y="5256401"/>
              <a:chExt cx="360727" cy="467067"/>
            </a:xfrm>
          </p:grpSpPr>
          <p:sp>
            <p:nvSpPr>
              <p:cNvPr id="315" name="Rectangle 314">
                <a:extLst>
                  <a:ext uri="{FF2B5EF4-FFF2-40B4-BE49-F238E27FC236}">
                    <a16:creationId xmlns:a16="http://schemas.microsoft.com/office/drawing/2014/main" id="{DCC284CB-AEAD-0D07-4FC7-18AC76FBA10A}"/>
                  </a:ext>
                </a:extLst>
              </p:cNvPr>
              <p:cNvSpPr/>
              <p:nvPr/>
            </p:nvSpPr>
            <p:spPr>
              <a:xfrm>
                <a:off x="9583824" y="5256401"/>
                <a:ext cx="360727" cy="467067"/>
              </a:xfrm>
              <a:prstGeom prst="rect">
                <a:avLst/>
              </a:prstGeom>
              <a:solidFill>
                <a:srgbClr val="A1ED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16" name="Rectangle 315">
                <a:extLst>
                  <a:ext uri="{FF2B5EF4-FFF2-40B4-BE49-F238E27FC236}">
                    <a16:creationId xmlns:a16="http://schemas.microsoft.com/office/drawing/2014/main" id="{E5410D70-D0E5-8A70-20E8-F21DD16AAAAD}"/>
                  </a:ext>
                </a:extLst>
              </p:cNvPr>
              <p:cNvSpPr/>
              <p:nvPr/>
            </p:nvSpPr>
            <p:spPr>
              <a:xfrm rot="10800000">
                <a:off x="9590451" y="5326309"/>
                <a:ext cx="347472" cy="173184"/>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317" name="TextBox 316">
            <a:extLst>
              <a:ext uri="{FF2B5EF4-FFF2-40B4-BE49-F238E27FC236}">
                <a16:creationId xmlns:a16="http://schemas.microsoft.com/office/drawing/2014/main" id="{F281ACBC-DB2F-8CA3-2F39-B4C169D45874}"/>
              </a:ext>
            </a:extLst>
          </p:cNvPr>
          <p:cNvSpPr txBox="1"/>
          <p:nvPr/>
        </p:nvSpPr>
        <p:spPr>
          <a:xfrm>
            <a:off x="6829159" y="2342980"/>
            <a:ext cx="1023351"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a:t>
            </a:r>
            <a:r>
              <a:rPr lang="en-US" sz="1400" b="1" dirty="0">
                <a:solidFill>
                  <a:srgbClr val="1C3E71"/>
                </a:solidFill>
              </a:rPr>
              <a:t>    v</a:t>
            </a:r>
          </a:p>
        </p:txBody>
      </p:sp>
      <p:sp>
        <p:nvSpPr>
          <p:cNvPr id="318" name="TextBox 317">
            <a:extLst>
              <a:ext uri="{FF2B5EF4-FFF2-40B4-BE49-F238E27FC236}">
                <a16:creationId xmlns:a16="http://schemas.microsoft.com/office/drawing/2014/main" id="{8DA126E1-314A-C83D-C4D7-2E6464CBFDC7}"/>
              </a:ext>
            </a:extLst>
          </p:cNvPr>
          <p:cNvSpPr txBox="1"/>
          <p:nvPr/>
        </p:nvSpPr>
        <p:spPr>
          <a:xfrm>
            <a:off x="7920330" y="2359985"/>
            <a:ext cx="896499"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a:t>
            </a:r>
            <a:r>
              <a:rPr lang="en-US" sz="1400" b="1" dirty="0">
                <a:solidFill>
                  <a:srgbClr val="1C3E71"/>
                </a:solidFill>
              </a:rPr>
              <a:t>   v</a:t>
            </a:r>
          </a:p>
        </p:txBody>
      </p:sp>
      <p:sp>
        <p:nvSpPr>
          <p:cNvPr id="386" name="TextBox 385">
            <a:extLst>
              <a:ext uri="{FF2B5EF4-FFF2-40B4-BE49-F238E27FC236}">
                <a16:creationId xmlns:a16="http://schemas.microsoft.com/office/drawing/2014/main" id="{842B3256-45B5-C003-36A6-EF78420C8A50}"/>
              </a:ext>
            </a:extLst>
          </p:cNvPr>
          <p:cNvSpPr txBox="1"/>
          <p:nvPr/>
        </p:nvSpPr>
        <p:spPr>
          <a:xfrm>
            <a:off x="6830408" y="2048716"/>
            <a:ext cx="990183" cy="307777"/>
          </a:xfrm>
          <a:prstGeom prst="rect">
            <a:avLst/>
          </a:prstGeom>
          <a:noFill/>
        </p:spPr>
        <p:txBody>
          <a:bodyPr wrap="square" rtlCol="0">
            <a:spAutoFit/>
          </a:bodyPr>
          <a:lstStyle/>
          <a:p>
            <a:r>
              <a:rPr lang="en-US" sz="1400" b="1" dirty="0">
                <a:solidFill>
                  <a:srgbClr val="1C3E71"/>
                </a:solidFill>
              </a:rPr>
              <a:t>B    </a:t>
            </a:r>
            <a:r>
              <a:rPr lang="vi-VN" sz="1400" b="1" dirty="0">
                <a:solidFill>
                  <a:srgbClr val="1C3E71"/>
                </a:solidFill>
              </a:rPr>
              <a:t>      </a:t>
            </a:r>
            <a:r>
              <a:rPr lang="en-US" sz="1400" b="1" dirty="0">
                <a:solidFill>
                  <a:srgbClr val="1C3E71"/>
                </a:solidFill>
              </a:rPr>
              <a:t>B</a:t>
            </a:r>
          </a:p>
        </p:txBody>
      </p:sp>
      <p:sp>
        <p:nvSpPr>
          <p:cNvPr id="387" name="TextBox 386">
            <a:extLst>
              <a:ext uri="{FF2B5EF4-FFF2-40B4-BE49-F238E27FC236}">
                <a16:creationId xmlns:a16="http://schemas.microsoft.com/office/drawing/2014/main" id="{8D498A37-1439-F8C3-3518-4CB1C51DD362}"/>
              </a:ext>
            </a:extLst>
          </p:cNvPr>
          <p:cNvSpPr txBox="1"/>
          <p:nvPr/>
        </p:nvSpPr>
        <p:spPr>
          <a:xfrm>
            <a:off x="7918680" y="2052622"/>
            <a:ext cx="990183" cy="307777"/>
          </a:xfrm>
          <a:prstGeom prst="rect">
            <a:avLst/>
          </a:prstGeom>
          <a:noFill/>
        </p:spPr>
        <p:txBody>
          <a:bodyPr wrap="square" rtlCol="0">
            <a:spAutoFit/>
          </a:bodyPr>
          <a:lstStyle/>
          <a:p>
            <a:r>
              <a:rPr lang="en-US" sz="1400" b="1" dirty="0">
                <a:solidFill>
                  <a:srgbClr val="1C3E71"/>
                </a:solidFill>
              </a:rPr>
              <a:t>b    </a:t>
            </a:r>
            <a:r>
              <a:rPr lang="vi-VN" sz="1400" b="1" dirty="0">
                <a:solidFill>
                  <a:srgbClr val="1C3E71"/>
                </a:solidFill>
              </a:rPr>
              <a:t>      </a:t>
            </a:r>
            <a:r>
              <a:rPr lang="en-US" sz="1400" b="1" dirty="0">
                <a:solidFill>
                  <a:srgbClr val="1C3E71"/>
                </a:solidFill>
              </a:rPr>
              <a:t>b</a:t>
            </a:r>
          </a:p>
        </p:txBody>
      </p:sp>
      <mc:AlternateContent xmlns:mc="http://schemas.openxmlformats.org/markup-compatibility/2006" xmlns:a14="http://schemas.microsoft.com/office/drawing/2010/main">
        <mc:Choice Requires="a14">
          <p:sp>
            <p:nvSpPr>
              <p:cNvPr id="388" name="TextBox 387">
                <a:extLst>
                  <a:ext uri="{FF2B5EF4-FFF2-40B4-BE49-F238E27FC236}">
                    <a16:creationId xmlns:a16="http://schemas.microsoft.com/office/drawing/2014/main" id="{AD9C41E9-5AE9-4728-6AAB-3D50FB79E46F}"/>
                  </a:ext>
                </a:extLst>
              </p:cNvPr>
              <p:cNvSpPr txBox="1"/>
              <p:nvPr/>
            </p:nvSpPr>
            <p:spPr>
              <a:xfrm>
                <a:off x="6494705" y="2908756"/>
                <a:ext cx="703149" cy="553998"/>
              </a:xfrm>
              <a:prstGeom prst="rect">
                <a:avLst/>
              </a:prstGeom>
              <a:noFill/>
            </p:spPr>
            <p:txBody>
              <a:bodyPr wrap="square" lIns="0" tIns="0" rIns="0" bIns="0" rtlCol="0">
                <a:spAutoFit/>
              </a:bodyPr>
              <a:lstStyle/>
              <a:p>
                <a:pPr algn="ctr"/>
                <a:r>
                  <a:rPr lang="vi-VN" b="1" dirty="0">
                    <a:solidFill>
                      <a:srgbClr val="E71D73"/>
                    </a:solidFill>
                  </a:rPr>
                  <a:t>15</a:t>
                </a:r>
                <a14:m>
                  <m:oMath xmlns:m="http://schemas.openxmlformats.org/officeDocument/2006/math">
                    <m:r>
                      <a:rPr lang="en-US" b="1" i="1" smtClean="0">
                        <a:solidFill>
                          <a:srgbClr val="E71D73"/>
                        </a:solidFill>
                        <a:latin typeface="Cambria Math" panose="02040503050406030204" pitchFamily="18" charset="0"/>
                      </a:rPr>
                      <m:t>% </m:t>
                    </m:r>
                  </m:oMath>
                </a14:m>
                <a:endParaRPr lang="en-US" b="1" i="1" dirty="0">
                  <a:solidFill>
                    <a:srgbClr val="E71D73"/>
                  </a:solidFill>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1" i="1" u="sng" smtClean="0">
                          <a:solidFill>
                            <a:srgbClr val="E71D73"/>
                          </a:solidFill>
                          <a:latin typeface="Cambria Math" panose="02040503050406030204" pitchFamily="18" charset="0"/>
                        </a:rPr>
                        <m:t>𝑩𝑽</m:t>
                      </m:r>
                    </m:oMath>
                  </m:oMathPara>
                </a14:m>
                <a:endParaRPr lang="en-US" b="1" u="sng" dirty="0">
                  <a:solidFill>
                    <a:srgbClr val="E71D73"/>
                  </a:solidFill>
                </a:endParaRPr>
              </a:p>
            </p:txBody>
          </p:sp>
        </mc:Choice>
        <mc:Fallback xmlns="">
          <p:sp>
            <p:nvSpPr>
              <p:cNvPr id="388" name="TextBox 387">
                <a:extLst>
                  <a:ext uri="{FF2B5EF4-FFF2-40B4-BE49-F238E27FC236}">
                    <a16:creationId xmlns:a16="http://schemas.microsoft.com/office/drawing/2014/main" id="{AD9C41E9-5AE9-4728-6AAB-3D50FB79E46F}"/>
                  </a:ext>
                </a:extLst>
              </p:cNvPr>
              <p:cNvSpPr txBox="1">
                <a:spLocks noRot="1" noChangeAspect="1" noMove="1" noResize="1" noEditPoints="1" noAdjustHandles="1" noChangeArrowheads="1" noChangeShapeType="1" noTextEdit="1"/>
              </p:cNvSpPr>
              <p:nvPr/>
            </p:nvSpPr>
            <p:spPr>
              <a:xfrm>
                <a:off x="6494705" y="2908756"/>
                <a:ext cx="703149" cy="553998"/>
              </a:xfrm>
              <a:prstGeom prst="rect">
                <a:avLst/>
              </a:prstGeom>
              <a:blipFill>
                <a:blip r:embed="rId3"/>
                <a:stretch>
                  <a:fillRect l="-7759" t="-13187" b="-439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89" name="TextBox 388">
                <a:extLst>
                  <a:ext uri="{FF2B5EF4-FFF2-40B4-BE49-F238E27FC236}">
                    <a16:creationId xmlns:a16="http://schemas.microsoft.com/office/drawing/2014/main" id="{72962E7A-B7CB-5EB8-F546-12975B789105}"/>
                  </a:ext>
                </a:extLst>
              </p:cNvPr>
              <p:cNvSpPr txBox="1"/>
              <p:nvPr/>
            </p:nvSpPr>
            <p:spPr>
              <a:xfrm>
                <a:off x="8443329" y="2908756"/>
                <a:ext cx="452047" cy="553998"/>
              </a:xfrm>
              <a:prstGeom prst="rect">
                <a:avLst/>
              </a:prstGeom>
              <a:noFill/>
            </p:spPr>
            <p:txBody>
              <a:bodyPr wrap="none" lIns="0" tIns="0" rIns="0" bIns="0" rtlCol="0">
                <a:spAutoFit/>
              </a:bodyPr>
              <a:lstStyle/>
              <a:p>
                <a:r>
                  <a:rPr lang="en-US" b="1" i="1" dirty="0">
                    <a:solidFill>
                      <a:srgbClr val="E71D73"/>
                    </a:solidFill>
                    <a:latin typeface="Cambria Math" panose="02040503050406030204" pitchFamily="18" charset="0"/>
                  </a:rPr>
                  <a:t>1</a:t>
                </a:r>
                <a:r>
                  <a:rPr lang="vi-VN" b="1" i="1" dirty="0">
                    <a:solidFill>
                      <a:srgbClr val="E71D73"/>
                    </a:solidFill>
                    <a:latin typeface="Cambria Math" panose="02040503050406030204" pitchFamily="18" charset="0"/>
                  </a:rPr>
                  <a:t>5</a:t>
                </a:r>
                <a:r>
                  <a:rPr lang="en-US" b="1" i="1" dirty="0">
                    <a:solidFill>
                      <a:srgbClr val="E71D73"/>
                    </a:solidFill>
                    <a:latin typeface="Cambria Math" panose="02040503050406030204" pitchFamily="18" charset="0"/>
                  </a:rPr>
                  <a:t>%</a:t>
                </a:r>
              </a:p>
              <a:p>
                <a:pPr/>
                <a14:m>
                  <m:oMathPara xmlns:m="http://schemas.openxmlformats.org/officeDocument/2006/math">
                    <m:oMathParaPr>
                      <m:jc m:val="centerGroup"/>
                    </m:oMathParaPr>
                    <m:oMath xmlns:m="http://schemas.openxmlformats.org/officeDocument/2006/math">
                      <m:r>
                        <a:rPr lang="en-US" b="1" i="1" u="sng" smtClean="0">
                          <a:solidFill>
                            <a:srgbClr val="E71D73"/>
                          </a:solidFill>
                          <a:latin typeface="Cambria Math" panose="02040503050406030204" pitchFamily="18" charset="0"/>
                        </a:rPr>
                        <m:t>𝒃𝒗</m:t>
                      </m:r>
                    </m:oMath>
                  </m:oMathPara>
                </a14:m>
                <a:endParaRPr lang="en-US" b="1" u="sng" dirty="0">
                  <a:solidFill>
                    <a:srgbClr val="E71D73"/>
                  </a:solidFill>
                </a:endParaRPr>
              </a:p>
            </p:txBody>
          </p:sp>
        </mc:Choice>
        <mc:Fallback xmlns="">
          <p:sp>
            <p:nvSpPr>
              <p:cNvPr id="389" name="TextBox 388">
                <a:extLst>
                  <a:ext uri="{FF2B5EF4-FFF2-40B4-BE49-F238E27FC236}">
                    <a16:creationId xmlns:a16="http://schemas.microsoft.com/office/drawing/2014/main" id="{72962E7A-B7CB-5EB8-F546-12975B789105}"/>
                  </a:ext>
                </a:extLst>
              </p:cNvPr>
              <p:cNvSpPr txBox="1">
                <a:spLocks noRot="1" noChangeAspect="1" noMove="1" noResize="1" noEditPoints="1" noAdjustHandles="1" noChangeArrowheads="1" noChangeShapeType="1" noTextEdit="1"/>
              </p:cNvSpPr>
              <p:nvPr/>
            </p:nvSpPr>
            <p:spPr>
              <a:xfrm>
                <a:off x="8443329" y="2908756"/>
                <a:ext cx="452047" cy="553998"/>
              </a:xfrm>
              <a:prstGeom prst="rect">
                <a:avLst/>
              </a:prstGeom>
              <a:blipFill>
                <a:blip r:embed="rId4"/>
                <a:stretch>
                  <a:fillRect l="-31081" t="-15385" r="-35135" b="-549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0" name="TextBox 389">
                <a:extLst>
                  <a:ext uri="{FF2B5EF4-FFF2-40B4-BE49-F238E27FC236}">
                    <a16:creationId xmlns:a16="http://schemas.microsoft.com/office/drawing/2014/main" id="{6D1D75E2-6CAD-C2DB-657A-1D6285C8B7BB}"/>
                  </a:ext>
                </a:extLst>
              </p:cNvPr>
              <p:cNvSpPr txBox="1"/>
              <p:nvPr/>
            </p:nvSpPr>
            <p:spPr>
              <a:xfrm>
                <a:off x="7197854" y="2908756"/>
                <a:ext cx="471283" cy="553998"/>
              </a:xfrm>
              <a:prstGeom prst="rect">
                <a:avLst/>
              </a:prstGeom>
              <a:noFill/>
            </p:spPr>
            <p:txBody>
              <a:bodyPr wrap="none" lIns="0" tIns="0" rIns="0" bIns="0" rtlCol="0">
                <a:spAutoFit/>
              </a:bodyPr>
              <a:lstStyle/>
              <a:p>
                <a:r>
                  <a:rPr lang="en-US" b="1" dirty="0">
                    <a:solidFill>
                      <a:srgbClr val="1C3E71"/>
                    </a:solidFill>
                  </a:rPr>
                  <a:t>1</a:t>
                </a:r>
                <a:r>
                  <a:rPr lang="vi-VN" b="1" dirty="0">
                    <a:solidFill>
                      <a:srgbClr val="1C3E71"/>
                    </a:solidFill>
                  </a:rPr>
                  <a:t>5</a:t>
                </a:r>
                <a14:m>
                  <m:oMath xmlns:m="http://schemas.openxmlformats.org/officeDocument/2006/math">
                    <m:r>
                      <a:rPr lang="en-US" b="1" i="1" smtClean="0">
                        <a:solidFill>
                          <a:srgbClr val="1C3E71"/>
                        </a:solidFill>
                        <a:latin typeface="Cambria Math" panose="02040503050406030204" pitchFamily="18" charset="0"/>
                      </a:rPr>
                      <m:t>%</m:t>
                    </m:r>
                  </m:oMath>
                </a14:m>
                <a:endParaRPr lang="en-US" b="1" i="1" dirty="0">
                  <a:solidFill>
                    <a:srgbClr val="1C3E71"/>
                  </a:solidFill>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US" b="1" i="1" u="sng" smtClean="0">
                          <a:solidFill>
                            <a:srgbClr val="1C3E71"/>
                          </a:solidFill>
                          <a:latin typeface="Cambria Math" panose="02040503050406030204" pitchFamily="18" charset="0"/>
                        </a:rPr>
                        <m:t>𝑩𝒗</m:t>
                      </m:r>
                    </m:oMath>
                  </m:oMathPara>
                </a14:m>
                <a:endParaRPr lang="en-US" b="1" u="sng" dirty="0">
                  <a:solidFill>
                    <a:srgbClr val="1C3E71"/>
                  </a:solidFill>
                </a:endParaRPr>
              </a:p>
            </p:txBody>
          </p:sp>
        </mc:Choice>
        <mc:Fallback xmlns="">
          <p:sp>
            <p:nvSpPr>
              <p:cNvPr id="390" name="TextBox 389">
                <a:extLst>
                  <a:ext uri="{FF2B5EF4-FFF2-40B4-BE49-F238E27FC236}">
                    <a16:creationId xmlns:a16="http://schemas.microsoft.com/office/drawing/2014/main" id="{6D1D75E2-6CAD-C2DB-657A-1D6285C8B7BB}"/>
                  </a:ext>
                </a:extLst>
              </p:cNvPr>
              <p:cNvSpPr txBox="1">
                <a:spLocks noRot="1" noChangeAspect="1" noMove="1" noResize="1" noEditPoints="1" noAdjustHandles="1" noChangeArrowheads="1" noChangeShapeType="1" noTextEdit="1"/>
              </p:cNvSpPr>
              <p:nvPr/>
            </p:nvSpPr>
            <p:spPr>
              <a:xfrm>
                <a:off x="7197854" y="2908756"/>
                <a:ext cx="471283" cy="553998"/>
              </a:xfrm>
              <a:prstGeom prst="rect">
                <a:avLst/>
              </a:prstGeom>
              <a:blipFill>
                <a:blip r:embed="rId5"/>
                <a:stretch>
                  <a:fillRect l="-31169" t="-13187" r="-19481" b="-439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91" name="TextBox 390">
                <a:extLst>
                  <a:ext uri="{FF2B5EF4-FFF2-40B4-BE49-F238E27FC236}">
                    <a16:creationId xmlns:a16="http://schemas.microsoft.com/office/drawing/2014/main" id="{06D4E97D-2EB0-DC1B-2F57-C6CF44AFAC73}"/>
                  </a:ext>
                </a:extLst>
              </p:cNvPr>
              <p:cNvSpPr txBox="1"/>
              <p:nvPr/>
            </p:nvSpPr>
            <p:spPr>
              <a:xfrm>
                <a:off x="7820591" y="2908756"/>
                <a:ext cx="471283" cy="553998"/>
              </a:xfrm>
              <a:prstGeom prst="rect">
                <a:avLst/>
              </a:prstGeom>
              <a:noFill/>
            </p:spPr>
            <p:txBody>
              <a:bodyPr wrap="none" lIns="0" tIns="0" rIns="0" bIns="0" rtlCol="0">
                <a:spAutoFit/>
              </a:bodyPr>
              <a:lstStyle/>
              <a:p>
                <a:r>
                  <a:rPr lang="en-US" b="1" dirty="0">
                    <a:solidFill>
                      <a:srgbClr val="1C3E71"/>
                    </a:solidFill>
                  </a:rPr>
                  <a:t>1</a:t>
                </a:r>
                <a:r>
                  <a:rPr lang="vi-VN" b="1" dirty="0">
                    <a:solidFill>
                      <a:srgbClr val="1C3E71"/>
                    </a:solidFill>
                  </a:rPr>
                  <a:t>5</a:t>
                </a:r>
                <a14:m>
                  <m:oMath xmlns:m="http://schemas.openxmlformats.org/officeDocument/2006/math">
                    <m:r>
                      <a:rPr lang="en-US" b="1" i="1" smtClean="0">
                        <a:solidFill>
                          <a:srgbClr val="1C3E71"/>
                        </a:solidFill>
                        <a:latin typeface="Cambria Math" panose="02040503050406030204" pitchFamily="18" charset="0"/>
                      </a:rPr>
                      <m:t>%</m:t>
                    </m:r>
                  </m:oMath>
                </a14:m>
                <a:endParaRPr lang="en-US" b="1" i="1" dirty="0">
                  <a:solidFill>
                    <a:srgbClr val="1C3E71"/>
                  </a:solidFill>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1" i="1" u="sng" smtClean="0">
                          <a:solidFill>
                            <a:srgbClr val="1C3E71"/>
                          </a:solidFill>
                          <a:latin typeface="Cambria Math" panose="02040503050406030204" pitchFamily="18" charset="0"/>
                        </a:rPr>
                        <m:t>𝒃𝑽</m:t>
                      </m:r>
                    </m:oMath>
                  </m:oMathPara>
                </a14:m>
                <a:endParaRPr lang="en-US" b="1" u="sng" dirty="0">
                  <a:solidFill>
                    <a:srgbClr val="1C3E71"/>
                  </a:solidFill>
                </a:endParaRPr>
              </a:p>
            </p:txBody>
          </p:sp>
        </mc:Choice>
        <mc:Fallback xmlns="">
          <p:sp>
            <p:nvSpPr>
              <p:cNvPr id="391" name="TextBox 390">
                <a:extLst>
                  <a:ext uri="{FF2B5EF4-FFF2-40B4-BE49-F238E27FC236}">
                    <a16:creationId xmlns:a16="http://schemas.microsoft.com/office/drawing/2014/main" id="{06D4E97D-2EB0-DC1B-2F57-C6CF44AFAC73}"/>
                  </a:ext>
                </a:extLst>
              </p:cNvPr>
              <p:cNvSpPr txBox="1">
                <a:spLocks noRot="1" noChangeAspect="1" noMove="1" noResize="1" noEditPoints="1" noAdjustHandles="1" noChangeArrowheads="1" noChangeShapeType="1" noTextEdit="1"/>
              </p:cNvSpPr>
              <p:nvPr/>
            </p:nvSpPr>
            <p:spPr>
              <a:xfrm>
                <a:off x="7820591" y="2908756"/>
                <a:ext cx="471283" cy="553998"/>
              </a:xfrm>
              <a:prstGeom prst="rect">
                <a:avLst/>
              </a:prstGeom>
              <a:blipFill>
                <a:blip r:embed="rId6"/>
                <a:stretch>
                  <a:fillRect l="-31169" t="-13187" r="-19481" b="-5495"/>
                </a:stretch>
              </a:blipFill>
            </p:spPr>
            <p:txBody>
              <a:bodyPr/>
              <a:lstStyle/>
              <a:p>
                <a:r>
                  <a:rPr lang="en-US">
                    <a:noFill/>
                  </a:rPr>
                  <a:t> </a:t>
                </a:r>
              </a:p>
            </p:txBody>
          </p:sp>
        </mc:Fallback>
      </mc:AlternateContent>
      <p:sp>
        <p:nvSpPr>
          <p:cNvPr id="397" name="TextBox 396">
            <a:extLst>
              <a:ext uri="{FF2B5EF4-FFF2-40B4-BE49-F238E27FC236}">
                <a16:creationId xmlns:a16="http://schemas.microsoft.com/office/drawing/2014/main" id="{4D83D7CB-2522-4FB9-DBF1-4174FAFCAF24}"/>
              </a:ext>
            </a:extLst>
          </p:cNvPr>
          <p:cNvSpPr txBox="1"/>
          <p:nvPr/>
        </p:nvSpPr>
        <p:spPr>
          <a:xfrm rot="19469292">
            <a:off x="3779927" y="1697304"/>
            <a:ext cx="2553904" cy="369332"/>
          </a:xfrm>
          <a:prstGeom prst="rect">
            <a:avLst/>
          </a:prstGeom>
          <a:noFill/>
        </p:spPr>
        <p:txBody>
          <a:bodyPr wrap="none" rtlCol="0">
            <a:spAutoFit/>
          </a:bodyPr>
          <a:lstStyle/>
          <a:p>
            <a:r>
              <a:rPr lang="vi-VN" b="1" dirty="0">
                <a:solidFill>
                  <a:srgbClr val="1C3E71"/>
                </a:solidFill>
              </a:rPr>
              <a:t>6</a:t>
            </a:r>
            <a:r>
              <a:rPr lang="en-US" b="1" dirty="0">
                <a:solidFill>
                  <a:srgbClr val="1C3E71"/>
                </a:solidFill>
              </a:rPr>
              <a:t>0% TB qua </a:t>
            </a:r>
            <a:r>
              <a:rPr lang="en-US" b="1" dirty="0" err="1">
                <a:solidFill>
                  <a:srgbClr val="1C3E71"/>
                </a:solidFill>
              </a:rPr>
              <a:t>giảm</a:t>
            </a:r>
            <a:r>
              <a:rPr lang="en-US" b="1" dirty="0">
                <a:solidFill>
                  <a:srgbClr val="1C3E71"/>
                </a:solidFill>
              </a:rPr>
              <a:t> </a:t>
            </a:r>
            <a:r>
              <a:rPr lang="en-US" b="1" dirty="0" err="1">
                <a:solidFill>
                  <a:srgbClr val="1C3E71"/>
                </a:solidFill>
              </a:rPr>
              <a:t>phân</a:t>
            </a:r>
            <a:endParaRPr lang="en-US" b="1" dirty="0">
              <a:solidFill>
                <a:srgbClr val="1C3E71"/>
              </a:solidFill>
            </a:endParaRPr>
          </a:p>
        </p:txBody>
      </p:sp>
      <p:cxnSp>
        <p:nvCxnSpPr>
          <p:cNvPr id="400" name="Straight Arrow Connector 399">
            <a:extLst>
              <a:ext uri="{FF2B5EF4-FFF2-40B4-BE49-F238E27FC236}">
                <a16:creationId xmlns:a16="http://schemas.microsoft.com/office/drawing/2014/main" id="{F4780299-F87E-BF99-E88D-69C6F628E6B4}"/>
              </a:ext>
            </a:extLst>
          </p:cNvPr>
          <p:cNvCxnSpPr/>
          <p:nvPr/>
        </p:nvCxnSpPr>
        <p:spPr>
          <a:xfrm>
            <a:off x="1771639" y="2887269"/>
            <a:ext cx="486276" cy="0"/>
          </a:xfrm>
          <a:prstGeom prst="straightConnector1">
            <a:avLst/>
          </a:prstGeom>
          <a:ln w="38100">
            <a:solidFill>
              <a:srgbClr val="1C3E71"/>
            </a:solidFill>
            <a:tailEnd type="triangle"/>
          </a:ln>
        </p:spPr>
        <p:style>
          <a:lnRef idx="1">
            <a:schemeClr val="accent1"/>
          </a:lnRef>
          <a:fillRef idx="0">
            <a:schemeClr val="accent1"/>
          </a:fillRef>
          <a:effectRef idx="0">
            <a:schemeClr val="accent1"/>
          </a:effectRef>
          <a:fontRef idx="minor">
            <a:schemeClr val="tx1"/>
          </a:fontRef>
        </p:style>
      </p:cxnSp>
      <p:cxnSp>
        <p:nvCxnSpPr>
          <p:cNvPr id="401" name="Straight Arrow Connector 400">
            <a:extLst>
              <a:ext uri="{FF2B5EF4-FFF2-40B4-BE49-F238E27FC236}">
                <a16:creationId xmlns:a16="http://schemas.microsoft.com/office/drawing/2014/main" id="{28245C1C-4ED4-766A-9C4B-92AD4D939F06}"/>
              </a:ext>
            </a:extLst>
          </p:cNvPr>
          <p:cNvCxnSpPr>
            <a:cxnSpLocks/>
            <a:endCxn id="281" idx="1"/>
          </p:cNvCxnSpPr>
          <p:nvPr/>
        </p:nvCxnSpPr>
        <p:spPr>
          <a:xfrm flipV="1">
            <a:off x="4108073" y="855491"/>
            <a:ext cx="2713703" cy="2006264"/>
          </a:xfrm>
          <a:prstGeom prst="straightConnector1">
            <a:avLst/>
          </a:prstGeom>
          <a:ln w="38100">
            <a:solidFill>
              <a:srgbClr val="1C3E71"/>
            </a:solidFill>
            <a:tailEnd type="triangle"/>
          </a:ln>
        </p:spPr>
        <p:style>
          <a:lnRef idx="1">
            <a:schemeClr val="accent1"/>
          </a:lnRef>
          <a:fillRef idx="0">
            <a:schemeClr val="accent1"/>
          </a:fillRef>
          <a:effectRef idx="0">
            <a:schemeClr val="accent1"/>
          </a:effectRef>
          <a:fontRef idx="minor">
            <a:schemeClr val="tx1"/>
          </a:fontRef>
        </p:style>
      </p:cxnSp>
      <p:sp>
        <p:nvSpPr>
          <p:cNvPr id="405" name="TextBox 404">
            <a:extLst>
              <a:ext uri="{FF2B5EF4-FFF2-40B4-BE49-F238E27FC236}">
                <a16:creationId xmlns:a16="http://schemas.microsoft.com/office/drawing/2014/main" id="{E053CE78-C765-31B7-5886-E7FB5CA6C8DE}"/>
              </a:ext>
            </a:extLst>
          </p:cNvPr>
          <p:cNvSpPr txBox="1"/>
          <p:nvPr/>
        </p:nvSpPr>
        <p:spPr>
          <a:xfrm>
            <a:off x="2454169" y="4341184"/>
            <a:ext cx="1608133" cy="369332"/>
          </a:xfrm>
          <a:prstGeom prst="rect">
            <a:avLst/>
          </a:prstGeom>
          <a:noFill/>
        </p:spPr>
        <p:txBody>
          <a:bodyPr wrap="none" rtlCol="0">
            <a:spAutoFit/>
          </a:bodyPr>
          <a:lstStyle/>
          <a:p>
            <a:r>
              <a:rPr lang="en-US" dirty="0" err="1">
                <a:solidFill>
                  <a:srgbClr val="1C3E71"/>
                </a:solidFill>
              </a:rPr>
              <a:t>Nhân</a:t>
            </a:r>
            <a:r>
              <a:rPr lang="en-US" dirty="0">
                <a:solidFill>
                  <a:srgbClr val="1C3E71"/>
                </a:solidFill>
              </a:rPr>
              <a:t> </a:t>
            </a:r>
            <a:r>
              <a:rPr lang="en-US" dirty="0" err="1">
                <a:solidFill>
                  <a:srgbClr val="1C3E71"/>
                </a:solidFill>
              </a:rPr>
              <a:t>đôi</a:t>
            </a:r>
            <a:r>
              <a:rPr lang="en-US" dirty="0">
                <a:solidFill>
                  <a:srgbClr val="1C3E71"/>
                </a:solidFill>
              </a:rPr>
              <a:t> NST</a:t>
            </a:r>
          </a:p>
        </p:txBody>
      </p:sp>
      <p:sp>
        <p:nvSpPr>
          <p:cNvPr id="3" name="TextBox 2">
            <a:extLst>
              <a:ext uri="{FF2B5EF4-FFF2-40B4-BE49-F238E27FC236}">
                <a16:creationId xmlns:a16="http://schemas.microsoft.com/office/drawing/2014/main" id="{8A1FAE52-F989-08AA-E0E2-A55DC20F989C}"/>
              </a:ext>
            </a:extLst>
          </p:cNvPr>
          <p:cNvSpPr txBox="1"/>
          <p:nvPr/>
        </p:nvSpPr>
        <p:spPr>
          <a:xfrm rot="19469292">
            <a:off x="4494536" y="2107445"/>
            <a:ext cx="1622560" cy="369332"/>
          </a:xfrm>
          <a:prstGeom prst="rect">
            <a:avLst/>
          </a:prstGeom>
          <a:noFill/>
        </p:spPr>
        <p:txBody>
          <a:bodyPr wrap="none" rtlCol="0">
            <a:spAutoFit/>
          </a:bodyPr>
          <a:lstStyle/>
          <a:p>
            <a:r>
              <a:rPr lang="en-US" b="1" dirty="0">
                <a:solidFill>
                  <a:srgbClr val="1C3E71"/>
                </a:solidFill>
              </a:rPr>
              <a:t>Trao </a:t>
            </a:r>
            <a:r>
              <a:rPr lang="en-US" b="1" dirty="0" err="1">
                <a:solidFill>
                  <a:srgbClr val="1C3E71"/>
                </a:solidFill>
              </a:rPr>
              <a:t>đổi</a:t>
            </a:r>
            <a:r>
              <a:rPr lang="en-US" b="1" dirty="0">
                <a:solidFill>
                  <a:srgbClr val="1C3E71"/>
                </a:solidFill>
              </a:rPr>
              <a:t> </a:t>
            </a:r>
            <a:r>
              <a:rPr lang="en-US" b="1" dirty="0" err="1">
                <a:solidFill>
                  <a:srgbClr val="1C3E71"/>
                </a:solidFill>
              </a:rPr>
              <a:t>chéo</a:t>
            </a:r>
            <a:endParaRPr lang="en-US" b="1" dirty="0">
              <a:solidFill>
                <a:srgbClr val="1C3E71"/>
              </a:solidFill>
            </a:endParaRPr>
          </a:p>
        </p:txBody>
      </p:sp>
      <p:sp>
        <p:nvSpPr>
          <p:cNvPr id="4" name="TextBox 3">
            <a:extLst>
              <a:ext uri="{FF2B5EF4-FFF2-40B4-BE49-F238E27FC236}">
                <a16:creationId xmlns:a16="http://schemas.microsoft.com/office/drawing/2014/main" id="{C2359692-A29C-C275-E3D8-8FA9E917ABFE}"/>
              </a:ext>
            </a:extLst>
          </p:cNvPr>
          <p:cNvSpPr txBox="1"/>
          <p:nvPr/>
        </p:nvSpPr>
        <p:spPr>
          <a:xfrm rot="2369292">
            <a:off x="4071609" y="3446854"/>
            <a:ext cx="2553904" cy="369332"/>
          </a:xfrm>
          <a:prstGeom prst="rect">
            <a:avLst/>
          </a:prstGeom>
          <a:noFill/>
        </p:spPr>
        <p:txBody>
          <a:bodyPr wrap="none" rtlCol="0">
            <a:spAutoFit/>
          </a:bodyPr>
          <a:lstStyle/>
          <a:p>
            <a:r>
              <a:rPr lang="vi-VN" b="1" dirty="0">
                <a:solidFill>
                  <a:srgbClr val="1C3E71"/>
                </a:solidFill>
              </a:rPr>
              <a:t>4</a:t>
            </a:r>
            <a:r>
              <a:rPr lang="en-US" b="1" dirty="0">
                <a:solidFill>
                  <a:srgbClr val="1C3E71"/>
                </a:solidFill>
              </a:rPr>
              <a:t>0% TB qua </a:t>
            </a:r>
            <a:r>
              <a:rPr lang="en-US" b="1" dirty="0" err="1">
                <a:solidFill>
                  <a:srgbClr val="1C3E71"/>
                </a:solidFill>
              </a:rPr>
              <a:t>giảm</a:t>
            </a:r>
            <a:r>
              <a:rPr lang="en-US" b="1" dirty="0">
                <a:solidFill>
                  <a:srgbClr val="1C3E71"/>
                </a:solidFill>
              </a:rPr>
              <a:t> </a:t>
            </a:r>
            <a:r>
              <a:rPr lang="en-US" b="1" dirty="0" err="1">
                <a:solidFill>
                  <a:srgbClr val="1C3E71"/>
                </a:solidFill>
              </a:rPr>
              <a:t>phân</a:t>
            </a:r>
            <a:endParaRPr lang="en-US" b="1" dirty="0">
              <a:solidFill>
                <a:srgbClr val="1C3E71"/>
              </a:solidFill>
            </a:endParaRPr>
          </a:p>
        </p:txBody>
      </p:sp>
      <p:cxnSp>
        <p:nvCxnSpPr>
          <p:cNvPr id="5" name="Straight Arrow Connector 4">
            <a:extLst>
              <a:ext uri="{FF2B5EF4-FFF2-40B4-BE49-F238E27FC236}">
                <a16:creationId xmlns:a16="http://schemas.microsoft.com/office/drawing/2014/main" id="{4728BE12-F540-D32D-BA7D-A02840AC3612}"/>
              </a:ext>
            </a:extLst>
          </p:cNvPr>
          <p:cNvCxnSpPr>
            <a:cxnSpLocks/>
          </p:cNvCxnSpPr>
          <p:nvPr/>
        </p:nvCxnSpPr>
        <p:spPr>
          <a:xfrm>
            <a:off x="4102369" y="2870960"/>
            <a:ext cx="2848162" cy="2316496"/>
          </a:xfrm>
          <a:prstGeom prst="straightConnector1">
            <a:avLst/>
          </a:prstGeom>
          <a:ln w="38100">
            <a:solidFill>
              <a:srgbClr val="1C3E71"/>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3295475-7DC9-EF0A-7CAC-EBF841537CD9}"/>
              </a:ext>
            </a:extLst>
          </p:cNvPr>
          <p:cNvSpPr txBox="1"/>
          <p:nvPr/>
        </p:nvSpPr>
        <p:spPr>
          <a:xfrm rot="2369292">
            <a:off x="3942965" y="3768932"/>
            <a:ext cx="2282997" cy="369332"/>
          </a:xfrm>
          <a:prstGeom prst="rect">
            <a:avLst/>
          </a:prstGeom>
          <a:noFill/>
        </p:spPr>
        <p:txBody>
          <a:bodyPr wrap="none" rtlCol="0">
            <a:spAutoFit/>
          </a:bodyPr>
          <a:lstStyle/>
          <a:p>
            <a:r>
              <a:rPr lang="en-US" b="1" dirty="0" err="1">
                <a:solidFill>
                  <a:srgbClr val="1C3E71"/>
                </a:solidFill>
              </a:rPr>
              <a:t>Không</a:t>
            </a:r>
            <a:r>
              <a:rPr lang="en-US" b="1" dirty="0">
                <a:solidFill>
                  <a:srgbClr val="1C3E71"/>
                </a:solidFill>
              </a:rPr>
              <a:t> </a:t>
            </a:r>
            <a:r>
              <a:rPr lang="en-US" b="1" dirty="0" err="1">
                <a:solidFill>
                  <a:srgbClr val="1C3E71"/>
                </a:solidFill>
              </a:rPr>
              <a:t>trao</a:t>
            </a:r>
            <a:r>
              <a:rPr lang="en-US" b="1" dirty="0">
                <a:solidFill>
                  <a:srgbClr val="1C3E71"/>
                </a:solidFill>
              </a:rPr>
              <a:t> </a:t>
            </a:r>
            <a:r>
              <a:rPr lang="en-US" b="1" dirty="0" err="1">
                <a:solidFill>
                  <a:srgbClr val="1C3E71"/>
                </a:solidFill>
              </a:rPr>
              <a:t>đổi</a:t>
            </a:r>
            <a:r>
              <a:rPr lang="en-US" b="1" dirty="0">
                <a:solidFill>
                  <a:srgbClr val="1C3E71"/>
                </a:solidFill>
              </a:rPr>
              <a:t> </a:t>
            </a:r>
            <a:r>
              <a:rPr lang="en-US" b="1" dirty="0" err="1">
                <a:solidFill>
                  <a:srgbClr val="1C3E71"/>
                </a:solidFill>
              </a:rPr>
              <a:t>chéo</a:t>
            </a:r>
            <a:endParaRPr lang="en-US" b="1" dirty="0">
              <a:solidFill>
                <a:srgbClr val="1C3E71"/>
              </a:solidFill>
            </a:endParaRPr>
          </a:p>
        </p:txBody>
      </p:sp>
      <p:grpSp>
        <p:nvGrpSpPr>
          <p:cNvPr id="7" name="Group 6">
            <a:extLst>
              <a:ext uri="{FF2B5EF4-FFF2-40B4-BE49-F238E27FC236}">
                <a16:creationId xmlns:a16="http://schemas.microsoft.com/office/drawing/2014/main" id="{9DF09AD6-9E77-8BB0-1079-2EE18B969DA9}"/>
              </a:ext>
            </a:extLst>
          </p:cNvPr>
          <p:cNvGrpSpPr/>
          <p:nvPr/>
        </p:nvGrpSpPr>
        <p:grpSpPr>
          <a:xfrm>
            <a:off x="7026699" y="3584423"/>
            <a:ext cx="308657" cy="2818519"/>
            <a:chOff x="1737154" y="1420088"/>
            <a:chExt cx="360728" cy="3766339"/>
          </a:xfrm>
        </p:grpSpPr>
        <p:grpSp>
          <p:nvGrpSpPr>
            <p:cNvPr id="8" name="Group 7">
              <a:extLst>
                <a:ext uri="{FF2B5EF4-FFF2-40B4-BE49-F238E27FC236}">
                  <a16:creationId xmlns:a16="http://schemas.microsoft.com/office/drawing/2014/main" id="{25FDBAFA-EF22-0640-4FF6-6ED6FEB55323}"/>
                </a:ext>
              </a:extLst>
            </p:cNvPr>
            <p:cNvGrpSpPr/>
            <p:nvPr/>
          </p:nvGrpSpPr>
          <p:grpSpPr>
            <a:xfrm rot="10800000">
              <a:off x="1737154" y="1420088"/>
              <a:ext cx="360728" cy="3766339"/>
              <a:chOff x="2432807" y="1284790"/>
              <a:chExt cx="360728" cy="3766339"/>
            </a:xfrm>
          </p:grpSpPr>
          <p:grpSp>
            <p:nvGrpSpPr>
              <p:cNvPr id="11" name="Group 10">
                <a:extLst>
                  <a:ext uri="{FF2B5EF4-FFF2-40B4-BE49-F238E27FC236}">
                    <a16:creationId xmlns:a16="http://schemas.microsoft.com/office/drawing/2014/main" id="{7B7760AC-3CF2-42D1-76BF-C7782BC97A38}"/>
                  </a:ext>
                </a:extLst>
              </p:cNvPr>
              <p:cNvGrpSpPr/>
              <p:nvPr/>
            </p:nvGrpSpPr>
            <p:grpSpPr>
              <a:xfrm>
                <a:off x="2432807" y="1284790"/>
                <a:ext cx="360727" cy="1875949"/>
                <a:chOff x="2432807" y="925974"/>
                <a:chExt cx="360727" cy="1875949"/>
              </a:xfrm>
            </p:grpSpPr>
            <p:sp>
              <p:nvSpPr>
                <p:cNvPr id="15" name="Rectangle: Rounded Corners 14">
                  <a:extLst>
                    <a:ext uri="{FF2B5EF4-FFF2-40B4-BE49-F238E27FC236}">
                      <a16:creationId xmlns:a16="http://schemas.microsoft.com/office/drawing/2014/main" id="{3A43848D-C072-615C-676C-1A47BC04B3CA}"/>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6" name="Flowchart: Delay 15">
                  <a:extLst>
                    <a:ext uri="{FF2B5EF4-FFF2-40B4-BE49-F238E27FC236}">
                      <a16:creationId xmlns:a16="http://schemas.microsoft.com/office/drawing/2014/main" id="{B4438722-2B87-B593-DF5B-C2C8F2949833}"/>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2" name="Group 11">
                <a:extLst>
                  <a:ext uri="{FF2B5EF4-FFF2-40B4-BE49-F238E27FC236}">
                    <a16:creationId xmlns:a16="http://schemas.microsoft.com/office/drawing/2014/main" id="{4F71F2DF-5E3B-7184-4CCF-37FD2FA9B219}"/>
                  </a:ext>
                </a:extLst>
              </p:cNvPr>
              <p:cNvGrpSpPr/>
              <p:nvPr/>
            </p:nvGrpSpPr>
            <p:grpSpPr>
              <a:xfrm rot="10800000">
                <a:off x="2432808" y="3166471"/>
                <a:ext cx="360727" cy="1884658"/>
                <a:chOff x="2432807" y="925974"/>
                <a:chExt cx="360727" cy="1884658"/>
              </a:xfrm>
            </p:grpSpPr>
            <p:sp>
              <p:nvSpPr>
                <p:cNvPr id="13" name="Rectangle: Rounded Corners 12">
                  <a:extLst>
                    <a:ext uri="{FF2B5EF4-FFF2-40B4-BE49-F238E27FC236}">
                      <a16:creationId xmlns:a16="http://schemas.microsoft.com/office/drawing/2014/main" id="{56F1562A-53B5-4962-1A54-C39060D1F342}"/>
                    </a:ext>
                  </a:extLst>
                </p:cNvPr>
                <p:cNvSpPr/>
                <p:nvPr/>
              </p:nvSpPr>
              <p:spPr>
                <a:xfrm>
                  <a:off x="2432807" y="1032166"/>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4" name="Flowchart: Delay 13">
                  <a:extLst>
                    <a:ext uri="{FF2B5EF4-FFF2-40B4-BE49-F238E27FC236}">
                      <a16:creationId xmlns:a16="http://schemas.microsoft.com/office/drawing/2014/main" id="{0B1E52BC-3F3C-18DD-69EA-D40D4468A998}"/>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9" name="Rectangle 8">
              <a:extLst>
                <a:ext uri="{FF2B5EF4-FFF2-40B4-BE49-F238E27FC236}">
                  <a16:creationId xmlns:a16="http://schemas.microsoft.com/office/drawing/2014/main" id="{F6893394-2FBB-E571-3C05-C02999ECE727}"/>
                </a:ext>
              </a:extLst>
            </p:cNvPr>
            <p:cNvSpPr/>
            <p:nvPr/>
          </p:nvSpPr>
          <p:spPr>
            <a:xfrm rot="10800000">
              <a:off x="1745780"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10" name="Rectangle 9">
              <a:extLst>
                <a:ext uri="{FF2B5EF4-FFF2-40B4-BE49-F238E27FC236}">
                  <a16:creationId xmlns:a16="http://schemas.microsoft.com/office/drawing/2014/main" id="{29BDE7A2-9164-D5AC-EBE6-8ED3F8BE7FBE}"/>
                </a:ext>
              </a:extLst>
            </p:cNvPr>
            <p:cNvSpPr/>
            <p:nvPr/>
          </p:nvSpPr>
          <p:spPr>
            <a:xfrm rot="10800000">
              <a:off x="1741785"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17" name="Group 16">
            <a:extLst>
              <a:ext uri="{FF2B5EF4-FFF2-40B4-BE49-F238E27FC236}">
                <a16:creationId xmlns:a16="http://schemas.microsoft.com/office/drawing/2014/main" id="{28F00BDB-A4B9-7908-4079-B6E50CA2A6AE}"/>
              </a:ext>
            </a:extLst>
          </p:cNvPr>
          <p:cNvGrpSpPr/>
          <p:nvPr/>
        </p:nvGrpSpPr>
        <p:grpSpPr>
          <a:xfrm>
            <a:off x="8255388" y="3584423"/>
            <a:ext cx="308657" cy="2818519"/>
            <a:chOff x="2374115" y="1420088"/>
            <a:chExt cx="360728" cy="3766339"/>
          </a:xfrm>
        </p:grpSpPr>
        <p:grpSp>
          <p:nvGrpSpPr>
            <p:cNvPr id="18" name="Group 17">
              <a:extLst>
                <a:ext uri="{FF2B5EF4-FFF2-40B4-BE49-F238E27FC236}">
                  <a16:creationId xmlns:a16="http://schemas.microsoft.com/office/drawing/2014/main" id="{F749CC6F-6685-0108-2FCE-C441414AD837}"/>
                </a:ext>
              </a:extLst>
            </p:cNvPr>
            <p:cNvGrpSpPr/>
            <p:nvPr/>
          </p:nvGrpSpPr>
          <p:grpSpPr>
            <a:xfrm rot="10800000">
              <a:off x="2374115" y="1420088"/>
              <a:ext cx="360728" cy="3766339"/>
              <a:chOff x="2432807" y="1284790"/>
              <a:chExt cx="360728" cy="3766339"/>
            </a:xfrm>
          </p:grpSpPr>
          <p:grpSp>
            <p:nvGrpSpPr>
              <p:cNvPr id="21" name="Group 20">
                <a:extLst>
                  <a:ext uri="{FF2B5EF4-FFF2-40B4-BE49-F238E27FC236}">
                    <a16:creationId xmlns:a16="http://schemas.microsoft.com/office/drawing/2014/main" id="{4350E93C-C2CE-7E34-E1B4-26F9E0221AE5}"/>
                  </a:ext>
                </a:extLst>
              </p:cNvPr>
              <p:cNvGrpSpPr/>
              <p:nvPr/>
            </p:nvGrpSpPr>
            <p:grpSpPr>
              <a:xfrm>
                <a:off x="2432807" y="1284790"/>
                <a:ext cx="360727" cy="1875949"/>
                <a:chOff x="2432807" y="925974"/>
                <a:chExt cx="360727" cy="1875949"/>
              </a:xfrm>
            </p:grpSpPr>
            <p:sp>
              <p:nvSpPr>
                <p:cNvPr id="33" name="Rectangle: Rounded Corners 32">
                  <a:extLst>
                    <a:ext uri="{FF2B5EF4-FFF2-40B4-BE49-F238E27FC236}">
                      <a16:creationId xmlns:a16="http://schemas.microsoft.com/office/drawing/2014/main" id="{46031BC9-ADB6-2066-BDC2-DC1E96A761FE}"/>
                    </a:ext>
                  </a:extLst>
                </p:cNvPr>
                <p:cNvSpPr/>
                <p:nvPr/>
              </p:nvSpPr>
              <p:spPr>
                <a:xfrm>
                  <a:off x="2432807" y="1023457"/>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34" name="Flowchart: Delay 33">
                  <a:extLst>
                    <a:ext uri="{FF2B5EF4-FFF2-40B4-BE49-F238E27FC236}">
                      <a16:creationId xmlns:a16="http://schemas.microsoft.com/office/drawing/2014/main" id="{7258324A-F96C-9AB0-DC1E-76245E1BCC00}"/>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nvGrpSpPr>
              <p:cNvPr id="22" name="Group 21">
                <a:extLst>
                  <a:ext uri="{FF2B5EF4-FFF2-40B4-BE49-F238E27FC236}">
                    <a16:creationId xmlns:a16="http://schemas.microsoft.com/office/drawing/2014/main" id="{A60E4684-7CCB-261E-4B88-41841B29FECF}"/>
                  </a:ext>
                </a:extLst>
              </p:cNvPr>
              <p:cNvGrpSpPr/>
              <p:nvPr/>
            </p:nvGrpSpPr>
            <p:grpSpPr>
              <a:xfrm rot="10800000">
                <a:off x="2432808" y="3166471"/>
                <a:ext cx="360727" cy="1884658"/>
                <a:chOff x="2432807" y="925974"/>
                <a:chExt cx="360727" cy="1884658"/>
              </a:xfrm>
            </p:grpSpPr>
            <p:sp>
              <p:nvSpPr>
                <p:cNvPr id="31" name="Rectangle: Rounded Corners 30">
                  <a:extLst>
                    <a:ext uri="{FF2B5EF4-FFF2-40B4-BE49-F238E27FC236}">
                      <a16:creationId xmlns:a16="http://schemas.microsoft.com/office/drawing/2014/main" id="{692E3F7A-1909-EE00-0AC7-F3BC809D912B}"/>
                    </a:ext>
                  </a:extLst>
                </p:cNvPr>
                <p:cNvSpPr/>
                <p:nvPr/>
              </p:nvSpPr>
              <p:spPr>
                <a:xfrm>
                  <a:off x="2432807" y="1032166"/>
                  <a:ext cx="360727" cy="1778466"/>
                </a:xfrm>
                <a:prstGeom prst="roundRect">
                  <a:avLst/>
                </a:prstGeom>
                <a:solidFill>
                  <a:srgbClr val="A1EDE6"/>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dirty="0"/>
                </a:p>
              </p:txBody>
            </p:sp>
            <p:sp>
              <p:nvSpPr>
                <p:cNvPr id="32" name="Flowchart: Delay 31">
                  <a:extLst>
                    <a:ext uri="{FF2B5EF4-FFF2-40B4-BE49-F238E27FC236}">
                      <a16:creationId xmlns:a16="http://schemas.microsoft.com/office/drawing/2014/main" id="{A84A317E-382E-F25C-6BBA-8015412250C6}"/>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grpSp>
        <p:sp>
          <p:nvSpPr>
            <p:cNvPr id="19" name="Rectangle 18">
              <a:extLst>
                <a:ext uri="{FF2B5EF4-FFF2-40B4-BE49-F238E27FC236}">
                  <a16:creationId xmlns:a16="http://schemas.microsoft.com/office/drawing/2014/main" id="{1B70A7EE-D3A1-9F17-0751-64744715A375}"/>
                </a:ext>
              </a:extLst>
            </p:cNvPr>
            <p:cNvSpPr/>
            <p:nvPr/>
          </p:nvSpPr>
          <p:spPr>
            <a:xfrm rot="10800000">
              <a:off x="2382741" y="447818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sp>
          <p:nvSpPr>
            <p:cNvPr id="20" name="Rectangle 19">
              <a:extLst>
                <a:ext uri="{FF2B5EF4-FFF2-40B4-BE49-F238E27FC236}">
                  <a16:creationId xmlns:a16="http://schemas.microsoft.com/office/drawing/2014/main" id="{083FCB9A-E5E6-C9D8-C3FE-7D42968EE9EE}"/>
                </a:ext>
              </a:extLst>
            </p:cNvPr>
            <p:cNvSpPr/>
            <p:nvPr/>
          </p:nvSpPr>
          <p:spPr>
            <a:xfrm rot="10800000">
              <a:off x="2378746" y="412502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a:p>
          </p:txBody>
        </p:sp>
      </p:grpSp>
      <p:sp>
        <p:nvSpPr>
          <p:cNvPr id="67" name="TextBox 66">
            <a:extLst>
              <a:ext uri="{FF2B5EF4-FFF2-40B4-BE49-F238E27FC236}">
                <a16:creationId xmlns:a16="http://schemas.microsoft.com/office/drawing/2014/main" id="{45A087D6-7648-99A2-E85A-05CB41DA4C04}"/>
              </a:ext>
            </a:extLst>
          </p:cNvPr>
          <p:cNvSpPr txBox="1"/>
          <p:nvPr/>
        </p:nvSpPr>
        <p:spPr>
          <a:xfrm>
            <a:off x="7034082" y="5816833"/>
            <a:ext cx="433747" cy="307777"/>
          </a:xfrm>
          <a:prstGeom prst="rect">
            <a:avLst/>
          </a:prstGeom>
          <a:noFill/>
        </p:spPr>
        <p:txBody>
          <a:bodyPr wrap="square" rtlCol="0">
            <a:spAutoFit/>
          </a:bodyPr>
          <a:lstStyle/>
          <a:p>
            <a:r>
              <a:rPr lang="en-US" sz="1400" b="1" dirty="0">
                <a:solidFill>
                  <a:srgbClr val="1C3E71"/>
                </a:solidFill>
              </a:rPr>
              <a:t>V</a:t>
            </a:r>
            <a:r>
              <a:rPr lang="vi-VN" sz="1400" b="1" dirty="0">
                <a:solidFill>
                  <a:srgbClr val="1C3E71"/>
                </a:solidFill>
              </a:rPr>
              <a:t>      </a:t>
            </a:r>
            <a:r>
              <a:rPr lang="en-US" sz="1400" b="1" dirty="0">
                <a:solidFill>
                  <a:srgbClr val="1C3E71"/>
                </a:solidFill>
              </a:rPr>
              <a:t>  </a:t>
            </a:r>
          </a:p>
        </p:txBody>
      </p:sp>
      <p:sp>
        <p:nvSpPr>
          <p:cNvPr id="68" name="TextBox 67">
            <a:extLst>
              <a:ext uri="{FF2B5EF4-FFF2-40B4-BE49-F238E27FC236}">
                <a16:creationId xmlns:a16="http://schemas.microsoft.com/office/drawing/2014/main" id="{8D865D29-5DCE-C1B6-B703-150053029E60}"/>
              </a:ext>
            </a:extLst>
          </p:cNvPr>
          <p:cNvSpPr txBox="1"/>
          <p:nvPr/>
        </p:nvSpPr>
        <p:spPr>
          <a:xfrm>
            <a:off x="8280450" y="5800704"/>
            <a:ext cx="671920" cy="307777"/>
          </a:xfrm>
          <a:prstGeom prst="rect">
            <a:avLst/>
          </a:prstGeom>
          <a:noFill/>
        </p:spPr>
        <p:txBody>
          <a:bodyPr wrap="square" rtlCol="0">
            <a:spAutoFit/>
          </a:bodyPr>
          <a:lstStyle/>
          <a:p>
            <a:r>
              <a:rPr lang="en-US" sz="1400" b="1" dirty="0">
                <a:solidFill>
                  <a:srgbClr val="1C3E71"/>
                </a:solidFill>
              </a:rPr>
              <a:t>v</a:t>
            </a:r>
          </a:p>
        </p:txBody>
      </p:sp>
      <p:sp>
        <p:nvSpPr>
          <p:cNvPr id="69" name="TextBox 68">
            <a:extLst>
              <a:ext uri="{FF2B5EF4-FFF2-40B4-BE49-F238E27FC236}">
                <a16:creationId xmlns:a16="http://schemas.microsoft.com/office/drawing/2014/main" id="{D514F429-EFDB-1D24-05D9-DD4908C18D19}"/>
              </a:ext>
            </a:extLst>
          </p:cNvPr>
          <p:cNvSpPr txBox="1"/>
          <p:nvPr/>
        </p:nvSpPr>
        <p:spPr>
          <a:xfrm>
            <a:off x="7035331" y="5522569"/>
            <a:ext cx="314241" cy="307777"/>
          </a:xfrm>
          <a:prstGeom prst="rect">
            <a:avLst/>
          </a:prstGeom>
          <a:noFill/>
        </p:spPr>
        <p:txBody>
          <a:bodyPr wrap="square" rtlCol="0">
            <a:spAutoFit/>
          </a:bodyPr>
          <a:lstStyle/>
          <a:p>
            <a:r>
              <a:rPr lang="en-US" sz="1400" b="1" dirty="0">
                <a:solidFill>
                  <a:srgbClr val="1C3E71"/>
                </a:solidFill>
              </a:rPr>
              <a:t>B    </a:t>
            </a:r>
            <a:r>
              <a:rPr lang="vi-VN" sz="1400" b="1" dirty="0">
                <a:solidFill>
                  <a:srgbClr val="1C3E71"/>
                </a:solidFill>
              </a:rPr>
              <a:t>    </a:t>
            </a:r>
            <a:endParaRPr lang="en-US" sz="1400" b="1" dirty="0">
              <a:solidFill>
                <a:srgbClr val="1C3E71"/>
              </a:solidFill>
            </a:endParaRPr>
          </a:p>
        </p:txBody>
      </p:sp>
      <p:sp>
        <p:nvSpPr>
          <p:cNvPr id="70" name="TextBox 69">
            <a:extLst>
              <a:ext uri="{FF2B5EF4-FFF2-40B4-BE49-F238E27FC236}">
                <a16:creationId xmlns:a16="http://schemas.microsoft.com/office/drawing/2014/main" id="{B5936765-1C5C-D06C-7C4D-6FB3CD2DB398}"/>
              </a:ext>
            </a:extLst>
          </p:cNvPr>
          <p:cNvSpPr txBox="1"/>
          <p:nvPr/>
        </p:nvSpPr>
        <p:spPr>
          <a:xfrm>
            <a:off x="8262769" y="5519099"/>
            <a:ext cx="401245" cy="307777"/>
          </a:xfrm>
          <a:prstGeom prst="rect">
            <a:avLst/>
          </a:prstGeom>
          <a:noFill/>
        </p:spPr>
        <p:txBody>
          <a:bodyPr wrap="square" rtlCol="0">
            <a:spAutoFit/>
          </a:bodyPr>
          <a:lstStyle/>
          <a:p>
            <a:r>
              <a:rPr lang="en-US" sz="1400" b="1" dirty="0">
                <a:solidFill>
                  <a:srgbClr val="1C3E71"/>
                </a:solidFill>
              </a:rPr>
              <a:t>b  </a:t>
            </a:r>
            <a:r>
              <a:rPr lang="vi-VN" sz="1400" b="1" dirty="0">
                <a:solidFill>
                  <a:srgbClr val="1C3E71"/>
                </a:solidFill>
              </a:rPr>
              <a:t>      </a:t>
            </a:r>
            <a:endParaRPr lang="en-US" sz="1400" b="1" dirty="0">
              <a:solidFill>
                <a:srgbClr val="1C3E71"/>
              </a:solidFill>
            </a:endParaRPr>
          </a:p>
        </p:txBody>
      </p:sp>
      <mc:AlternateContent xmlns:mc="http://schemas.openxmlformats.org/markup-compatibility/2006" xmlns:a14="http://schemas.microsoft.com/office/drawing/2010/main">
        <mc:Choice Requires="a14">
          <p:sp>
            <p:nvSpPr>
              <p:cNvPr id="75" name="TextBox 74">
                <a:extLst>
                  <a:ext uri="{FF2B5EF4-FFF2-40B4-BE49-F238E27FC236}">
                    <a16:creationId xmlns:a16="http://schemas.microsoft.com/office/drawing/2014/main" id="{7E6A94C0-AAEF-1B99-502F-0C5B10B2C786}"/>
                  </a:ext>
                </a:extLst>
              </p:cNvPr>
              <p:cNvSpPr txBox="1"/>
              <p:nvPr/>
            </p:nvSpPr>
            <p:spPr>
              <a:xfrm>
                <a:off x="7448763" y="5781048"/>
                <a:ext cx="703149" cy="553998"/>
              </a:xfrm>
              <a:prstGeom prst="rect">
                <a:avLst/>
              </a:prstGeom>
              <a:noFill/>
            </p:spPr>
            <p:txBody>
              <a:bodyPr wrap="square" lIns="0" tIns="0" rIns="0" bIns="0" rtlCol="0">
                <a:spAutoFit/>
              </a:bodyPr>
              <a:lstStyle/>
              <a:p>
                <a:pPr algn="ctr"/>
                <a:r>
                  <a:rPr lang="vi-VN" b="1" dirty="0">
                    <a:solidFill>
                      <a:srgbClr val="E71D73"/>
                    </a:solidFill>
                  </a:rPr>
                  <a:t>2</a:t>
                </a:r>
                <a:r>
                  <a:rPr lang="en-US" b="1" dirty="0">
                    <a:solidFill>
                      <a:srgbClr val="E71D73"/>
                    </a:solidFill>
                  </a:rPr>
                  <a:t>0</a:t>
                </a:r>
                <a14:m>
                  <m:oMath xmlns:m="http://schemas.openxmlformats.org/officeDocument/2006/math">
                    <m:r>
                      <a:rPr lang="en-US" b="1" i="1" smtClean="0">
                        <a:solidFill>
                          <a:srgbClr val="E71D73"/>
                        </a:solidFill>
                        <a:latin typeface="Cambria Math" panose="02040503050406030204" pitchFamily="18" charset="0"/>
                      </a:rPr>
                      <m:t>% </m:t>
                    </m:r>
                  </m:oMath>
                </a14:m>
                <a:endParaRPr lang="en-US" b="1" i="1" dirty="0">
                  <a:solidFill>
                    <a:srgbClr val="E71D73"/>
                  </a:solidFill>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1" i="1" u="sng" smtClean="0">
                          <a:solidFill>
                            <a:srgbClr val="E71D73"/>
                          </a:solidFill>
                          <a:latin typeface="Cambria Math" panose="02040503050406030204" pitchFamily="18" charset="0"/>
                        </a:rPr>
                        <m:t>𝑩𝑽</m:t>
                      </m:r>
                    </m:oMath>
                  </m:oMathPara>
                </a14:m>
                <a:endParaRPr lang="en-US" b="1" u="sng" dirty="0">
                  <a:solidFill>
                    <a:srgbClr val="E71D73"/>
                  </a:solidFill>
                </a:endParaRPr>
              </a:p>
            </p:txBody>
          </p:sp>
        </mc:Choice>
        <mc:Fallback xmlns="">
          <p:sp>
            <p:nvSpPr>
              <p:cNvPr id="75" name="TextBox 74">
                <a:extLst>
                  <a:ext uri="{FF2B5EF4-FFF2-40B4-BE49-F238E27FC236}">
                    <a16:creationId xmlns:a16="http://schemas.microsoft.com/office/drawing/2014/main" id="{7E6A94C0-AAEF-1B99-502F-0C5B10B2C786}"/>
                  </a:ext>
                </a:extLst>
              </p:cNvPr>
              <p:cNvSpPr txBox="1">
                <a:spLocks noRot="1" noChangeAspect="1" noMove="1" noResize="1" noEditPoints="1" noAdjustHandles="1" noChangeArrowheads="1" noChangeShapeType="1" noTextEdit="1"/>
              </p:cNvSpPr>
              <p:nvPr/>
            </p:nvSpPr>
            <p:spPr>
              <a:xfrm>
                <a:off x="7448763" y="5781048"/>
                <a:ext cx="703149" cy="553998"/>
              </a:xfrm>
              <a:prstGeom prst="rect">
                <a:avLst/>
              </a:prstGeom>
              <a:blipFill>
                <a:blip r:embed="rId7"/>
                <a:stretch>
                  <a:fillRect l="-8696" t="-13187" b="-439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6" name="TextBox 75">
                <a:extLst>
                  <a:ext uri="{FF2B5EF4-FFF2-40B4-BE49-F238E27FC236}">
                    <a16:creationId xmlns:a16="http://schemas.microsoft.com/office/drawing/2014/main" id="{3E2F76AA-64EB-D4AB-D739-E5AF6F7B3C40}"/>
                  </a:ext>
                </a:extLst>
              </p:cNvPr>
              <p:cNvSpPr txBox="1"/>
              <p:nvPr/>
            </p:nvSpPr>
            <p:spPr>
              <a:xfrm>
                <a:off x="8701755" y="5781048"/>
                <a:ext cx="452047" cy="553998"/>
              </a:xfrm>
              <a:prstGeom prst="rect">
                <a:avLst/>
              </a:prstGeom>
              <a:noFill/>
            </p:spPr>
            <p:txBody>
              <a:bodyPr wrap="none" lIns="0" tIns="0" rIns="0" bIns="0" rtlCol="0">
                <a:spAutoFit/>
              </a:bodyPr>
              <a:lstStyle/>
              <a:p>
                <a:r>
                  <a:rPr lang="vi-VN" b="1" i="1" dirty="0">
                    <a:solidFill>
                      <a:srgbClr val="E71D73"/>
                    </a:solidFill>
                    <a:latin typeface="Cambria Math" panose="02040503050406030204" pitchFamily="18" charset="0"/>
                  </a:rPr>
                  <a:t>2</a:t>
                </a:r>
                <a:r>
                  <a:rPr lang="en-US" b="1" i="1" dirty="0">
                    <a:solidFill>
                      <a:srgbClr val="E71D73"/>
                    </a:solidFill>
                    <a:latin typeface="Cambria Math" panose="02040503050406030204" pitchFamily="18" charset="0"/>
                  </a:rPr>
                  <a:t>0%</a:t>
                </a:r>
              </a:p>
              <a:p>
                <a:pPr/>
                <a14:m>
                  <m:oMathPara xmlns:m="http://schemas.openxmlformats.org/officeDocument/2006/math">
                    <m:oMathParaPr>
                      <m:jc m:val="centerGroup"/>
                    </m:oMathParaPr>
                    <m:oMath xmlns:m="http://schemas.openxmlformats.org/officeDocument/2006/math">
                      <m:r>
                        <a:rPr lang="en-US" b="1" i="1" u="sng" smtClean="0">
                          <a:solidFill>
                            <a:srgbClr val="E71D73"/>
                          </a:solidFill>
                          <a:latin typeface="Cambria Math" panose="02040503050406030204" pitchFamily="18" charset="0"/>
                        </a:rPr>
                        <m:t>𝒃𝒗</m:t>
                      </m:r>
                    </m:oMath>
                  </m:oMathPara>
                </a14:m>
                <a:endParaRPr lang="en-US" b="1" u="sng" dirty="0">
                  <a:solidFill>
                    <a:srgbClr val="E71D73"/>
                  </a:solidFill>
                </a:endParaRPr>
              </a:p>
            </p:txBody>
          </p:sp>
        </mc:Choice>
        <mc:Fallback xmlns="">
          <p:sp>
            <p:nvSpPr>
              <p:cNvPr id="76" name="TextBox 75">
                <a:extLst>
                  <a:ext uri="{FF2B5EF4-FFF2-40B4-BE49-F238E27FC236}">
                    <a16:creationId xmlns:a16="http://schemas.microsoft.com/office/drawing/2014/main" id="{3E2F76AA-64EB-D4AB-D739-E5AF6F7B3C40}"/>
                  </a:ext>
                </a:extLst>
              </p:cNvPr>
              <p:cNvSpPr txBox="1">
                <a:spLocks noRot="1" noChangeAspect="1" noMove="1" noResize="1" noEditPoints="1" noAdjustHandles="1" noChangeArrowheads="1" noChangeShapeType="1" noTextEdit="1"/>
              </p:cNvSpPr>
              <p:nvPr/>
            </p:nvSpPr>
            <p:spPr>
              <a:xfrm>
                <a:off x="8701755" y="5781048"/>
                <a:ext cx="452047" cy="553998"/>
              </a:xfrm>
              <a:prstGeom prst="rect">
                <a:avLst/>
              </a:prstGeom>
              <a:blipFill>
                <a:blip r:embed="rId8"/>
                <a:stretch>
                  <a:fillRect l="-30667" t="-15385" r="-33333" b="-5495"/>
                </a:stretch>
              </a:blipFill>
            </p:spPr>
            <p:txBody>
              <a:bodyPr/>
              <a:lstStyle/>
              <a:p>
                <a:r>
                  <a:rPr lang="en-US">
                    <a:noFill/>
                  </a:rPr>
                  <a:t> </a:t>
                </a:r>
              </a:p>
            </p:txBody>
          </p:sp>
        </mc:Fallback>
      </mc:AlternateContent>
      <p:sp>
        <p:nvSpPr>
          <p:cNvPr id="2" name="TextBox 1">
            <a:extLst>
              <a:ext uri="{FF2B5EF4-FFF2-40B4-BE49-F238E27FC236}">
                <a16:creationId xmlns:a16="http://schemas.microsoft.com/office/drawing/2014/main" id="{A950DDAF-DE5B-DD7C-BD50-4FF39B27175E}"/>
              </a:ext>
            </a:extLst>
          </p:cNvPr>
          <p:cNvSpPr txBox="1"/>
          <p:nvPr/>
        </p:nvSpPr>
        <p:spPr>
          <a:xfrm>
            <a:off x="9394782" y="3309832"/>
            <a:ext cx="2566728" cy="584775"/>
          </a:xfrm>
          <a:prstGeom prst="rect">
            <a:avLst/>
          </a:prstGeom>
          <a:noFill/>
        </p:spPr>
        <p:txBody>
          <a:bodyPr wrap="none" rtlCol="0">
            <a:spAutoFit/>
          </a:bodyPr>
          <a:lstStyle/>
          <a:p>
            <a:r>
              <a:rPr lang="vi-VN" sz="3200" b="1" dirty="0">
                <a:solidFill>
                  <a:srgbClr val="1C3E71"/>
                </a:solidFill>
              </a:rPr>
              <a:t>15+15 = 30%</a:t>
            </a:r>
            <a:endParaRPr lang="en-US" sz="3200" b="1" dirty="0">
              <a:solidFill>
                <a:srgbClr val="1C3E71"/>
              </a:solidFill>
            </a:endParaRPr>
          </a:p>
        </p:txBody>
      </p:sp>
    </p:spTree>
    <p:extLst>
      <p:ext uri="{BB962C8B-B14F-4D97-AF65-F5344CB8AC3E}">
        <p14:creationId xmlns:p14="http://schemas.microsoft.com/office/powerpoint/2010/main" val="220250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F3268B-FDCD-4ECA-9794-CC34FA45901B}"/>
              </a:ext>
            </a:extLst>
          </p:cNvPr>
          <p:cNvSpPr/>
          <p:nvPr/>
        </p:nvSpPr>
        <p:spPr>
          <a:xfrm>
            <a:off x="1253944" y="1068158"/>
            <a:ext cx="10173047" cy="4857885"/>
          </a:xfrm>
          <a:prstGeom prst="rect">
            <a:avLst/>
          </a:prstGeom>
          <a:solidFill>
            <a:srgbClr val="EFFBFA"/>
          </a:solidFill>
          <a:ln w="25400" cap="flat" cmpd="sng" algn="ctr">
            <a:solidFill>
              <a:srgbClr val="D1F1EF">
                <a:shade val="50000"/>
              </a:srgbClr>
            </a:solidFill>
            <a:prstDash val="solid"/>
          </a:ln>
          <a:effectLst/>
        </p:spPr>
        <p:txBody>
          <a:bodyPr rtlCol="0" anchor="ctr"/>
          <a:lstStyle/>
          <a:p>
            <a:pPr marL="0" indent="0" algn="just">
              <a:lnSpc>
                <a:spcPct val="150000"/>
              </a:lnSpc>
              <a:buNone/>
            </a:pPr>
            <a:r>
              <a:rPr kumimoji="0" lang="en-US" sz="2000" i="0" u="none" strike="noStrike" kern="0" cap="none" spc="0" normalizeH="0" baseline="0" noProof="0" dirty="0">
                <a:ln>
                  <a:noFill/>
                </a:ln>
                <a:solidFill>
                  <a:srgbClr val="1C3E71"/>
                </a:solidFill>
                <a:effectLst/>
                <a:uLnTx/>
                <a:uFillTx/>
                <a:ea typeface="Roboto" panose="02000000000000000000" pitchFamily="2" charset="0"/>
                <a:cs typeface="+mn-cs"/>
                <a:sym typeface="Arial"/>
              </a:rPr>
              <a:t>   </a:t>
            </a:r>
            <a:r>
              <a:rPr lang="vi-VN" sz="2000" b="1" kern="0" dirty="0" smtClean="0">
                <a:solidFill>
                  <a:srgbClr val="1C3E71"/>
                </a:solidFill>
                <a:ea typeface="Roboto" panose="02000000000000000000" pitchFamily="2" charset="0"/>
                <a:sym typeface="Arial"/>
              </a:rPr>
              <a:t>- </a:t>
            </a:r>
            <a:r>
              <a:rPr lang="vi-VN" sz="2000" b="1" kern="0" dirty="0">
                <a:solidFill>
                  <a:srgbClr val="1C3E71"/>
                </a:solidFill>
                <a:ea typeface="Roboto" panose="02000000000000000000" pitchFamily="2" charset="0"/>
                <a:sym typeface="Arial"/>
              </a:rPr>
              <a:t>Cơ sở tế bào học: </a:t>
            </a:r>
            <a:r>
              <a:rPr lang="vi-VN" sz="2000" kern="0" dirty="0">
                <a:solidFill>
                  <a:srgbClr val="1C3E71"/>
                </a:solidFill>
                <a:ea typeface="Roboto" panose="02000000000000000000" pitchFamily="2" charset="0"/>
                <a:sym typeface="Arial"/>
              </a:rPr>
              <a:t>trong qu</a:t>
            </a:r>
            <a:r>
              <a:rPr lang="en-US" sz="2000" kern="0" dirty="0">
                <a:solidFill>
                  <a:srgbClr val="1C3E71"/>
                </a:solidFill>
                <a:ea typeface="Roboto" panose="02000000000000000000" pitchFamily="2" charset="0"/>
                <a:sym typeface="Arial"/>
              </a:rPr>
              <a:t>á</a:t>
            </a:r>
            <a:r>
              <a:rPr lang="vi-VN" sz="2000" kern="0" dirty="0">
                <a:solidFill>
                  <a:srgbClr val="1C3E71"/>
                </a:solidFill>
                <a:ea typeface="Roboto" panose="02000000000000000000" pitchFamily="2" charset="0"/>
                <a:sym typeface="Arial"/>
              </a:rPr>
              <a:t> trình giảm phân hình thành giao tử, ở </a:t>
            </a:r>
            <a:r>
              <a:rPr lang="en-US" sz="2000" kern="0" dirty="0" err="1">
                <a:solidFill>
                  <a:srgbClr val="1C3E71"/>
                </a:solidFill>
                <a:ea typeface="Roboto" panose="02000000000000000000" pitchFamily="2" charset="0"/>
                <a:sym typeface="Arial"/>
              </a:rPr>
              <a:t>kì</a:t>
            </a:r>
            <a:r>
              <a:rPr lang="en-US" sz="2000" kern="0" dirty="0">
                <a:solidFill>
                  <a:srgbClr val="1C3E71"/>
                </a:solidFill>
                <a:ea typeface="Roboto" panose="02000000000000000000" pitchFamily="2" charset="0"/>
                <a:sym typeface="Arial"/>
              </a:rPr>
              <a:t> </a:t>
            </a:r>
            <a:r>
              <a:rPr lang="vi-VN" sz="2000" kern="0" dirty="0">
                <a:solidFill>
                  <a:srgbClr val="1C3E71"/>
                </a:solidFill>
                <a:ea typeface="Roboto" panose="02000000000000000000" pitchFamily="2" charset="0"/>
                <a:sym typeface="Arial"/>
              </a:rPr>
              <a:t>đầu của giảm phân I, </a:t>
            </a:r>
            <a:r>
              <a:rPr lang="vi-VN" sz="2000" b="1" kern="0" dirty="0">
                <a:solidFill>
                  <a:srgbClr val="1C3E71"/>
                </a:solidFill>
                <a:ea typeface="Roboto" panose="02000000000000000000" pitchFamily="2" charset="0"/>
                <a:sym typeface="Arial"/>
              </a:rPr>
              <a:t>ở một số tế bào </a:t>
            </a:r>
            <a:r>
              <a:rPr lang="vi-VN" sz="2000" kern="0" dirty="0">
                <a:solidFill>
                  <a:srgbClr val="1C3E71"/>
                </a:solidFill>
                <a:ea typeface="Roboto" panose="02000000000000000000" pitchFamily="2" charset="0"/>
                <a:sym typeface="Arial"/>
              </a:rPr>
              <a:t>xảy ra hiện tượng </a:t>
            </a:r>
            <a:r>
              <a:rPr lang="vi-VN" sz="2000" b="1" kern="0" dirty="0">
                <a:solidFill>
                  <a:srgbClr val="1C3E71"/>
                </a:solidFill>
                <a:ea typeface="Roboto" panose="02000000000000000000" pitchFamily="2" charset="0"/>
                <a:sym typeface="Arial"/>
              </a:rPr>
              <a:t>trao đổi chéo </a:t>
            </a:r>
            <a:r>
              <a:rPr lang="vi-VN" sz="2000" kern="0" dirty="0">
                <a:solidFill>
                  <a:srgbClr val="1C3E71"/>
                </a:solidFill>
                <a:ea typeface="Roboto" panose="02000000000000000000" pitchFamily="2" charset="0"/>
                <a:sym typeface="Arial"/>
              </a:rPr>
              <a:t>giữa các </a:t>
            </a:r>
            <a:r>
              <a:rPr lang="vi-VN" sz="2000" b="1" kern="0" dirty="0">
                <a:solidFill>
                  <a:srgbClr val="1C3E71"/>
                </a:solidFill>
                <a:ea typeface="Roboto" panose="02000000000000000000" pitchFamily="2" charset="0"/>
                <a:sym typeface="Arial"/>
              </a:rPr>
              <a:t>chromatide khác nguồn gốc </a:t>
            </a:r>
            <a:r>
              <a:rPr lang="vi-VN" sz="2000" kern="0" dirty="0">
                <a:solidFill>
                  <a:srgbClr val="1C3E71"/>
                </a:solidFill>
                <a:ea typeface="Roboto" panose="02000000000000000000" pitchFamily="2" charset="0"/>
                <a:sym typeface="Arial"/>
              </a:rPr>
              <a:t>của cặp NST kép tương đồng dẫn tới sự hoán đổi vị trí của các gene.</a:t>
            </a:r>
          </a:p>
          <a:p>
            <a:pPr marL="0" indent="0" algn="just">
              <a:lnSpc>
                <a:spcPct val="150000"/>
              </a:lnSpc>
              <a:buNone/>
            </a:pPr>
            <a:endParaRPr lang="en-US" sz="2000" b="1" dirty="0">
              <a:solidFill>
                <a:srgbClr val="1C3E71"/>
              </a:solidFill>
            </a:endParaRPr>
          </a:p>
        </p:txBody>
      </p:sp>
      <p:pic>
        <p:nvPicPr>
          <p:cNvPr id="5" name="Picture 14" descr="Copyright - Free files and folders icons">
            <a:extLst>
              <a:ext uri="{FF2B5EF4-FFF2-40B4-BE49-F238E27FC236}">
                <a16:creationId xmlns:a16="http://schemas.microsoft.com/office/drawing/2014/main" id="{D520CC94-C8C0-4571-B086-D98EE05D7F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5009" y="929178"/>
            <a:ext cx="870889" cy="87088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E27D33F-BEDF-4102-8C7C-A3004F9CD4DF}"/>
              </a:ext>
            </a:extLst>
          </p:cNvPr>
          <p:cNvSpPr txBox="1"/>
          <p:nvPr/>
        </p:nvSpPr>
        <p:spPr>
          <a:xfrm>
            <a:off x="3551833" y="344403"/>
            <a:ext cx="5230919" cy="584775"/>
          </a:xfrm>
          <a:prstGeom prst="rect">
            <a:avLst/>
          </a:prstGeom>
          <a:noFill/>
        </p:spPr>
        <p:txBody>
          <a:bodyPr wrap="none" rtlCol="0">
            <a:spAutoFit/>
          </a:bodyPr>
          <a:lstStyle/>
          <a:p>
            <a:pPr marL="0" indent="0">
              <a:spcBef>
                <a:spcPts val="0"/>
              </a:spcBef>
              <a:buFont typeface="Arial" panose="020B0604020202020204" pitchFamily="34" charset="0"/>
              <a:buNone/>
            </a:pPr>
            <a:r>
              <a:rPr lang="vi-VN" sz="3200" b="1" dirty="0">
                <a:solidFill>
                  <a:srgbClr val="1C3E71"/>
                </a:solidFill>
                <a:latin typeface="+mj-lt"/>
                <a:ea typeface="Roboto" panose="02000000000000000000" pitchFamily="2" charset="0"/>
              </a:rPr>
              <a:t>Thí nghiệm về hoán vị gene</a:t>
            </a:r>
            <a:endParaRPr lang="en-US" sz="3200" b="1" dirty="0">
              <a:solidFill>
                <a:srgbClr val="1C3E71"/>
              </a:solidFill>
              <a:latin typeface="+mj-lt"/>
              <a:ea typeface="Roboto" panose="02000000000000000000" pitchFamily="2" charset="0"/>
            </a:endParaRPr>
          </a:p>
        </p:txBody>
      </p:sp>
    </p:spTree>
    <p:extLst>
      <p:ext uri="{BB962C8B-B14F-4D97-AF65-F5344CB8AC3E}">
        <p14:creationId xmlns:p14="http://schemas.microsoft.com/office/powerpoint/2010/main" val="1676912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741BB006-F9DF-E8BE-3204-DAFE6BA6397E}"/>
              </a:ext>
            </a:extLst>
          </p:cNvPr>
          <p:cNvSpPr txBox="1"/>
          <p:nvPr/>
        </p:nvSpPr>
        <p:spPr>
          <a:xfrm>
            <a:off x="1996739" y="1247467"/>
            <a:ext cx="801823" cy="400110"/>
          </a:xfrm>
          <a:prstGeom prst="rect">
            <a:avLst/>
          </a:prstGeom>
          <a:noFill/>
        </p:spPr>
        <p:txBody>
          <a:bodyPr wrap="none" rtlCol="0">
            <a:spAutoFit/>
          </a:bodyPr>
          <a:lstStyle/>
          <a:p>
            <a:r>
              <a:rPr lang="en-US" sz="2000" b="1" dirty="0">
                <a:solidFill>
                  <a:srgbClr val="1C3E71"/>
                </a:solidFill>
              </a:rPr>
              <a:t>Pt/c: </a:t>
            </a:r>
          </a:p>
        </p:txBody>
      </p:sp>
      <p:sp>
        <p:nvSpPr>
          <p:cNvPr id="20" name="TextBox 19">
            <a:extLst>
              <a:ext uri="{FF2B5EF4-FFF2-40B4-BE49-F238E27FC236}">
                <a16:creationId xmlns:a16="http://schemas.microsoft.com/office/drawing/2014/main" id="{4033206D-300C-7A18-3090-639C59F5E7B3}"/>
              </a:ext>
            </a:extLst>
          </p:cNvPr>
          <p:cNvSpPr txBox="1"/>
          <p:nvPr/>
        </p:nvSpPr>
        <p:spPr>
          <a:xfrm>
            <a:off x="2742947" y="1671864"/>
            <a:ext cx="2169184"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1" name="TextBox 20">
            <a:extLst>
              <a:ext uri="{FF2B5EF4-FFF2-40B4-BE49-F238E27FC236}">
                <a16:creationId xmlns:a16="http://schemas.microsoft.com/office/drawing/2014/main" id="{13DD7E33-E4C5-43D2-C57F-F6737925E83B}"/>
              </a:ext>
            </a:extLst>
          </p:cNvPr>
          <p:cNvSpPr txBox="1"/>
          <p:nvPr/>
        </p:nvSpPr>
        <p:spPr>
          <a:xfrm>
            <a:off x="5408503" y="1670117"/>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2" name="TextBox 21">
            <a:extLst>
              <a:ext uri="{FF2B5EF4-FFF2-40B4-BE49-F238E27FC236}">
                <a16:creationId xmlns:a16="http://schemas.microsoft.com/office/drawing/2014/main" id="{3FDD36AF-6295-81FF-0728-4AA31ACC97D5}"/>
              </a:ext>
            </a:extLst>
          </p:cNvPr>
          <p:cNvSpPr txBox="1"/>
          <p:nvPr/>
        </p:nvSpPr>
        <p:spPr>
          <a:xfrm>
            <a:off x="4190002" y="3170674"/>
            <a:ext cx="2106667"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3" name="TextBox 22">
            <a:extLst>
              <a:ext uri="{FF2B5EF4-FFF2-40B4-BE49-F238E27FC236}">
                <a16:creationId xmlns:a16="http://schemas.microsoft.com/office/drawing/2014/main" id="{4A031488-DE8E-CB98-B0D8-337332BC70E0}"/>
              </a:ext>
            </a:extLst>
          </p:cNvPr>
          <p:cNvSpPr txBox="1"/>
          <p:nvPr/>
        </p:nvSpPr>
        <p:spPr>
          <a:xfrm>
            <a:off x="7740382" y="3170674"/>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4" name="TextBox 23">
            <a:extLst>
              <a:ext uri="{FF2B5EF4-FFF2-40B4-BE49-F238E27FC236}">
                <a16:creationId xmlns:a16="http://schemas.microsoft.com/office/drawing/2014/main" id="{D840F472-3CA7-E066-8A90-DD61F53D292C}"/>
              </a:ext>
            </a:extLst>
          </p:cNvPr>
          <p:cNvSpPr txBox="1"/>
          <p:nvPr/>
        </p:nvSpPr>
        <p:spPr>
          <a:xfrm>
            <a:off x="4987686" y="1151452"/>
            <a:ext cx="328936" cy="369332"/>
          </a:xfrm>
          <a:prstGeom prst="rect">
            <a:avLst/>
          </a:prstGeom>
          <a:noFill/>
        </p:spPr>
        <p:txBody>
          <a:bodyPr wrap="none" rtlCol="0">
            <a:spAutoFit/>
          </a:bodyPr>
          <a:lstStyle/>
          <a:p>
            <a:r>
              <a:rPr lang="en-US" b="1" dirty="0">
                <a:solidFill>
                  <a:srgbClr val="1C3E71"/>
                </a:solidFill>
              </a:rPr>
              <a:t>X</a:t>
            </a:r>
          </a:p>
        </p:txBody>
      </p:sp>
      <p:cxnSp>
        <p:nvCxnSpPr>
          <p:cNvPr id="26" name="Straight Arrow Connector 25">
            <a:extLst>
              <a:ext uri="{FF2B5EF4-FFF2-40B4-BE49-F238E27FC236}">
                <a16:creationId xmlns:a16="http://schemas.microsoft.com/office/drawing/2014/main" id="{2B5A8260-81A9-8678-1EED-E9232FBE0067}"/>
              </a:ext>
            </a:extLst>
          </p:cNvPr>
          <p:cNvCxnSpPr>
            <a:cxnSpLocks/>
          </p:cNvCxnSpPr>
          <p:nvPr/>
        </p:nvCxnSpPr>
        <p:spPr>
          <a:xfrm>
            <a:off x="5152154" y="1447522"/>
            <a:ext cx="0" cy="72639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DAD965A3-265A-F2C7-44A0-04AB730527B8}"/>
              </a:ext>
            </a:extLst>
          </p:cNvPr>
          <p:cNvSpPr txBox="1"/>
          <p:nvPr/>
        </p:nvSpPr>
        <p:spPr>
          <a:xfrm>
            <a:off x="6746037" y="2388617"/>
            <a:ext cx="347776" cy="369332"/>
          </a:xfrm>
          <a:prstGeom prst="rect">
            <a:avLst/>
          </a:prstGeom>
          <a:noFill/>
        </p:spPr>
        <p:txBody>
          <a:bodyPr wrap="square" rtlCol="0">
            <a:spAutoFit/>
          </a:bodyPr>
          <a:lstStyle/>
          <a:p>
            <a:r>
              <a:rPr lang="en-US" b="1" dirty="0">
                <a:solidFill>
                  <a:srgbClr val="1C3E71"/>
                </a:solidFill>
              </a:rPr>
              <a:t>X</a:t>
            </a:r>
          </a:p>
        </p:txBody>
      </p:sp>
      <p:cxnSp>
        <p:nvCxnSpPr>
          <p:cNvPr id="28" name="Straight Arrow Connector 27">
            <a:extLst>
              <a:ext uri="{FF2B5EF4-FFF2-40B4-BE49-F238E27FC236}">
                <a16:creationId xmlns:a16="http://schemas.microsoft.com/office/drawing/2014/main" id="{40932B2B-F277-A109-333E-ECD14554ED24}"/>
              </a:ext>
            </a:extLst>
          </p:cNvPr>
          <p:cNvCxnSpPr/>
          <p:nvPr/>
        </p:nvCxnSpPr>
        <p:spPr>
          <a:xfrm>
            <a:off x="6919925" y="2765470"/>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184430F-FC13-06E4-BE5C-3C4D7EDCB01A}"/>
              </a:ext>
            </a:extLst>
          </p:cNvPr>
          <p:cNvSpPr txBox="1"/>
          <p:nvPr/>
        </p:nvSpPr>
        <p:spPr>
          <a:xfrm>
            <a:off x="2054083" y="2978953"/>
            <a:ext cx="545342" cy="400110"/>
          </a:xfrm>
          <a:prstGeom prst="rect">
            <a:avLst/>
          </a:prstGeom>
          <a:noFill/>
        </p:spPr>
        <p:txBody>
          <a:bodyPr wrap="none" rtlCol="0">
            <a:spAutoFit/>
          </a:bodyPr>
          <a:lstStyle/>
          <a:p>
            <a:r>
              <a:rPr lang="en-US" sz="2000" b="1" dirty="0">
                <a:solidFill>
                  <a:srgbClr val="1C3E71"/>
                </a:solidFill>
              </a:rPr>
              <a:t>F1:</a:t>
            </a:r>
          </a:p>
        </p:txBody>
      </p:sp>
      <p:sp>
        <p:nvSpPr>
          <p:cNvPr id="30" name="TextBox 29">
            <a:extLst>
              <a:ext uri="{FF2B5EF4-FFF2-40B4-BE49-F238E27FC236}">
                <a16:creationId xmlns:a16="http://schemas.microsoft.com/office/drawing/2014/main" id="{83F21B00-ECC0-1260-CC41-94F9DFE13976}"/>
              </a:ext>
            </a:extLst>
          </p:cNvPr>
          <p:cNvSpPr txBox="1"/>
          <p:nvPr/>
        </p:nvSpPr>
        <p:spPr>
          <a:xfrm>
            <a:off x="2016948" y="4618755"/>
            <a:ext cx="542136" cy="400110"/>
          </a:xfrm>
          <a:prstGeom prst="rect">
            <a:avLst/>
          </a:prstGeom>
          <a:noFill/>
        </p:spPr>
        <p:txBody>
          <a:bodyPr wrap="none" rtlCol="0">
            <a:spAutoFit/>
          </a:bodyPr>
          <a:lstStyle/>
          <a:p>
            <a:r>
              <a:rPr lang="en-US" sz="2000" b="1" dirty="0">
                <a:solidFill>
                  <a:srgbClr val="1C3E71"/>
                </a:solidFill>
              </a:rPr>
              <a:t>Fb:</a:t>
            </a:r>
          </a:p>
        </p:txBody>
      </p:sp>
      <p:pic>
        <p:nvPicPr>
          <p:cNvPr id="6148" name="Picture 4" descr="đực từ vi.wikipedia.org">
            <a:extLst>
              <a:ext uri="{FF2B5EF4-FFF2-40B4-BE49-F238E27FC236}">
                <a16:creationId xmlns:a16="http://schemas.microsoft.com/office/drawing/2014/main" id="{B3A6EA4A-1399-975F-512F-7923E9A131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8959" y="3119532"/>
            <a:ext cx="445368" cy="445368"/>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Giống cái – Wikipedia tiếng Việt">
            <a:extLst>
              <a:ext uri="{FF2B5EF4-FFF2-40B4-BE49-F238E27FC236}">
                <a16:creationId xmlns:a16="http://schemas.microsoft.com/office/drawing/2014/main" id="{00DB0C5B-8412-A7C6-0EED-5E89EA03940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687311" y="3067473"/>
            <a:ext cx="472533" cy="472533"/>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a:extLst>
              <a:ext uri="{FF2B5EF4-FFF2-40B4-BE49-F238E27FC236}">
                <a16:creationId xmlns:a16="http://schemas.microsoft.com/office/drawing/2014/main" id="{2882E2D4-F275-7B8B-F630-CDF211A780B7}"/>
              </a:ext>
            </a:extLst>
          </p:cNvPr>
          <p:cNvSpPr txBox="1"/>
          <p:nvPr/>
        </p:nvSpPr>
        <p:spPr>
          <a:xfrm>
            <a:off x="3853827" y="4738068"/>
            <a:ext cx="2767104" cy="369332"/>
          </a:xfrm>
          <a:prstGeom prst="rect">
            <a:avLst/>
          </a:prstGeom>
          <a:noFill/>
        </p:spPr>
        <p:txBody>
          <a:bodyPr wrap="none" rtlCol="0">
            <a:spAutoFit/>
          </a:bodyPr>
          <a:lstStyle/>
          <a:p>
            <a:r>
              <a:rPr lang="vi-VN" dirty="0">
                <a:solidFill>
                  <a:srgbClr val="1C3E71"/>
                </a:solidFill>
              </a:rPr>
              <a:t>41,5% </a:t>
            </a:r>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33" name="TextBox 32">
            <a:extLst>
              <a:ext uri="{FF2B5EF4-FFF2-40B4-BE49-F238E27FC236}">
                <a16:creationId xmlns:a16="http://schemas.microsoft.com/office/drawing/2014/main" id="{DA50CAA7-2EE7-A686-769A-08FB82B7DCCB}"/>
              </a:ext>
            </a:extLst>
          </p:cNvPr>
          <p:cNvSpPr txBox="1"/>
          <p:nvPr/>
        </p:nvSpPr>
        <p:spPr>
          <a:xfrm>
            <a:off x="7683986" y="4711754"/>
            <a:ext cx="2781531" cy="369332"/>
          </a:xfrm>
          <a:prstGeom prst="rect">
            <a:avLst/>
          </a:prstGeom>
          <a:noFill/>
        </p:spPr>
        <p:txBody>
          <a:bodyPr wrap="none" rtlCol="0">
            <a:spAutoFit/>
          </a:bodyPr>
          <a:lstStyle/>
          <a:p>
            <a:r>
              <a:rPr lang="vi-VN" dirty="0">
                <a:solidFill>
                  <a:srgbClr val="1C3E71"/>
                </a:solidFill>
              </a:rPr>
              <a:t>41,5 % </a:t>
            </a:r>
            <a:r>
              <a:rPr lang="en-US" dirty="0" err="1">
                <a:solidFill>
                  <a:srgbClr val="1C3E71"/>
                </a:solidFill>
              </a:rPr>
              <a:t>thân</a:t>
            </a:r>
            <a:r>
              <a:rPr lang="en-US" dirty="0">
                <a:solidFill>
                  <a:srgbClr val="1C3E71"/>
                </a:solidFill>
              </a:rPr>
              <a:t> </a:t>
            </a:r>
            <a:r>
              <a:rPr lang="vi-VN" dirty="0">
                <a:solidFill>
                  <a:srgbClr val="1C3E71"/>
                </a:solidFill>
              </a:rPr>
              <a:t>đen, cánh cụt</a:t>
            </a:r>
            <a:endParaRPr lang="en-US" dirty="0">
              <a:solidFill>
                <a:srgbClr val="1C3E71"/>
              </a:solidFill>
            </a:endParaRPr>
          </a:p>
        </p:txBody>
      </p:sp>
      <p:sp>
        <p:nvSpPr>
          <p:cNvPr id="34" name="TextBox 33">
            <a:extLst>
              <a:ext uri="{FF2B5EF4-FFF2-40B4-BE49-F238E27FC236}">
                <a16:creationId xmlns:a16="http://schemas.microsoft.com/office/drawing/2014/main" id="{EC817041-2A80-C278-65A2-004F358E25E9}"/>
              </a:ext>
            </a:extLst>
          </p:cNvPr>
          <p:cNvSpPr txBox="1"/>
          <p:nvPr/>
        </p:nvSpPr>
        <p:spPr>
          <a:xfrm>
            <a:off x="968566" y="447376"/>
            <a:ext cx="10656205" cy="369332"/>
          </a:xfrm>
          <a:prstGeom prst="rect">
            <a:avLst/>
          </a:prstGeom>
          <a:solidFill>
            <a:srgbClr val="DAF6F4"/>
          </a:solidFill>
        </p:spPr>
        <p:txBody>
          <a:bodyPr wrap="square" rtlCol="0" anchor="ctr">
            <a:spAutoFit/>
          </a:bodyPr>
          <a:lstStyle/>
          <a:p>
            <a:pPr algn="ctr"/>
            <a:r>
              <a:rPr lang="en-US" dirty="0">
                <a:solidFill>
                  <a:srgbClr val="1C3E71"/>
                </a:solidFill>
              </a:rPr>
              <a:t>SƠ ĐỒ LAI PHÉP LAI NGHỊCH</a:t>
            </a:r>
            <a:endParaRPr lang="vi-VN" i="0" dirty="0">
              <a:solidFill>
                <a:srgbClr val="1C3E71"/>
              </a:solidFill>
              <a:effectLst/>
            </a:endParaRPr>
          </a:p>
        </p:txBody>
      </p:sp>
      <p:pic>
        <p:nvPicPr>
          <p:cNvPr id="35" name="Picture 6" descr="Download Focus, Idea, Light Bulb. Royalty-Free Stock Illustration Image -  Pixabay">
            <a:extLst>
              <a:ext uri="{FF2B5EF4-FFF2-40B4-BE49-F238E27FC236}">
                <a16:creationId xmlns:a16="http://schemas.microsoft.com/office/drawing/2014/main" id="{C60A0E5A-48E3-758F-632F-B5A7BEE9B24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7531" y="233806"/>
            <a:ext cx="970293" cy="87846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BC275B8-2622-7BFB-6183-6A6CC31DF670}"/>
              </a:ext>
            </a:extLst>
          </p:cNvPr>
          <p:cNvSpPr txBox="1"/>
          <p:nvPr/>
        </p:nvSpPr>
        <p:spPr>
          <a:xfrm>
            <a:off x="3863205" y="5515075"/>
            <a:ext cx="2648482" cy="369332"/>
          </a:xfrm>
          <a:prstGeom prst="rect">
            <a:avLst/>
          </a:prstGeom>
          <a:noFill/>
        </p:spPr>
        <p:txBody>
          <a:bodyPr wrap="none" rtlCol="0">
            <a:spAutoFit/>
          </a:bodyPr>
          <a:lstStyle/>
          <a:p>
            <a:r>
              <a:rPr lang="en-US" dirty="0">
                <a:solidFill>
                  <a:srgbClr val="1C3E71"/>
                </a:solidFill>
              </a:rPr>
              <a:t>8</a:t>
            </a:r>
            <a:r>
              <a:rPr lang="vi-VN" dirty="0">
                <a:solidFill>
                  <a:srgbClr val="1C3E71"/>
                </a:solidFill>
              </a:rPr>
              <a:t>,5% </a:t>
            </a:r>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vi-VN" dirty="0">
                <a:solidFill>
                  <a:srgbClr val="1C3E71"/>
                </a:solidFill>
              </a:rPr>
              <a:t>cánh cụt</a:t>
            </a:r>
            <a:endParaRPr lang="en-US" dirty="0">
              <a:solidFill>
                <a:srgbClr val="1C3E71"/>
              </a:solidFill>
            </a:endParaRPr>
          </a:p>
        </p:txBody>
      </p:sp>
      <p:sp>
        <p:nvSpPr>
          <p:cNvPr id="3" name="TextBox 2">
            <a:extLst>
              <a:ext uri="{FF2B5EF4-FFF2-40B4-BE49-F238E27FC236}">
                <a16:creationId xmlns:a16="http://schemas.microsoft.com/office/drawing/2014/main" id="{25BD35C8-CEC2-B14F-0F5B-C3B7B0167A91}"/>
              </a:ext>
            </a:extLst>
          </p:cNvPr>
          <p:cNvSpPr txBox="1"/>
          <p:nvPr/>
        </p:nvSpPr>
        <p:spPr>
          <a:xfrm>
            <a:off x="7683986" y="5515075"/>
            <a:ext cx="2640466" cy="369332"/>
          </a:xfrm>
          <a:prstGeom prst="rect">
            <a:avLst/>
          </a:prstGeom>
          <a:noFill/>
        </p:spPr>
        <p:txBody>
          <a:bodyPr wrap="none" rtlCol="0">
            <a:spAutoFit/>
          </a:bodyPr>
          <a:lstStyle/>
          <a:p>
            <a:r>
              <a:rPr lang="en-US" dirty="0">
                <a:solidFill>
                  <a:srgbClr val="1C3E71"/>
                </a:solidFill>
              </a:rPr>
              <a:t>8</a:t>
            </a:r>
            <a:r>
              <a:rPr lang="vi-VN" dirty="0">
                <a:solidFill>
                  <a:srgbClr val="1C3E71"/>
                </a:solidFill>
              </a:rPr>
              <a:t>,5 % </a:t>
            </a:r>
            <a:r>
              <a:rPr lang="en-US" dirty="0" err="1">
                <a:solidFill>
                  <a:srgbClr val="1C3E71"/>
                </a:solidFill>
              </a:rPr>
              <a:t>thân</a:t>
            </a:r>
            <a:r>
              <a:rPr lang="en-US" dirty="0">
                <a:solidFill>
                  <a:srgbClr val="1C3E71"/>
                </a:solidFill>
              </a:rPr>
              <a:t> </a:t>
            </a:r>
            <a:r>
              <a:rPr lang="vi-VN" dirty="0">
                <a:solidFill>
                  <a:srgbClr val="1C3E71"/>
                </a:solidFill>
              </a:rPr>
              <a:t>đen, cánh dài</a:t>
            </a:r>
            <a:endParaRPr lang="en-US" dirty="0">
              <a:solidFill>
                <a:srgbClr val="1C3E71"/>
              </a:solidFill>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73A83B68-210A-AADF-C31F-7ED011A14C07}"/>
                  </a:ext>
                </a:extLst>
              </p:cNvPr>
              <p:cNvSpPr txBox="1"/>
              <p:nvPr/>
            </p:nvSpPr>
            <p:spPr>
              <a:xfrm>
                <a:off x="3639325" y="965483"/>
                <a:ext cx="500137"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𝑩𝑽</m:t>
                          </m:r>
                        </m:num>
                        <m:den>
                          <m:r>
                            <a:rPr lang="vi-VN" sz="2400" b="1" i="1" smtClean="0">
                              <a:solidFill>
                                <a:srgbClr val="E71D73"/>
                              </a:solidFill>
                              <a:latin typeface="Cambria Math" panose="02040503050406030204" pitchFamily="18" charset="0"/>
                            </a:rPr>
                            <m:t>𝑩𝑽</m:t>
                          </m:r>
                        </m:den>
                      </m:f>
                    </m:oMath>
                  </m:oMathPara>
                </a14:m>
                <a:endParaRPr lang="en-US" sz="2400" b="1" dirty="0">
                  <a:solidFill>
                    <a:srgbClr val="E71D73"/>
                  </a:solidFill>
                </a:endParaRPr>
              </a:p>
            </p:txBody>
          </p:sp>
        </mc:Choice>
        <mc:Fallback xmlns="">
          <p:sp>
            <p:nvSpPr>
              <p:cNvPr id="4" name="TextBox 3">
                <a:extLst>
                  <a:ext uri="{FF2B5EF4-FFF2-40B4-BE49-F238E27FC236}">
                    <a16:creationId xmlns:a16="http://schemas.microsoft.com/office/drawing/2014/main" id="{73A83B68-210A-AADF-C31F-7ED011A14C07}"/>
                  </a:ext>
                </a:extLst>
              </p:cNvPr>
              <p:cNvSpPr txBox="1">
                <a:spLocks noRot="1" noChangeAspect="1" noMove="1" noResize="1" noEditPoints="1" noAdjustHandles="1" noChangeArrowheads="1" noChangeShapeType="1" noTextEdit="1"/>
              </p:cNvSpPr>
              <p:nvPr/>
            </p:nvSpPr>
            <p:spPr>
              <a:xfrm>
                <a:off x="3639325" y="965483"/>
                <a:ext cx="500137" cy="691471"/>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3DA26684-6260-14FD-0E39-A7794121A586}"/>
                  </a:ext>
                </a:extLst>
              </p:cNvPr>
              <p:cNvSpPr txBox="1"/>
              <p:nvPr/>
            </p:nvSpPr>
            <p:spPr>
              <a:xfrm>
                <a:off x="6247033" y="965483"/>
                <a:ext cx="448841" cy="69910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𝒃𝒗</m:t>
                          </m:r>
                        </m:num>
                        <m:den>
                          <m:r>
                            <a:rPr lang="vi-VN"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5" name="TextBox 4">
                <a:extLst>
                  <a:ext uri="{FF2B5EF4-FFF2-40B4-BE49-F238E27FC236}">
                    <a16:creationId xmlns:a16="http://schemas.microsoft.com/office/drawing/2014/main" id="{3DA26684-6260-14FD-0E39-A7794121A586}"/>
                  </a:ext>
                </a:extLst>
              </p:cNvPr>
              <p:cNvSpPr txBox="1">
                <a:spLocks noRot="1" noChangeAspect="1" noMove="1" noResize="1" noEditPoints="1" noAdjustHandles="1" noChangeArrowheads="1" noChangeShapeType="1" noTextEdit="1"/>
              </p:cNvSpPr>
              <p:nvPr/>
            </p:nvSpPr>
            <p:spPr>
              <a:xfrm>
                <a:off x="6247033" y="965483"/>
                <a:ext cx="448841" cy="69910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C5742838-4CD8-DE21-0258-FABEB2C4BFDA}"/>
                  </a:ext>
                </a:extLst>
              </p:cNvPr>
              <p:cNvSpPr txBox="1"/>
              <p:nvPr/>
            </p:nvSpPr>
            <p:spPr>
              <a:xfrm>
                <a:off x="3670257" y="2030288"/>
                <a:ext cx="50013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𝑩𝑽</m:t>
                      </m:r>
                    </m:oMath>
                  </m:oMathPara>
                </a14:m>
                <a:endParaRPr lang="en-US" sz="2400" b="1" u="sng" dirty="0">
                  <a:solidFill>
                    <a:srgbClr val="E71D73"/>
                  </a:solidFill>
                </a:endParaRPr>
              </a:p>
            </p:txBody>
          </p:sp>
        </mc:Choice>
        <mc:Fallback xmlns="">
          <p:sp>
            <p:nvSpPr>
              <p:cNvPr id="6" name="TextBox 5">
                <a:extLst>
                  <a:ext uri="{FF2B5EF4-FFF2-40B4-BE49-F238E27FC236}">
                    <a16:creationId xmlns:a16="http://schemas.microsoft.com/office/drawing/2014/main" id="{C5742838-4CD8-DE21-0258-FABEB2C4BFDA}"/>
                  </a:ext>
                </a:extLst>
              </p:cNvPr>
              <p:cNvSpPr txBox="1">
                <a:spLocks noRot="1" noChangeAspect="1" noMove="1" noResize="1" noEditPoints="1" noAdjustHandles="1" noChangeArrowheads="1" noChangeShapeType="1" noTextEdit="1"/>
              </p:cNvSpPr>
              <p:nvPr/>
            </p:nvSpPr>
            <p:spPr>
              <a:xfrm>
                <a:off x="3670257" y="2030288"/>
                <a:ext cx="500137" cy="369332"/>
              </a:xfrm>
              <a:prstGeom prst="rect">
                <a:avLst/>
              </a:prstGeom>
              <a:blipFill>
                <a:blip r:embed="rId7"/>
                <a:stretch>
                  <a:fillRect l="-12195" r="-13415" b="-81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4A49E24-1DD4-EECA-099D-D7B52B76431F}"/>
                  </a:ext>
                </a:extLst>
              </p:cNvPr>
              <p:cNvSpPr txBox="1"/>
              <p:nvPr/>
            </p:nvSpPr>
            <p:spPr>
              <a:xfrm>
                <a:off x="6140731" y="2030288"/>
                <a:ext cx="448841"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𝒃𝒗</m:t>
                      </m:r>
                    </m:oMath>
                  </m:oMathPara>
                </a14:m>
                <a:endParaRPr lang="en-US" sz="2400" b="1" u="sng" dirty="0">
                  <a:solidFill>
                    <a:srgbClr val="E71D73"/>
                  </a:solidFill>
                </a:endParaRPr>
              </a:p>
            </p:txBody>
          </p:sp>
        </mc:Choice>
        <mc:Fallback xmlns="">
          <p:sp>
            <p:nvSpPr>
              <p:cNvPr id="7" name="TextBox 6">
                <a:extLst>
                  <a:ext uri="{FF2B5EF4-FFF2-40B4-BE49-F238E27FC236}">
                    <a16:creationId xmlns:a16="http://schemas.microsoft.com/office/drawing/2014/main" id="{14A49E24-1DD4-EECA-099D-D7B52B76431F}"/>
                  </a:ext>
                </a:extLst>
              </p:cNvPr>
              <p:cNvSpPr txBox="1">
                <a:spLocks noRot="1" noChangeAspect="1" noMove="1" noResize="1" noEditPoints="1" noAdjustHandles="1" noChangeArrowheads="1" noChangeShapeType="1" noTextEdit="1"/>
              </p:cNvSpPr>
              <p:nvPr/>
            </p:nvSpPr>
            <p:spPr>
              <a:xfrm>
                <a:off x="6140731" y="2030288"/>
                <a:ext cx="448841" cy="369332"/>
              </a:xfrm>
              <a:prstGeom prst="rect">
                <a:avLst/>
              </a:prstGeom>
              <a:blipFill>
                <a:blip r:embed="rId8"/>
                <a:stretch>
                  <a:fillRect l="-16216" r="-16216" b="-114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2E82BC3-C752-F50B-62B2-DAEDA3DA7072}"/>
                  </a:ext>
                </a:extLst>
              </p:cNvPr>
              <p:cNvSpPr txBox="1"/>
              <p:nvPr/>
            </p:nvSpPr>
            <p:spPr>
              <a:xfrm>
                <a:off x="4945828" y="2354959"/>
                <a:ext cx="500137"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𝑩𝑽</m:t>
                          </m:r>
                        </m:num>
                        <m:den>
                          <m:r>
                            <a:rPr lang="en-US"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9" name="TextBox 8">
                <a:extLst>
                  <a:ext uri="{FF2B5EF4-FFF2-40B4-BE49-F238E27FC236}">
                    <a16:creationId xmlns:a16="http://schemas.microsoft.com/office/drawing/2014/main" id="{82E82BC3-C752-F50B-62B2-DAEDA3DA7072}"/>
                  </a:ext>
                </a:extLst>
              </p:cNvPr>
              <p:cNvSpPr txBox="1">
                <a:spLocks noRot="1" noChangeAspect="1" noMove="1" noResize="1" noEditPoints="1" noAdjustHandles="1" noChangeArrowheads="1" noChangeShapeType="1" noTextEdit="1"/>
              </p:cNvSpPr>
              <p:nvPr/>
            </p:nvSpPr>
            <p:spPr>
              <a:xfrm>
                <a:off x="4945828" y="2354959"/>
                <a:ext cx="500137" cy="691471"/>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BA944F0F-860F-9F19-7C1D-0764253F9D96}"/>
                  </a:ext>
                </a:extLst>
              </p:cNvPr>
              <p:cNvSpPr txBox="1"/>
              <p:nvPr/>
            </p:nvSpPr>
            <p:spPr>
              <a:xfrm>
                <a:off x="7991771" y="2324213"/>
                <a:ext cx="448841" cy="7257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en-US" sz="2400" b="1" i="1" smtClean="0">
                              <a:solidFill>
                                <a:srgbClr val="E71D73"/>
                              </a:solidFill>
                              <a:latin typeface="Cambria Math" panose="02040503050406030204" pitchFamily="18" charset="0"/>
                            </a:rPr>
                            <m:t>𝒃𝒗</m:t>
                          </m:r>
                        </m:num>
                        <m:den>
                          <m:r>
                            <a:rPr lang="en-US"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11" name="TextBox 10">
                <a:extLst>
                  <a:ext uri="{FF2B5EF4-FFF2-40B4-BE49-F238E27FC236}">
                    <a16:creationId xmlns:a16="http://schemas.microsoft.com/office/drawing/2014/main" id="{BA944F0F-860F-9F19-7C1D-0764253F9D96}"/>
                  </a:ext>
                </a:extLst>
              </p:cNvPr>
              <p:cNvSpPr txBox="1">
                <a:spLocks noRot="1" noChangeAspect="1" noMove="1" noResize="1" noEditPoints="1" noAdjustHandles="1" noChangeArrowheads="1" noChangeShapeType="1" noTextEdit="1"/>
              </p:cNvSpPr>
              <p:nvPr/>
            </p:nvSpPr>
            <p:spPr>
              <a:xfrm>
                <a:off x="7991771" y="2324213"/>
                <a:ext cx="448841" cy="725776"/>
              </a:xfrm>
              <a:prstGeom prst="rect">
                <a:avLst/>
              </a:prstGeom>
              <a:blipFill>
                <a:blip r:embed="rId10"/>
                <a:stretch>
                  <a:fillRect/>
                </a:stretch>
              </a:blipFill>
            </p:spPr>
            <p:txBody>
              <a:bodyPr/>
              <a:lstStyle/>
              <a:p>
                <a:r>
                  <a:rPr lang="en-US">
                    <a:noFill/>
                  </a:rPr>
                  <a:t> </a:t>
                </a:r>
              </a:p>
            </p:txBody>
          </p:sp>
        </mc:Fallback>
      </mc:AlternateContent>
      <p:sp>
        <p:nvSpPr>
          <p:cNvPr id="40" name="TextBox 39">
            <a:extLst>
              <a:ext uri="{FF2B5EF4-FFF2-40B4-BE49-F238E27FC236}">
                <a16:creationId xmlns:a16="http://schemas.microsoft.com/office/drawing/2014/main" id="{6908DC92-2432-6982-BAD2-1E6076123872}"/>
              </a:ext>
            </a:extLst>
          </p:cNvPr>
          <p:cNvSpPr txBox="1"/>
          <p:nvPr/>
        </p:nvSpPr>
        <p:spPr>
          <a:xfrm>
            <a:off x="2706664" y="3540006"/>
            <a:ext cx="1492716" cy="461665"/>
          </a:xfrm>
          <a:prstGeom prst="rect">
            <a:avLst/>
          </a:prstGeom>
          <a:noFill/>
        </p:spPr>
        <p:txBody>
          <a:bodyPr wrap="none" rtlCol="0">
            <a:spAutoFit/>
          </a:bodyPr>
          <a:lstStyle/>
          <a:p>
            <a:r>
              <a:rPr lang="en-US" sz="2400" b="1" dirty="0">
                <a:solidFill>
                  <a:srgbClr val="E71D73"/>
                </a:solidFill>
                <a:latin typeface="Cambria Math" panose="02040503050406030204" pitchFamily="18" charset="0"/>
                <a:ea typeface="Cambria Math" panose="02040503050406030204" pitchFamily="18" charset="0"/>
              </a:rPr>
              <a:t>41,5% </a:t>
            </a:r>
            <a:r>
              <a:rPr lang="en-US" sz="2400" b="1" u="sng" dirty="0">
                <a:solidFill>
                  <a:srgbClr val="E71D73"/>
                </a:solidFill>
                <a:latin typeface="Cambria Math" panose="02040503050406030204" pitchFamily="18" charset="0"/>
                <a:ea typeface="Cambria Math" panose="02040503050406030204" pitchFamily="18" charset="0"/>
              </a:rPr>
              <a:t>BV</a:t>
            </a:r>
            <a:endParaRPr lang="en-US" sz="2400" b="1" dirty="0">
              <a:solidFill>
                <a:srgbClr val="E71D73"/>
              </a:solidFill>
              <a:latin typeface="Cambria Math" panose="02040503050406030204" pitchFamily="18" charset="0"/>
              <a:ea typeface="Cambria Math" panose="02040503050406030204" pitchFamily="18" charset="0"/>
            </a:endParaRPr>
          </a:p>
        </p:txBody>
      </p:sp>
      <p:sp>
        <p:nvSpPr>
          <p:cNvPr id="41" name="TextBox 40">
            <a:extLst>
              <a:ext uri="{FF2B5EF4-FFF2-40B4-BE49-F238E27FC236}">
                <a16:creationId xmlns:a16="http://schemas.microsoft.com/office/drawing/2014/main" id="{8474F6DD-5821-463B-6415-3C6E44B5F590}"/>
              </a:ext>
            </a:extLst>
          </p:cNvPr>
          <p:cNvSpPr txBox="1"/>
          <p:nvPr/>
        </p:nvSpPr>
        <p:spPr>
          <a:xfrm>
            <a:off x="4648015" y="3493929"/>
            <a:ext cx="1250855" cy="461665"/>
          </a:xfrm>
          <a:prstGeom prst="rect">
            <a:avLst/>
          </a:prstGeom>
          <a:noFill/>
        </p:spPr>
        <p:txBody>
          <a:bodyPr wrap="none" rtlCol="0">
            <a:spAutoFit/>
          </a:bodyPr>
          <a:lstStyle/>
          <a:p>
            <a:r>
              <a:rPr lang="en-US" sz="2400" b="1" dirty="0">
                <a:solidFill>
                  <a:srgbClr val="E71D73"/>
                </a:solidFill>
                <a:latin typeface="Cambria Math" panose="02040503050406030204" pitchFamily="18" charset="0"/>
                <a:ea typeface="Cambria Math" panose="02040503050406030204" pitchFamily="18" charset="0"/>
              </a:rPr>
              <a:t>8,5% </a:t>
            </a:r>
            <a:r>
              <a:rPr lang="en-US" sz="2400" b="1" u="sng" dirty="0" err="1">
                <a:solidFill>
                  <a:srgbClr val="E71D73"/>
                </a:solidFill>
                <a:latin typeface="Cambria Math" panose="02040503050406030204" pitchFamily="18" charset="0"/>
                <a:ea typeface="Cambria Math" panose="02040503050406030204" pitchFamily="18" charset="0"/>
              </a:rPr>
              <a:t>Bv</a:t>
            </a:r>
            <a:endParaRPr lang="en-US" sz="2400" b="1" dirty="0">
              <a:solidFill>
                <a:srgbClr val="E71D73"/>
              </a:solidFill>
              <a:latin typeface="Cambria Math" panose="02040503050406030204" pitchFamily="18" charset="0"/>
              <a:ea typeface="Cambria Math" panose="02040503050406030204" pitchFamily="18" charset="0"/>
            </a:endParaRPr>
          </a:p>
        </p:txBody>
      </p:sp>
      <p:sp>
        <p:nvSpPr>
          <p:cNvPr id="42" name="TextBox 41">
            <a:extLst>
              <a:ext uri="{FF2B5EF4-FFF2-40B4-BE49-F238E27FC236}">
                <a16:creationId xmlns:a16="http://schemas.microsoft.com/office/drawing/2014/main" id="{B70E2B19-ED1B-D69E-6AA8-E399061F7370}"/>
              </a:ext>
            </a:extLst>
          </p:cNvPr>
          <p:cNvSpPr txBox="1"/>
          <p:nvPr/>
        </p:nvSpPr>
        <p:spPr>
          <a:xfrm>
            <a:off x="2722343" y="3975129"/>
            <a:ext cx="1396857" cy="461665"/>
          </a:xfrm>
          <a:prstGeom prst="rect">
            <a:avLst/>
          </a:prstGeom>
          <a:noFill/>
        </p:spPr>
        <p:txBody>
          <a:bodyPr wrap="none" rtlCol="0">
            <a:spAutoFit/>
          </a:bodyPr>
          <a:lstStyle/>
          <a:p>
            <a:r>
              <a:rPr lang="en-US" sz="2400" b="1" dirty="0">
                <a:solidFill>
                  <a:srgbClr val="E71D73"/>
                </a:solidFill>
                <a:latin typeface="Cambria Math" panose="02040503050406030204" pitchFamily="18" charset="0"/>
                <a:ea typeface="Cambria Math" panose="02040503050406030204" pitchFamily="18" charset="0"/>
              </a:rPr>
              <a:t>41,5% </a:t>
            </a:r>
            <a:r>
              <a:rPr lang="en-US" sz="2400" b="1" u="sng" dirty="0" err="1">
                <a:solidFill>
                  <a:srgbClr val="E71D73"/>
                </a:solidFill>
                <a:latin typeface="Cambria Math" panose="02040503050406030204" pitchFamily="18" charset="0"/>
                <a:ea typeface="Cambria Math" panose="02040503050406030204" pitchFamily="18" charset="0"/>
              </a:rPr>
              <a:t>bv</a:t>
            </a:r>
            <a:endParaRPr lang="en-US" sz="2400" b="1" dirty="0">
              <a:solidFill>
                <a:srgbClr val="E71D73"/>
              </a:solidFill>
              <a:latin typeface="Cambria Math" panose="02040503050406030204" pitchFamily="18" charset="0"/>
              <a:ea typeface="Cambria Math" panose="02040503050406030204" pitchFamily="18" charset="0"/>
            </a:endParaRPr>
          </a:p>
        </p:txBody>
      </p:sp>
      <p:sp>
        <p:nvSpPr>
          <p:cNvPr id="43" name="TextBox 42">
            <a:extLst>
              <a:ext uri="{FF2B5EF4-FFF2-40B4-BE49-F238E27FC236}">
                <a16:creationId xmlns:a16="http://schemas.microsoft.com/office/drawing/2014/main" id="{58DC98E3-1D58-8B67-76DD-331C611FACCF}"/>
              </a:ext>
            </a:extLst>
          </p:cNvPr>
          <p:cNvSpPr txBox="1"/>
          <p:nvPr/>
        </p:nvSpPr>
        <p:spPr>
          <a:xfrm>
            <a:off x="4663694" y="3929052"/>
            <a:ext cx="1265090" cy="461665"/>
          </a:xfrm>
          <a:prstGeom prst="rect">
            <a:avLst/>
          </a:prstGeom>
          <a:noFill/>
        </p:spPr>
        <p:txBody>
          <a:bodyPr wrap="none" rtlCol="0">
            <a:spAutoFit/>
          </a:bodyPr>
          <a:lstStyle/>
          <a:p>
            <a:r>
              <a:rPr lang="en-US" sz="2400" b="1" dirty="0">
                <a:solidFill>
                  <a:srgbClr val="E71D73"/>
                </a:solidFill>
                <a:latin typeface="Cambria Math" panose="02040503050406030204" pitchFamily="18" charset="0"/>
                <a:ea typeface="Cambria Math" panose="02040503050406030204" pitchFamily="18" charset="0"/>
              </a:rPr>
              <a:t>8,5% </a:t>
            </a:r>
            <a:r>
              <a:rPr lang="en-US" sz="2400" b="1" u="sng" dirty="0" err="1">
                <a:solidFill>
                  <a:srgbClr val="E71D73"/>
                </a:solidFill>
                <a:latin typeface="Cambria Math" panose="02040503050406030204" pitchFamily="18" charset="0"/>
                <a:ea typeface="Cambria Math" panose="02040503050406030204" pitchFamily="18" charset="0"/>
              </a:rPr>
              <a:t>bV</a:t>
            </a:r>
            <a:endParaRPr lang="en-US" sz="2400" b="1" dirty="0">
              <a:solidFill>
                <a:srgbClr val="E71D73"/>
              </a:solidFill>
              <a:latin typeface="Cambria Math" panose="02040503050406030204" pitchFamily="18" charset="0"/>
              <a:ea typeface="Cambria Math" panose="02040503050406030204" pitchFamily="18" charset="0"/>
            </a:endParaRPr>
          </a:p>
        </p:txBody>
      </p:sp>
      <p:sp>
        <p:nvSpPr>
          <p:cNvPr id="44" name="TextBox 43">
            <a:extLst>
              <a:ext uri="{FF2B5EF4-FFF2-40B4-BE49-F238E27FC236}">
                <a16:creationId xmlns:a16="http://schemas.microsoft.com/office/drawing/2014/main" id="{081C91AF-4FF8-A960-83A9-566B9A4C77E5}"/>
              </a:ext>
            </a:extLst>
          </p:cNvPr>
          <p:cNvSpPr txBox="1"/>
          <p:nvPr/>
        </p:nvSpPr>
        <p:spPr>
          <a:xfrm>
            <a:off x="7991771" y="3565867"/>
            <a:ext cx="1334340" cy="461665"/>
          </a:xfrm>
          <a:prstGeom prst="rect">
            <a:avLst/>
          </a:prstGeom>
          <a:noFill/>
        </p:spPr>
        <p:txBody>
          <a:bodyPr wrap="none" rtlCol="0">
            <a:spAutoFit/>
          </a:bodyPr>
          <a:lstStyle/>
          <a:p>
            <a:r>
              <a:rPr lang="en-US" sz="2400" b="1" dirty="0">
                <a:solidFill>
                  <a:srgbClr val="E71D73"/>
                </a:solidFill>
                <a:latin typeface="Cambria Math" panose="02040503050406030204" pitchFamily="18" charset="0"/>
                <a:ea typeface="Cambria Math" panose="02040503050406030204" pitchFamily="18" charset="0"/>
              </a:rPr>
              <a:t>100% </a:t>
            </a:r>
            <a:r>
              <a:rPr lang="en-US" sz="2400" b="1" u="sng" dirty="0" err="1">
                <a:solidFill>
                  <a:srgbClr val="E71D73"/>
                </a:solidFill>
                <a:latin typeface="Cambria Math" panose="02040503050406030204" pitchFamily="18" charset="0"/>
                <a:ea typeface="Cambria Math" panose="02040503050406030204" pitchFamily="18" charset="0"/>
              </a:rPr>
              <a:t>bv</a:t>
            </a:r>
            <a:endParaRPr lang="en-US" sz="2400" b="1" dirty="0">
              <a:solidFill>
                <a:srgbClr val="E71D73"/>
              </a:solidFill>
              <a:latin typeface="Cambria Math" panose="02040503050406030204" pitchFamily="18" charset="0"/>
              <a:ea typeface="Cambria Math" panose="02040503050406030204" pitchFamily="18" charset="0"/>
            </a:endParaRPr>
          </a:p>
        </p:txBody>
      </p:sp>
      <mc:AlternateContent xmlns:mc="http://schemas.openxmlformats.org/markup-compatibility/2006" xmlns:a14="http://schemas.microsoft.com/office/drawing/2010/main">
        <mc:Choice Requires="a14">
          <p:sp>
            <p:nvSpPr>
              <p:cNvPr id="45" name="TextBox 44">
                <a:extLst>
                  <a:ext uri="{FF2B5EF4-FFF2-40B4-BE49-F238E27FC236}">
                    <a16:creationId xmlns:a16="http://schemas.microsoft.com/office/drawing/2014/main" id="{58895323-D425-BE19-DE9B-C660918C231C}"/>
                  </a:ext>
                </a:extLst>
              </p:cNvPr>
              <p:cNvSpPr txBox="1"/>
              <p:nvPr/>
            </p:nvSpPr>
            <p:spPr>
              <a:xfrm>
                <a:off x="3241295" y="4660651"/>
                <a:ext cx="500137"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𝑩𝑽</m:t>
                          </m:r>
                        </m:num>
                        <m:den>
                          <m:r>
                            <a:rPr lang="en-US"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45" name="TextBox 44">
                <a:extLst>
                  <a:ext uri="{FF2B5EF4-FFF2-40B4-BE49-F238E27FC236}">
                    <a16:creationId xmlns:a16="http://schemas.microsoft.com/office/drawing/2014/main" id="{58895323-D425-BE19-DE9B-C660918C231C}"/>
                  </a:ext>
                </a:extLst>
              </p:cNvPr>
              <p:cNvSpPr txBox="1">
                <a:spLocks noRot="1" noChangeAspect="1" noMove="1" noResize="1" noEditPoints="1" noAdjustHandles="1" noChangeArrowheads="1" noChangeShapeType="1" noTextEdit="1"/>
              </p:cNvSpPr>
              <p:nvPr/>
            </p:nvSpPr>
            <p:spPr>
              <a:xfrm>
                <a:off x="3241295" y="4660651"/>
                <a:ext cx="500137" cy="691471"/>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45">
                <a:extLst>
                  <a:ext uri="{FF2B5EF4-FFF2-40B4-BE49-F238E27FC236}">
                    <a16:creationId xmlns:a16="http://schemas.microsoft.com/office/drawing/2014/main" id="{C1BC92C6-A70B-8CF1-8762-F74AA16963F7}"/>
                  </a:ext>
                </a:extLst>
              </p:cNvPr>
              <p:cNvSpPr txBox="1"/>
              <p:nvPr/>
            </p:nvSpPr>
            <p:spPr>
              <a:xfrm>
                <a:off x="7128139" y="4571264"/>
                <a:ext cx="448841" cy="7257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en-US" sz="2400" b="1" i="1" smtClean="0">
                              <a:solidFill>
                                <a:srgbClr val="E71D73"/>
                              </a:solidFill>
                              <a:latin typeface="Cambria Math" panose="02040503050406030204" pitchFamily="18" charset="0"/>
                            </a:rPr>
                            <m:t>𝒃𝒗</m:t>
                          </m:r>
                        </m:num>
                        <m:den>
                          <m:r>
                            <a:rPr lang="en-US"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46" name="TextBox 45">
                <a:extLst>
                  <a:ext uri="{FF2B5EF4-FFF2-40B4-BE49-F238E27FC236}">
                    <a16:creationId xmlns:a16="http://schemas.microsoft.com/office/drawing/2014/main" id="{C1BC92C6-A70B-8CF1-8762-F74AA16963F7}"/>
                  </a:ext>
                </a:extLst>
              </p:cNvPr>
              <p:cNvSpPr txBox="1">
                <a:spLocks noRot="1" noChangeAspect="1" noMove="1" noResize="1" noEditPoints="1" noAdjustHandles="1" noChangeArrowheads="1" noChangeShapeType="1" noTextEdit="1"/>
              </p:cNvSpPr>
              <p:nvPr/>
            </p:nvSpPr>
            <p:spPr>
              <a:xfrm>
                <a:off x="7128139" y="4571264"/>
                <a:ext cx="448841" cy="725776"/>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EABBA568-68A5-12BC-98FB-A556BCB7D746}"/>
                  </a:ext>
                </a:extLst>
              </p:cNvPr>
              <p:cNvSpPr txBox="1"/>
              <p:nvPr/>
            </p:nvSpPr>
            <p:spPr>
              <a:xfrm>
                <a:off x="3265626" y="5515075"/>
                <a:ext cx="484107"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𝑩</m:t>
                          </m:r>
                          <m:r>
                            <a:rPr lang="en-US" sz="2400" b="1" i="1" smtClean="0">
                              <a:solidFill>
                                <a:srgbClr val="E71D73"/>
                              </a:solidFill>
                              <a:latin typeface="Cambria Math" panose="02040503050406030204" pitchFamily="18" charset="0"/>
                            </a:rPr>
                            <m:t>𝒗</m:t>
                          </m:r>
                        </m:num>
                        <m:den>
                          <m:r>
                            <a:rPr lang="en-US"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47" name="TextBox 46">
                <a:extLst>
                  <a:ext uri="{FF2B5EF4-FFF2-40B4-BE49-F238E27FC236}">
                    <a16:creationId xmlns:a16="http://schemas.microsoft.com/office/drawing/2014/main" id="{EABBA568-68A5-12BC-98FB-A556BCB7D746}"/>
                  </a:ext>
                </a:extLst>
              </p:cNvPr>
              <p:cNvSpPr txBox="1">
                <a:spLocks noRot="1" noChangeAspect="1" noMove="1" noResize="1" noEditPoints="1" noAdjustHandles="1" noChangeArrowheads="1" noChangeShapeType="1" noTextEdit="1"/>
              </p:cNvSpPr>
              <p:nvPr/>
            </p:nvSpPr>
            <p:spPr>
              <a:xfrm>
                <a:off x="3265626" y="5515075"/>
                <a:ext cx="484107" cy="691471"/>
              </a:xfrm>
              <a:prstGeom prst="rect">
                <a:avLst/>
              </a:prstGeom>
              <a:blipFill>
                <a:blip r:embed="rId1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B13C496A-CABD-5263-1498-8A86414EFB44}"/>
                  </a:ext>
                </a:extLst>
              </p:cNvPr>
              <p:cNvSpPr txBox="1"/>
              <p:nvPr/>
            </p:nvSpPr>
            <p:spPr>
              <a:xfrm>
                <a:off x="7128139" y="5533637"/>
                <a:ext cx="461665" cy="70147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en-US" sz="2400" b="1" i="1" smtClean="0">
                              <a:solidFill>
                                <a:srgbClr val="E71D73"/>
                              </a:solidFill>
                              <a:latin typeface="Cambria Math" panose="02040503050406030204" pitchFamily="18" charset="0"/>
                            </a:rPr>
                            <m:t>𝒃𝑽</m:t>
                          </m:r>
                        </m:num>
                        <m:den>
                          <m:r>
                            <a:rPr lang="en-US"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48" name="TextBox 47">
                <a:extLst>
                  <a:ext uri="{FF2B5EF4-FFF2-40B4-BE49-F238E27FC236}">
                    <a16:creationId xmlns:a16="http://schemas.microsoft.com/office/drawing/2014/main" id="{B13C496A-CABD-5263-1498-8A86414EFB44}"/>
                  </a:ext>
                </a:extLst>
              </p:cNvPr>
              <p:cNvSpPr txBox="1">
                <a:spLocks noRot="1" noChangeAspect="1" noMove="1" noResize="1" noEditPoints="1" noAdjustHandles="1" noChangeArrowheads="1" noChangeShapeType="1" noTextEdit="1"/>
              </p:cNvSpPr>
              <p:nvPr/>
            </p:nvSpPr>
            <p:spPr>
              <a:xfrm>
                <a:off x="7128139" y="5533637"/>
                <a:ext cx="461665" cy="701474"/>
              </a:xfrm>
              <a:prstGeom prst="rect">
                <a:avLst/>
              </a:prstGeom>
              <a:blipFill>
                <a:blip r:embed="rId1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609626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239;p28">
            <a:extLst>
              <a:ext uri="{FF2B5EF4-FFF2-40B4-BE49-F238E27FC236}">
                <a16:creationId xmlns:a16="http://schemas.microsoft.com/office/drawing/2014/main" id="{A109733C-9934-446F-9765-C0C740C0F062}"/>
              </a:ext>
            </a:extLst>
          </p:cNvPr>
          <p:cNvSpPr txBox="1">
            <a:spLocks/>
          </p:cNvSpPr>
          <p:nvPr/>
        </p:nvSpPr>
        <p:spPr>
          <a:xfrm>
            <a:off x="4044537" y="2302032"/>
            <a:ext cx="5195454" cy="879900"/>
          </a:xfrm>
          <a:prstGeom prst="rect">
            <a:avLst/>
          </a:prstGeom>
        </p:spPr>
        <p:txBody>
          <a:bodyPr spcFirstLastPara="1" vert="horz" wrap="square" lIns="91425" tIns="91425" rIns="91425" bIns="91425"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vi-VN" sz="4400" b="1" dirty="0">
                <a:solidFill>
                  <a:srgbClr val="1C3E71"/>
                </a:solidFill>
                <a:latin typeface="+mj-lt"/>
                <a:ea typeface="Roboto" panose="02000000000000000000" pitchFamily="2" charset="0"/>
              </a:rPr>
              <a:t>Liên kết gene</a:t>
            </a:r>
            <a:endParaRPr lang="en-US" sz="4400" b="1" dirty="0">
              <a:solidFill>
                <a:srgbClr val="1C3E71"/>
              </a:solidFill>
              <a:latin typeface="+mj-lt"/>
              <a:ea typeface="Roboto" panose="02000000000000000000" pitchFamily="2" charset="0"/>
            </a:endParaRPr>
          </a:p>
        </p:txBody>
      </p:sp>
      <p:sp>
        <p:nvSpPr>
          <p:cNvPr id="8" name="Google Shape;524;p46">
            <a:extLst>
              <a:ext uri="{FF2B5EF4-FFF2-40B4-BE49-F238E27FC236}">
                <a16:creationId xmlns:a16="http://schemas.microsoft.com/office/drawing/2014/main" id="{88E065EA-CB1B-4875-A93A-1A62C4CAA58E}"/>
              </a:ext>
            </a:extLst>
          </p:cNvPr>
          <p:cNvSpPr/>
          <p:nvPr/>
        </p:nvSpPr>
        <p:spPr>
          <a:xfrm>
            <a:off x="-1562628" y="3351317"/>
            <a:ext cx="791400" cy="754200"/>
          </a:xfrm>
          <a:prstGeom prst="roundRect">
            <a:avLst>
              <a:gd name="adj" fmla="val 16667"/>
            </a:avLst>
          </a:prstGeom>
          <a:solidFill>
            <a:srgbClr val="35CEC3"/>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84B5E"/>
              </a:solidFill>
              <a:effectLst/>
              <a:uLnTx/>
              <a:uFillTx/>
              <a:latin typeface="+mj-lt"/>
            </a:endParaRPr>
          </a:p>
        </p:txBody>
      </p:sp>
      <p:sp>
        <p:nvSpPr>
          <p:cNvPr id="9" name="Google Shape;527;p46">
            <a:extLst>
              <a:ext uri="{FF2B5EF4-FFF2-40B4-BE49-F238E27FC236}">
                <a16:creationId xmlns:a16="http://schemas.microsoft.com/office/drawing/2014/main" id="{47B56541-0F33-4E0C-BFF0-A6761B600E0C}"/>
              </a:ext>
            </a:extLst>
          </p:cNvPr>
          <p:cNvSpPr txBox="1"/>
          <p:nvPr/>
        </p:nvSpPr>
        <p:spPr>
          <a:xfrm>
            <a:off x="-1562628" y="3508367"/>
            <a:ext cx="791400" cy="440100"/>
          </a:xfrm>
          <a:prstGeom prst="rect">
            <a:avLst/>
          </a:prstGeom>
          <a:no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 sz="1000" b="0" i="0" u="none" strike="noStrike" kern="0" cap="none" spc="0" normalizeH="0" baseline="0" noProof="0">
                <a:ln>
                  <a:noFill/>
                </a:ln>
                <a:solidFill>
                  <a:srgbClr val="084B5E"/>
                </a:solidFill>
                <a:effectLst/>
                <a:uLnTx/>
                <a:uFillTx/>
                <a:latin typeface="+mj-lt"/>
              </a:rPr>
              <a:t>#35cec3</a:t>
            </a:r>
            <a:endParaRPr kumimoji="0" sz="1000" b="0" i="0" u="none" strike="noStrike" kern="0" cap="none" spc="0" normalizeH="0" baseline="0" noProof="0">
              <a:ln>
                <a:noFill/>
              </a:ln>
              <a:solidFill>
                <a:srgbClr val="084B5E"/>
              </a:solidFill>
              <a:effectLst/>
              <a:uLnTx/>
              <a:uFillTx/>
              <a:latin typeface="+mj-lt"/>
            </a:endParaRPr>
          </a:p>
        </p:txBody>
      </p:sp>
      <p:grpSp>
        <p:nvGrpSpPr>
          <p:cNvPr id="24" name="Group 23">
            <a:extLst>
              <a:ext uri="{FF2B5EF4-FFF2-40B4-BE49-F238E27FC236}">
                <a16:creationId xmlns:a16="http://schemas.microsoft.com/office/drawing/2014/main" id="{E898DDF3-6CEA-4894-B915-10158532CA6F}"/>
              </a:ext>
            </a:extLst>
          </p:cNvPr>
          <p:cNvGrpSpPr/>
          <p:nvPr/>
        </p:nvGrpSpPr>
        <p:grpSpPr>
          <a:xfrm>
            <a:off x="2875220" y="2302032"/>
            <a:ext cx="898865" cy="862860"/>
            <a:chOff x="1005839" y="2137110"/>
            <a:chExt cx="898865" cy="862860"/>
          </a:xfrm>
        </p:grpSpPr>
        <p:sp>
          <p:nvSpPr>
            <p:cNvPr id="16" name="Oval 15">
              <a:extLst>
                <a:ext uri="{FF2B5EF4-FFF2-40B4-BE49-F238E27FC236}">
                  <a16:creationId xmlns:a16="http://schemas.microsoft.com/office/drawing/2014/main" id="{9657161E-6BBE-41C2-9CBA-08FFA3A639DD}"/>
                </a:ext>
              </a:extLst>
            </p:cNvPr>
            <p:cNvSpPr/>
            <p:nvPr/>
          </p:nvSpPr>
          <p:spPr>
            <a:xfrm>
              <a:off x="1005839" y="2137110"/>
              <a:ext cx="898865" cy="862860"/>
            </a:xfrm>
            <a:prstGeom prst="ellipse">
              <a:avLst/>
            </a:prstGeom>
            <a:solidFill>
              <a:srgbClr val="35CEC3"/>
            </a:solidFill>
            <a:ln>
              <a:solidFill>
                <a:srgbClr val="35CEC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chemeClr val="bg1"/>
                </a:solidFill>
              </a:endParaRPr>
            </a:p>
          </p:txBody>
        </p:sp>
        <p:sp>
          <p:nvSpPr>
            <p:cNvPr id="17" name="Google Shape;333;p34">
              <a:extLst>
                <a:ext uri="{FF2B5EF4-FFF2-40B4-BE49-F238E27FC236}">
                  <a16:creationId xmlns:a16="http://schemas.microsoft.com/office/drawing/2014/main" id="{F8021278-E9C8-4B18-961D-E03DE1EC0B11}"/>
                </a:ext>
              </a:extLst>
            </p:cNvPr>
            <p:cNvSpPr txBox="1">
              <a:spLocks/>
            </p:cNvSpPr>
            <p:nvPr/>
          </p:nvSpPr>
          <p:spPr>
            <a:xfrm flipH="1">
              <a:off x="1300307" y="2164109"/>
              <a:ext cx="31725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100"/>
                <a:buFont typeface="Nunito Light"/>
                <a:buAutoNum type="arabicPeriod"/>
                <a:defRPr sz="1400" b="0" i="0" u="none" strike="noStrike" cap="none">
                  <a:solidFill>
                    <a:schemeClr val="dk2"/>
                  </a:solidFill>
                  <a:latin typeface="Montserrat"/>
                  <a:ea typeface="Montserrat"/>
                  <a:cs typeface="Montserrat"/>
                  <a:sym typeface="Montserrat"/>
                </a:defRPr>
              </a:lvl1pPr>
              <a:lvl2pPr marL="914400" marR="0" lvl="1" indent="-317500" algn="ctr" rtl="0">
                <a:lnSpc>
                  <a:spcPct val="100000"/>
                </a:lnSpc>
                <a:spcBef>
                  <a:spcPts val="1000"/>
                </a:spcBef>
                <a:spcAft>
                  <a:spcPts val="0"/>
                </a:spcAft>
                <a:buClr>
                  <a:srgbClr val="E76A28"/>
                </a:buClr>
                <a:buSzPts val="1600"/>
                <a:buFont typeface="Nunito Light"/>
                <a:buAutoNum type="alphaLcPeriod"/>
                <a:defRPr sz="1400" b="0" i="0" u="none" strike="noStrike" cap="none">
                  <a:solidFill>
                    <a:schemeClr val="dk2"/>
                  </a:solidFill>
                  <a:latin typeface="Montserrat"/>
                  <a:ea typeface="Montserrat"/>
                  <a:cs typeface="Montserrat"/>
                  <a:sym typeface="Montserrat"/>
                </a:defRPr>
              </a:lvl2pPr>
              <a:lvl3pPr marL="1371600" marR="0" lvl="2" indent="-317500" algn="ctr" rtl="0">
                <a:lnSpc>
                  <a:spcPct val="100000"/>
                </a:lnSpc>
                <a:spcBef>
                  <a:spcPts val="1600"/>
                </a:spcBef>
                <a:spcAft>
                  <a:spcPts val="0"/>
                </a:spcAft>
                <a:buClr>
                  <a:srgbClr val="E76A28"/>
                </a:buClr>
                <a:buSzPts val="1500"/>
                <a:buFont typeface="Nunito Light"/>
                <a:buAutoNum type="romanLcPeriod"/>
                <a:defRPr sz="1400" b="0" i="0" u="none" strike="noStrike" cap="none">
                  <a:solidFill>
                    <a:schemeClr val="dk2"/>
                  </a:solidFill>
                  <a:latin typeface="Montserrat"/>
                  <a:ea typeface="Montserrat"/>
                  <a:cs typeface="Montserrat"/>
                  <a:sym typeface="Montserrat"/>
                </a:defRPr>
              </a:lvl3pPr>
              <a:lvl4pPr marL="1828800" marR="0" lvl="3" indent="-317500" algn="ctr" rtl="0">
                <a:lnSpc>
                  <a:spcPct val="100000"/>
                </a:lnSpc>
                <a:spcBef>
                  <a:spcPts val="1600"/>
                </a:spcBef>
                <a:spcAft>
                  <a:spcPts val="0"/>
                </a:spcAft>
                <a:buClr>
                  <a:srgbClr val="E76A28"/>
                </a:buClr>
                <a:buSzPts val="1500"/>
                <a:buFont typeface="Nunito Light"/>
                <a:buAutoNum type="arabicPeriod"/>
                <a:defRPr sz="1400" b="0" i="0" u="none" strike="noStrike" cap="none">
                  <a:solidFill>
                    <a:schemeClr val="dk2"/>
                  </a:solidFill>
                  <a:latin typeface="Montserrat"/>
                  <a:ea typeface="Montserrat"/>
                  <a:cs typeface="Montserrat"/>
                  <a:sym typeface="Montserrat"/>
                </a:defRPr>
              </a:lvl4pPr>
              <a:lvl5pPr marL="2286000" marR="0" lvl="4" indent="-317500" algn="ctr" rtl="0">
                <a:lnSpc>
                  <a:spcPct val="100000"/>
                </a:lnSpc>
                <a:spcBef>
                  <a:spcPts val="1600"/>
                </a:spcBef>
                <a:spcAft>
                  <a:spcPts val="0"/>
                </a:spcAft>
                <a:buClr>
                  <a:srgbClr val="E76A28"/>
                </a:buClr>
                <a:buSzPts val="1400"/>
                <a:buFont typeface="Nunito Light"/>
                <a:buAutoNum type="alphaLcPeriod"/>
                <a:defRPr sz="1400" b="0" i="0" u="none" strike="noStrike" cap="none">
                  <a:solidFill>
                    <a:schemeClr val="dk2"/>
                  </a:solidFill>
                  <a:latin typeface="Montserrat"/>
                  <a:ea typeface="Montserrat"/>
                  <a:cs typeface="Montserrat"/>
                  <a:sym typeface="Montserrat"/>
                </a:defRPr>
              </a:lvl5pPr>
              <a:lvl6pPr marL="2743200" marR="0" lvl="5" indent="-317500" algn="ctr" rtl="0">
                <a:lnSpc>
                  <a:spcPct val="100000"/>
                </a:lnSpc>
                <a:spcBef>
                  <a:spcPts val="1600"/>
                </a:spcBef>
                <a:spcAft>
                  <a:spcPts val="0"/>
                </a:spcAft>
                <a:buClr>
                  <a:srgbClr val="999999"/>
                </a:buClr>
                <a:buSzPts val="1400"/>
                <a:buFont typeface="Nunito Light"/>
                <a:buAutoNum type="romanLcPeriod"/>
                <a:defRPr sz="1400" b="0" i="0" u="none" strike="noStrike" cap="none">
                  <a:solidFill>
                    <a:schemeClr val="dk2"/>
                  </a:solidFill>
                  <a:latin typeface="Montserrat"/>
                  <a:ea typeface="Montserrat"/>
                  <a:cs typeface="Montserrat"/>
                  <a:sym typeface="Montserrat"/>
                </a:defRPr>
              </a:lvl6pPr>
              <a:lvl7pPr marL="3200400" marR="0" lvl="6" indent="-317500" algn="ctr" rtl="0">
                <a:lnSpc>
                  <a:spcPct val="100000"/>
                </a:lnSpc>
                <a:spcBef>
                  <a:spcPts val="1600"/>
                </a:spcBef>
                <a:spcAft>
                  <a:spcPts val="0"/>
                </a:spcAft>
                <a:buClr>
                  <a:srgbClr val="999999"/>
                </a:buClr>
                <a:buSzPts val="1300"/>
                <a:buFont typeface="Nunito Light"/>
                <a:buAutoNum type="arabicPeriod"/>
                <a:defRPr sz="1400" b="0" i="0" u="none" strike="noStrike" cap="none">
                  <a:solidFill>
                    <a:schemeClr val="dk2"/>
                  </a:solidFill>
                  <a:latin typeface="Montserrat"/>
                  <a:ea typeface="Montserrat"/>
                  <a:cs typeface="Montserrat"/>
                  <a:sym typeface="Montserrat"/>
                </a:defRPr>
              </a:lvl7pPr>
              <a:lvl8pPr marL="3657600" marR="0" lvl="7" indent="-317500" algn="ctr" rtl="0">
                <a:lnSpc>
                  <a:spcPct val="100000"/>
                </a:lnSpc>
                <a:spcBef>
                  <a:spcPts val="1600"/>
                </a:spcBef>
                <a:spcAft>
                  <a:spcPts val="0"/>
                </a:spcAft>
                <a:buClr>
                  <a:srgbClr val="999999"/>
                </a:buClr>
                <a:buSzPts val="1300"/>
                <a:buFont typeface="Nunito Light"/>
                <a:buAutoNum type="alphaLcPeriod"/>
                <a:defRPr sz="1400" b="0" i="0" u="none" strike="noStrike" cap="none">
                  <a:solidFill>
                    <a:schemeClr val="dk2"/>
                  </a:solidFill>
                  <a:latin typeface="Montserrat"/>
                  <a:ea typeface="Montserrat"/>
                  <a:cs typeface="Montserrat"/>
                  <a:sym typeface="Montserrat"/>
                </a:defRPr>
              </a:lvl8pPr>
              <a:lvl9pPr marL="4114800" marR="0" lvl="8" indent="-317500" algn="ctr" rtl="0">
                <a:lnSpc>
                  <a:spcPct val="100000"/>
                </a:lnSpc>
                <a:spcBef>
                  <a:spcPts val="1600"/>
                </a:spcBef>
                <a:spcAft>
                  <a:spcPts val="1600"/>
                </a:spcAft>
                <a:buClr>
                  <a:srgbClr val="999999"/>
                </a:buClr>
                <a:buSzPts val="1400"/>
                <a:buFont typeface="Nunito Light"/>
                <a:buAutoNum type="romanLcPeriod"/>
                <a:defRPr sz="1400" b="0" i="0" u="none" strike="noStrike" cap="none">
                  <a:solidFill>
                    <a:schemeClr val="dk2"/>
                  </a:solidFill>
                  <a:latin typeface="Montserrat"/>
                  <a:ea typeface="Montserrat"/>
                  <a:cs typeface="Montserrat"/>
                  <a:sym typeface="Montserrat"/>
                </a:defRPr>
              </a:lvl9pPr>
            </a:lstStyle>
            <a:p>
              <a:pPr marL="0" indent="0">
                <a:buFont typeface="Nunito Light"/>
                <a:buNone/>
              </a:pPr>
              <a:r>
                <a:rPr lang="en-US" sz="3600" b="1" dirty="0">
                  <a:solidFill>
                    <a:schemeClr val="bg1"/>
                  </a:solidFill>
                  <a:latin typeface="+mj-lt"/>
                </a:rPr>
                <a:t>I</a:t>
              </a:r>
            </a:p>
          </p:txBody>
        </p:sp>
      </p:grpSp>
    </p:spTree>
    <p:extLst>
      <p:ext uri="{BB962C8B-B14F-4D97-AF65-F5344CB8AC3E}">
        <p14:creationId xmlns:p14="http://schemas.microsoft.com/office/powerpoint/2010/main" val="16003447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F3268B-FDCD-4ECA-9794-CC34FA45901B}"/>
              </a:ext>
            </a:extLst>
          </p:cNvPr>
          <p:cNvSpPr/>
          <p:nvPr/>
        </p:nvSpPr>
        <p:spPr>
          <a:xfrm>
            <a:off x="1253944" y="1068158"/>
            <a:ext cx="10173047" cy="4857885"/>
          </a:xfrm>
          <a:prstGeom prst="rect">
            <a:avLst/>
          </a:prstGeom>
          <a:solidFill>
            <a:srgbClr val="EFFBFA"/>
          </a:solidFill>
          <a:ln w="25400" cap="flat" cmpd="sng" algn="ctr">
            <a:solidFill>
              <a:srgbClr val="D1F1EF">
                <a:shade val="50000"/>
              </a:srgbClr>
            </a:solidFill>
            <a:prstDash val="solid"/>
          </a:ln>
          <a:effectLst/>
        </p:spPr>
        <p:txBody>
          <a:bodyPr rtlCol="0" anchor="ctr"/>
          <a:lstStyle/>
          <a:p>
            <a:pPr marL="0" indent="0" algn="just">
              <a:lnSpc>
                <a:spcPct val="150000"/>
              </a:lnSpc>
              <a:buNone/>
            </a:pPr>
            <a:r>
              <a:rPr kumimoji="0" lang="en-US" sz="2000" i="0" u="none" strike="noStrike" kern="0" cap="none" spc="0" normalizeH="0" baseline="0" noProof="0" dirty="0">
                <a:ln>
                  <a:noFill/>
                </a:ln>
                <a:solidFill>
                  <a:srgbClr val="1C3E71"/>
                </a:solidFill>
                <a:effectLst/>
                <a:uLnTx/>
                <a:uFillTx/>
                <a:ea typeface="Roboto" panose="02000000000000000000" pitchFamily="2" charset="0"/>
                <a:cs typeface="+mn-cs"/>
                <a:sym typeface="Arial"/>
              </a:rPr>
              <a:t>   </a:t>
            </a:r>
            <a:r>
              <a:rPr kumimoji="0" lang="en-US" sz="2000" b="1" i="0" u="none" strike="noStrike" kern="0" cap="none" spc="0" normalizeH="0" baseline="0" noProof="0" dirty="0">
                <a:ln>
                  <a:noFill/>
                </a:ln>
                <a:solidFill>
                  <a:srgbClr val="1C3E71"/>
                </a:solidFill>
                <a:effectLst/>
                <a:uLnTx/>
                <a:uFillTx/>
                <a:ea typeface="Roboto" panose="02000000000000000000" pitchFamily="2" charset="0"/>
                <a:cs typeface="+mn-cs"/>
                <a:sym typeface="Arial"/>
              </a:rPr>
              <a:t>- </a:t>
            </a:r>
            <a:r>
              <a:rPr lang="vi-VN" sz="2000" b="1" kern="0" dirty="0">
                <a:solidFill>
                  <a:srgbClr val="1C3E71"/>
                </a:solidFill>
                <a:ea typeface="Roboto" panose="02000000000000000000" pitchFamily="2" charset="0"/>
                <a:sym typeface="Arial"/>
              </a:rPr>
              <a:t>Dấu hiệu nhận biết: </a:t>
            </a:r>
            <a:r>
              <a:rPr lang="vi-VN" sz="2000" kern="0" dirty="0">
                <a:solidFill>
                  <a:srgbClr val="1C3E71"/>
                </a:solidFill>
                <a:ea typeface="Roboto" panose="02000000000000000000" pitchFamily="2" charset="0"/>
                <a:sym typeface="Arial"/>
              </a:rPr>
              <a:t>lai hai hay nhiều tính trạng, kết quả F thu được </a:t>
            </a:r>
            <a:r>
              <a:rPr lang="vi-VN" sz="2000" b="1" kern="0" dirty="0">
                <a:solidFill>
                  <a:srgbClr val="1C3E71"/>
                </a:solidFill>
                <a:ea typeface="Roboto" panose="02000000000000000000" pitchFamily="2" charset="0"/>
                <a:sym typeface="Arial"/>
              </a:rPr>
              <a:t>số lượng kiểu hình </a:t>
            </a:r>
            <a:r>
              <a:rPr lang="en-US" sz="2000" kern="0" dirty="0" err="1">
                <a:solidFill>
                  <a:srgbClr val="1C3E71"/>
                </a:solidFill>
                <a:ea typeface="Roboto" panose="02000000000000000000" pitchFamily="2" charset="0"/>
                <a:sym typeface="Arial"/>
              </a:rPr>
              <a:t>bằng</a:t>
            </a:r>
            <a:r>
              <a:rPr lang="en-US" sz="2000" kern="0" dirty="0">
                <a:solidFill>
                  <a:srgbClr val="1C3E71"/>
                </a:solidFill>
                <a:ea typeface="Roboto" panose="02000000000000000000" pitchFamily="2" charset="0"/>
                <a:sym typeface="Arial"/>
              </a:rPr>
              <a:t> </a:t>
            </a:r>
            <a:r>
              <a:rPr lang="en-US" sz="2000" kern="0" dirty="0" err="1">
                <a:solidFill>
                  <a:srgbClr val="1C3E71"/>
                </a:solidFill>
                <a:ea typeface="Roboto" panose="02000000000000000000" pitchFamily="2" charset="0"/>
                <a:sym typeface="Arial"/>
              </a:rPr>
              <a:t>số</a:t>
            </a:r>
            <a:r>
              <a:rPr lang="en-US" sz="2000" kern="0" dirty="0">
                <a:solidFill>
                  <a:srgbClr val="1C3E71"/>
                </a:solidFill>
                <a:ea typeface="Roboto" panose="02000000000000000000" pitchFamily="2" charset="0"/>
                <a:sym typeface="Arial"/>
              </a:rPr>
              <a:t> </a:t>
            </a:r>
            <a:r>
              <a:rPr lang="en-US" sz="2000" kern="0" dirty="0" err="1">
                <a:solidFill>
                  <a:srgbClr val="1C3E71"/>
                </a:solidFill>
                <a:ea typeface="Roboto" panose="02000000000000000000" pitchFamily="2" charset="0"/>
                <a:sym typeface="Arial"/>
              </a:rPr>
              <a:t>lượng</a:t>
            </a:r>
            <a:r>
              <a:rPr lang="en-US" sz="2000" kern="0" dirty="0">
                <a:solidFill>
                  <a:srgbClr val="1C3E71"/>
                </a:solidFill>
                <a:ea typeface="Roboto" panose="02000000000000000000" pitchFamily="2" charset="0"/>
                <a:sym typeface="Arial"/>
              </a:rPr>
              <a:t> </a:t>
            </a:r>
            <a:r>
              <a:rPr lang="en-US" sz="2000" kern="0" dirty="0" err="1">
                <a:solidFill>
                  <a:srgbClr val="1C3E71"/>
                </a:solidFill>
                <a:ea typeface="Roboto" panose="02000000000000000000" pitchFamily="2" charset="0"/>
                <a:sym typeface="Arial"/>
              </a:rPr>
              <a:t>kiểu</a:t>
            </a:r>
            <a:r>
              <a:rPr lang="en-US" sz="2000" kern="0" dirty="0">
                <a:solidFill>
                  <a:srgbClr val="1C3E71"/>
                </a:solidFill>
                <a:ea typeface="Roboto" panose="02000000000000000000" pitchFamily="2" charset="0"/>
                <a:sym typeface="Arial"/>
              </a:rPr>
              <a:t> </a:t>
            </a:r>
            <a:r>
              <a:rPr lang="en-US" sz="2000" kern="0" dirty="0" err="1">
                <a:solidFill>
                  <a:srgbClr val="1C3E71"/>
                </a:solidFill>
                <a:ea typeface="Roboto" panose="02000000000000000000" pitchFamily="2" charset="0"/>
                <a:sym typeface="Arial"/>
              </a:rPr>
              <a:t>hình</a:t>
            </a:r>
            <a:r>
              <a:rPr lang="en-US" sz="2000" kern="0" dirty="0">
                <a:solidFill>
                  <a:srgbClr val="1C3E71"/>
                </a:solidFill>
                <a:ea typeface="Roboto" panose="02000000000000000000" pitchFamily="2" charset="0"/>
                <a:sym typeface="Arial"/>
              </a:rPr>
              <a:t> </a:t>
            </a:r>
            <a:r>
              <a:rPr lang="en-US" sz="2000" kern="0" dirty="0" err="1">
                <a:solidFill>
                  <a:srgbClr val="1C3E71"/>
                </a:solidFill>
                <a:ea typeface="Roboto" panose="02000000000000000000" pitchFamily="2" charset="0"/>
                <a:sym typeface="Arial"/>
              </a:rPr>
              <a:t>tuân</a:t>
            </a:r>
            <a:r>
              <a:rPr lang="en-US" sz="2000" kern="0" dirty="0">
                <a:solidFill>
                  <a:srgbClr val="1C3E71"/>
                </a:solidFill>
                <a:ea typeface="Roboto" panose="02000000000000000000" pitchFamily="2" charset="0"/>
                <a:sym typeface="Arial"/>
              </a:rPr>
              <a:t> </a:t>
            </a:r>
            <a:r>
              <a:rPr lang="en-US" sz="2000" kern="0" dirty="0" err="1">
                <a:solidFill>
                  <a:srgbClr val="1C3E71"/>
                </a:solidFill>
                <a:ea typeface="Roboto" panose="02000000000000000000" pitchFamily="2" charset="0"/>
                <a:sym typeface="Arial"/>
              </a:rPr>
              <a:t>theo</a:t>
            </a:r>
            <a:r>
              <a:rPr lang="en-US" sz="2000" kern="0" dirty="0">
                <a:solidFill>
                  <a:srgbClr val="1C3E71"/>
                </a:solidFill>
                <a:ea typeface="Roboto" panose="02000000000000000000" pitchFamily="2" charset="0"/>
                <a:sym typeface="Arial"/>
              </a:rPr>
              <a:t> </a:t>
            </a:r>
            <a:r>
              <a:rPr lang="en-US" sz="2000" kern="0" dirty="0" err="1">
                <a:solidFill>
                  <a:srgbClr val="1C3E71"/>
                </a:solidFill>
                <a:ea typeface="Roboto" panose="02000000000000000000" pitchFamily="2" charset="0"/>
                <a:sym typeface="Arial"/>
              </a:rPr>
              <a:t>quy</a:t>
            </a:r>
            <a:r>
              <a:rPr lang="en-US" sz="2000" kern="0" dirty="0">
                <a:solidFill>
                  <a:srgbClr val="1C3E71"/>
                </a:solidFill>
                <a:ea typeface="Roboto" panose="02000000000000000000" pitchFamily="2" charset="0"/>
                <a:sym typeface="Arial"/>
              </a:rPr>
              <a:t> </a:t>
            </a:r>
            <a:r>
              <a:rPr lang="en-US" sz="2000" kern="0" dirty="0" err="1">
                <a:solidFill>
                  <a:srgbClr val="1C3E71"/>
                </a:solidFill>
                <a:ea typeface="Roboto" panose="02000000000000000000" pitchFamily="2" charset="0"/>
                <a:sym typeface="Arial"/>
              </a:rPr>
              <a:t>luật</a:t>
            </a:r>
            <a:r>
              <a:rPr lang="en-US" sz="2000" kern="0" dirty="0">
                <a:solidFill>
                  <a:srgbClr val="1C3E71"/>
                </a:solidFill>
                <a:ea typeface="Roboto" panose="02000000000000000000" pitchFamily="2" charset="0"/>
                <a:sym typeface="Arial"/>
              </a:rPr>
              <a:t> </a:t>
            </a:r>
            <a:r>
              <a:rPr lang="en-US" sz="2000" kern="0" dirty="0" err="1">
                <a:solidFill>
                  <a:srgbClr val="1C3E71"/>
                </a:solidFill>
                <a:ea typeface="Roboto" panose="02000000000000000000" pitchFamily="2" charset="0"/>
                <a:sym typeface="Arial"/>
              </a:rPr>
              <a:t>phân</a:t>
            </a:r>
            <a:r>
              <a:rPr lang="en-US" sz="2000" kern="0" dirty="0">
                <a:solidFill>
                  <a:srgbClr val="1C3E71"/>
                </a:solidFill>
                <a:ea typeface="Roboto" panose="02000000000000000000" pitchFamily="2" charset="0"/>
                <a:sym typeface="Arial"/>
              </a:rPr>
              <a:t> li </a:t>
            </a:r>
            <a:r>
              <a:rPr lang="en-US" sz="2000" kern="0" dirty="0" err="1">
                <a:solidFill>
                  <a:srgbClr val="1C3E71"/>
                </a:solidFill>
                <a:ea typeface="Roboto" panose="02000000000000000000" pitchFamily="2" charset="0"/>
                <a:sym typeface="Arial"/>
              </a:rPr>
              <a:t>độc</a:t>
            </a:r>
            <a:r>
              <a:rPr lang="en-US" sz="2000" kern="0" dirty="0">
                <a:solidFill>
                  <a:srgbClr val="1C3E71"/>
                </a:solidFill>
                <a:ea typeface="Roboto" panose="02000000000000000000" pitchFamily="2" charset="0"/>
                <a:sym typeface="Arial"/>
              </a:rPr>
              <a:t> </a:t>
            </a:r>
            <a:r>
              <a:rPr lang="en-US" sz="2000" kern="0" dirty="0" err="1">
                <a:solidFill>
                  <a:srgbClr val="1C3E71"/>
                </a:solidFill>
                <a:ea typeface="Roboto" panose="02000000000000000000" pitchFamily="2" charset="0"/>
                <a:sym typeface="Arial"/>
              </a:rPr>
              <a:t>lập</a:t>
            </a:r>
            <a:r>
              <a:rPr lang="vi-VN" sz="2000" kern="0" dirty="0">
                <a:solidFill>
                  <a:srgbClr val="1C3E71"/>
                </a:solidFill>
                <a:ea typeface="Roboto" panose="02000000000000000000" pitchFamily="2" charset="0"/>
                <a:sym typeface="Arial"/>
              </a:rPr>
              <a:t>.</a:t>
            </a:r>
          </a:p>
          <a:p>
            <a:pPr marL="0" indent="0" algn="just">
              <a:lnSpc>
                <a:spcPct val="150000"/>
              </a:lnSpc>
              <a:buNone/>
            </a:pPr>
            <a:r>
              <a:rPr lang="vi-VN" sz="2000" b="1" dirty="0" smtClean="0">
                <a:solidFill>
                  <a:srgbClr val="1C3E71"/>
                </a:solidFill>
              </a:rPr>
              <a:t>- </a:t>
            </a:r>
            <a:r>
              <a:rPr lang="vi-VN" sz="2000" b="1" dirty="0">
                <a:solidFill>
                  <a:srgbClr val="1C3E71"/>
                </a:solidFill>
              </a:rPr>
              <a:t>Hoán vị gene: </a:t>
            </a:r>
            <a:r>
              <a:rPr lang="vi-VN" sz="2000" dirty="0">
                <a:solidFill>
                  <a:srgbClr val="1C3E71"/>
                </a:solidFill>
              </a:rPr>
              <a:t>là hiện tượng các allele tương ứng của một gene trao đổi vị trí cho nhau trên cặp NST tương đồng từ đó xuất hiện các tổ hợp gene mới, tạo tổ hợp kiểu hình mới.</a:t>
            </a:r>
          </a:p>
          <a:p>
            <a:pPr marL="0" indent="0" algn="just">
              <a:lnSpc>
                <a:spcPct val="150000"/>
              </a:lnSpc>
              <a:buNone/>
            </a:pPr>
            <a:r>
              <a:rPr lang="vi-VN" sz="2000" b="1" dirty="0">
                <a:solidFill>
                  <a:srgbClr val="1C3E71"/>
                </a:solidFill>
              </a:rPr>
              <a:t>- Tần số hoán vị gene (f): </a:t>
            </a:r>
            <a:r>
              <a:rPr lang="vi-VN" sz="2000" dirty="0">
                <a:solidFill>
                  <a:srgbClr val="1C3E71"/>
                </a:solidFill>
              </a:rPr>
              <a:t>được tính bằng tỉ lệ phần trăm các giao tử tái tổ hợp, f ≤ 50%</a:t>
            </a:r>
          </a:p>
          <a:p>
            <a:pPr marL="0" indent="0" algn="just">
              <a:lnSpc>
                <a:spcPct val="150000"/>
              </a:lnSpc>
              <a:buNone/>
            </a:pPr>
            <a:r>
              <a:rPr lang="vi-VN" sz="2000" b="1" dirty="0">
                <a:solidFill>
                  <a:srgbClr val="1C3E71"/>
                </a:solidFill>
              </a:rPr>
              <a:t>- Vai trò: </a:t>
            </a:r>
            <a:r>
              <a:rPr lang="vi-VN" sz="2000" dirty="0">
                <a:solidFill>
                  <a:srgbClr val="1C3E71"/>
                </a:solidFill>
              </a:rPr>
              <a:t>tăng nguồn biến dị di truyền cho quá trình tiến hóa và chọn giống; thiết lập </a:t>
            </a:r>
            <a:r>
              <a:rPr lang="vi-VN" sz="2000" b="1" dirty="0">
                <a:solidFill>
                  <a:srgbClr val="1C3E71"/>
                </a:solidFill>
              </a:rPr>
              <a:t>bản đồ di truyền.</a:t>
            </a:r>
            <a:endParaRPr lang="en-US" sz="2000" b="1" dirty="0">
              <a:solidFill>
                <a:srgbClr val="1C3E71"/>
              </a:solidFill>
            </a:endParaRPr>
          </a:p>
        </p:txBody>
      </p:sp>
      <p:pic>
        <p:nvPicPr>
          <p:cNvPr id="5" name="Picture 14" descr="Copyright - Free files and folders icons">
            <a:extLst>
              <a:ext uri="{FF2B5EF4-FFF2-40B4-BE49-F238E27FC236}">
                <a16:creationId xmlns:a16="http://schemas.microsoft.com/office/drawing/2014/main" id="{D520CC94-C8C0-4571-B086-D98EE05D7F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5009" y="929178"/>
            <a:ext cx="870889" cy="87088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E27D33F-BEDF-4102-8C7C-A3004F9CD4DF}"/>
              </a:ext>
            </a:extLst>
          </p:cNvPr>
          <p:cNvSpPr txBox="1"/>
          <p:nvPr/>
        </p:nvSpPr>
        <p:spPr>
          <a:xfrm>
            <a:off x="3551833" y="344403"/>
            <a:ext cx="2395207" cy="584775"/>
          </a:xfrm>
          <a:prstGeom prst="rect">
            <a:avLst/>
          </a:prstGeom>
          <a:noFill/>
        </p:spPr>
        <p:txBody>
          <a:bodyPr wrap="none" rtlCol="0">
            <a:spAutoFit/>
          </a:bodyPr>
          <a:lstStyle/>
          <a:p>
            <a:pPr marL="0" indent="0">
              <a:spcBef>
                <a:spcPts val="0"/>
              </a:spcBef>
              <a:buFont typeface="Arial" panose="020B0604020202020204" pitchFamily="34" charset="0"/>
              <a:buNone/>
            </a:pPr>
            <a:r>
              <a:rPr lang="en-US" sz="3200" b="1" dirty="0">
                <a:solidFill>
                  <a:srgbClr val="1C3E71"/>
                </a:solidFill>
                <a:latin typeface="+mj-lt"/>
                <a:ea typeface="Roboto" panose="02000000000000000000" pitchFamily="2" charset="0"/>
              </a:rPr>
              <a:t>H</a:t>
            </a:r>
            <a:r>
              <a:rPr lang="vi-VN" sz="3200" b="1" dirty="0" smtClean="0">
                <a:solidFill>
                  <a:srgbClr val="1C3E71"/>
                </a:solidFill>
                <a:latin typeface="+mj-lt"/>
                <a:ea typeface="Roboto" panose="02000000000000000000" pitchFamily="2" charset="0"/>
              </a:rPr>
              <a:t>oán </a:t>
            </a:r>
            <a:r>
              <a:rPr lang="vi-VN" sz="3200" b="1" dirty="0">
                <a:solidFill>
                  <a:srgbClr val="1C3E71"/>
                </a:solidFill>
                <a:latin typeface="+mj-lt"/>
                <a:ea typeface="Roboto" panose="02000000000000000000" pitchFamily="2" charset="0"/>
              </a:rPr>
              <a:t>vị gene</a:t>
            </a:r>
            <a:endParaRPr lang="en-US" sz="3200" b="1" dirty="0">
              <a:solidFill>
                <a:srgbClr val="1C3E71"/>
              </a:solidFill>
              <a:latin typeface="+mj-lt"/>
              <a:ea typeface="Roboto" panose="02000000000000000000" pitchFamily="2" charset="0"/>
            </a:endParaRPr>
          </a:p>
        </p:txBody>
      </p:sp>
    </p:spTree>
    <p:extLst>
      <p:ext uri="{BB962C8B-B14F-4D97-AF65-F5344CB8AC3E}">
        <p14:creationId xmlns:p14="http://schemas.microsoft.com/office/powerpoint/2010/main" val="23926901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Google Shape;524;p46">
            <a:extLst>
              <a:ext uri="{FF2B5EF4-FFF2-40B4-BE49-F238E27FC236}">
                <a16:creationId xmlns:a16="http://schemas.microsoft.com/office/drawing/2014/main" id="{88E065EA-CB1B-4875-A93A-1A62C4CAA58E}"/>
              </a:ext>
            </a:extLst>
          </p:cNvPr>
          <p:cNvSpPr/>
          <p:nvPr/>
        </p:nvSpPr>
        <p:spPr>
          <a:xfrm>
            <a:off x="-1562628" y="3351317"/>
            <a:ext cx="791400" cy="754200"/>
          </a:xfrm>
          <a:prstGeom prst="roundRect">
            <a:avLst>
              <a:gd name="adj" fmla="val 16667"/>
            </a:avLst>
          </a:prstGeom>
          <a:solidFill>
            <a:srgbClr val="35CEC3"/>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84B5E"/>
              </a:solidFill>
              <a:effectLst/>
              <a:uLnTx/>
              <a:uFillTx/>
              <a:latin typeface="+mj-lt"/>
            </a:endParaRPr>
          </a:p>
        </p:txBody>
      </p:sp>
      <p:sp>
        <p:nvSpPr>
          <p:cNvPr id="9" name="Google Shape;527;p46">
            <a:extLst>
              <a:ext uri="{FF2B5EF4-FFF2-40B4-BE49-F238E27FC236}">
                <a16:creationId xmlns:a16="http://schemas.microsoft.com/office/drawing/2014/main" id="{47B56541-0F33-4E0C-BFF0-A6761B600E0C}"/>
              </a:ext>
            </a:extLst>
          </p:cNvPr>
          <p:cNvSpPr txBox="1"/>
          <p:nvPr/>
        </p:nvSpPr>
        <p:spPr>
          <a:xfrm>
            <a:off x="-1562628" y="3508367"/>
            <a:ext cx="791400" cy="440100"/>
          </a:xfrm>
          <a:prstGeom prst="rect">
            <a:avLst/>
          </a:prstGeom>
          <a:no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 sz="1000" b="0" i="0" u="none" strike="noStrike" kern="0" cap="none" spc="0" normalizeH="0" baseline="0" noProof="0">
                <a:ln>
                  <a:noFill/>
                </a:ln>
                <a:solidFill>
                  <a:srgbClr val="084B5E"/>
                </a:solidFill>
                <a:effectLst/>
                <a:uLnTx/>
                <a:uFillTx/>
                <a:latin typeface="+mj-lt"/>
              </a:rPr>
              <a:t>#35cec3</a:t>
            </a:r>
            <a:endParaRPr kumimoji="0" sz="1000" b="0" i="0" u="none" strike="noStrike" kern="0" cap="none" spc="0" normalizeH="0" baseline="0" noProof="0">
              <a:ln>
                <a:noFill/>
              </a:ln>
              <a:solidFill>
                <a:srgbClr val="084B5E"/>
              </a:solidFill>
              <a:effectLst/>
              <a:uLnTx/>
              <a:uFillTx/>
              <a:latin typeface="+mj-lt"/>
            </a:endParaRPr>
          </a:p>
        </p:txBody>
      </p:sp>
      <p:sp>
        <p:nvSpPr>
          <p:cNvPr id="13" name="Google Shape;243;p28">
            <a:extLst>
              <a:ext uri="{FF2B5EF4-FFF2-40B4-BE49-F238E27FC236}">
                <a16:creationId xmlns:a16="http://schemas.microsoft.com/office/drawing/2014/main" id="{C176B4DC-07C8-40E0-A655-FF4D06628C63}"/>
              </a:ext>
            </a:extLst>
          </p:cNvPr>
          <p:cNvSpPr txBox="1">
            <a:spLocks/>
          </p:cNvSpPr>
          <p:nvPr/>
        </p:nvSpPr>
        <p:spPr>
          <a:xfrm>
            <a:off x="4481114" y="2253109"/>
            <a:ext cx="3754328" cy="8799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2400"/>
              <a:buFont typeface="Krona One"/>
              <a:buNone/>
              <a:defRPr sz="1800" b="1" i="0" u="none" strike="noStrike" cap="none">
                <a:solidFill>
                  <a:schemeClr val="dk1"/>
                </a:solidFill>
                <a:latin typeface="Montserrat"/>
                <a:ea typeface="Montserrat"/>
                <a:cs typeface="Montserrat"/>
                <a:sym typeface="Montserrat"/>
              </a:defRPr>
            </a:lvl1pPr>
            <a:lvl2pPr marL="914400" marR="0" lvl="1"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2pPr>
            <a:lvl3pPr marL="1371600" marR="0" lvl="2"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3pPr>
            <a:lvl4pPr marL="1828800" marR="0" lvl="3"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4pPr>
            <a:lvl5pPr marL="2286000" marR="0" lvl="4"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5pPr>
            <a:lvl6pPr marL="2743200" marR="0" lvl="5"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6pPr>
            <a:lvl7pPr marL="3200400" marR="0" lvl="6"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7pPr>
            <a:lvl8pPr marL="3657600" marR="0" lvl="7"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8pPr>
            <a:lvl9pPr marL="4114800" marR="0" lvl="8"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9pPr>
          </a:lstStyle>
          <a:p>
            <a:pPr marL="0" indent="0"/>
            <a:r>
              <a:rPr lang="vi-VN" sz="3200" dirty="0">
                <a:solidFill>
                  <a:srgbClr val="1C3E71"/>
                </a:solidFill>
                <a:latin typeface="+mj-lt"/>
                <a:ea typeface="Roboto" panose="02000000000000000000" pitchFamily="2" charset="0"/>
              </a:rPr>
              <a:t>Bản đồ di truyền</a:t>
            </a:r>
            <a:endParaRPr lang="en-US" sz="3200" dirty="0">
              <a:solidFill>
                <a:srgbClr val="1C3E71"/>
              </a:solidFill>
              <a:latin typeface="+mj-lt"/>
              <a:ea typeface="Roboto" panose="02000000000000000000" pitchFamily="2" charset="0"/>
            </a:endParaRPr>
          </a:p>
        </p:txBody>
      </p:sp>
      <p:grpSp>
        <p:nvGrpSpPr>
          <p:cNvPr id="14" name="Group 13">
            <a:extLst>
              <a:ext uri="{FF2B5EF4-FFF2-40B4-BE49-F238E27FC236}">
                <a16:creationId xmlns:a16="http://schemas.microsoft.com/office/drawing/2014/main" id="{C97EAAA2-0675-441C-8D47-A5839E05E1FB}"/>
              </a:ext>
            </a:extLst>
          </p:cNvPr>
          <p:cNvGrpSpPr/>
          <p:nvPr/>
        </p:nvGrpSpPr>
        <p:grpSpPr>
          <a:xfrm>
            <a:off x="3245583" y="2221169"/>
            <a:ext cx="919012" cy="862860"/>
            <a:chOff x="1091526" y="4526673"/>
            <a:chExt cx="919012" cy="862860"/>
          </a:xfrm>
        </p:grpSpPr>
        <p:sp>
          <p:nvSpPr>
            <p:cNvPr id="15" name="Oval 14">
              <a:extLst>
                <a:ext uri="{FF2B5EF4-FFF2-40B4-BE49-F238E27FC236}">
                  <a16:creationId xmlns:a16="http://schemas.microsoft.com/office/drawing/2014/main" id="{90D68C6D-8DF6-41E5-87C8-1ABBE9436C3D}"/>
                </a:ext>
              </a:extLst>
            </p:cNvPr>
            <p:cNvSpPr/>
            <p:nvPr/>
          </p:nvSpPr>
          <p:spPr>
            <a:xfrm>
              <a:off x="1091526" y="4526673"/>
              <a:ext cx="898865" cy="86286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rgbClr val="1A5653"/>
                </a:solidFill>
              </a:endParaRPr>
            </a:p>
          </p:txBody>
        </p:sp>
        <p:sp>
          <p:nvSpPr>
            <p:cNvPr id="20" name="Google Shape;333;p34">
              <a:extLst>
                <a:ext uri="{FF2B5EF4-FFF2-40B4-BE49-F238E27FC236}">
                  <a16:creationId xmlns:a16="http://schemas.microsoft.com/office/drawing/2014/main" id="{181EF96E-421E-49F2-87FB-FD67298E6C8B}"/>
                </a:ext>
              </a:extLst>
            </p:cNvPr>
            <p:cNvSpPr txBox="1">
              <a:spLocks/>
            </p:cNvSpPr>
            <p:nvPr/>
          </p:nvSpPr>
          <p:spPr>
            <a:xfrm flipH="1">
              <a:off x="1266002" y="4558613"/>
              <a:ext cx="744536"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100"/>
                <a:buFont typeface="Nunito Light"/>
                <a:buAutoNum type="arabicPeriod"/>
                <a:defRPr sz="1400" b="0" i="0" u="none" strike="noStrike" cap="none">
                  <a:solidFill>
                    <a:schemeClr val="dk2"/>
                  </a:solidFill>
                  <a:latin typeface="Montserrat"/>
                  <a:ea typeface="Montserrat"/>
                  <a:cs typeface="Montserrat"/>
                  <a:sym typeface="Montserrat"/>
                </a:defRPr>
              </a:lvl1pPr>
              <a:lvl2pPr marL="914400" marR="0" lvl="1" indent="-317500" algn="ctr" rtl="0">
                <a:lnSpc>
                  <a:spcPct val="100000"/>
                </a:lnSpc>
                <a:spcBef>
                  <a:spcPts val="1000"/>
                </a:spcBef>
                <a:spcAft>
                  <a:spcPts val="0"/>
                </a:spcAft>
                <a:buClr>
                  <a:srgbClr val="E76A28"/>
                </a:buClr>
                <a:buSzPts val="1600"/>
                <a:buFont typeface="Nunito Light"/>
                <a:buAutoNum type="alphaLcPeriod"/>
                <a:defRPr sz="1400" b="0" i="0" u="none" strike="noStrike" cap="none">
                  <a:solidFill>
                    <a:schemeClr val="dk2"/>
                  </a:solidFill>
                  <a:latin typeface="Montserrat"/>
                  <a:ea typeface="Montserrat"/>
                  <a:cs typeface="Montserrat"/>
                  <a:sym typeface="Montserrat"/>
                </a:defRPr>
              </a:lvl2pPr>
              <a:lvl3pPr marL="1371600" marR="0" lvl="2" indent="-317500" algn="ctr" rtl="0">
                <a:lnSpc>
                  <a:spcPct val="100000"/>
                </a:lnSpc>
                <a:spcBef>
                  <a:spcPts val="1600"/>
                </a:spcBef>
                <a:spcAft>
                  <a:spcPts val="0"/>
                </a:spcAft>
                <a:buClr>
                  <a:srgbClr val="E76A28"/>
                </a:buClr>
                <a:buSzPts val="1500"/>
                <a:buFont typeface="Nunito Light"/>
                <a:buAutoNum type="romanLcPeriod"/>
                <a:defRPr sz="1400" b="0" i="0" u="none" strike="noStrike" cap="none">
                  <a:solidFill>
                    <a:schemeClr val="dk2"/>
                  </a:solidFill>
                  <a:latin typeface="Montserrat"/>
                  <a:ea typeface="Montserrat"/>
                  <a:cs typeface="Montserrat"/>
                  <a:sym typeface="Montserrat"/>
                </a:defRPr>
              </a:lvl3pPr>
              <a:lvl4pPr marL="1828800" marR="0" lvl="3" indent="-317500" algn="ctr" rtl="0">
                <a:lnSpc>
                  <a:spcPct val="100000"/>
                </a:lnSpc>
                <a:spcBef>
                  <a:spcPts val="1600"/>
                </a:spcBef>
                <a:spcAft>
                  <a:spcPts val="0"/>
                </a:spcAft>
                <a:buClr>
                  <a:srgbClr val="E76A28"/>
                </a:buClr>
                <a:buSzPts val="1500"/>
                <a:buFont typeface="Nunito Light"/>
                <a:buAutoNum type="arabicPeriod"/>
                <a:defRPr sz="1400" b="0" i="0" u="none" strike="noStrike" cap="none">
                  <a:solidFill>
                    <a:schemeClr val="dk2"/>
                  </a:solidFill>
                  <a:latin typeface="Montserrat"/>
                  <a:ea typeface="Montserrat"/>
                  <a:cs typeface="Montserrat"/>
                  <a:sym typeface="Montserrat"/>
                </a:defRPr>
              </a:lvl4pPr>
              <a:lvl5pPr marL="2286000" marR="0" lvl="4" indent="-317500" algn="ctr" rtl="0">
                <a:lnSpc>
                  <a:spcPct val="100000"/>
                </a:lnSpc>
                <a:spcBef>
                  <a:spcPts val="1600"/>
                </a:spcBef>
                <a:spcAft>
                  <a:spcPts val="0"/>
                </a:spcAft>
                <a:buClr>
                  <a:srgbClr val="E76A28"/>
                </a:buClr>
                <a:buSzPts val="1400"/>
                <a:buFont typeface="Nunito Light"/>
                <a:buAutoNum type="alphaLcPeriod"/>
                <a:defRPr sz="1400" b="0" i="0" u="none" strike="noStrike" cap="none">
                  <a:solidFill>
                    <a:schemeClr val="dk2"/>
                  </a:solidFill>
                  <a:latin typeface="Montserrat"/>
                  <a:ea typeface="Montserrat"/>
                  <a:cs typeface="Montserrat"/>
                  <a:sym typeface="Montserrat"/>
                </a:defRPr>
              </a:lvl5pPr>
              <a:lvl6pPr marL="2743200" marR="0" lvl="5" indent="-317500" algn="ctr" rtl="0">
                <a:lnSpc>
                  <a:spcPct val="100000"/>
                </a:lnSpc>
                <a:spcBef>
                  <a:spcPts val="1600"/>
                </a:spcBef>
                <a:spcAft>
                  <a:spcPts val="0"/>
                </a:spcAft>
                <a:buClr>
                  <a:srgbClr val="999999"/>
                </a:buClr>
                <a:buSzPts val="1400"/>
                <a:buFont typeface="Nunito Light"/>
                <a:buAutoNum type="romanLcPeriod"/>
                <a:defRPr sz="1400" b="0" i="0" u="none" strike="noStrike" cap="none">
                  <a:solidFill>
                    <a:schemeClr val="dk2"/>
                  </a:solidFill>
                  <a:latin typeface="Montserrat"/>
                  <a:ea typeface="Montserrat"/>
                  <a:cs typeface="Montserrat"/>
                  <a:sym typeface="Montserrat"/>
                </a:defRPr>
              </a:lvl6pPr>
              <a:lvl7pPr marL="3200400" marR="0" lvl="6" indent="-317500" algn="ctr" rtl="0">
                <a:lnSpc>
                  <a:spcPct val="100000"/>
                </a:lnSpc>
                <a:spcBef>
                  <a:spcPts val="1600"/>
                </a:spcBef>
                <a:spcAft>
                  <a:spcPts val="0"/>
                </a:spcAft>
                <a:buClr>
                  <a:srgbClr val="999999"/>
                </a:buClr>
                <a:buSzPts val="1300"/>
                <a:buFont typeface="Nunito Light"/>
                <a:buAutoNum type="arabicPeriod"/>
                <a:defRPr sz="1400" b="0" i="0" u="none" strike="noStrike" cap="none">
                  <a:solidFill>
                    <a:schemeClr val="dk2"/>
                  </a:solidFill>
                  <a:latin typeface="Montserrat"/>
                  <a:ea typeface="Montserrat"/>
                  <a:cs typeface="Montserrat"/>
                  <a:sym typeface="Montserrat"/>
                </a:defRPr>
              </a:lvl7pPr>
              <a:lvl8pPr marL="3657600" marR="0" lvl="7" indent="-317500" algn="ctr" rtl="0">
                <a:lnSpc>
                  <a:spcPct val="100000"/>
                </a:lnSpc>
                <a:spcBef>
                  <a:spcPts val="1600"/>
                </a:spcBef>
                <a:spcAft>
                  <a:spcPts val="0"/>
                </a:spcAft>
                <a:buClr>
                  <a:srgbClr val="999999"/>
                </a:buClr>
                <a:buSzPts val="1300"/>
                <a:buFont typeface="Nunito Light"/>
                <a:buAutoNum type="alphaLcPeriod"/>
                <a:defRPr sz="1400" b="0" i="0" u="none" strike="noStrike" cap="none">
                  <a:solidFill>
                    <a:schemeClr val="dk2"/>
                  </a:solidFill>
                  <a:latin typeface="Montserrat"/>
                  <a:ea typeface="Montserrat"/>
                  <a:cs typeface="Montserrat"/>
                  <a:sym typeface="Montserrat"/>
                </a:defRPr>
              </a:lvl8pPr>
              <a:lvl9pPr marL="4114800" marR="0" lvl="8" indent="-317500" algn="ctr" rtl="0">
                <a:lnSpc>
                  <a:spcPct val="100000"/>
                </a:lnSpc>
                <a:spcBef>
                  <a:spcPts val="1600"/>
                </a:spcBef>
                <a:spcAft>
                  <a:spcPts val="1600"/>
                </a:spcAft>
                <a:buClr>
                  <a:srgbClr val="999999"/>
                </a:buClr>
                <a:buSzPts val="1400"/>
                <a:buFont typeface="Nunito Light"/>
                <a:buAutoNum type="romanLcPeriod"/>
                <a:defRPr sz="1400" b="0" i="0" u="none" strike="noStrike" cap="none">
                  <a:solidFill>
                    <a:schemeClr val="dk2"/>
                  </a:solidFill>
                  <a:latin typeface="Montserrat"/>
                  <a:ea typeface="Montserrat"/>
                  <a:cs typeface="Montserrat"/>
                  <a:sym typeface="Montserrat"/>
                </a:defRPr>
              </a:lvl9pPr>
            </a:lstStyle>
            <a:p>
              <a:pPr marL="0" indent="0">
                <a:buFont typeface="Nunito Light"/>
                <a:buNone/>
              </a:pPr>
              <a:r>
                <a:rPr lang="en-US" sz="3600" b="1" dirty="0">
                  <a:solidFill>
                    <a:schemeClr val="bg1"/>
                  </a:solidFill>
                  <a:latin typeface="+mj-lt"/>
                </a:rPr>
                <a:t>III</a:t>
              </a:r>
            </a:p>
          </p:txBody>
        </p:sp>
      </p:grpSp>
    </p:spTree>
    <p:extLst>
      <p:ext uri="{BB962C8B-B14F-4D97-AF65-F5344CB8AC3E}">
        <p14:creationId xmlns:p14="http://schemas.microsoft.com/office/powerpoint/2010/main" val="31260088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394C55B-CF4F-C5EE-5F81-54ECBA2A9180}"/>
              </a:ext>
            </a:extLst>
          </p:cNvPr>
          <p:cNvSpPr txBox="1"/>
          <p:nvPr/>
        </p:nvSpPr>
        <p:spPr>
          <a:xfrm>
            <a:off x="2161579" y="1688784"/>
            <a:ext cx="8231101" cy="1692771"/>
          </a:xfrm>
          <a:prstGeom prst="rect">
            <a:avLst/>
          </a:prstGeom>
          <a:solidFill>
            <a:srgbClr val="DAF6F4"/>
          </a:solidFill>
        </p:spPr>
        <p:txBody>
          <a:bodyPr wrap="square" rtlCol="0" anchor="ctr">
            <a:spAutoFit/>
          </a:bodyPr>
          <a:lstStyle/>
          <a:p>
            <a:pPr algn="just">
              <a:lnSpc>
                <a:spcPct val="150000"/>
              </a:lnSpc>
            </a:pPr>
            <a:r>
              <a:rPr lang="vi-VN" sz="2400" b="1" dirty="0">
                <a:solidFill>
                  <a:srgbClr val="1C3E71"/>
                </a:solidFill>
              </a:rPr>
              <a:t>           Nghiên cứu thông tin SGK và cho biết:</a:t>
            </a:r>
          </a:p>
          <a:p>
            <a:pPr algn="just">
              <a:lnSpc>
                <a:spcPct val="150000"/>
              </a:lnSpc>
            </a:pPr>
            <a:r>
              <a:rPr lang="vi-VN" sz="2400" b="1" dirty="0">
                <a:solidFill>
                  <a:srgbClr val="1C3E71"/>
                </a:solidFill>
              </a:rPr>
              <a:t>                 - Bản đồ di truyền là gì?</a:t>
            </a:r>
          </a:p>
          <a:p>
            <a:pPr algn="just">
              <a:lnSpc>
                <a:spcPct val="150000"/>
              </a:lnSpc>
            </a:pPr>
            <a:r>
              <a:rPr lang="vi-VN" sz="2400" b="1" dirty="0">
                <a:solidFill>
                  <a:srgbClr val="1C3E71"/>
                </a:solidFill>
              </a:rPr>
              <a:t>                 - Hãy nêu ý nghĩa của việc lập bản đồ di truyền?</a:t>
            </a:r>
            <a:endParaRPr lang="en-US" sz="2400" b="1" dirty="0">
              <a:solidFill>
                <a:srgbClr val="1C3E71"/>
              </a:solidFill>
            </a:endParaRPr>
          </a:p>
        </p:txBody>
      </p:sp>
      <p:pic>
        <p:nvPicPr>
          <p:cNvPr id="8" name="Picture 6" descr="Download Focus, Idea, Light Bulb. Royalty-Free Stock Illustration Image -  Pixabay">
            <a:extLst>
              <a:ext uri="{FF2B5EF4-FFF2-40B4-BE49-F238E27FC236}">
                <a16:creationId xmlns:a16="http://schemas.microsoft.com/office/drawing/2014/main" id="{868E5F85-C28D-97CF-704F-69AC3F17A4A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9320" y="1294707"/>
            <a:ext cx="1151805" cy="10427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54423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 Genetic-map">
            <a:extLst>
              <a:ext uri="{FF2B5EF4-FFF2-40B4-BE49-F238E27FC236}">
                <a16:creationId xmlns:a16="http://schemas.microsoft.com/office/drawing/2014/main" id="{14017AB1-078F-748B-20CE-5D9D0DB0CC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12180888"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Google Shape;243;p28">
            <a:extLst>
              <a:ext uri="{FF2B5EF4-FFF2-40B4-BE49-F238E27FC236}">
                <a16:creationId xmlns:a16="http://schemas.microsoft.com/office/drawing/2014/main" id="{F1D6FC50-857A-449E-6D9B-F6BE1A40D83B}"/>
              </a:ext>
            </a:extLst>
          </p:cNvPr>
          <p:cNvSpPr txBox="1">
            <a:spLocks/>
          </p:cNvSpPr>
          <p:nvPr/>
        </p:nvSpPr>
        <p:spPr>
          <a:xfrm>
            <a:off x="3070130" y="5815818"/>
            <a:ext cx="6051739" cy="8799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2400"/>
              <a:buFont typeface="Krona One"/>
              <a:buNone/>
              <a:defRPr sz="1800" b="1" i="0" u="none" strike="noStrike" cap="none">
                <a:solidFill>
                  <a:schemeClr val="dk1"/>
                </a:solidFill>
                <a:latin typeface="Montserrat"/>
                <a:ea typeface="Montserrat"/>
                <a:cs typeface="Montserrat"/>
                <a:sym typeface="Montserrat"/>
              </a:defRPr>
            </a:lvl1pPr>
            <a:lvl2pPr marL="914400" marR="0" lvl="1"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2pPr>
            <a:lvl3pPr marL="1371600" marR="0" lvl="2"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3pPr>
            <a:lvl4pPr marL="1828800" marR="0" lvl="3"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4pPr>
            <a:lvl5pPr marL="2286000" marR="0" lvl="4"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5pPr>
            <a:lvl6pPr marL="2743200" marR="0" lvl="5"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6pPr>
            <a:lvl7pPr marL="3200400" marR="0" lvl="6"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7pPr>
            <a:lvl8pPr marL="3657600" marR="0" lvl="7"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8pPr>
            <a:lvl9pPr marL="4114800" marR="0" lvl="8"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9pPr>
          </a:lstStyle>
          <a:p>
            <a:pPr marL="0" indent="0" algn="ctr"/>
            <a:r>
              <a:rPr lang="vi-VN" sz="2400" dirty="0">
                <a:solidFill>
                  <a:srgbClr val="1C3E71"/>
                </a:solidFill>
                <a:latin typeface="+mj-lt"/>
                <a:ea typeface="Roboto" panose="02000000000000000000" pitchFamily="2" charset="0"/>
              </a:rPr>
              <a:t>Bản đồ di truyền trên NST</a:t>
            </a:r>
            <a:endParaRPr lang="en-US" sz="2400" dirty="0">
              <a:solidFill>
                <a:srgbClr val="1C3E71"/>
              </a:solidFill>
              <a:latin typeface="+mj-lt"/>
              <a:ea typeface="Roboto" panose="02000000000000000000" pitchFamily="2" charset="0"/>
            </a:endParaRPr>
          </a:p>
        </p:txBody>
      </p:sp>
      <p:sp>
        <p:nvSpPr>
          <p:cNvPr id="5" name="Oval 4">
            <a:extLst>
              <a:ext uri="{FF2B5EF4-FFF2-40B4-BE49-F238E27FC236}">
                <a16:creationId xmlns:a16="http://schemas.microsoft.com/office/drawing/2014/main" id="{46BF4F56-5843-F409-A3AB-C38A41D82977}"/>
              </a:ext>
            </a:extLst>
          </p:cNvPr>
          <p:cNvSpPr/>
          <p:nvPr/>
        </p:nvSpPr>
        <p:spPr>
          <a:xfrm>
            <a:off x="8911087" y="741871"/>
            <a:ext cx="1164566" cy="983411"/>
          </a:xfrm>
          <a:prstGeom prst="ellipse">
            <a:avLst/>
          </a:prstGeom>
          <a:noFill/>
          <a:ln w="28575">
            <a:solidFill>
              <a:srgbClr val="E71D7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D070C529-DD21-E9B2-B1F4-22F9CC405E28}"/>
              </a:ext>
            </a:extLst>
          </p:cNvPr>
          <p:cNvSpPr/>
          <p:nvPr/>
        </p:nvSpPr>
        <p:spPr>
          <a:xfrm>
            <a:off x="8977222" y="3799935"/>
            <a:ext cx="1164566" cy="983411"/>
          </a:xfrm>
          <a:prstGeom prst="ellipse">
            <a:avLst/>
          </a:prstGeom>
          <a:noFill/>
          <a:ln w="28575">
            <a:solidFill>
              <a:srgbClr val="E71D7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CCE7B6C-1849-6F55-3207-D39A182C9263}"/>
              </a:ext>
            </a:extLst>
          </p:cNvPr>
          <p:cNvSpPr/>
          <p:nvPr/>
        </p:nvSpPr>
        <p:spPr>
          <a:xfrm>
            <a:off x="2467155" y="905774"/>
            <a:ext cx="1880558" cy="646981"/>
          </a:xfrm>
          <a:prstGeom prst="rect">
            <a:avLst/>
          </a:prstGeom>
          <a:solidFill>
            <a:srgbClr val="F1F1F1"/>
          </a:solidFill>
          <a:ln>
            <a:solidFill>
              <a:srgbClr val="F1F1F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B3B4165-965E-6279-9628-BCFB87BD0368}"/>
              </a:ext>
            </a:extLst>
          </p:cNvPr>
          <p:cNvSpPr/>
          <p:nvPr/>
        </p:nvSpPr>
        <p:spPr>
          <a:xfrm>
            <a:off x="2455653" y="3799935"/>
            <a:ext cx="1880558" cy="646981"/>
          </a:xfrm>
          <a:prstGeom prst="rect">
            <a:avLst/>
          </a:prstGeom>
          <a:solidFill>
            <a:srgbClr val="F1F1F1"/>
          </a:solidFill>
          <a:ln>
            <a:solidFill>
              <a:srgbClr val="F1F1F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AC8459A-DE09-6039-8EA5-94A84CD56028}"/>
              </a:ext>
            </a:extLst>
          </p:cNvPr>
          <p:cNvSpPr/>
          <p:nvPr/>
        </p:nvSpPr>
        <p:spPr>
          <a:xfrm>
            <a:off x="2467155" y="2135038"/>
            <a:ext cx="1880558" cy="646981"/>
          </a:xfrm>
          <a:prstGeom prst="rect">
            <a:avLst/>
          </a:prstGeom>
          <a:solidFill>
            <a:srgbClr val="F1F1F1"/>
          </a:solidFill>
          <a:ln>
            <a:solidFill>
              <a:srgbClr val="F1F1F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660A96FE-0E9B-8BF3-4D4F-E58FD5D9352D}"/>
              </a:ext>
            </a:extLst>
          </p:cNvPr>
          <p:cNvSpPr txBox="1"/>
          <p:nvPr/>
        </p:nvSpPr>
        <p:spPr>
          <a:xfrm>
            <a:off x="2378015" y="1030297"/>
            <a:ext cx="1888659" cy="369332"/>
          </a:xfrm>
          <a:prstGeom prst="rect">
            <a:avLst/>
          </a:prstGeom>
          <a:noFill/>
        </p:spPr>
        <p:txBody>
          <a:bodyPr wrap="none" rtlCol="0">
            <a:spAutoFit/>
          </a:bodyPr>
          <a:lstStyle/>
          <a:p>
            <a:r>
              <a:rPr lang="vi-VN" b="1" dirty="0">
                <a:solidFill>
                  <a:srgbClr val="1C3E71"/>
                </a:solidFill>
              </a:rPr>
              <a:t>Bản đồ di truyền</a:t>
            </a:r>
            <a:endParaRPr lang="en-US" b="1" dirty="0">
              <a:solidFill>
                <a:srgbClr val="1C3E71"/>
              </a:solidFill>
            </a:endParaRPr>
          </a:p>
        </p:txBody>
      </p:sp>
      <p:sp>
        <p:nvSpPr>
          <p:cNvPr id="11" name="TextBox 10">
            <a:extLst>
              <a:ext uri="{FF2B5EF4-FFF2-40B4-BE49-F238E27FC236}">
                <a16:creationId xmlns:a16="http://schemas.microsoft.com/office/drawing/2014/main" id="{DECC2130-7A0F-0521-8DC4-15E22023FA45}"/>
              </a:ext>
            </a:extLst>
          </p:cNvPr>
          <p:cNvSpPr txBox="1"/>
          <p:nvPr/>
        </p:nvSpPr>
        <p:spPr>
          <a:xfrm>
            <a:off x="2378015" y="3872165"/>
            <a:ext cx="1476686" cy="369332"/>
          </a:xfrm>
          <a:prstGeom prst="rect">
            <a:avLst/>
          </a:prstGeom>
          <a:noFill/>
        </p:spPr>
        <p:txBody>
          <a:bodyPr wrap="none" rtlCol="0">
            <a:spAutoFit/>
          </a:bodyPr>
          <a:lstStyle/>
          <a:p>
            <a:r>
              <a:rPr lang="vi-VN" b="1" dirty="0">
                <a:solidFill>
                  <a:srgbClr val="1C3E71"/>
                </a:solidFill>
              </a:rPr>
              <a:t>Bản đồ vật lí</a:t>
            </a:r>
            <a:endParaRPr lang="en-US" b="1" dirty="0">
              <a:solidFill>
                <a:srgbClr val="1C3E71"/>
              </a:solidFill>
            </a:endParaRPr>
          </a:p>
        </p:txBody>
      </p:sp>
    </p:spTree>
    <p:extLst>
      <p:ext uri="{BB962C8B-B14F-4D97-AF65-F5344CB8AC3E}">
        <p14:creationId xmlns:p14="http://schemas.microsoft.com/office/powerpoint/2010/main" val="100007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9942B02-369B-9482-1BEB-7CC3D7AB5B52}"/>
              </a:ext>
            </a:extLst>
          </p:cNvPr>
          <p:cNvPicPr>
            <a:picLocks noChangeAspect="1"/>
          </p:cNvPicPr>
          <p:nvPr/>
        </p:nvPicPr>
        <p:blipFill>
          <a:blip r:embed="rId2"/>
          <a:stretch>
            <a:fillRect/>
          </a:stretch>
        </p:blipFill>
        <p:spPr>
          <a:xfrm>
            <a:off x="905772" y="680605"/>
            <a:ext cx="9543691" cy="4646928"/>
          </a:xfrm>
          <a:prstGeom prst="rect">
            <a:avLst/>
          </a:prstGeom>
        </p:spPr>
      </p:pic>
      <p:sp>
        <p:nvSpPr>
          <p:cNvPr id="7" name="TextBox 6">
            <a:extLst>
              <a:ext uri="{FF2B5EF4-FFF2-40B4-BE49-F238E27FC236}">
                <a16:creationId xmlns:a16="http://schemas.microsoft.com/office/drawing/2014/main" id="{20CDE844-A0FF-4A63-B7BF-B1D5439ED493}"/>
              </a:ext>
            </a:extLst>
          </p:cNvPr>
          <p:cNvSpPr txBox="1"/>
          <p:nvPr/>
        </p:nvSpPr>
        <p:spPr>
          <a:xfrm>
            <a:off x="1742537" y="5252858"/>
            <a:ext cx="8773063" cy="923330"/>
          </a:xfrm>
          <a:prstGeom prst="rect">
            <a:avLst/>
          </a:prstGeom>
          <a:noFill/>
        </p:spPr>
        <p:txBody>
          <a:bodyPr wrap="square">
            <a:spAutoFit/>
          </a:bodyPr>
          <a:lstStyle/>
          <a:p>
            <a:pPr algn="ctr"/>
            <a:r>
              <a:rPr lang="vi-VN" b="1" i="0" dirty="0">
                <a:solidFill>
                  <a:srgbClr val="1C3E71"/>
                </a:solidFill>
                <a:effectLst/>
                <a:highlight>
                  <a:srgbClr val="FFFFFF"/>
                </a:highlight>
              </a:rPr>
              <a:t>Bản đồ liên kết gen</a:t>
            </a:r>
            <a:r>
              <a:rPr lang="en-US" b="1" i="0" dirty="0">
                <a:solidFill>
                  <a:srgbClr val="1C3E71"/>
                </a:solidFill>
                <a:effectLst/>
                <a:highlight>
                  <a:srgbClr val="FFFFFF"/>
                </a:highlight>
              </a:rPr>
              <a:t>e</a:t>
            </a:r>
            <a:r>
              <a:rPr lang="vi-VN" b="1" i="0" dirty="0">
                <a:solidFill>
                  <a:srgbClr val="1C3E71"/>
                </a:solidFill>
                <a:effectLst/>
                <a:highlight>
                  <a:srgbClr val="FFFFFF"/>
                </a:highlight>
              </a:rPr>
              <a:t> </a:t>
            </a:r>
            <a:r>
              <a:rPr lang="vi-VN" i="0" dirty="0">
                <a:solidFill>
                  <a:srgbClr val="1C3E71"/>
                </a:solidFill>
                <a:effectLst/>
                <a:highlight>
                  <a:srgbClr val="FFFFFF"/>
                </a:highlight>
              </a:rPr>
              <a:t>này cho thấy vị trí tương đối của các đặc điểm </a:t>
            </a:r>
            <a:r>
              <a:rPr lang="en-US" i="0" dirty="0">
                <a:solidFill>
                  <a:srgbClr val="1C3E71"/>
                </a:solidFill>
                <a:effectLst/>
                <a:highlight>
                  <a:srgbClr val="FFFFFF"/>
                </a:highlight>
              </a:rPr>
              <a:t>allele</a:t>
            </a:r>
            <a:r>
              <a:rPr lang="vi-VN" i="0" dirty="0">
                <a:solidFill>
                  <a:srgbClr val="1C3E71"/>
                </a:solidFill>
                <a:effectLst/>
                <a:highlight>
                  <a:srgbClr val="FFFFFF"/>
                </a:highlight>
              </a:rPr>
              <a:t> trên nhiễm sắc thể </a:t>
            </a:r>
            <a:r>
              <a:rPr lang="vi-VN" b="1" i="0" dirty="0">
                <a:solidFill>
                  <a:srgbClr val="1C3E71"/>
                </a:solidFill>
                <a:effectLst/>
                <a:highlight>
                  <a:srgbClr val="FFFFFF"/>
                </a:highlight>
              </a:rPr>
              <a:t>Drosophila thứ hai. </a:t>
            </a:r>
            <a:r>
              <a:rPr lang="vi-VN" i="0" dirty="0">
                <a:solidFill>
                  <a:srgbClr val="1C3E71"/>
                </a:solidFill>
                <a:effectLst/>
                <a:highlight>
                  <a:srgbClr val="FFFFFF"/>
                </a:highlight>
              </a:rPr>
              <a:t>Các </a:t>
            </a:r>
            <a:r>
              <a:rPr lang="en-US" dirty="0">
                <a:solidFill>
                  <a:srgbClr val="1C3E71"/>
                </a:solidFill>
                <a:highlight>
                  <a:srgbClr val="FFFFFF"/>
                </a:highlight>
              </a:rPr>
              <a:t>allele</a:t>
            </a:r>
            <a:r>
              <a:rPr lang="vi-VN" i="0" dirty="0">
                <a:solidFill>
                  <a:srgbClr val="1C3E71"/>
                </a:solidFill>
                <a:effectLst/>
                <a:highlight>
                  <a:srgbClr val="FFFFFF"/>
                </a:highlight>
              </a:rPr>
              <a:t> trên nhiễm sắc thể tạo thành một nhóm liên kết do xu hướng hình thành cùng nhau thành giao tử.</a:t>
            </a:r>
            <a:endParaRPr lang="en-US" dirty="0">
              <a:solidFill>
                <a:srgbClr val="1C3E71"/>
              </a:solidFill>
              <a:highlight>
                <a:srgbClr val="FFFFFF"/>
              </a:highlight>
            </a:endParaRPr>
          </a:p>
        </p:txBody>
      </p:sp>
    </p:spTree>
    <p:extLst>
      <p:ext uri="{BB962C8B-B14F-4D97-AF65-F5344CB8AC3E}">
        <p14:creationId xmlns:p14="http://schemas.microsoft.com/office/powerpoint/2010/main" val="26409883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F3268B-FDCD-4ECA-9794-CC34FA45901B}"/>
              </a:ext>
            </a:extLst>
          </p:cNvPr>
          <p:cNvSpPr/>
          <p:nvPr/>
        </p:nvSpPr>
        <p:spPr>
          <a:xfrm>
            <a:off x="1232327" y="1447031"/>
            <a:ext cx="10173047" cy="3930743"/>
          </a:xfrm>
          <a:prstGeom prst="rect">
            <a:avLst/>
          </a:prstGeom>
          <a:solidFill>
            <a:srgbClr val="EFFBFA"/>
          </a:solidFill>
          <a:ln w="25400" cap="flat" cmpd="sng" algn="ctr">
            <a:solidFill>
              <a:srgbClr val="D1F1EF">
                <a:shade val="50000"/>
              </a:srgbClr>
            </a:solidFill>
            <a:prstDash val="solid"/>
          </a:ln>
          <a:effectLst/>
        </p:spPr>
        <p:txBody>
          <a:bodyPr rtlCol="0" anchor="ctr"/>
          <a:lstStyle/>
          <a:p>
            <a:pPr marL="0" indent="0" algn="just">
              <a:lnSpc>
                <a:spcPct val="150000"/>
              </a:lnSpc>
              <a:buNone/>
            </a:pPr>
            <a:r>
              <a:rPr kumimoji="0" lang="vi-VN" sz="2400" b="1" i="0" u="none" strike="noStrike" kern="0" cap="none" spc="0" normalizeH="0" baseline="0" noProof="0" dirty="0">
                <a:ln>
                  <a:noFill/>
                </a:ln>
                <a:solidFill>
                  <a:srgbClr val="1C3E71"/>
                </a:solidFill>
                <a:effectLst/>
                <a:uLnTx/>
                <a:uFillTx/>
                <a:ea typeface="Roboto" panose="02000000000000000000" pitchFamily="2" charset="0"/>
                <a:cs typeface="+mn-cs"/>
                <a:sym typeface="Arial"/>
              </a:rPr>
              <a:t> </a:t>
            </a:r>
            <a:r>
              <a:rPr lang="vi-VN" sz="2400" b="1" dirty="0">
                <a:solidFill>
                  <a:srgbClr val="1C3E71"/>
                </a:solidFill>
              </a:rPr>
              <a:t>- Bản đồ di truyền: </a:t>
            </a:r>
            <a:r>
              <a:rPr lang="vi-VN" sz="2400" dirty="0">
                <a:solidFill>
                  <a:srgbClr val="1C3E71"/>
                </a:solidFill>
              </a:rPr>
              <a:t>là sơ đồ biểu diễn trật tự sắp xếp và khoảng cách tương đối giữa các gene trên NST. Dựa vào bản đồ di truyền có thể dự đoán được tần số tái tổ hợp gene mới trong các phép lai, xác định được vị trí của gene.</a:t>
            </a:r>
            <a:endParaRPr lang="en-US" sz="2400" dirty="0">
              <a:solidFill>
                <a:srgbClr val="1C3E71"/>
              </a:solidFill>
            </a:endParaRPr>
          </a:p>
          <a:p>
            <a:pPr marL="0" indent="0" algn="just">
              <a:lnSpc>
                <a:spcPct val="150000"/>
              </a:lnSpc>
              <a:buNone/>
            </a:pPr>
            <a:r>
              <a:rPr lang="en-US" sz="2400" b="1" dirty="0">
                <a:solidFill>
                  <a:srgbClr val="1C3E71"/>
                </a:solidFill>
              </a:rPr>
              <a:t>- Ý </a:t>
            </a:r>
            <a:r>
              <a:rPr lang="en-US" sz="2400" b="1" dirty="0" err="1">
                <a:solidFill>
                  <a:srgbClr val="1C3E71"/>
                </a:solidFill>
              </a:rPr>
              <a:t>nghĩa</a:t>
            </a:r>
            <a:r>
              <a:rPr lang="en-US" sz="2400" b="1" dirty="0">
                <a:solidFill>
                  <a:srgbClr val="1C3E71"/>
                </a:solidFill>
              </a:rPr>
              <a:t>: </a:t>
            </a:r>
            <a:r>
              <a:rPr lang="en-US" sz="2400" dirty="0" err="1">
                <a:solidFill>
                  <a:srgbClr val="1C3E71"/>
                </a:solidFill>
              </a:rPr>
              <a:t>Bản</a:t>
            </a:r>
            <a:r>
              <a:rPr lang="en-US" sz="2400" dirty="0">
                <a:solidFill>
                  <a:srgbClr val="1C3E71"/>
                </a:solidFill>
              </a:rPr>
              <a:t> </a:t>
            </a:r>
            <a:r>
              <a:rPr lang="en-US" sz="2400" dirty="0" err="1">
                <a:solidFill>
                  <a:srgbClr val="1C3E71"/>
                </a:solidFill>
              </a:rPr>
              <a:t>đồ</a:t>
            </a:r>
            <a:r>
              <a:rPr lang="en-US" sz="2400" dirty="0">
                <a:solidFill>
                  <a:srgbClr val="1C3E71"/>
                </a:solidFill>
              </a:rPr>
              <a:t> di </a:t>
            </a:r>
            <a:r>
              <a:rPr lang="en-US" sz="2400" dirty="0" err="1">
                <a:solidFill>
                  <a:srgbClr val="1C3E71"/>
                </a:solidFill>
              </a:rPr>
              <a:t>truyền</a:t>
            </a:r>
            <a:r>
              <a:rPr lang="en-US" sz="2400" dirty="0">
                <a:solidFill>
                  <a:srgbClr val="1C3E71"/>
                </a:solidFill>
              </a:rPr>
              <a:t> </a:t>
            </a:r>
            <a:r>
              <a:rPr lang="en-US" sz="2400" dirty="0" err="1">
                <a:solidFill>
                  <a:srgbClr val="1C3E71"/>
                </a:solidFill>
              </a:rPr>
              <a:t>thông</a:t>
            </a:r>
            <a:r>
              <a:rPr lang="en-US" sz="2400" dirty="0">
                <a:solidFill>
                  <a:srgbClr val="1C3E71"/>
                </a:solidFill>
              </a:rPr>
              <a:t> tin </a:t>
            </a:r>
            <a:r>
              <a:rPr lang="en-US" sz="2400" dirty="0" err="1">
                <a:solidFill>
                  <a:srgbClr val="1C3E71"/>
                </a:solidFill>
              </a:rPr>
              <a:t>về</a:t>
            </a:r>
            <a:r>
              <a:rPr lang="en-US" sz="2400" dirty="0">
                <a:solidFill>
                  <a:srgbClr val="1C3E71"/>
                </a:solidFill>
              </a:rPr>
              <a:t> </a:t>
            </a:r>
            <a:r>
              <a:rPr lang="en-US" sz="2400" dirty="0" err="1">
                <a:solidFill>
                  <a:srgbClr val="1C3E71"/>
                </a:solidFill>
              </a:rPr>
              <a:t>tần</a:t>
            </a:r>
            <a:r>
              <a:rPr lang="en-US" sz="2400" dirty="0">
                <a:solidFill>
                  <a:srgbClr val="1C3E71"/>
                </a:solidFill>
              </a:rPr>
              <a:t> </a:t>
            </a:r>
            <a:r>
              <a:rPr lang="en-US" sz="2400" dirty="0" err="1">
                <a:solidFill>
                  <a:srgbClr val="1C3E71"/>
                </a:solidFill>
              </a:rPr>
              <a:t>số</a:t>
            </a:r>
            <a:r>
              <a:rPr lang="en-US" sz="2400" dirty="0">
                <a:solidFill>
                  <a:srgbClr val="1C3E71"/>
                </a:solidFill>
              </a:rPr>
              <a:t> </a:t>
            </a:r>
            <a:r>
              <a:rPr lang="en-US" sz="2400" dirty="0" err="1">
                <a:solidFill>
                  <a:srgbClr val="1C3E71"/>
                </a:solidFill>
              </a:rPr>
              <a:t>hoán</a:t>
            </a:r>
            <a:r>
              <a:rPr lang="en-US" sz="2400" dirty="0">
                <a:solidFill>
                  <a:srgbClr val="1C3E71"/>
                </a:solidFill>
              </a:rPr>
              <a:t> </a:t>
            </a:r>
            <a:r>
              <a:rPr lang="en-US" sz="2400" dirty="0" err="1">
                <a:solidFill>
                  <a:srgbClr val="1C3E71"/>
                </a:solidFill>
              </a:rPr>
              <a:t>vị</a:t>
            </a:r>
            <a:r>
              <a:rPr lang="en-US" sz="2400" dirty="0">
                <a:solidFill>
                  <a:srgbClr val="1C3E71"/>
                </a:solidFill>
              </a:rPr>
              <a:t> gene </a:t>
            </a:r>
            <a:r>
              <a:rPr lang="en-US" sz="2400" dirty="0" err="1">
                <a:solidFill>
                  <a:srgbClr val="1C3E71"/>
                </a:solidFill>
              </a:rPr>
              <a:t>giữa</a:t>
            </a:r>
            <a:r>
              <a:rPr lang="en-US" sz="2400" dirty="0">
                <a:solidFill>
                  <a:srgbClr val="1C3E71"/>
                </a:solidFill>
              </a:rPr>
              <a:t> </a:t>
            </a:r>
            <a:r>
              <a:rPr lang="en-US" sz="2400" dirty="0" err="1">
                <a:solidFill>
                  <a:srgbClr val="1C3E71"/>
                </a:solidFill>
              </a:rPr>
              <a:t>hai</a:t>
            </a:r>
            <a:r>
              <a:rPr lang="en-US" sz="2400" dirty="0">
                <a:solidFill>
                  <a:srgbClr val="1C3E71"/>
                </a:solidFill>
              </a:rPr>
              <a:t> gene </a:t>
            </a:r>
            <a:r>
              <a:rPr lang="en-US" sz="2400" dirty="0" err="1">
                <a:solidFill>
                  <a:srgbClr val="1C3E71"/>
                </a:solidFill>
              </a:rPr>
              <a:t>có</a:t>
            </a:r>
            <a:r>
              <a:rPr lang="en-US" sz="2400" dirty="0">
                <a:solidFill>
                  <a:srgbClr val="1C3E71"/>
                </a:solidFill>
              </a:rPr>
              <a:t> </a:t>
            </a:r>
            <a:r>
              <a:rPr lang="en-US" sz="2400" dirty="0" err="1">
                <a:solidFill>
                  <a:srgbClr val="1C3E71"/>
                </a:solidFill>
              </a:rPr>
              <a:t>thể</a:t>
            </a:r>
            <a:r>
              <a:rPr lang="en-US" sz="2400" dirty="0">
                <a:solidFill>
                  <a:srgbClr val="1C3E71"/>
                </a:solidFill>
              </a:rPr>
              <a:t> </a:t>
            </a:r>
            <a:r>
              <a:rPr lang="en-US" sz="2400" dirty="0" err="1">
                <a:solidFill>
                  <a:srgbClr val="1C3E71"/>
                </a:solidFill>
              </a:rPr>
              <a:t>giúp</a:t>
            </a:r>
            <a:r>
              <a:rPr lang="en-US" sz="2400" dirty="0">
                <a:solidFill>
                  <a:srgbClr val="1C3E71"/>
                </a:solidFill>
              </a:rPr>
              <a:t> </a:t>
            </a:r>
            <a:r>
              <a:rPr lang="en-US" sz="2400" dirty="0" err="1">
                <a:solidFill>
                  <a:srgbClr val="1C3E71"/>
                </a:solidFill>
              </a:rPr>
              <a:t>dự</a:t>
            </a:r>
            <a:r>
              <a:rPr lang="en-US" sz="2400" dirty="0">
                <a:solidFill>
                  <a:srgbClr val="1C3E71"/>
                </a:solidFill>
              </a:rPr>
              <a:t> </a:t>
            </a:r>
            <a:r>
              <a:rPr lang="en-US" sz="2400" dirty="0" err="1">
                <a:solidFill>
                  <a:srgbClr val="1C3E71"/>
                </a:solidFill>
              </a:rPr>
              <a:t>đoán</a:t>
            </a:r>
            <a:r>
              <a:rPr lang="en-US" sz="2400" dirty="0">
                <a:solidFill>
                  <a:srgbClr val="1C3E71"/>
                </a:solidFill>
              </a:rPr>
              <a:t> </a:t>
            </a:r>
            <a:r>
              <a:rPr lang="en-US" sz="2400" dirty="0" err="1">
                <a:solidFill>
                  <a:srgbClr val="1C3E71"/>
                </a:solidFill>
              </a:rPr>
              <a:t>tần</a:t>
            </a:r>
            <a:r>
              <a:rPr lang="en-US" sz="2400" dirty="0">
                <a:solidFill>
                  <a:srgbClr val="1C3E71"/>
                </a:solidFill>
              </a:rPr>
              <a:t> </a:t>
            </a:r>
            <a:r>
              <a:rPr lang="en-US" sz="2400" dirty="0" err="1">
                <a:solidFill>
                  <a:srgbClr val="1C3E71"/>
                </a:solidFill>
              </a:rPr>
              <a:t>số</a:t>
            </a:r>
            <a:r>
              <a:rPr lang="en-US" sz="2400" dirty="0">
                <a:solidFill>
                  <a:srgbClr val="1C3E71"/>
                </a:solidFill>
              </a:rPr>
              <a:t> </a:t>
            </a:r>
            <a:r>
              <a:rPr lang="en-US" sz="2400" dirty="0" err="1">
                <a:solidFill>
                  <a:srgbClr val="1C3E71"/>
                </a:solidFill>
              </a:rPr>
              <a:t>các</a:t>
            </a:r>
            <a:r>
              <a:rPr lang="en-US" sz="2400" dirty="0">
                <a:solidFill>
                  <a:srgbClr val="1C3E71"/>
                </a:solidFill>
              </a:rPr>
              <a:t> </a:t>
            </a:r>
            <a:r>
              <a:rPr lang="en-US" sz="2400" dirty="0" err="1">
                <a:solidFill>
                  <a:srgbClr val="1C3E71"/>
                </a:solidFill>
              </a:rPr>
              <a:t>tổ</a:t>
            </a:r>
            <a:r>
              <a:rPr lang="en-US" sz="2400" dirty="0">
                <a:solidFill>
                  <a:srgbClr val="1C3E71"/>
                </a:solidFill>
              </a:rPr>
              <a:t> </a:t>
            </a:r>
            <a:r>
              <a:rPr lang="en-US" sz="2400" dirty="0" err="1">
                <a:solidFill>
                  <a:srgbClr val="1C3E71"/>
                </a:solidFill>
              </a:rPr>
              <a:t>hợp</a:t>
            </a:r>
            <a:r>
              <a:rPr lang="en-US" sz="2400" dirty="0">
                <a:solidFill>
                  <a:srgbClr val="1C3E71"/>
                </a:solidFill>
              </a:rPr>
              <a:t> gene </a:t>
            </a:r>
            <a:r>
              <a:rPr lang="en-US" sz="2400" dirty="0" err="1">
                <a:solidFill>
                  <a:srgbClr val="1C3E71"/>
                </a:solidFill>
              </a:rPr>
              <a:t>mới</a:t>
            </a:r>
            <a:r>
              <a:rPr lang="en-US" sz="2400" dirty="0">
                <a:solidFill>
                  <a:srgbClr val="1C3E71"/>
                </a:solidFill>
              </a:rPr>
              <a:t> </a:t>
            </a:r>
            <a:r>
              <a:rPr lang="en-US" sz="2400" dirty="0" err="1">
                <a:solidFill>
                  <a:srgbClr val="1C3E71"/>
                </a:solidFill>
              </a:rPr>
              <a:t>trong</a:t>
            </a:r>
            <a:r>
              <a:rPr lang="en-US" sz="2400" dirty="0">
                <a:solidFill>
                  <a:srgbClr val="1C3E71"/>
                </a:solidFill>
              </a:rPr>
              <a:t> </a:t>
            </a:r>
            <a:r>
              <a:rPr lang="en-US" sz="2400" dirty="0" err="1">
                <a:solidFill>
                  <a:srgbClr val="1C3E71"/>
                </a:solidFill>
              </a:rPr>
              <a:t>phép</a:t>
            </a:r>
            <a:r>
              <a:rPr lang="en-US" sz="2400" dirty="0">
                <a:solidFill>
                  <a:srgbClr val="1C3E71"/>
                </a:solidFill>
              </a:rPr>
              <a:t> </a:t>
            </a:r>
            <a:r>
              <a:rPr lang="en-US" sz="2400" dirty="0" err="1">
                <a:solidFill>
                  <a:srgbClr val="1C3E71"/>
                </a:solidFill>
              </a:rPr>
              <a:t>lai</a:t>
            </a:r>
            <a:r>
              <a:rPr lang="en-US" sz="2400" dirty="0">
                <a:solidFill>
                  <a:srgbClr val="1C3E71"/>
                </a:solidFill>
              </a:rPr>
              <a:t> </a:t>
            </a:r>
            <a:r>
              <a:rPr lang="en-US" sz="2400" dirty="0" err="1">
                <a:solidFill>
                  <a:srgbClr val="1C3E71"/>
                </a:solidFill>
              </a:rPr>
              <a:t>có</a:t>
            </a:r>
            <a:r>
              <a:rPr lang="en-US" sz="2400" dirty="0">
                <a:solidFill>
                  <a:srgbClr val="1C3E71"/>
                </a:solidFill>
              </a:rPr>
              <a:t> ý </a:t>
            </a:r>
            <a:r>
              <a:rPr lang="en-US" sz="2400" dirty="0" err="1">
                <a:solidFill>
                  <a:srgbClr val="1C3E71"/>
                </a:solidFill>
              </a:rPr>
              <a:t>nghĩa</a:t>
            </a:r>
            <a:r>
              <a:rPr lang="en-US" sz="2400" dirty="0">
                <a:solidFill>
                  <a:srgbClr val="1C3E71"/>
                </a:solidFill>
              </a:rPr>
              <a:t> </a:t>
            </a:r>
            <a:r>
              <a:rPr lang="en-US" sz="2400" dirty="0" err="1">
                <a:solidFill>
                  <a:srgbClr val="1C3E71"/>
                </a:solidFill>
              </a:rPr>
              <a:t>trong</a:t>
            </a:r>
            <a:r>
              <a:rPr lang="en-US" sz="2400" dirty="0">
                <a:solidFill>
                  <a:srgbClr val="1C3E71"/>
                </a:solidFill>
              </a:rPr>
              <a:t> </a:t>
            </a:r>
            <a:r>
              <a:rPr lang="en-US" sz="2400" dirty="0" err="1">
                <a:solidFill>
                  <a:srgbClr val="1C3E71"/>
                </a:solidFill>
              </a:rPr>
              <a:t>việc</a:t>
            </a:r>
            <a:r>
              <a:rPr lang="en-US" sz="2400" dirty="0">
                <a:solidFill>
                  <a:srgbClr val="1C3E71"/>
                </a:solidFill>
              </a:rPr>
              <a:t> </a:t>
            </a:r>
            <a:r>
              <a:rPr lang="en-US" sz="2400" dirty="0" err="1">
                <a:solidFill>
                  <a:srgbClr val="1C3E71"/>
                </a:solidFill>
              </a:rPr>
              <a:t>chọn</a:t>
            </a:r>
            <a:r>
              <a:rPr lang="en-US" sz="2400" dirty="0">
                <a:solidFill>
                  <a:srgbClr val="1C3E71"/>
                </a:solidFill>
              </a:rPr>
              <a:t>, </a:t>
            </a:r>
            <a:r>
              <a:rPr lang="en-US" sz="2400" dirty="0" err="1">
                <a:solidFill>
                  <a:srgbClr val="1C3E71"/>
                </a:solidFill>
              </a:rPr>
              <a:t>tạo</a:t>
            </a:r>
            <a:r>
              <a:rPr lang="en-US" sz="2400" dirty="0">
                <a:solidFill>
                  <a:srgbClr val="1C3E71"/>
                </a:solidFill>
              </a:rPr>
              <a:t> </a:t>
            </a:r>
            <a:r>
              <a:rPr lang="en-US" sz="2400" dirty="0" err="1">
                <a:solidFill>
                  <a:srgbClr val="1C3E71"/>
                </a:solidFill>
              </a:rPr>
              <a:t>giống</a:t>
            </a:r>
            <a:r>
              <a:rPr lang="en-US" sz="2400" dirty="0">
                <a:solidFill>
                  <a:srgbClr val="1C3E71"/>
                </a:solidFill>
              </a:rPr>
              <a:t>.</a:t>
            </a:r>
          </a:p>
        </p:txBody>
      </p:sp>
      <p:pic>
        <p:nvPicPr>
          <p:cNvPr id="5" name="Picture 14" descr="Copyright - Free files and folders icons">
            <a:extLst>
              <a:ext uri="{FF2B5EF4-FFF2-40B4-BE49-F238E27FC236}">
                <a16:creationId xmlns:a16="http://schemas.microsoft.com/office/drawing/2014/main" id="{D520CC94-C8C0-4571-B086-D98EE05D7F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9937" y="1011587"/>
            <a:ext cx="870889" cy="87088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E27D33F-BEDF-4102-8C7C-A3004F9CD4DF}"/>
              </a:ext>
            </a:extLst>
          </p:cNvPr>
          <p:cNvSpPr txBox="1"/>
          <p:nvPr/>
        </p:nvSpPr>
        <p:spPr>
          <a:xfrm>
            <a:off x="4492036" y="760188"/>
            <a:ext cx="3207929" cy="584775"/>
          </a:xfrm>
          <a:prstGeom prst="rect">
            <a:avLst/>
          </a:prstGeom>
          <a:noFill/>
        </p:spPr>
        <p:txBody>
          <a:bodyPr wrap="none" rtlCol="0">
            <a:spAutoFit/>
          </a:bodyPr>
          <a:lstStyle/>
          <a:p>
            <a:pPr marL="0" indent="0">
              <a:spcBef>
                <a:spcPts val="0"/>
              </a:spcBef>
              <a:buFont typeface="Arial" panose="020B0604020202020204" pitchFamily="34" charset="0"/>
              <a:buNone/>
            </a:pPr>
            <a:r>
              <a:rPr lang="vi-VN" sz="3200" b="1" dirty="0">
                <a:solidFill>
                  <a:srgbClr val="1C3E71"/>
                </a:solidFill>
                <a:latin typeface="+mj-lt"/>
                <a:ea typeface="Roboto" panose="02000000000000000000" pitchFamily="2" charset="0"/>
              </a:rPr>
              <a:t>Bản đồ di truyền</a:t>
            </a:r>
            <a:endParaRPr lang="en-US" sz="3200" b="1" dirty="0">
              <a:solidFill>
                <a:srgbClr val="1C3E71"/>
              </a:solidFill>
              <a:latin typeface="+mj-lt"/>
              <a:ea typeface="Roboto" panose="02000000000000000000" pitchFamily="2" charset="0"/>
            </a:endParaRPr>
          </a:p>
        </p:txBody>
      </p:sp>
    </p:spTree>
    <p:extLst>
      <p:ext uri="{BB962C8B-B14F-4D97-AF65-F5344CB8AC3E}">
        <p14:creationId xmlns:p14="http://schemas.microsoft.com/office/powerpoint/2010/main" val="15072537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Google Shape;524;p46">
            <a:extLst>
              <a:ext uri="{FF2B5EF4-FFF2-40B4-BE49-F238E27FC236}">
                <a16:creationId xmlns:a16="http://schemas.microsoft.com/office/drawing/2014/main" id="{88E065EA-CB1B-4875-A93A-1A62C4CAA58E}"/>
              </a:ext>
            </a:extLst>
          </p:cNvPr>
          <p:cNvSpPr/>
          <p:nvPr/>
        </p:nvSpPr>
        <p:spPr>
          <a:xfrm>
            <a:off x="-1562628" y="3351317"/>
            <a:ext cx="791400" cy="754200"/>
          </a:xfrm>
          <a:prstGeom prst="roundRect">
            <a:avLst>
              <a:gd name="adj" fmla="val 16667"/>
            </a:avLst>
          </a:prstGeom>
          <a:solidFill>
            <a:srgbClr val="35CEC3"/>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rgbClr val="084B5E"/>
              </a:solidFill>
              <a:effectLst/>
              <a:uLnTx/>
              <a:uFillTx/>
              <a:latin typeface="+mj-lt"/>
            </a:endParaRPr>
          </a:p>
        </p:txBody>
      </p:sp>
      <p:sp>
        <p:nvSpPr>
          <p:cNvPr id="9" name="Google Shape;527;p46">
            <a:extLst>
              <a:ext uri="{FF2B5EF4-FFF2-40B4-BE49-F238E27FC236}">
                <a16:creationId xmlns:a16="http://schemas.microsoft.com/office/drawing/2014/main" id="{47B56541-0F33-4E0C-BFF0-A6761B600E0C}"/>
              </a:ext>
            </a:extLst>
          </p:cNvPr>
          <p:cNvSpPr txBox="1"/>
          <p:nvPr/>
        </p:nvSpPr>
        <p:spPr>
          <a:xfrm>
            <a:off x="-1562628" y="3508367"/>
            <a:ext cx="791400" cy="440100"/>
          </a:xfrm>
          <a:prstGeom prst="rect">
            <a:avLst/>
          </a:prstGeom>
          <a:noFill/>
          <a:ln>
            <a:noFill/>
          </a:ln>
        </p:spPr>
        <p:txBody>
          <a:bodyPr spcFirstLastPara="1" wrap="square" lIns="91425" tIns="91425" rIns="91425" bIns="91425"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 sz="1000" b="0" i="0" u="none" strike="noStrike" kern="0" cap="none" spc="0" normalizeH="0" baseline="0" noProof="0">
                <a:ln>
                  <a:noFill/>
                </a:ln>
                <a:solidFill>
                  <a:srgbClr val="084B5E"/>
                </a:solidFill>
                <a:effectLst/>
                <a:uLnTx/>
                <a:uFillTx/>
                <a:latin typeface="+mj-lt"/>
              </a:rPr>
              <a:t>#35cec3</a:t>
            </a:r>
            <a:endParaRPr kumimoji="0" sz="1000" b="0" i="0" u="none" strike="noStrike" kern="0" cap="none" spc="0" normalizeH="0" baseline="0" noProof="0">
              <a:ln>
                <a:noFill/>
              </a:ln>
              <a:solidFill>
                <a:srgbClr val="084B5E"/>
              </a:solidFill>
              <a:effectLst/>
              <a:uLnTx/>
              <a:uFillTx/>
              <a:latin typeface="+mj-lt"/>
            </a:endParaRPr>
          </a:p>
        </p:txBody>
      </p:sp>
      <p:sp>
        <p:nvSpPr>
          <p:cNvPr id="2" name="Google Shape;243;p28">
            <a:extLst>
              <a:ext uri="{FF2B5EF4-FFF2-40B4-BE49-F238E27FC236}">
                <a16:creationId xmlns:a16="http://schemas.microsoft.com/office/drawing/2014/main" id="{CF6667E3-18D9-021A-7C88-4865E2AC8EBD}"/>
              </a:ext>
            </a:extLst>
          </p:cNvPr>
          <p:cNvSpPr txBox="1">
            <a:spLocks/>
          </p:cNvSpPr>
          <p:nvPr/>
        </p:nvSpPr>
        <p:spPr>
          <a:xfrm>
            <a:off x="2471357" y="1945912"/>
            <a:ext cx="8469170" cy="1483088"/>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2400"/>
              <a:buFont typeface="Krona One"/>
              <a:buNone/>
              <a:defRPr sz="1800" b="1" i="0" u="none" strike="noStrike" cap="none">
                <a:solidFill>
                  <a:schemeClr val="dk1"/>
                </a:solidFill>
                <a:latin typeface="Montserrat"/>
                <a:ea typeface="Montserrat"/>
                <a:cs typeface="Montserrat"/>
                <a:sym typeface="Montserrat"/>
              </a:defRPr>
            </a:lvl1pPr>
            <a:lvl2pPr marL="914400" marR="0" lvl="1"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2pPr>
            <a:lvl3pPr marL="1371600" marR="0" lvl="2"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3pPr>
            <a:lvl4pPr marL="1828800" marR="0" lvl="3"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4pPr>
            <a:lvl5pPr marL="2286000" marR="0" lvl="4"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5pPr>
            <a:lvl6pPr marL="2743200" marR="0" lvl="5"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6pPr>
            <a:lvl7pPr marL="3200400" marR="0" lvl="6"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7pPr>
            <a:lvl8pPr marL="3657600" marR="0" lvl="7"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8pPr>
            <a:lvl9pPr marL="4114800" marR="0" lvl="8" indent="-317500" algn="ctr" rtl="0">
              <a:lnSpc>
                <a:spcPct val="100000"/>
              </a:lnSpc>
              <a:spcBef>
                <a:spcPts val="0"/>
              </a:spcBef>
              <a:spcAft>
                <a:spcPts val="0"/>
              </a:spcAft>
              <a:buClr>
                <a:schemeClr val="dk2"/>
              </a:buClr>
              <a:buSzPts val="2400"/>
              <a:buFont typeface="Krona One"/>
              <a:buNone/>
              <a:defRPr sz="2400" b="0" i="0" u="none" strike="noStrike" cap="none">
                <a:solidFill>
                  <a:schemeClr val="dk2"/>
                </a:solidFill>
                <a:latin typeface="Krona One"/>
                <a:ea typeface="Krona One"/>
                <a:cs typeface="Krona One"/>
                <a:sym typeface="Krona One"/>
              </a:defRPr>
            </a:lvl9pPr>
          </a:lstStyle>
          <a:p>
            <a:pPr marL="0" indent="0" algn="just"/>
            <a:r>
              <a:rPr lang="vi-VN" sz="2800" dirty="0">
                <a:solidFill>
                  <a:srgbClr val="1C3E71"/>
                </a:solidFill>
                <a:latin typeface="+mj-lt"/>
                <a:ea typeface="Roboto" panose="02000000000000000000" pitchFamily="2" charset="0"/>
              </a:rPr>
              <a:t>Quan điểm của Mendel và Morgan về tính quy luật của hiện tượng di truyền</a:t>
            </a:r>
            <a:endParaRPr lang="en-US" sz="2800" dirty="0">
              <a:solidFill>
                <a:srgbClr val="1C3E71"/>
              </a:solidFill>
              <a:latin typeface="+mj-lt"/>
              <a:ea typeface="Roboto" panose="02000000000000000000" pitchFamily="2" charset="0"/>
            </a:endParaRPr>
          </a:p>
        </p:txBody>
      </p:sp>
      <p:grpSp>
        <p:nvGrpSpPr>
          <p:cNvPr id="3" name="Group 2">
            <a:extLst>
              <a:ext uri="{FF2B5EF4-FFF2-40B4-BE49-F238E27FC236}">
                <a16:creationId xmlns:a16="http://schemas.microsoft.com/office/drawing/2014/main" id="{96215428-0DED-05C4-D177-243A34B44AAC}"/>
              </a:ext>
            </a:extLst>
          </p:cNvPr>
          <p:cNvGrpSpPr/>
          <p:nvPr/>
        </p:nvGrpSpPr>
        <p:grpSpPr>
          <a:xfrm>
            <a:off x="1435061" y="2215305"/>
            <a:ext cx="919012" cy="862860"/>
            <a:chOff x="1091526" y="4526673"/>
            <a:chExt cx="919012" cy="862860"/>
          </a:xfrm>
        </p:grpSpPr>
        <p:sp>
          <p:nvSpPr>
            <p:cNvPr id="6" name="Oval 5">
              <a:extLst>
                <a:ext uri="{FF2B5EF4-FFF2-40B4-BE49-F238E27FC236}">
                  <a16:creationId xmlns:a16="http://schemas.microsoft.com/office/drawing/2014/main" id="{EE44EBF7-E8CA-3BAF-B345-16C9E35F70AA}"/>
                </a:ext>
              </a:extLst>
            </p:cNvPr>
            <p:cNvSpPr/>
            <p:nvPr/>
          </p:nvSpPr>
          <p:spPr>
            <a:xfrm>
              <a:off x="1091526" y="4526673"/>
              <a:ext cx="898865" cy="862860"/>
            </a:xfrm>
            <a:prstGeom prst="ellipse">
              <a:avLst/>
            </a:prstGeom>
            <a:solidFill>
              <a:srgbClr val="1C3E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rgbClr val="1A5653"/>
                </a:solidFill>
              </a:endParaRPr>
            </a:p>
          </p:txBody>
        </p:sp>
        <p:sp>
          <p:nvSpPr>
            <p:cNvPr id="7" name="Google Shape;333;p34">
              <a:extLst>
                <a:ext uri="{FF2B5EF4-FFF2-40B4-BE49-F238E27FC236}">
                  <a16:creationId xmlns:a16="http://schemas.microsoft.com/office/drawing/2014/main" id="{0675C405-BA78-7B78-A799-A70D895023B9}"/>
                </a:ext>
              </a:extLst>
            </p:cNvPr>
            <p:cNvSpPr txBox="1">
              <a:spLocks/>
            </p:cNvSpPr>
            <p:nvPr/>
          </p:nvSpPr>
          <p:spPr>
            <a:xfrm flipH="1">
              <a:off x="1266002" y="4558613"/>
              <a:ext cx="744536"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100"/>
                <a:buFont typeface="Nunito Light"/>
                <a:buAutoNum type="arabicPeriod"/>
                <a:defRPr sz="1400" b="0" i="0" u="none" strike="noStrike" cap="none">
                  <a:solidFill>
                    <a:schemeClr val="dk2"/>
                  </a:solidFill>
                  <a:latin typeface="Montserrat"/>
                  <a:ea typeface="Montserrat"/>
                  <a:cs typeface="Montserrat"/>
                  <a:sym typeface="Montserrat"/>
                </a:defRPr>
              </a:lvl1pPr>
              <a:lvl2pPr marL="914400" marR="0" lvl="1" indent="-317500" algn="ctr" rtl="0">
                <a:lnSpc>
                  <a:spcPct val="100000"/>
                </a:lnSpc>
                <a:spcBef>
                  <a:spcPts val="1000"/>
                </a:spcBef>
                <a:spcAft>
                  <a:spcPts val="0"/>
                </a:spcAft>
                <a:buClr>
                  <a:srgbClr val="E76A28"/>
                </a:buClr>
                <a:buSzPts val="1600"/>
                <a:buFont typeface="Nunito Light"/>
                <a:buAutoNum type="alphaLcPeriod"/>
                <a:defRPr sz="1400" b="0" i="0" u="none" strike="noStrike" cap="none">
                  <a:solidFill>
                    <a:schemeClr val="dk2"/>
                  </a:solidFill>
                  <a:latin typeface="Montserrat"/>
                  <a:ea typeface="Montserrat"/>
                  <a:cs typeface="Montserrat"/>
                  <a:sym typeface="Montserrat"/>
                </a:defRPr>
              </a:lvl2pPr>
              <a:lvl3pPr marL="1371600" marR="0" lvl="2" indent="-317500" algn="ctr" rtl="0">
                <a:lnSpc>
                  <a:spcPct val="100000"/>
                </a:lnSpc>
                <a:spcBef>
                  <a:spcPts val="1600"/>
                </a:spcBef>
                <a:spcAft>
                  <a:spcPts val="0"/>
                </a:spcAft>
                <a:buClr>
                  <a:srgbClr val="E76A28"/>
                </a:buClr>
                <a:buSzPts val="1500"/>
                <a:buFont typeface="Nunito Light"/>
                <a:buAutoNum type="romanLcPeriod"/>
                <a:defRPr sz="1400" b="0" i="0" u="none" strike="noStrike" cap="none">
                  <a:solidFill>
                    <a:schemeClr val="dk2"/>
                  </a:solidFill>
                  <a:latin typeface="Montserrat"/>
                  <a:ea typeface="Montserrat"/>
                  <a:cs typeface="Montserrat"/>
                  <a:sym typeface="Montserrat"/>
                </a:defRPr>
              </a:lvl3pPr>
              <a:lvl4pPr marL="1828800" marR="0" lvl="3" indent="-317500" algn="ctr" rtl="0">
                <a:lnSpc>
                  <a:spcPct val="100000"/>
                </a:lnSpc>
                <a:spcBef>
                  <a:spcPts val="1600"/>
                </a:spcBef>
                <a:spcAft>
                  <a:spcPts val="0"/>
                </a:spcAft>
                <a:buClr>
                  <a:srgbClr val="E76A28"/>
                </a:buClr>
                <a:buSzPts val="1500"/>
                <a:buFont typeface="Nunito Light"/>
                <a:buAutoNum type="arabicPeriod"/>
                <a:defRPr sz="1400" b="0" i="0" u="none" strike="noStrike" cap="none">
                  <a:solidFill>
                    <a:schemeClr val="dk2"/>
                  </a:solidFill>
                  <a:latin typeface="Montserrat"/>
                  <a:ea typeface="Montserrat"/>
                  <a:cs typeface="Montserrat"/>
                  <a:sym typeface="Montserrat"/>
                </a:defRPr>
              </a:lvl4pPr>
              <a:lvl5pPr marL="2286000" marR="0" lvl="4" indent="-317500" algn="ctr" rtl="0">
                <a:lnSpc>
                  <a:spcPct val="100000"/>
                </a:lnSpc>
                <a:spcBef>
                  <a:spcPts val="1600"/>
                </a:spcBef>
                <a:spcAft>
                  <a:spcPts val="0"/>
                </a:spcAft>
                <a:buClr>
                  <a:srgbClr val="E76A28"/>
                </a:buClr>
                <a:buSzPts val="1400"/>
                <a:buFont typeface="Nunito Light"/>
                <a:buAutoNum type="alphaLcPeriod"/>
                <a:defRPr sz="1400" b="0" i="0" u="none" strike="noStrike" cap="none">
                  <a:solidFill>
                    <a:schemeClr val="dk2"/>
                  </a:solidFill>
                  <a:latin typeface="Montserrat"/>
                  <a:ea typeface="Montserrat"/>
                  <a:cs typeface="Montserrat"/>
                  <a:sym typeface="Montserrat"/>
                </a:defRPr>
              </a:lvl5pPr>
              <a:lvl6pPr marL="2743200" marR="0" lvl="5" indent="-317500" algn="ctr" rtl="0">
                <a:lnSpc>
                  <a:spcPct val="100000"/>
                </a:lnSpc>
                <a:spcBef>
                  <a:spcPts val="1600"/>
                </a:spcBef>
                <a:spcAft>
                  <a:spcPts val="0"/>
                </a:spcAft>
                <a:buClr>
                  <a:srgbClr val="999999"/>
                </a:buClr>
                <a:buSzPts val="1400"/>
                <a:buFont typeface="Nunito Light"/>
                <a:buAutoNum type="romanLcPeriod"/>
                <a:defRPr sz="1400" b="0" i="0" u="none" strike="noStrike" cap="none">
                  <a:solidFill>
                    <a:schemeClr val="dk2"/>
                  </a:solidFill>
                  <a:latin typeface="Montserrat"/>
                  <a:ea typeface="Montserrat"/>
                  <a:cs typeface="Montserrat"/>
                  <a:sym typeface="Montserrat"/>
                </a:defRPr>
              </a:lvl6pPr>
              <a:lvl7pPr marL="3200400" marR="0" lvl="6" indent="-317500" algn="ctr" rtl="0">
                <a:lnSpc>
                  <a:spcPct val="100000"/>
                </a:lnSpc>
                <a:spcBef>
                  <a:spcPts val="1600"/>
                </a:spcBef>
                <a:spcAft>
                  <a:spcPts val="0"/>
                </a:spcAft>
                <a:buClr>
                  <a:srgbClr val="999999"/>
                </a:buClr>
                <a:buSzPts val="1300"/>
                <a:buFont typeface="Nunito Light"/>
                <a:buAutoNum type="arabicPeriod"/>
                <a:defRPr sz="1400" b="0" i="0" u="none" strike="noStrike" cap="none">
                  <a:solidFill>
                    <a:schemeClr val="dk2"/>
                  </a:solidFill>
                  <a:latin typeface="Montserrat"/>
                  <a:ea typeface="Montserrat"/>
                  <a:cs typeface="Montserrat"/>
                  <a:sym typeface="Montserrat"/>
                </a:defRPr>
              </a:lvl7pPr>
              <a:lvl8pPr marL="3657600" marR="0" lvl="7" indent="-317500" algn="ctr" rtl="0">
                <a:lnSpc>
                  <a:spcPct val="100000"/>
                </a:lnSpc>
                <a:spcBef>
                  <a:spcPts val="1600"/>
                </a:spcBef>
                <a:spcAft>
                  <a:spcPts val="0"/>
                </a:spcAft>
                <a:buClr>
                  <a:srgbClr val="999999"/>
                </a:buClr>
                <a:buSzPts val="1300"/>
                <a:buFont typeface="Nunito Light"/>
                <a:buAutoNum type="alphaLcPeriod"/>
                <a:defRPr sz="1400" b="0" i="0" u="none" strike="noStrike" cap="none">
                  <a:solidFill>
                    <a:schemeClr val="dk2"/>
                  </a:solidFill>
                  <a:latin typeface="Montserrat"/>
                  <a:ea typeface="Montserrat"/>
                  <a:cs typeface="Montserrat"/>
                  <a:sym typeface="Montserrat"/>
                </a:defRPr>
              </a:lvl8pPr>
              <a:lvl9pPr marL="4114800" marR="0" lvl="8" indent="-317500" algn="ctr" rtl="0">
                <a:lnSpc>
                  <a:spcPct val="100000"/>
                </a:lnSpc>
                <a:spcBef>
                  <a:spcPts val="1600"/>
                </a:spcBef>
                <a:spcAft>
                  <a:spcPts val="1600"/>
                </a:spcAft>
                <a:buClr>
                  <a:srgbClr val="999999"/>
                </a:buClr>
                <a:buSzPts val="1400"/>
                <a:buFont typeface="Nunito Light"/>
                <a:buAutoNum type="romanLcPeriod"/>
                <a:defRPr sz="1400" b="0" i="0" u="none" strike="noStrike" cap="none">
                  <a:solidFill>
                    <a:schemeClr val="dk2"/>
                  </a:solidFill>
                  <a:latin typeface="Montserrat"/>
                  <a:ea typeface="Montserrat"/>
                  <a:cs typeface="Montserrat"/>
                  <a:sym typeface="Montserrat"/>
                </a:defRPr>
              </a:lvl9pPr>
            </a:lstStyle>
            <a:p>
              <a:pPr marL="0" indent="0">
                <a:buFont typeface="Nunito Light"/>
                <a:buNone/>
              </a:pPr>
              <a:r>
                <a:rPr lang="en-US" sz="3600" b="1" dirty="0" smtClean="0">
                  <a:solidFill>
                    <a:schemeClr val="bg1"/>
                  </a:solidFill>
                  <a:latin typeface="+mj-lt"/>
                </a:rPr>
                <a:t>IV</a:t>
              </a:r>
              <a:endParaRPr lang="en-US" sz="3600" b="1" dirty="0">
                <a:solidFill>
                  <a:schemeClr val="bg1"/>
                </a:solidFill>
                <a:latin typeface="+mj-lt"/>
              </a:endParaRPr>
            </a:p>
          </p:txBody>
        </p:sp>
      </p:grpSp>
    </p:spTree>
    <p:extLst>
      <p:ext uri="{BB962C8B-B14F-4D97-AF65-F5344CB8AC3E}">
        <p14:creationId xmlns:p14="http://schemas.microsoft.com/office/powerpoint/2010/main" val="25627077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394C55B-CF4F-C5EE-5F81-54ECBA2A9180}"/>
              </a:ext>
            </a:extLst>
          </p:cNvPr>
          <p:cNvSpPr txBox="1"/>
          <p:nvPr/>
        </p:nvSpPr>
        <p:spPr>
          <a:xfrm>
            <a:off x="2161579" y="1134786"/>
            <a:ext cx="8673198" cy="2800767"/>
          </a:xfrm>
          <a:prstGeom prst="rect">
            <a:avLst/>
          </a:prstGeom>
          <a:solidFill>
            <a:srgbClr val="DAF6F4"/>
          </a:solidFill>
        </p:spPr>
        <p:txBody>
          <a:bodyPr wrap="square" rtlCol="0" anchor="ctr">
            <a:spAutoFit/>
          </a:bodyPr>
          <a:lstStyle/>
          <a:p>
            <a:pPr algn="just">
              <a:lnSpc>
                <a:spcPct val="150000"/>
              </a:lnSpc>
            </a:pPr>
            <a:r>
              <a:rPr lang="vi-VN" sz="2400" b="1" dirty="0">
                <a:solidFill>
                  <a:srgbClr val="1C3E71"/>
                </a:solidFill>
              </a:rPr>
              <a:t>           Nghiên cứu thông tin SGK và cho biết:</a:t>
            </a:r>
          </a:p>
          <a:p>
            <a:pPr algn="just">
              <a:lnSpc>
                <a:spcPct val="150000"/>
              </a:lnSpc>
            </a:pPr>
            <a:r>
              <a:rPr lang="vi-VN" sz="2400" b="1" dirty="0">
                <a:solidFill>
                  <a:srgbClr val="1C3E71"/>
                </a:solidFill>
              </a:rPr>
              <a:t>                 - Quan niệm của Mendel về bản chất sự di truyền tính trạng?</a:t>
            </a:r>
          </a:p>
          <a:p>
            <a:pPr algn="just">
              <a:lnSpc>
                <a:spcPct val="150000"/>
              </a:lnSpc>
            </a:pPr>
            <a:r>
              <a:rPr lang="vi-VN" sz="2400" b="1" dirty="0">
                <a:solidFill>
                  <a:srgbClr val="1C3E71"/>
                </a:solidFill>
              </a:rPr>
              <a:t>                 - Vì sao nói “thực chất quy luật vận động của gene là sự vận động của NST</a:t>
            </a:r>
            <a:r>
              <a:rPr lang="en-US" sz="2400" b="1" dirty="0">
                <a:solidFill>
                  <a:srgbClr val="1C3E71"/>
                </a:solidFill>
              </a:rPr>
              <a:t>”</a:t>
            </a:r>
            <a:r>
              <a:rPr lang="vi-VN" sz="2400" b="1" dirty="0">
                <a:solidFill>
                  <a:srgbClr val="1C3E71"/>
                </a:solidFill>
              </a:rPr>
              <a:t>?</a:t>
            </a:r>
            <a:endParaRPr lang="en-US" sz="2400" b="1" dirty="0">
              <a:solidFill>
                <a:srgbClr val="1C3E71"/>
              </a:solidFill>
            </a:endParaRPr>
          </a:p>
        </p:txBody>
      </p:sp>
      <p:pic>
        <p:nvPicPr>
          <p:cNvPr id="8" name="Picture 6" descr="Download Focus, Idea, Light Bulb. Royalty-Free Stock Illustration Image -  Pixabay">
            <a:extLst>
              <a:ext uri="{FF2B5EF4-FFF2-40B4-BE49-F238E27FC236}">
                <a16:creationId xmlns:a16="http://schemas.microsoft.com/office/drawing/2014/main" id="{868E5F85-C28D-97CF-704F-69AC3F17A4A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9320" y="1294707"/>
            <a:ext cx="1151805" cy="10427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2115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394C55B-CF4F-C5EE-5F81-54ECBA2A9180}"/>
              </a:ext>
            </a:extLst>
          </p:cNvPr>
          <p:cNvSpPr txBox="1"/>
          <p:nvPr/>
        </p:nvSpPr>
        <p:spPr>
          <a:xfrm>
            <a:off x="1758462" y="1513284"/>
            <a:ext cx="9033183" cy="2800767"/>
          </a:xfrm>
          <a:prstGeom prst="rect">
            <a:avLst/>
          </a:prstGeom>
          <a:solidFill>
            <a:srgbClr val="DAF6F4"/>
          </a:solidFill>
        </p:spPr>
        <p:txBody>
          <a:bodyPr wrap="square" rtlCol="0" anchor="ctr">
            <a:spAutoFit/>
          </a:bodyPr>
          <a:lstStyle/>
          <a:p>
            <a:pPr algn="just">
              <a:lnSpc>
                <a:spcPct val="150000"/>
              </a:lnSpc>
            </a:pPr>
            <a:r>
              <a:rPr lang="vi-VN" sz="2400" b="1" dirty="0">
                <a:solidFill>
                  <a:srgbClr val="1C3E71"/>
                </a:solidFill>
              </a:rPr>
              <a:t>- Quan niệm của Mendel về bản chất sự di truyền tính trạng: “nhân tố di truyền” chính là gene. Mỗi gene có vị trí xác định trên NST gọi là locus.</a:t>
            </a:r>
          </a:p>
          <a:p>
            <a:pPr algn="just">
              <a:lnSpc>
                <a:spcPct val="150000"/>
              </a:lnSpc>
            </a:pPr>
            <a:r>
              <a:rPr lang="vi-VN" sz="2400" b="1" dirty="0">
                <a:solidFill>
                  <a:srgbClr val="1C3E71"/>
                </a:solidFill>
              </a:rPr>
              <a:t>- “</a:t>
            </a:r>
            <a:r>
              <a:rPr lang="en-US" sz="2400" b="1" dirty="0">
                <a:solidFill>
                  <a:srgbClr val="1C3E71"/>
                </a:solidFill>
              </a:rPr>
              <a:t>T</a:t>
            </a:r>
            <a:r>
              <a:rPr lang="vi-VN" sz="2400" b="1" dirty="0">
                <a:solidFill>
                  <a:srgbClr val="1C3E71"/>
                </a:solidFill>
              </a:rPr>
              <a:t>hực chất quy luật vận động của gene là sự vận động của NST: Sự di truyền của gene gắn liền với sự vận động của NST.</a:t>
            </a:r>
            <a:endParaRPr lang="en-US" sz="2400" b="1" dirty="0">
              <a:solidFill>
                <a:srgbClr val="1C3E71"/>
              </a:solidFill>
            </a:endParaRPr>
          </a:p>
        </p:txBody>
      </p:sp>
    </p:spTree>
    <p:extLst>
      <p:ext uri="{BB962C8B-B14F-4D97-AF65-F5344CB8AC3E}">
        <p14:creationId xmlns:p14="http://schemas.microsoft.com/office/powerpoint/2010/main" val="36488583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F3268B-FDCD-4ECA-9794-CC34FA45901B}"/>
              </a:ext>
            </a:extLst>
          </p:cNvPr>
          <p:cNvSpPr/>
          <p:nvPr/>
        </p:nvSpPr>
        <p:spPr>
          <a:xfrm>
            <a:off x="1550826" y="2102638"/>
            <a:ext cx="9644712" cy="2246624"/>
          </a:xfrm>
          <a:prstGeom prst="rect">
            <a:avLst/>
          </a:prstGeom>
          <a:solidFill>
            <a:srgbClr val="EFFBFA"/>
          </a:solidFill>
          <a:ln w="25400" cap="flat" cmpd="sng" algn="ctr">
            <a:solidFill>
              <a:srgbClr val="D1F1EF">
                <a:shade val="50000"/>
              </a:srgbClr>
            </a:solidFill>
            <a:prstDash val="solid"/>
          </a:ln>
          <a:effectLst/>
        </p:spPr>
        <p:txBody>
          <a:bodyPr rtlCol="0" anchor="ctr"/>
          <a:lstStyle/>
          <a:p>
            <a:pPr marL="0" indent="0" algn="just">
              <a:lnSpc>
                <a:spcPct val="150000"/>
              </a:lnSpc>
              <a:buNone/>
            </a:pPr>
            <a:r>
              <a:rPr kumimoji="0" lang="vi-VN" sz="2400" b="1" i="0" u="none" strike="noStrike" kern="0" cap="none" spc="0" normalizeH="0" baseline="0" noProof="0" dirty="0">
                <a:ln>
                  <a:noFill/>
                </a:ln>
                <a:solidFill>
                  <a:srgbClr val="1C3E71"/>
                </a:solidFill>
                <a:effectLst/>
                <a:uLnTx/>
                <a:uFillTx/>
                <a:ea typeface="Roboto" panose="02000000000000000000" pitchFamily="2" charset="0"/>
                <a:cs typeface="+mn-cs"/>
                <a:sym typeface="Arial"/>
              </a:rPr>
              <a:t> </a:t>
            </a:r>
            <a:r>
              <a:rPr lang="vi-VN" sz="2400" b="1" kern="0" dirty="0">
                <a:solidFill>
                  <a:srgbClr val="1C3E71"/>
                </a:solidFill>
                <a:ea typeface="Roboto" panose="02000000000000000000" pitchFamily="2" charset="0"/>
                <a:sym typeface="Arial"/>
              </a:rPr>
              <a:t>Quy luật di truyền của Mendel và Morgan nói riêng và tất cả các quy luậ</a:t>
            </a:r>
            <a:r>
              <a:rPr lang="en-US" sz="2400" b="1" kern="0" dirty="0">
                <a:solidFill>
                  <a:srgbClr val="1C3E71"/>
                </a:solidFill>
                <a:ea typeface="Roboto" panose="02000000000000000000" pitchFamily="2" charset="0"/>
                <a:sym typeface="Arial"/>
              </a:rPr>
              <a:t>t</a:t>
            </a:r>
            <a:r>
              <a:rPr lang="vi-VN" sz="2400" b="1" kern="0" dirty="0">
                <a:solidFill>
                  <a:srgbClr val="1C3E71"/>
                </a:solidFill>
                <a:ea typeface="Roboto" panose="02000000000000000000" pitchFamily="2" charset="0"/>
                <a:sym typeface="Arial"/>
              </a:rPr>
              <a:t> di truyền nói chung là quy luật vận động các gene trên một cặp NST và trên nhiều cặp NST.</a:t>
            </a:r>
            <a:endParaRPr lang="en-US" sz="2400" dirty="0">
              <a:solidFill>
                <a:srgbClr val="1C3E71"/>
              </a:solidFill>
            </a:endParaRPr>
          </a:p>
        </p:txBody>
      </p:sp>
      <p:pic>
        <p:nvPicPr>
          <p:cNvPr id="5" name="Picture 14" descr="Copyright - Free files and folders icons">
            <a:extLst>
              <a:ext uri="{FF2B5EF4-FFF2-40B4-BE49-F238E27FC236}">
                <a16:creationId xmlns:a16="http://schemas.microsoft.com/office/drawing/2014/main" id="{D520CC94-C8C0-4571-B086-D98EE05D7F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3830" y="1744833"/>
            <a:ext cx="870889" cy="87088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E27D33F-BEDF-4102-8C7C-A3004F9CD4DF}"/>
              </a:ext>
            </a:extLst>
          </p:cNvPr>
          <p:cNvSpPr txBox="1"/>
          <p:nvPr/>
        </p:nvSpPr>
        <p:spPr>
          <a:xfrm>
            <a:off x="1932723" y="805258"/>
            <a:ext cx="8528103" cy="1077218"/>
          </a:xfrm>
          <a:prstGeom prst="rect">
            <a:avLst/>
          </a:prstGeom>
          <a:noFill/>
        </p:spPr>
        <p:txBody>
          <a:bodyPr wrap="square" rtlCol="0">
            <a:spAutoFit/>
          </a:bodyPr>
          <a:lstStyle/>
          <a:p>
            <a:pPr marL="0" indent="0" algn="ctr"/>
            <a:r>
              <a:rPr lang="vi-VN" sz="3200" b="1" dirty="0">
                <a:solidFill>
                  <a:srgbClr val="1C3E71"/>
                </a:solidFill>
                <a:latin typeface="+mj-lt"/>
                <a:ea typeface="Roboto" panose="02000000000000000000" pitchFamily="2" charset="0"/>
              </a:rPr>
              <a:t>Quan điểm của Mendel và Morgan về tính quy luật của hiện tượng di truyền</a:t>
            </a:r>
            <a:endParaRPr lang="en-US" sz="3200" b="1" dirty="0">
              <a:solidFill>
                <a:srgbClr val="1C3E71"/>
              </a:solidFill>
              <a:latin typeface="+mj-lt"/>
              <a:ea typeface="Roboto" panose="02000000000000000000" pitchFamily="2" charset="0"/>
            </a:endParaRPr>
          </a:p>
        </p:txBody>
      </p:sp>
    </p:spTree>
    <p:extLst>
      <p:ext uri="{BB962C8B-B14F-4D97-AF65-F5344CB8AC3E}">
        <p14:creationId xmlns:p14="http://schemas.microsoft.com/office/powerpoint/2010/main" val="1742620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06A59B9-74A7-857D-C148-CEF09098723D}"/>
              </a:ext>
            </a:extLst>
          </p:cNvPr>
          <p:cNvPicPr>
            <a:picLocks noChangeAspect="1"/>
          </p:cNvPicPr>
          <p:nvPr/>
        </p:nvPicPr>
        <p:blipFill>
          <a:blip r:embed="rId2"/>
          <a:stretch>
            <a:fillRect/>
          </a:stretch>
        </p:blipFill>
        <p:spPr>
          <a:xfrm>
            <a:off x="3309317" y="1473632"/>
            <a:ext cx="819264" cy="1219370"/>
          </a:xfrm>
          <a:prstGeom prst="rect">
            <a:avLst/>
          </a:prstGeom>
        </p:spPr>
      </p:pic>
      <p:pic>
        <p:nvPicPr>
          <p:cNvPr id="10" name="Picture 9">
            <a:extLst>
              <a:ext uri="{FF2B5EF4-FFF2-40B4-BE49-F238E27FC236}">
                <a16:creationId xmlns:a16="http://schemas.microsoft.com/office/drawing/2014/main" id="{BC3E5351-1757-5A13-B795-B35483167CB7}"/>
              </a:ext>
            </a:extLst>
          </p:cNvPr>
          <p:cNvPicPr>
            <a:picLocks noChangeAspect="1"/>
          </p:cNvPicPr>
          <p:nvPr/>
        </p:nvPicPr>
        <p:blipFill>
          <a:blip r:embed="rId3"/>
          <a:stretch>
            <a:fillRect/>
          </a:stretch>
        </p:blipFill>
        <p:spPr>
          <a:xfrm>
            <a:off x="6162798" y="1496734"/>
            <a:ext cx="825361" cy="1086002"/>
          </a:xfrm>
          <a:prstGeom prst="rect">
            <a:avLst/>
          </a:prstGeom>
        </p:spPr>
      </p:pic>
      <p:sp>
        <p:nvSpPr>
          <p:cNvPr id="15" name="TextBox 14">
            <a:extLst>
              <a:ext uri="{FF2B5EF4-FFF2-40B4-BE49-F238E27FC236}">
                <a16:creationId xmlns:a16="http://schemas.microsoft.com/office/drawing/2014/main" id="{741BB006-F9DF-E8BE-3204-DAFE6BA6397E}"/>
              </a:ext>
            </a:extLst>
          </p:cNvPr>
          <p:cNvSpPr txBox="1"/>
          <p:nvPr/>
        </p:nvSpPr>
        <p:spPr>
          <a:xfrm>
            <a:off x="1996739" y="2015976"/>
            <a:ext cx="801823" cy="400110"/>
          </a:xfrm>
          <a:prstGeom prst="rect">
            <a:avLst/>
          </a:prstGeom>
          <a:noFill/>
        </p:spPr>
        <p:txBody>
          <a:bodyPr wrap="none" rtlCol="0">
            <a:spAutoFit/>
          </a:bodyPr>
          <a:lstStyle/>
          <a:p>
            <a:r>
              <a:rPr lang="en-US" sz="2000" b="1" dirty="0">
                <a:solidFill>
                  <a:srgbClr val="1C3E71"/>
                </a:solidFill>
              </a:rPr>
              <a:t>Pt/c: </a:t>
            </a:r>
          </a:p>
        </p:txBody>
      </p:sp>
      <p:pic>
        <p:nvPicPr>
          <p:cNvPr id="16" name="Picture 15">
            <a:extLst>
              <a:ext uri="{FF2B5EF4-FFF2-40B4-BE49-F238E27FC236}">
                <a16:creationId xmlns:a16="http://schemas.microsoft.com/office/drawing/2014/main" id="{B400311D-728C-6168-556E-83D5DE47E413}"/>
              </a:ext>
            </a:extLst>
          </p:cNvPr>
          <p:cNvPicPr>
            <a:picLocks noChangeAspect="1"/>
          </p:cNvPicPr>
          <p:nvPr/>
        </p:nvPicPr>
        <p:blipFill>
          <a:blip r:embed="rId2"/>
          <a:stretch>
            <a:fillRect/>
          </a:stretch>
        </p:blipFill>
        <p:spPr>
          <a:xfrm>
            <a:off x="4666052" y="3007009"/>
            <a:ext cx="819264" cy="1219370"/>
          </a:xfrm>
          <a:prstGeom prst="rect">
            <a:avLst/>
          </a:prstGeom>
        </p:spPr>
      </p:pic>
      <p:pic>
        <p:nvPicPr>
          <p:cNvPr id="17" name="Picture 16">
            <a:extLst>
              <a:ext uri="{FF2B5EF4-FFF2-40B4-BE49-F238E27FC236}">
                <a16:creationId xmlns:a16="http://schemas.microsoft.com/office/drawing/2014/main" id="{170FDD7C-AF60-CE9E-4228-ACD0B93A4141}"/>
              </a:ext>
            </a:extLst>
          </p:cNvPr>
          <p:cNvPicPr>
            <a:picLocks noChangeAspect="1"/>
          </p:cNvPicPr>
          <p:nvPr/>
        </p:nvPicPr>
        <p:blipFill>
          <a:blip r:embed="rId3"/>
          <a:stretch>
            <a:fillRect/>
          </a:stretch>
        </p:blipFill>
        <p:spPr>
          <a:xfrm>
            <a:off x="8481653" y="3007009"/>
            <a:ext cx="825361" cy="1086002"/>
          </a:xfrm>
          <a:prstGeom prst="rect">
            <a:avLst/>
          </a:prstGeom>
        </p:spPr>
      </p:pic>
      <p:sp>
        <p:nvSpPr>
          <p:cNvPr id="20" name="TextBox 19">
            <a:extLst>
              <a:ext uri="{FF2B5EF4-FFF2-40B4-BE49-F238E27FC236}">
                <a16:creationId xmlns:a16="http://schemas.microsoft.com/office/drawing/2014/main" id="{4033206D-300C-7A18-3090-639C59F5E7B3}"/>
              </a:ext>
            </a:extLst>
          </p:cNvPr>
          <p:cNvSpPr txBox="1"/>
          <p:nvPr/>
        </p:nvSpPr>
        <p:spPr>
          <a:xfrm>
            <a:off x="2742947" y="2574843"/>
            <a:ext cx="2169184"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1" name="TextBox 20">
            <a:extLst>
              <a:ext uri="{FF2B5EF4-FFF2-40B4-BE49-F238E27FC236}">
                <a16:creationId xmlns:a16="http://schemas.microsoft.com/office/drawing/2014/main" id="{13DD7E33-E4C5-43D2-C57F-F6737925E83B}"/>
              </a:ext>
            </a:extLst>
          </p:cNvPr>
          <p:cNvSpPr txBox="1"/>
          <p:nvPr/>
        </p:nvSpPr>
        <p:spPr>
          <a:xfrm>
            <a:off x="5408503" y="2573096"/>
            <a:ext cx="2103461"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D71B9"/>
                </a:solidFill>
              </a:rPr>
              <a:t> </a:t>
            </a:r>
            <a:r>
              <a:rPr lang="en-US" dirty="0" err="1">
                <a:solidFill>
                  <a:srgbClr val="1D71B9"/>
                </a:solidFill>
              </a:rPr>
              <a:t>cụt</a:t>
            </a:r>
            <a:endParaRPr lang="en-US" dirty="0">
              <a:solidFill>
                <a:srgbClr val="1D71B9"/>
              </a:solidFill>
            </a:endParaRPr>
          </a:p>
        </p:txBody>
      </p:sp>
      <p:sp>
        <p:nvSpPr>
          <p:cNvPr id="22" name="TextBox 21">
            <a:extLst>
              <a:ext uri="{FF2B5EF4-FFF2-40B4-BE49-F238E27FC236}">
                <a16:creationId xmlns:a16="http://schemas.microsoft.com/office/drawing/2014/main" id="{3FDD36AF-6295-81FF-0728-4AA31ACC97D5}"/>
              </a:ext>
            </a:extLst>
          </p:cNvPr>
          <p:cNvSpPr txBox="1"/>
          <p:nvPr/>
        </p:nvSpPr>
        <p:spPr>
          <a:xfrm>
            <a:off x="4190002" y="4144153"/>
            <a:ext cx="2106667"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3" name="TextBox 22">
            <a:extLst>
              <a:ext uri="{FF2B5EF4-FFF2-40B4-BE49-F238E27FC236}">
                <a16:creationId xmlns:a16="http://schemas.microsoft.com/office/drawing/2014/main" id="{4A031488-DE8E-CB98-B0D8-337332BC70E0}"/>
              </a:ext>
            </a:extLst>
          </p:cNvPr>
          <p:cNvSpPr txBox="1"/>
          <p:nvPr/>
        </p:nvSpPr>
        <p:spPr>
          <a:xfrm>
            <a:off x="7740382" y="4144153"/>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4" name="TextBox 23">
            <a:extLst>
              <a:ext uri="{FF2B5EF4-FFF2-40B4-BE49-F238E27FC236}">
                <a16:creationId xmlns:a16="http://schemas.microsoft.com/office/drawing/2014/main" id="{D840F472-3CA7-E066-8A90-DD61F53D292C}"/>
              </a:ext>
            </a:extLst>
          </p:cNvPr>
          <p:cNvSpPr txBox="1"/>
          <p:nvPr/>
        </p:nvSpPr>
        <p:spPr>
          <a:xfrm>
            <a:off x="4987686" y="1919961"/>
            <a:ext cx="328936" cy="369332"/>
          </a:xfrm>
          <a:prstGeom prst="rect">
            <a:avLst/>
          </a:prstGeom>
          <a:noFill/>
        </p:spPr>
        <p:txBody>
          <a:bodyPr wrap="none" rtlCol="0">
            <a:spAutoFit/>
          </a:bodyPr>
          <a:lstStyle/>
          <a:p>
            <a:r>
              <a:rPr lang="en-US" b="1" dirty="0">
                <a:solidFill>
                  <a:srgbClr val="1C3E71"/>
                </a:solidFill>
              </a:rPr>
              <a:t>X</a:t>
            </a:r>
          </a:p>
        </p:txBody>
      </p:sp>
      <p:cxnSp>
        <p:nvCxnSpPr>
          <p:cNvPr id="26" name="Straight Arrow Connector 25">
            <a:extLst>
              <a:ext uri="{FF2B5EF4-FFF2-40B4-BE49-F238E27FC236}">
                <a16:creationId xmlns:a16="http://schemas.microsoft.com/office/drawing/2014/main" id="{2B5A8260-81A9-8678-1EED-E9232FBE0067}"/>
              </a:ext>
            </a:extLst>
          </p:cNvPr>
          <p:cNvCxnSpPr/>
          <p:nvPr/>
        </p:nvCxnSpPr>
        <p:spPr>
          <a:xfrm>
            <a:off x="5152154" y="2160377"/>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DAD965A3-265A-F2C7-44A0-04AB730527B8}"/>
              </a:ext>
            </a:extLst>
          </p:cNvPr>
          <p:cNvSpPr txBox="1"/>
          <p:nvPr/>
        </p:nvSpPr>
        <p:spPr>
          <a:xfrm>
            <a:off x="6693398" y="4144153"/>
            <a:ext cx="328936" cy="369332"/>
          </a:xfrm>
          <a:prstGeom prst="rect">
            <a:avLst/>
          </a:prstGeom>
          <a:noFill/>
        </p:spPr>
        <p:txBody>
          <a:bodyPr wrap="none" rtlCol="0">
            <a:spAutoFit/>
          </a:bodyPr>
          <a:lstStyle/>
          <a:p>
            <a:r>
              <a:rPr lang="en-US" b="1" dirty="0">
                <a:solidFill>
                  <a:srgbClr val="1C3E71"/>
                </a:solidFill>
              </a:rPr>
              <a:t>X</a:t>
            </a:r>
          </a:p>
        </p:txBody>
      </p:sp>
      <p:sp>
        <p:nvSpPr>
          <p:cNvPr id="29" name="TextBox 28">
            <a:extLst>
              <a:ext uri="{FF2B5EF4-FFF2-40B4-BE49-F238E27FC236}">
                <a16:creationId xmlns:a16="http://schemas.microsoft.com/office/drawing/2014/main" id="{2184430F-FC13-06E4-BE5C-3C4D7EDCB01A}"/>
              </a:ext>
            </a:extLst>
          </p:cNvPr>
          <p:cNvSpPr txBox="1"/>
          <p:nvPr/>
        </p:nvSpPr>
        <p:spPr>
          <a:xfrm>
            <a:off x="2054083" y="3320423"/>
            <a:ext cx="545342" cy="400110"/>
          </a:xfrm>
          <a:prstGeom prst="rect">
            <a:avLst/>
          </a:prstGeom>
          <a:noFill/>
        </p:spPr>
        <p:txBody>
          <a:bodyPr wrap="none" rtlCol="0">
            <a:spAutoFit/>
          </a:bodyPr>
          <a:lstStyle/>
          <a:p>
            <a:r>
              <a:rPr lang="en-US" sz="2000" b="1" dirty="0">
                <a:solidFill>
                  <a:srgbClr val="1C3E71"/>
                </a:solidFill>
              </a:rPr>
              <a:t>F1:</a:t>
            </a:r>
          </a:p>
        </p:txBody>
      </p:sp>
      <p:pic>
        <p:nvPicPr>
          <p:cNvPr id="6148" name="Picture 4" descr="đực từ vi.wikipedia.org">
            <a:extLst>
              <a:ext uri="{FF2B5EF4-FFF2-40B4-BE49-F238E27FC236}">
                <a16:creationId xmlns:a16="http://schemas.microsoft.com/office/drawing/2014/main" id="{B3A6EA4A-1399-975F-512F-7923E9A131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6746" y="4093011"/>
            <a:ext cx="445368" cy="445368"/>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Giống cái – Wikipedia tiếng Việt">
            <a:extLst>
              <a:ext uri="{FF2B5EF4-FFF2-40B4-BE49-F238E27FC236}">
                <a16:creationId xmlns:a16="http://schemas.microsoft.com/office/drawing/2014/main" id="{00DB0C5B-8412-A7C6-0EED-5E89EA03940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7265583" y="4065846"/>
            <a:ext cx="472533" cy="472533"/>
          </a:xfrm>
          <a:prstGeom prst="rect">
            <a:avLst/>
          </a:prstGeom>
          <a:noFill/>
          <a:extLst>
            <a:ext uri="{909E8E84-426E-40DD-AFC4-6F175D3DCCD1}">
              <a14:hiddenFill xmlns:a14="http://schemas.microsoft.com/office/drawing/2010/main">
                <a:solidFill>
                  <a:srgbClr val="FFFFFF"/>
                </a:solidFill>
              </a14:hiddenFill>
            </a:ext>
          </a:extLst>
        </p:spPr>
      </p:pic>
      <p:sp>
        <p:nvSpPr>
          <p:cNvPr id="34" name="TextBox 33">
            <a:extLst>
              <a:ext uri="{FF2B5EF4-FFF2-40B4-BE49-F238E27FC236}">
                <a16:creationId xmlns:a16="http://schemas.microsoft.com/office/drawing/2014/main" id="{EC817041-2A80-C278-65A2-004F358E25E9}"/>
              </a:ext>
            </a:extLst>
          </p:cNvPr>
          <p:cNvSpPr txBox="1"/>
          <p:nvPr/>
        </p:nvSpPr>
        <p:spPr>
          <a:xfrm>
            <a:off x="1006097" y="535919"/>
            <a:ext cx="10656205" cy="646331"/>
          </a:xfrm>
          <a:prstGeom prst="rect">
            <a:avLst/>
          </a:prstGeom>
          <a:solidFill>
            <a:srgbClr val="DAF6F4"/>
          </a:solidFill>
        </p:spPr>
        <p:txBody>
          <a:bodyPr wrap="square" rtlCol="0" anchor="ctr">
            <a:spAutoFit/>
          </a:bodyPr>
          <a:lstStyle/>
          <a:p>
            <a:pPr algn="just"/>
            <a:r>
              <a:rPr lang="en-US" dirty="0">
                <a:solidFill>
                  <a:srgbClr val="1C3E71"/>
                </a:solidFill>
              </a:rPr>
              <a:t>     </a:t>
            </a:r>
            <a:r>
              <a:rPr lang="vi-VN" i="0" dirty="0">
                <a:solidFill>
                  <a:srgbClr val="1C3E71"/>
                </a:solidFill>
                <a:effectLst/>
              </a:rPr>
              <a:t>Quan sát </a:t>
            </a:r>
            <a:r>
              <a:rPr lang="en-US" dirty="0" err="1" smtClean="0">
                <a:solidFill>
                  <a:srgbClr val="1C3E71"/>
                </a:solidFill>
              </a:rPr>
              <a:t>phép</a:t>
            </a:r>
            <a:r>
              <a:rPr lang="en-US" dirty="0" smtClean="0">
                <a:solidFill>
                  <a:srgbClr val="1C3E71"/>
                </a:solidFill>
              </a:rPr>
              <a:t> </a:t>
            </a:r>
            <a:r>
              <a:rPr lang="en-US" dirty="0" err="1" smtClean="0">
                <a:solidFill>
                  <a:srgbClr val="1C3E71"/>
                </a:solidFill>
              </a:rPr>
              <a:t>lai</a:t>
            </a:r>
            <a:r>
              <a:rPr lang="en-US" dirty="0" smtClean="0">
                <a:solidFill>
                  <a:srgbClr val="1C3E71"/>
                </a:solidFill>
              </a:rPr>
              <a:t> </a:t>
            </a:r>
            <a:r>
              <a:rPr lang="en-US" dirty="0" err="1" smtClean="0">
                <a:solidFill>
                  <a:srgbClr val="1C3E71"/>
                </a:solidFill>
              </a:rPr>
              <a:t>thuận</a:t>
            </a:r>
            <a:r>
              <a:rPr lang="vi-VN" i="0" dirty="0" smtClean="0">
                <a:solidFill>
                  <a:srgbClr val="1C3E71"/>
                </a:solidFill>
                <a:effectLst/>
              </a:rPr>
              <a:t> </a:t>
            </a:r>
            <a:r>
              <a:rPr lang="en-US" i="0" dirty="0" err="1">
                <a:solidFill>
                  <a:srgbClr val="1C3E71"/>
                </a:solidFill>
                <a:effectLst/>
              </a:rPr>
              <a:t>sau</a:t>
            </a:r>
            <a:r>
              <a:rPr lang="en-US" i="0" dirty="0">
                <a:solidFill>
                  <a:srgbClr val="1C3E71"/>
                </a:solidFill>
                <a:effectLst/>
              </a:rPr>
              <a:t> </a:t>
            </a:r>
            <a:r>
              <a:rPr lang="en-US" i="0" dirty="0" err="1">
                <a:solidFill>
                  <a:srgbClr val="1C3E71"/>
                </a:solidFill>
                <a:effectLst/>
              </a:rPr>
              <a:t>và</a:t>
            </a:r>
            <a:r>
              <a:rPr lang="en-US" i="0" dirty="0">
                <a:solidFill>
                  <a:srgbClr val="1C3E71"/>
                </a:solidFill>
                <a:effectLst/>
              </a:rPr>
              <a:t> </a:t>
            </a:r>
            <a:r>
              <a:rPr lang="en-US" i="0" dirty="0" err="1">
                <a:solidFill>
                  <a:srgbClr val="1C3E71"/>
                </a:solidFill>
                <a:effectLst/>
              </a:rPr>
              <a:t>xác</a:t>
            </a:r>
            <a:r>
              <a:rPr lang="en-US" i="0" dirty="0">
                <a:solidFill>
                  <a:srgbClr val="1C3E71"/>
                </a:solidFill>
                <a:effectLst/>
              </a:rPr>
              <a:t> </a:t>
            </a:r>
            <a:r>
              <a:rPr lang="en-US" i="0" dirty="0" err="1">
                <a:solidFill>
                  <a:srgbClr val="1C3E71"/>
                </a:solidFill>
                <a:effectLst/>
              </a:rPr>
              <a:t>định</a:t>
            </a:r>
            <a:r>
              <a:rPr lang="vi-VN" i="0" dirty="0">
                <a:solidFill>
                  <a:srgbClr val="1C3E71"/>
                </a:solidFill>
                <a:effectLst/>
              </a:rPr>
              <a:t>: </a:t>
            </a:r>
            <a:r>
              <a:rPr lang="en-US" i="0" dirty="0" err="1">
                <a:solidFill>
                  <a:srgbClr val="1C3E71"/>
                </a:solidFill>
                <a:effectLst/>
              </a:rPr>
              <a:t>Nếu</a:t>
            </a:r>
            <a:r>
              <a:rPr lang="en-US" i="0" dirty="0">
                <a:solidFill>
                  <a:srgbClr val="1C3E71"/>
                </a:solidFill>
                <a:effectLst/>
              </a:rPr>
              <a:t> </a:t>
            </a:r>
            <a:r>
              <a:rPr lang="en-US" i="0" dirty="0" err="1">
                <a:solidFill>
                  <a:srgbClr val="1C3E71"/>
                </a:solidFill>
                <a:effectLst/>
              </a:rPr>
              <a:t>mỗi</a:t>
            </a:r>
            <a:r>
              <a:rPr lang="en-US" i="0" dirty="0">
                <a:solidFill>
                  <a:srgbClr val="1C3E71"/>
                </a:solidFill>
                <a:effectLst/>
              </a:rPr>
              <a:t> gene </a:t>
            </a:r>
            <a:r>
              <a:rPr lang="en-US" i="0" dirty="0" err="1">
                <a:solidFill>
                  <a:srgbClr val="1C3E71"/>
                </a:solidFill>
                <a:effectLst/>
              </a:rPr>
              <a:t>quy</a:t>
            </a:r>
            <a:r>
              <a:rPr lang="en-US" i="0" dirty="0">
                <a:solidFill>
                  <a:srgbClr val="1C3E71"/>
                </a:solidFill>
                <a:effectLst/>
              </a:rPr>
              <a:t> </a:t>
            </a:r>
            <a:r>
              <a:rPr lang="en-US" i="0" dirty="0" err="1">
                <a:solidFill>
                  <a:srgbClr val="1C3E71"/>
                </a:solidFill>
                <a:effectLst/>
              </a:rPr>
              <a:t>định</a:t>
            </a:r>
            <a:r>
              <a:rPr lang="en-US" i="0" dirty="0">
                <a:solidFill>
                  <a:srgbClr val="1C3E71"/>
                </a:solidFill>
                <a:effectLst/>
              </a:rPr>
              <a:t> </a:t>
            </a:r>
            <a:r>
              <a:rPr lang="en-US" i="0" dirty="0" err="1">
                <a:solidFill>
                  <a:srgbClr val="1C3E71"/>
                </a:solidFill>
                <a:effectLst/>
              </a:rPr>
              <a:t>một</a:t>
            </a:r>
            <a:r>
              <a:rPr lang="en-US" i="0" dirty="0">
                <a:solidFill>
                  <a:srgbClr val="1C3E71"/>
                </a:solidFill>
                <a:effectLst/>
              </a:rPr>
              <a:t> </a:t>
            </a:r>
            <a:r>
              <a:rPr lang="en-US" i="0" dirty="0" err="1">
                <a:solidFill>
                  <a:srgbClr val="1C3E71"/>
                </a:solidFill>
                <a:effectLst/>
              </a:rPr>
              <a:t>tính</a:t>
            </a:r>
            <a:r>
              <a:rPr lang="en-US" i="0" dirty="0">
                <a:solidFill>
                  <a:srgbClr val="1C3E71"/>
                </a:solidFill>
                <a:effectLst/>
              </a:rPr>
              <a:t> </a:t>
            </a:r>
            <a:r>
              <a:rPr lang="en-US" i="0" dirty="0" err="1">
                <a:solidFill>
                  <a:srgbClr val="1C3E71"/>
                </a:solidFill>
                <a:effectLst/>
              </a:rPr>
              <a:t>trạng</a:t>
            </a:r>
            <a:r>
              <a:rPr lang="en-US" i="0" dirty="0">
                <a:solidFill>
                  <a:srgbClr val="1C3E71"/>
                </a:solidFill>
                <a:effectLst/>
              </a:rPr>
              <a:t> </a:t>
            </a:r>
            <a:r>
              <a:rPr lang="en-US" i="0" dirty="0" err="1">
                <a:solidFill>
                  <a:srgbClr val="1C3E71"/>
                </a:solidFill>
                <a:effectLst/>
              </a:rPr>
              <a:t>và</a:t>
            </a:r>
            <a:r>
              <a:rPr lang="en-US" i="0" dirty="0">
                <a:solidFill>
                  <a:srgbClr val="1C3E71"/>
                </a:solidFill>
                <a:effectLst/>
              </a:rPr>
              <a:t> </a:t>
            </a:r>
            <a:r>
              <a:rPr lang="en-US" i="0" dirty="0" err="1">
                <a:solidFill>
                  <a:srgbClr val="1C3E71"/>
                </a:solidFill>
                <a:effectLst/>
              </a:rPr>
              <a:t>nằm</a:t>
            </a:r>
            <a:r>
              <a:rPr lang="en-US" i="0" dirty="0">
                <a:solidFill>
                  <a:srgbClr val="1C3E71"/>
                </a:solidFill>
                <a:effectLst/>
              </a:rPr>
              <a:t> </a:t>
            </a:r>
            <a:r>
              <a:rPr lang="en-US" i="0" dirty="0" err="1">
                <a:solidFill>
                  <a:srgbClr val="1C3E71"/>
                </a:solidFill>
                <a:effectLst/>
              </a:rPr>
              <a:t>trên</a:t>
            </a:r>
            <a:r>
              <a:rPr lang="en-US" i="0" dirty="0">
                <a:solidFill>
                  <a:srgbClr val="1C3E71"/>
                </a:solidFill>
                <a:effectLst/>
              </a:rPr>
              <a:t> </a:t>
            </a:r>
            <a:r>
              <a:rPr lang="en-US" i="0" dirty="0" err="1">
                <a:solidFill>
                  <a:srgbClr val="1C3E71"/>
                </a:solidFill>
                <a:effectLst/>
              </a:rPr>
              <a:t>các</a:t>
            </a:r>
            <a:r>
              <a:rPr lang="en-US" i="0" dirty="0">
                <a:solidFill>
                  <a:srgbClr val="1C3E71"/>
                </a:solidFill>
                <a:effectLst/>
              </a:rPr>
              <a:t> NST </a:t>
            </a:r>
            <a:r>
              <a:rPr lang="en-US" i="0" dirty="0" err="1">
                <a:solidFill>
                  <a:srgbClr val="1C3E71"/>
                </a:solidFill>
                <a:effectLst/>
              </a:rPr>
              <a:t>tương</a:t>
            </a:r>
            <a:r>
              <a:rPr lang="en-US" i="0" dirty="0">
                <a:solidFill>
                  <a:srgbClr val="1C3E71"/>
                </a:solidFill>
                <a:effectLst/>
              </a:rPr>
              <a:t> </a:t>
            </a:r>
            <a:r>
              <a:rPr lang="en-US" i="0" dirty="0" err="1">
                <a:solidFill>
                  <a:srgbClr val="1C3E71"/>
                </a:solidFill>
                <a:effectLst/>
              </a:rPr>
              <a:t>đồng</a:t>
            </a:r>
            <a:r>
              <a:rPr lang="en-US" i="0" dirty="0">
                <a:solidFill>
                  <a:srgbClr val="1C3E71"/>
                </a:solidFill>
                <a:effectLst/>
              </a:rPr>
              <a:t> </a:t>
            </a:r>
            <a:r>
              <a:rPr lang="en-US" i="0" dirty="0" err="1">
                <a:solidFill>
                  <a:srgbClr val="1C3E71"/>
                </a:solidFill>
                <a:effectLst/>
              </a:rPr>
              <a:t>khác</a:t>
            </a:r>
            <a:r>
              <a:rPr lang="en-US" i="0" dirty="0">
                <a:solidFill>
                  <a:srgbClr val="1C3E71"/>
                </a:solidFill>
                <a:effectLst/>
              </a:rPr>
              <a:t> </a:t>
            </a:r>
            <a:r>
              <a:rPr lang="en-US" i="0" dirty="0" err="1">
                <a:solidFill>
                  <a:srgbClr val="1C3E71"/>
                </a:solidFill>
                <a:effectLst/>
              </a:rPr>
              <a:t>nhau</a:t>
            </a:r>
            <a:r>
              <a:rPr lang="en-US" i="0" dirty="0">
                <a:solidFill>
                  <a:srgbClr val="1C3E71"/>
                </a:solidFill>
                <a:effectLst/>
              </a:rPr>
              <a:t>. </a:t>
            </a:r>
            <a:r>
              <a:rPr lang="en-US" dirty="0" err="1">
                <a:solidFill>
                  <a:srgbClr val="1C3E71"/>
                </a:solidFill>
              </a:rPr>
              <a:t>Xác</a:t>
            </a:r>
            <a:r>
              <a:rPr lang="en-US" dirty="0">
                <a:solidFill>
                  <a:srgbClr val="1C3E71"/>
                </a:solidFill>
              </a:rPr>
              <a:t> </a:t>
            </a:r>
            <a:r>
              <a:rPr lang="en-US" dirty="0" err="1">
                <a:solidFill>
                  <a:srgbClr val="1C3E71"/>
                </a:solidFill>
              </a:rPr>
              <a:t>định</a:t>
            </a:r>
            <a:r>
              <a:rPr lang="en-US" dirty="0">
                <a:solidFill>
                  <a:srgbClr val="1C3E71"/>
                </a:solidFill>
              </a:rPr>
              <a:t> </a:t>
            </a:r>
            <a:r>
              <a:rPr lang="en-US" dirty="0" err="1">
                <a:solidFill>
                  <a:srgbClr val="1C3E71"/>
                </a:solidFill>
              </a:rPr>
              <a:t>tính</a:t>
            </a:r>
            <a:r>
              <a:rPr lang="en-US" dirty="0">
                <a:solidFill>
                  <a:srgbClr val="1C3E71"/>
                </a:solidFill>
              </a:rPr>
              <a:t> </a:t>
            </a:r>
            <a:r>
              <a:rPr lang="en-US" dirty="0" err="1">
                <a:solidFill>
                  <a:srgbClr val="1C3E71"/>
                </a:solidFill>
              </a:rPr>
              <a:t>trội</a:t>
            </a:r>
            <a:r>
              <a:rPr lang="en-US" dirty="0">
                <a:solidFill>
                  <a:srgbClr val="1C3E71"/>
                </a:solidFill>
              </a:rPr>
              <a:t> </a:t>
            </a:r>
            <a:r>
              <a:rPr lang="en-US" dirty="0" err="1">
                <a:solidFill>
                  <a:srgbClr val="1C3E71"/>
                </a:solidFill>
              </a:rPr>
              <a:t>lặn</a:t>
            </a:r>
            <a:r>
              <a:rPr lang="en-US" dirty="0">
                <a:solidFill>
                  <a:srgbClr val="1C3E71"/>
                </a:solidFill>
              </a:rPr>
              <a:t> </a:t>
            </a:r>
            <a:r>
              <a:rPr lang="en-US" dirty="0" err="1">
                <a:solidFill>
                  <a:srgbClr val="1C3E71"/>
                </a:solidFill>
              </a:rPr>
              <a:t>và</a:t>
            </a:r>
            <a:r>
              <a:rPr lang="en-US" dirty="0">
                <a:solidFill>
                  <a:srgbClr val="1C3E71"/>
                </a:solidFill>
              </a:rPr>
              <a:t> </a:t>
            </a:r>
            <a:r>
              <a:rPr lang="en-US" dirty="0" err="1">
                <a:solidFill>
                  <a:srgbClr val="1C3E71"/>
                </a:solidFill>
              </a:rPr>
              <a:t>dự</a:t>
            </a:r>
            <a:r>
              <a:rPr lang="en-US" dirty="0">
                <a:solidFill>
                  <a:srgbClr val="1C3E71"/>
                </a:solidFill>
              </a:rPr>
              <a:t> </a:t>
            </a:r>
            <a:r>
              <a:rPr lang="en-US" dirty="0" err="1">
                <a:solidFill>
                  <a:srgbClr val="1C3E71"/>
                </a:solidFill>
              </a:rPr>
              <a:t>đoán</a:t>
            </a:r>
            <a:r>
              <a:rPr lang="en-US" dirty="0">
                <a:solidFill>
                  <a:srgbClr val="1C3E71"/>
                </a:solidFill>
              </a:rPr>
              <a:t> </a:t>
            </a:r>
            <a:r>
              <a:rPr lang="en-US" dirty="0" err="1">
                <a:solidFill>
                  <a:srgbClr val="1C3E71"/>
                </a:solidFill>
              </a:rPr>
              <a:t>tỉ</a:t>
            </a:r>
            <a:r>
              <a:rPr lang="en-US" dirty="0">
                <a:solidFill>
                  <a:srgbClr val="1C3E71"/>
                </a:solidFill>
              </a:rPr>
              <a:t> </a:t>
            </a:r>
            <a:r>
              <a:rPr lang="en-US" dirty="0" err="1">
                <a:solidFill>
                  <a:srgbClr val="1C3E71"/>
                </a:solidFill>
              </a:rPr>
              <a:t>lệ</a:t>
            </a:r>
            <a:r>
              <a:rPr lang="en-US" dirty="0">
                <a:solidFill>
                  <a:srgbClr val="1C3E71"/>
                </a:solidFill>
              </a:rPr>
              <a:t> </a:t>
            </a:r>
            <a:r>
              <a:rPr lang="en-US" dirty="0" err="1">
                <a:solidFill>
                  <a:srgbClr val="1C3E71"/>
                </a:solidFill>
              </a:rPr>
              <a:t>kiểu</a:t>
            </a:r>
            <a:r>
              <a:rPr lang="en-US" dirty="0">
                <a:solidFill>
                  <a:srgbClr val="1C3E71"/>
                </a:solidFill>
              </a:rPr>
              <a:t> </a:t>
            </a:r>
            <a:r>
              <a:rPr lang="en-US" dirty="0" err="1">
                <a:solidFill>
                  <a:srgbClr val="1C3E71"/>
                </a:solidFill>
              </a:rPr>
              <a:t>hình</a:t>
            </a:r>
            <a:r>
              <a:rPr lang="en-US" dirty="0">
                <a:solidFill>
                  <a:srgbClr val="1C3E71"/>
                </a:solidFill>
              </a:rPr>
              <a:t> ở F1?</a:t>
            </a:r>
            <a:endParaRPr lang="vi-VN" i="0" dirty="0">
              <a:solidFill>
                <a:srgbClr val="1C3E71"/>
              </a:solidFill>
              <a:effectLst/>
            </a:endParaRPr>
          </a:p>
        </p:txBody>
      </p:sp>
      <p:pic>
        <p:nvPicPr>
          <p:cNvPr id="35" name="Picture 6" descr="Download Focus, Idea, Light Bulb. Royalty-Free Stock Illustration Image -  Pixabay">
            <a:extLst>
              <a:ext uri="{FF2B5EF4-FFF2-40B4-BE49-F238E27FC236}">
                <a16:creationId xmlns:a16="http://schemas.microsoft.com/office/drawing/2014/main" id="{C60A0E5A-48E3-758F-632F-B5A7BEE9B242}"/>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7531" y="233806"/>
            <a:ext cx="970293" cy="87846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B1D4D209-E2A8-5DEC-1FE3-AD702E07C937}"/>
              </a:ext>
            </a:extLst>
          </p:cNvPr>
          <p:cNvSpPr txBox="1"/>
          <p:nvPr/>
        </p:nvSpPr>
        <p:spPr>
          <a:xfrm>
            <a:off x="1349204" y="4997348"/>
            <a:ext cx="9627187" cy="646331"/>
          </a:xfrm>
          <a:prstGeom prst="rect">
            <a:avLst/>
          </a:prstGeom>
          <a:noFill/>
        </p:spPr>
        <p:txBody>
          <a:bodyPr wrap="square" rtlCol="0">
            <a:spAutoFit/>
          </a:bodyPr>
          <a:lstStyle/>
          <a:p>
            <a:r>
              <a:rPr lang="vi-VN" dirty="0">
                <a:solidFill>
                  <a:srgbClr val="1C3E71"/>
                </a:solidFill>
              </a:rPr>
              <a:t>- Allele quy định thân </a:t>
            </a:r>
            <a:r>
              <a:rPr lang="vi-VN" b="1" dirty="0">
                <a:solidFill>
                  <a:srgbClr val="1C3E71"/>
                </a:solidFill>
              </a:rPr>
              <a:t>xám</a:t>
            </a:r>
            <a:r>
              <a:rPr lang="vi-VN" dirty="0">
                <a:solidFill>
                  <a:srgbClr val="1C3E71"/>
                </a:solidFill>
              </a:rPr>
              <a:t> là trội </a:t>
            </a:r>
            <a:r>
              <a:rPr lang="vi-VN" b="1" dirty="0">
                <a:solidFill>
                  <a:srgbClr val="1C3E71"/>
                </a:solidFill>
              </a:rPr>
              <a:t>(B)</a:t>
            </a:r>
            <a:r>
              <a:rPr lang="vi-VN" dirty="0">
                <a:solidFill>
                  <a:srgbClr val="1C3E71"/>
                </a:solidFill>
              </a:rPr>
              <a:t>, thân </a:t>
            </a:r>
            <a:r>
              <a:rPr lang="vi-VN" b="1" dirty="0">
                <a:solidFill>
                  <a:srgbClr val="1C3E71"/>
                </a:solidFill>
              </a:rPr>
              <a:t>đen</a:t>
            </a:r>
            <a:r>
              <a:rPr lang="vi-VN" dirty="0">
                <a:solidFill>
                  <a:srgbClr val="1C3E71"/>
                </a:solidFill>
              </a:rPr>
              <a:t> là lặn </a:t>
            </a:r>
            <a:r>
              <a:rPr lang="vi-VN" b="1" dirty="0">
                <a:solidFill>
                  <a:srgbClr val="1C3E71"/>
                </a:solidFill>
              </a:rPr>
              <a:t>(b)</a:t>
            </a:r>
            <a:r>
              <a:rPr lang="vi-VN" dirty="0">
                <a:solidFill>
                  <a:srgbClr val="1C3E71"/>
                </a:solidFill>
              </a:rPr>
              <a:t>; Allele quy định cánh </a:t>
            </a:r>
            <a:r>
              <a:rPr lang="vi-VN" b="1" dirty="0">
                <a:solidFill>
                  <a:srgbClr val="1C3E71"/>
                </a:solidFill>
              </a:rPr>
              <a:t>dài</a:t>
            </a:r>
            <a:r>
              <a:rPr lang="vi-VN" dirty="0">
                <a:solidFill>
                  <a:srgbClr val="1C3E71"/>
                </a:solidFill>
              </a:rPr>
              <a:t> là trội </a:t>
            </a:r>
            <a:r>
              <a:rPr lang="vi-VN" b="1" dirty="0">
                <a:solidFill>
                  <a:srgbClr val="1C3E71"/>
                </a:solidFill>
              </a:rPr>
              <a:t>(V)</a:t>
            </a:r>
            <a:r>
              <a:rPr lang="vi-VN" dirty="0">
                <a:solidFill>
                  <a:srgbClr val="1C3E71"/>
                </a:solidFill>
              </a:rPr>
              <a:t>, cánh </a:t>
            </a:r>
            <a:r>
              <a:rPr lang="vi-VN" b="1" dirty="0">
                <a:solidFill>
                  <a:srgbClr val="1C3E71"/>
                </a:solidFill>
              </a:rPr>
              <a:t>cụt </a:t>
            </a:r>
            <a:r>
              <a:rPr lang="vi-VN" dirty="0">
                <a:solidFill>
                  <a:srgbClr val="1C3E71"/>
                </a:solidFill>
              </a:rPr>
              <a:t>là lặn </a:t>
            </a:r>
            <a:r>
              <a:rPr lang="vi-VN" b="1" dirty="0">
                <a:solidFill>
                  <a:srgbClr val="1C3E71"/>
                </a:solidFill>
              </a:rPr>
              <a:t>(v)</a:t>
            </a:r>
            <a:r>
              <a:rPr lang="vi-VN" dirty="0">
                <a:solidFill>
                  <a:srgbClr val="1C3E71"/>
                </a:solidFill>
              </a:rPr>
              <a:t>; </a:t>
            </a:r>
            <a:endParaRPr lang="en-US" dirty="0">
              <a:solidFill>
                <a:srgbClr val="1C3E71"/>
              </a:solidFill>
            </a:endParaRPr>
          </a:p>
        </p:txBody>
      </p:sp>
    </p:spTree>
    <p:extLst>
      <p:ext uri="{BB962C8B-B14F-4D97-AF65-F5344CB8AC3E}">
        <p14:creationId xmlns:p14="http://schemas.microsoft.com/office/powerpoint/2010/main" val="2567803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06A59B9-74A7-857D-C148-CEF09098723D}"/>
              </a:ext>
            </a:extLst>
          </p:cNvPr>
          <p:cNvPicPr>
            <a:picLocks noChangeAspect="1"/>
          </p:cNvPicPr>
          <p:nvPr/>
        </p:nvPicPr>
        <p:blipFill>
          <a:blip r:embed="rId2"/>
          <a:stretch>
            <a:fillRect/>
          </a:stretch>
        </p:blipFill>
        <p:spPr>
          <a:xfrm>
            <a:off x="3309317" y="1068192"/>
            <a:ext cx="819264" cy="1219370"/>
          </a:xfrm>
          <a:prstGeom prst="rect">
            <a:avLst/>
          </a:prstGeom>
        </p:spPr>
      </p:pic>
      <p:pic>
        <p:nvPicPr>
          <p:cNvPr id="10" name="Picture 9">
            <a:extLst>
              <a:ext uri="{FF2B5EF4-FFF2-40B4-BE49-F238E27FC236}">
                <a16:creationId xmlns:a16="http://schemas.microsoft.com/office/drawing/2014/main" id="{BC3E5351-1757-5A13-B795-B35483167CB7}"/>
              </a:ext>
            </a:extLst>
          </p:cNvPr>
          <p:cNvPicPr>
            <a:picLocks noChangeAspect="1"/>
          </p:cNvPicPr>
          <p:nvPr/>
        </p:nvPicPr>
        <p:blipFill>
          <a:blip r:embed="rId3"/>
          <a:stretch>
            <a:fillRect/>
          </a:stretch>
        </p:blipFill>
        <p:spPr>
          <a:xfrm>
            <a:off x="6162798" y="1091294"/>
            <a:ext cx="825361" cy="1086002"/>
          </a:xfrm>
          <a:prstGeom prst="rect">
            <a:avLst/>
          </a:prstGeom>
        </p:spPr>
      </p:pic>
      <p:sp>
        <p:nvSpPr>
          <p:cNvPr id="15" name="TextBox 14">
            <a:extLst>
              <a:ext uri="{FF2B5EF4-FFF2-40B4-BE49-F238E27FC236}">
                <a16:creationId xmlns:a16="http://schemas.microsoft.com/office/drawing/2014/main" id="{741BB006-F9DF-E8BE-3204-DAFE6BA6397E}"/>
              </a:ext>
            </a:extLst>
          </p:cNvPr>
          <p:cNvSpPr txBox="1"/>
          <p:nvPr/>
        </p:nvSpPr>
        <p:spPr>
          <a:xfrm>
            <a:off x="1996739" y="1610536"/>
            <a:ext cx="801823" cy="400110"/>
          </a:xfrm>
          <a:prstGeom prst="rect">
            <a:avLst/>
          </a:prstGeom>
          <a:noFill/>
        </p:spPr>
        <p:txBody>
          <a:bodyPr wrap="none" rtlCol="0">
            <a:spAutoFit/>
          </a:bodyPr>
          <a:lstStyle/>
          <a:p>
            <a:r>
              <a:rPr lang="en-US" sz="2000" b="1" dirty="0">
                <a:solidFill>
                  <a:srgbClr val="1C3E71"/>
                </a:solidFill>
              </a:rPr>
              <a:t>Pt/c: </a:t>
            </a:r>
          </a:p>
        </p:txBody>
      </p:sp>
      <p:pic>
        <p:nvPicPr>
          <p:cNvPr id="16" name="Picture 15">
            <a:extLst>
              <a:ext uri="{FF2B5EF4-FFF2-40B4-BE49-F238E27FC236}">
                <a16:creationId xmlns:a16="http://schemas.microsoft.com/office/drawing/2014/main" id="{B400311D-728C-6168-556E-83D5DE47E413}"/>
              </a:ext>
            </a:extLst>
          </p:cNvPr>
          <p:cNvPicPr>
            <a:picLocks noChangeAspect="1"/>
          </p:cNvPicPr>
          <p:nvPr/>
        </p:nvPicPr>
        <p:blipFill>
          <a:blip r:embed="rId2"/>
          <a:stretch>
            <a:fillRect/>
          </a:stretch>
        </p:blipFill>
        <p:spPr>
          <a:xfrm>
            <a:off x="4666052" y="2601569"/>
            <a:ext cx="819264" cy="1219370"/>
          </a:xfrm>
          <a:prstGeom prst="rect">
            <a:avLst/>
          </a:prstGeom>
        </p:spPr>
      </p:pic>
      <p:pic>
        <p:nvPicPr>
          <p:cNvPr id="17" name="Picture 16">
            <a:extLst>
              <a:ext uri="{FF2B5EF4-FFF2-40B4-BE49-F238E27FC236}">
                <a16:creationId xmlns:a16="http://schemas.microsoft.com/office/drawing/2014/main" id="{170FDD7C-AF60-CE9E-4228-ACD0B93A4141}"/>
              </a:ext>
            </a:extLst>
          </p:cNvPr>
          <p:cNvPicPr>
            <a:picLocks noChangeAspect="1"/>
          </p:cNvPicPr>
          <p:nvPr/>
        </p:nvPicPr>
        <p:blipFill>
          <a:blip r:embed="rId3"/>
          <a:stretch>
            <a:fillRect/>
          </a:stretch>
        </p:blipFill>
        <p:spPr>
          <a:xfrm>
            <a:off x="8481653" y="2601569"/>
            <a:ext cx="825361" cy="1086002"/>
          </a:xfrm>
          <a:prstGeom prst="rect">
            <a:avLst/>
          </a:prstGeom>
        </p:spPr>
      </p:pic>
      <p:pic>
        <p:nvPicPr>
          <p:cNvPr id="18" name="Picture 17">
            <a:extLst>
              <a:ext uri="{FF2B5EF4-FFF2-40B4-BE49-F238E27FC236}">
                <a16:creationId xmlns:a16="http://schemas.microsoft.com/office/drawing/2014/main" id="{0A4216AD-D2A6-48B4-9516-18A2E0D71CDC}"/>
              </a:ext>
            </a:extLst>
          </p:cNvPr>
          <p:cNvPicPr>
            <a:picLocks noChangeAspect="1"/>
          </p:cNvPicPr>
          <p:nvPr/>
        </p:nvPicPr>
        <p:blipFill>
          <a:blip r:embed="rId2"/>
          <a:stretch>
            <a:fillRect/>
          </a:stretch>
        </p:blipFill>
        <p:spPr>
          <a:xfrm>
            <a:off x="5075684" y="3999231"/>
            <a:ext cx="819264" cy="1219370"/>
          </a:xfrm>
          <a:prstGeom prst="rect">
            <a:avLst/>
          </a:prstGeom>
        </p:spPr>
      </p:pic>
      <p:pic>
        <p:nvPicPr>
          <p:cNvPr id="19" name="Picture 18">
            <a:extLst>
              <a:ext uri="{FF2B5EF4-FFF2-40B4-BE49-F238E27FC236}">
                <a16:creationId xmlns:a16="http://schemas.microsoft.com/office/drawing/2014/main" id="{F81A9AC1-A1AF-BF5E-1BB4-B08F7C45E845}"/>
              </a:ext>
            </a:extLst>
          </p:cNvPr>
          <p:cNvPicPr>
            <a:picLocks noChangeAspect="1"/>
          </p:cNvPicPr>
          <p:nvPr/>
        </p:nvPicPr>
        <p:blipFill>
          <a:blip r:embed="rId3"/>
          <a:stretch>
            <a:fillRect/>
          </a:stretch>
        </p:blipFill>
        <p:spPr>
          <a:xfrm>
            <a:off x="8195563" y="4065915"/>
            <a:ext cx="825361" cy="1086002"/>
          </a:xfrm>
          <a:prstGeom prst="rect">
            <a:avLst/>
          </a:prstGeom>
        </p:spPr>
      </p:pic>
      <p:sp>
        <p:nvSpPr>
          <p:cNvPr id="20" name="TextBox 19">
            <a:extLst>
              <a:ext uri="{FF2B5EF4-FFF2-40B4-BE49-F238E27FC236}">
                <a16:creationId xmlns:a16="http://schemas.microsoft.com/office/drawing/2014/main" id="{4033206D-300C-7A18-3090-639C59F5E7B3}"/>
              </a:ext>
            </a:extLst>
          </p:cNvPr>
          <p:cNvSpPr txBox="1"/>
          <p:nvPr/>
        </p:nvSpPr>
        <p:spPr>
          <a:xfrm>
            <a:off x="2742947" y="2169403"/>
            <a:ext cx="2169184"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1" name="TextBox 20">
            <a:extLst>
              <a:ext uri="{FF2B5EF4-FFF2-40B4-BE49-F238E27FC236}">
                <a16:creationId xmlns:a16="http://schemas.microsoft.com/office/drawing/2014/main" id="{13DD7E33-E4C5-43D2-C57F-F6737925E83B}"/>
              </a:ext>
            </a:extLst>
          </p:cNvPr>
          <p:cNvSpPr txBox="1"/>
          <p:nvPr/>
        </p:nvSpPr>
        <p:spPr>
          <a:xfrm>
            <a:off x="5408503" y="2167656"/>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2" name="TextBox 21">
            <a:extLst>
              <a:ext uri="{FF2B5EF4-FFF2-40B4-BE49-F238E27FC236}">
                <a16:creationId xmlns:a16="http://schemas.microsoft.com/office/drawing/2014/main" id="{3FDD36AF-6295-81FF-0728-4AA31ACC97D5}"/>
              </a:ext>
            </a:extLst>
          </p:cNvPr>
          <p:cNvSpPr txBox="1"/>
          <p:nvPr/>
        </p:nvSpPr>
        <p:spPr>
          <a:xfrm>
            <a:off x="4190002" y="3738713"/>
            <a:ext cx="2106667"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3" name="TextBox 22">
            <a:extLst>
              <a:ext uri="{FF2B5EF4-FFF2-40B4-BE49-F238E27FC236}">
                <a16:creationId xmlns:a16="http://schemas.microsoft.com/office/drawing/2014/main" id="{4A031488-DE8E-CB98-B0D8-337332BC70E0}"/>
              </a:ext>
            </a:extLst>
          </p:cNvPr>
          <p:cNvSpPr txBox="1"/>
          <p:nvPr/>
        </p:nvSpPr>
        <p:spPr>
          <a:xfrm>
            <a:off x="7740382" y="3738713"/>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4" name="TextBox 23">
            <a:extLst>
              <a:ext uri="{FF2B5EF4-FFF2-40B4-BE49-F238E27FC236}">
                <a16:creationId xmlns:a16="http://schemas.microsoft.com/office/drawing/2014/main" id="{D840F472-3CA7-E066-8A90-DD61F53D292C}"/>
              </a:ext>
            </a:extLst>
          </p:cNvPr>
          <p:cNvSpPr txBox="1"/>
          <p:nvPr/>
        </p:nvSpPr>
        <p:spPr>
          <a:xfrm>
            <a:off x="4987686" y="1514521"/>
            <a:ext cx="328936" cy="369332"/>
          </a:xfrm>
          <a:prstGeom prst="rect">
            <a:avLst/>
          </a:prstGeom>
          <a:noFill/>
        </p:spPr>
        <p:txBody>
          <a:bodyPr wrap="none" rtlCol="0">
            <a:spAutoFit/>
          </a:bodyPr>
          <a:lstStyle/>
          <a:p>
            <a:r>
              <a:rPr lang="en-US" b="1" dirty="0">
                <a:solidFill>
                  <a:srgbClr val="1C3E71"/>
                </a:solidFill>
              </a:rPr>
              <a:t>X</a:t>
            </a:r>
          </a:p>
        </p:txBody>
      </p:sp>
      <p:cxnSp>
        <p:nvCxnSpPr>
          <p:cNvPr id="26" name="Straight Arrow Connector 25">
            <a:extLst>
              <a:ext uri="{FF2B5EF4-FFF2-40B4-BE49-F238E27FC236}">
                <a16:creationId xmlns:a16="http://schemas.microsoft.com/office/drawing/2014/main" id="{2B5A8260-81A9-8678-1EED-E9232FBE0067}"/>
              </a:ext>
            </a:extLst>
          </p:cNvPr>
          <p:cNvCxnSpPr/>
          <p:nvPr/>
        </p:nvCxnSpPr>
        <p:spPr>
          <a:xfrm>
            <a:off x="5152154" y="1754937"/>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DAD965A3-265A-F2C7-44A0-04AB730527B8}"/>
              </a:ext>
            </a:extLst>
          </p:cNvPr>
          <p:cNvSpPr txBox="1"/>
          <p:nvPr/>
        </p:nvSpPr>
        <p:spPr>
          <a:xfrm>
            <a:off x="6764877" y="2956656"/>
            <a:ext cx="328936" cy="369332"/>
          </a:xfrm>
          <a:prstGeom prst="rect">
            <a:avLst/>
          </a:prstGeom>
          <a:noFill/>
        </p:spPr>
        <p:txBody>
          <a:bodyPr wrap="none" rtlCol="0">
            <a:spAutoFit/>
          </a:bodyPr>
          <a:lstStyle/>
          <a:p>
            <a:r>
              <a:rPr lang="en-US" b="1" dirty="0">
                <a:solidFill>
                  <a:srgbClr val="1C3E71"/>
                </a:solidFill>
              </a:rPr>
              <a:t>X</a:t>
            </a:r>
          </a:p>
        </p:txBody>
      </p:sp>
      <p:cxnSp>
        <p:nvCxnSpPr>
          <p:cNvPr id="28" name="Straight Arrow Connector 27">
            <a:extLst>
              <a:ext uri="{FF2B5EF4-FFF2-40B4-BE49-F238E27FC236}">
                <a16:creationId xmlns:a16="http://schemas.microsoft.com/office/drawing/2014/main" id="{40932B2B-F277-A109-333E-ECD14554ED24}"/>
              </a:ext>
            </a:extLst>
          </p:cNvPr>
          <p:cNvCxnSpPr/>
          <p:nvPr/>
        </p:nvCxnSpPr>
        <p:spPr>
          <a:xfrm>
            <a:off x="6926763" y="3376648"/>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184430F-FC13-06E4-BE5C-3C4D7EDCB01A}"/>
              </a:ext>
            </a:extLst>
          </p:cNvPr>
          <p:cNvSpPr txBox="1"/>
          <p:nvPr/>
        </p:nvSpPr>
        <p:spPr>
          <a:xfrm>
            <a:off x="2054083" y="2914983"/>
            <a:ext cx="545342" cy="400110"/>
          </a:xfrm>
          <a:prstGeom prst="rect">
            <a:avLst/>
          </a:prstGeom>
          <a:noFill/>
        </p:spPr>
        <p:txBody>
          <a:bodyPr wrap="none" rtlCol="0">
            <a:spAutoFit/>
          </a:bodyPr>
          <a:lstStyle/>
          <a:p>
            <a:r>
              <a:rPr lang="en-US" sz="2000" b="1" dirty="0">
                <a:solidFill>
                  <a:srgbClr val="1C3E71"/>
                </a:solidFill>
              </a:rPr>
              <a:t>F1:</a:t>
            </a:r>
          </a:p>
        </p:txBody>
      </p:sp>
      <p:sp>
        <p:nvSpPr>
          <p:cNvPr id="30" name="TextBox 29">
            <a:extLst>
              <a:ext uri="{FF2B5EF4-FFF2-40B4-BE49-F238E27FC236}">
                <a16:creationId xmlns:a16="http://schemas.microsoft.com/office/drawing/2014/main" id="{83F21B00-ECC0-1260-CC41-94F9DFE13976}"/>
              </a:ext>
            </a:extLst>
          </p:cNvPr>
          <p:cNvSpPr txBox="1"/>
          <p:nvPr/>
        </p:nvSpPr>
        <p:spPr>
          <a:xfrm>
            <a:off x="2090422" y="4408861"/>
            <a:ext cx="542136" cy="400110"/>
          </a:xfrm>
          <a:prstGeom prst="rect">
            <a:avLst/>
          </a:prstGeom>
          <a:noFill/>
        </p:spPr>
        <p:txBody>
          <a:bodyPr wrap="none" rtlCol="0">
            <a:spAutoFit/>
          </a:bodyPr>
          <a:lstStyle/>
          <a:p>
            <a:r>
              <a:rPr lang="en-US" sz="2000" b="1" dirty="0">
                <a:solidFill>
                  <a:srgbClr val="1C3E71"/>
                </a:solidFill>
              </a:rPr>
              <a:t>Fb:</a:t>
            </a:r>
          </a:p>
        </p:txBody>
      </p:sp>
      <p:pic>
        <p:nvPicPr>
          <p:cNvPr id="6148" name="Picture 4" descr="đực từ vi.wikipedia.org">
            <a:extLst>
              <a:ext uri="{FF2B5EF4-FFF2-40B4-BE49-F238E27FC236}">
                <a16:creationId xmlns:a16="http://schemas.microsoft.com/office/drawing/2014/main" id="{B3A6EA4A-1399-975F-512F-7923E9A131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6746" y="3687571"/>
            <a:ext cx="445368" cy="445368"/>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Giống cái – Wikipedia tiếng Việt">
            <a:extLst>
              <a:ext uri="{FF2B5EF4-FFF2-40B4-BE49-F238E27FC236}">
                <a16:creationId xmlns:a16="http://schemas.microsoft.com/office/drawing/2014/main" id="{00DB0C5B-8412-A7C6-0EED-5E89EA03940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7265583" y="3660406"/>
            <a:ext cx="472533" cy="472533"/>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a:extLst>
              <a:ext uri="{FF2B5EF4-FFF2-40B4-BE49-F238E27FC236}">
                <a16:creationId xmlns:a16="http://schemas.microsoft.com/office/drawing/2014/main" id="{2882E2D4-F275-7B8B-F630-CDF211A780B7}"/>
              </a:ext>
            </a:extLst>
          </p:cNvPr>
          <p:cNvSpPr txBox="1"/>
          <p:nvPr/>
        </p:nvSpPr>
        <p:spPr>
          <a:xfrm>
            <a:off x="4282587" y="5076046"/>
            <a:ext cx="2592376" cy="369332"/>
          </a:xfrm>
          <a:prstGeom prst="rect">
            <a:avLst/>
          </a:prstGeom>
          <a:noFill/>
        </p:spPr>
        <p:txBody>
          <a:bodyPr wrap="none" rtlCol="0">
            <a:spAutoFit/>
          </a:bodyPr>
          <a:lstStyle/>
          <a:p>
            <a:r>
              <a:rPr lang="vi-VN" dirty="0">
                <a:solidFill>
                  <a:srgbClr val="1C3E71"/>
                </a:solidFill>
              </a:rPr>
              <a:t>50% </a:t>
            </a:r>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33" name="TextBox 32">
            <a:extLst>
              <a:ext uri="{FF2B5EF4-FFF2-40B4-BE49-F238E27FC236}">
                <a16:creationId xmlns:a16="http://schemas.microsoft.com/office/drawing/2014/main" id="{DA50CAA7-2EE7-A686-769A-08FB82B7DCCB}"/>
              </a:ext>
            </a:extLst>
          </p:cNvPr>
          <p:cNvSpPr txBox="1"/>
          <p:nvPr/>
        </p:nvSpPr>
        <p:spPr>
          <a:xfrm>
            <a:off x="7180283" y="5076046"/>
            <a:ext cx="2549096" cy="369332"/>
          </a:xfrm>
          <a:prstGeom prst="rect">
            <a:avLst/>
          </a:prstGeom>
          <a:noFill/>
        </p:spPr>
        <p:txBody>
          <a:bodyPr wrap="none" rtlCol="0">
            <a:spAutoFit/>
          </a:bodyPr>
          <a:lstStyle/>
          <a:p>
            <a:r>
              <a:rPr lang="vi-VN" dirty="0">
                <a:solidFill>
                  <a:srgbClr val="1C3E71"/>
                </a:solidFill>
              </a:rPr>
              <a:t>50% </a:t>
            </a:r>
            <a:r>
              <a:rPr lang="en-US" dirty="0" err="1">
                <a:solidFill>
                  <a:srgbClr val="1C3E71"/>
                </a:solidFill>
              </a:rPr>
              <a:t>thân</a:t>
            </a:r>
            <a:r>
              <a:rPr lang="en-US" dirty="0">
                <a:solidFill>
                  <a:srgbClr val="1C3E71"/>
                </a:solidFill>
              </a:rPr>
              <a:t> </a:t>
            </a:r>
            <a:r>
              <a:rPr lang="vi-VN" dirty="0">
                <a:solidFill>
                  <a:srgbClr val="1C3E71"/>
                </a:solidFill>
              </a:rPr>
              <a:t>đen, cánh cụt</a:t>
            </a:r>
            <a:endParaRPr lang="en-US" dirty="0">
              <a:solidFill>
                <a:srgbClr val="1C3E71"/>
              </a:solidFill>
            </a:endParaRPr>
          </a:p>
        </p:txBody>
      </p:sp>
      <p:sp>
        <p:nvSpPr>
          <p:cNvPr id="34" name="TextBox 33">
            <a:extLst>
              <a:ext uri="{FF2B5EF4-FFF2-40B4-BE49-F238E27FC236}">
                <a16:creationId xmlns:a16="http://schemas.microsoft.com/office/drawing/2014/main" id="{EC817041-2A80-C278-65A2-004F358E25E9}"/>
              </a:ext>
            </a:extLst>
          </p:cNvPr>
          <p:cNvSpPr txBox="1"/>
          <p:nvPr/>
        </p:nvSpPr>
        <p:spPr>
          <a:xfrm>
            <a:off x="1006097" y="535919"/>
            <a:ext cx="10656205" cy="646331"/>
          </a:xfrm>
          <a:prstGeom prst="rect">
            <a:avLst/>
          </a:prstGeom>
          <a:solidFill>
            <a:srgbClr val="DAF6F4"/>
          </a:solidFill>
        </p:spPr>
        <p:txBody>
          <a:bodyPr wrap="square" rtlCol="0" anchor="ctr">
            <a:spAutoFit/>
          </a:bodyPr>
          <a:lstStyle/>
          <a:p>
            <a:pPr algn="just"/>
            <a:r>
              <a:rPr lang="en-US" dirty="0">
                <a:solidFill>
                  <a:srgbClr val="1C3E71"/>
                </a:solidFill>
              </a:rPr>
              <a:t>     </a:t>
            </a:r>
            <a:r>
              <a:rPr lang="vi-VN" i="0" dirty="0">
                <a:solidFill>
                  <a:srgbClr val="1C3E71"/>
                </a:solidFill>
                <a:effectLst/>
              </a:rPr>
              <a:t>Quan sát thí nghiệm của Morgan và xác định: Tính trạng trội lặn, quy ước gene? Fb thu được tỉ lệ kiểu hình 1:1 vậy F1 con đực thân xám, cánh dài sẽ cho mấy loại giao tử?</a:t>
            </a:r>
          </a:p>
        </p:txBody>
      </p:sp>
      <p:pic>
        <p:nvPicPr>
          <p:cNvPr id="35" name="Picture 6" descr="Download Focus, Idea, Light Bulb. Royalty-Free Stock Illustration Image -  Pixabay">
            <a:extLst>
              <a:ext uri="{FF2B5EF4-FFF2-40B4-BE49-F238E27FC236}">
                <a16:creationId xmlns:a16="http://schemas.microsoft.com/office/drawing/2014/main" id="{C60A0E5A-48E3-758F-632F-B5A7BEE9B242}"/>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1651" y="419852"/>
            <a:ext cx="970293" cy="878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79064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06A59B9-74A7-857D-C148-CEF09098723D}"/>
              </a:ext>
            </a:extLst>
          </p:cNvPr>
          <p:cNvPicPr>
            <a:picLocks noChangeAspect="1"/>
          </p:cNvPicPr>
          <p:nvPr/>
        </p:nvPicPr>
        <p:blipFill>
          <a:blip r:embed="rId2"/>
          <a:stretch>
            <a:fillRect/>
          </a:stretch>
        </p:blipFill>
        <p:spPr>
          <a:xfrm>
            <a:off x="3744324" y="474656"/>
            <a:ext cx="819264" cy="1219370"/>
          </a:xfrm>
          <a:prstGeom prst="rect">
            <a:avLst/>
          </a:prstGeom>
        </p:spPr>
      </p:pic>
      <p:pic>
        <p:nvPicPr>
          <p:cNvPr id="10" name="Picture 9">
            <a:extLst>
              <a:ext uri="{FF2B5EF4-FFF2-40B4-BE49-F238E27FC236}">
                <a16:creationId xmlns:a16="http://schemas.microsoft.com/office/drawing/2014/main" id="{BC3E5351-1757-5A13-B795-B35483167CB7}"/>
              </a:ext>
            </a:extLst>
          </p:cNvPr>
          <p:cNvPicPr>
            <a:picLocks noChangeAspect="1"/>
          </p:cNvPicPr>
          <p:nvPr/>
        </p:nvPicPr>
        <p:blipFill>
          <a:blip r:embed="rId3"/>
          <a:stretch>
            <a:fillRect/>
          </a:stretch>
        </p:blipFill>
        <p:spPr>
          <a:xfrm>
            <a:off x="6597805" y="497758"/>
            <a:ext cx="825361" cy="1086002"/>
          </a:xfrm>
          <a:prstGeom prst="rect">
            <a:avLst/>
          </a:prstGeom>
        </p:spPr>
      </p:pic>
      <p:sp>
        <p:nvSpPr>
          <p:cNvPr id="15" name="TextBox 14">
            <a:extLst>
              <a:ext uri="{FF2B5EF4-FFF2-40B4-BE49-F238E27FC236}">
                <a16:creationId xmlns:a16="http://schemas.microsoft.com/office/drawing/2014/main" id="{741BB006-F9DF-E8BE-3204-DAFE6BA6397E}"/>
              </a:ext>
            </a:extLst>
          </p:cNvPr>
          <p:cNvSpPr txBox="1"/>
          <p:nvPr/>
        </p:nvSpPr>
        <p:spPr>
          <a:xfrm>
            <a:off x="2485011" y="1017000"/>
            <a:ext cx="801823" cy="400110"/>
          </a:xfrm>
          <a:prstGeom prst="rect">
            <a:avLst/>
          </a:prstGeom>
          <a:noFill/>
        </p:spPr>
        <p:txBody>
          <a:bodyPr wrap="none" rtlCol="0">
            <a:spAutoFit/>
          </a:bodyPr>
          <a:lstStyle/>
          <a:p>
            <a:r>
              <a:rPr lang="en-US" sz="2000" b="1" dirty="0">
                <a:solidFill>
                  <a:srgbClr val="1C3E71"/>
                </a:solidFill>
              </a:rPr>
              <a:t>Pt/c: </a:t>
            </a:r>
          </a:p>
        </p:txBody>
      </p:sp>
      <p:pic>
        <p:nvPicPr>
          <p:cNvPr id="16" name="Picture 15">
            <a:extLst>
              <a:ext uri="{FF2B5EF4-FFF2-40B4-BE49-F238E27FC236}">
                <a16:creationId xmlns:a16="http://schemas.microsoft.com/office/drawing/2014/main" id="{B400311D-728C-6168-556E-83D5DE47E413}"/>
              </a:ext>
            </a:extLst>
          </p:cNvPr>
          <p:cNvPicPr>
            <a:picLocks noChangeAspect="1"/>
          </p:cNvPicPr>
          <p:nvPr/>
        </p:nvPicPr>
        <p:blipFill>
          <a:blip r:embed="rId2"/>
          <a:stretch>
            <a:fillRect/>
          </a:stretch>
        </p:blipFill>
        <p:spPr>
          <a:xfrm>
            <a:off x="5154324" y="2008033"/>
            <a:ext cx="819264" cy="1219370"/>
          </a:xfrm>
          <a:prstGeom prst="rect">
            <a:avLst/>
          </a:prstGeom>
        </p:spPr>
      </p:pic>
      <p:pic>
        <p:nvPicPr>
          <p:cNvPr id="17" name="Picture 16">
            <a:extLst>
              <a:ext uri="{FF2B5EF4-FFF2-40B4-BE49-F238E27FC236}">
                <a16:creationId xmlns:a16="http://schemas.microsoft.com/office/drawing/2014/main" id="{170FDD7C-AF60-CE9E-4228-ACD0B93A4141}"/>
              </a:ext>
            </a:extLst>
          </p:cNvPr>
          <p:cNvPicPr>
            <a:picLocks noChangeAspect="1"/>
          </p:cNvPicPr>
          <p:nvPr/>
        </p:nvPicPr>
        <p:blipFill>
          <a:blip r:embed="rId3"/>
          <a:stretch>
            <a:fillRect/>
          </a:stretch>
        </p:blipFill>
        <p:spPr>
          <a:xfrm>
            <a:off x="8969925" y="2008033"/>
            <a:ext cx="825361" cy="1086002"/>
          </a:xfrm>
          <a:prstGeom prst="rect">
            <a:avLst/>
          </a:prstGeom>
        </p:spPr>
      </p:pic>
      <p:pic>
        <p:nvPicPr>
          <p:cNvPr id="18" name="Picture 17">
            <a:extLst>
              <a:ext uri="{FF2B5EF4-FFF2-40B4-BE49-F238E27FC236}">
                <a16:creationId xmlns:a16="http://schemas.microsoft.com/office/drawing/2014/main" id="{0A4216AD-D2A6-48B4-9516-18A2E0D71CDC}"/>
              </a:ext>
            </a:extLst>
          </p:cNvPr>
          <p:cNvPicPr>
            <a:picLocks noChangeAspect="1"/>
          </p:cNvPicPr>
          <p:nvPr/>
        </p:nvPicPr>
        <p:blipFill>
          <a:blip r:embed="rId2"/>
          <a:stretch>
            <a:fillRect/>
          </a:stretch>
        </p:blipFill>
        <p:spPr>
          <a:xfrm>
            <a:off x="5563956" y="3405695"/>
            <a:ext cx="819264" cy="1219370"/>
          </a:xfrm>
          <a:prstGeom prst="rect">
            <a:avLst/>
          </a:prstGeom>
        </p:spPr>
      </p:pic>
      <p:pic>
        <p:nvPicPr>
          <p:cNvPr id="19" name="Picture 18">
            <a:extLst>
              <a:ext uri="{FF2B5EF4-FFF2-40B4-BE49-F238E27FC236}">
                <a16:creationId xmlns:a16="http://schemas.microsoft.com/office/drawing/2014/main" id="{F81A9AC1-A1AF-BF5E-1BB4-B08F7C45E845}"/>
              </a:ext>
            </a:extLst>
          </p:cNvPr>
          <p:cNvPicPr>
            <a:picLocks noChangeAspect="1"/>
          </p:cNvPicPr>
          <p:nvPr/>
        </p:nvPicPr>
        <p:blipFill>
          <a:blip r:embed="rId3"/>
          <a:stretch>
            <a:fillRect/>
          </a:stretch>
        </p:blipFill>
        <p:spPr>
          <a:xfrm>
            <a:off x="8683835" y="3472379"/>
            <a:ext cx="825361" cy="1086002"/>
          </a:xfrm>
          <a:prstGeom prst="rect">
            <a:avLst/>
          </a:prstGeom>
        </p:spPr>
      </p:pic>
      <p:sp>
        <p:nvSpPr>
          <p:cNvPr id="20" name="TextBox 19">
            <a:extLst>
              <a:ext uri="{FF2B5EF4-FFF2-40B4-BE49-F238E27FC236}">
                <a16:creationId xmlns:a16="http://schemas.microsoft.com/office/drawing/2014/main" id="{4033206D-300C-7A18-3090-639C59F5E7B3}"/>
              </a:ext>
            </a:extLst>
          </p:cNvPr>
          <p:cNvSpPr txBox="1"/>
          <p:nvPr/>
        </p:nvSpPr>
        <p:spPr>
          <a:xfrm>
            <a:off x="3231219" y="1575867"/>
            <a:ext cx="2169184"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1" name="TextBox 20">
            <a:extLst>
              <a:ext uri="{FF2B5EF4-FFF2-40B4-BE49-F238E27FC236}">
                <a16:creationId xmlns:a16="http://schemas.microsoft.com/office/drawing/2014/main" id="{13DD7E33-E4C5-43D2-C57F-F6737925E83B}"/>
              </a:ext>
            </a:extLst>
          </p:cNvPr>
          <p:cNvSpPr txBox="1"/>
          <p:nvPr/>
        </p:nvSpPr>
        <p:spPr>
          <a:xfrm>
            <a:off x="5896775" y="1574120"/>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2" name="TextBox 21">
            <a:extLst>
              <a:ext uri="{FF2B5EF4-FFF2-40B4-BE49-F238E27FC236}">
                <a16:creationId xmlns:a16="http://schemas.microsoft.com/office/drawing/2014/main" id="{3FDD36AF-6295-81FF-0728-4AA31ACC97D5}"/>
              </a:ext>
            </a:extLst>
          </p:cNvPr>
          <p:cNvSpPr txBox="1"/>
          <p:nvPr/>
        </p:nvSpPr>
        <p:spPr>
          <a:xfrm>
            <a:off x="4678274" y="3145177"/>
            <a:ext cx="2106667"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3" name="TextBox 22">
            <a:extLst>
              <a:ext uri="{FF2B5EF4-FFF2-40B4-BE49-F238E27FC236}">
                <a16:creationId xmlns:a16="http://schemas.microsoft.com/office/drawing/2014/main" id="{4A031488-DE8E-CB98-B0D8-337332BC70E0}"/>
              </a:ext>
            </a:extLst>
          </p:cNvPr>
          <p:cNvSpPr txBox="1"/>
          <p:nvPr/>
        </p:nvSpPr>
        <p:spPr>
          <a:xfrm>
            <a:off x="8228654" y="3145177"/>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4" name="TextBox 23">
            <a:extLst>
              <a:ext uri="{FF2B5EF4-FFF2-40B4-BE49-F238E27FC236}">
                <a16:creationId xmlns:a16="http://schemas.microsoft.com/office/drawing/2014/main" id="{D840F472-3CA7-E066-8A90-DD61F53D292C}"/>
              </a:ext>
            </a:extLst>
          </p:cNvPr>
          <p:cNvSpPr txBox="1"/>
          <p:nvPr/>
        </p:nvSpPr>
        <p:spPr>
          <a:xfrm>
            <a:off x="5475958" y="920985"/>
            <a:ext cx="328936" cy="369332"/>
          </a:xfrm>
          <a:prstGeom prst="rect">
            <a:avLst/>
          </a:prstGeom>
          <a:noFill/>
        </p:spPr>
        <p:txBody>
          <a:bodyPr wrap="none" rtlCol="0">
            <a:spAutoFit/>
          </a:bodyPr>
          <a:lstStyle/>
          <a:p>
            <a:r>
              <a:rPr lang="en-US" b="1" dirty="0">
                <a:solidFill>
                  <a:srgbClr val="1C3E71"/>
                </a:solidFill>
              </a:rPr>
              <a:t>X</a:t>
            </a:r>
          </a:p>
        </p:txBody>
      </p:sp>
      <p:cxnSp>
        <p:nvCxnSpPr>
          <p:cNvPr id="26" name="Straight Arrow Connector 25">
            <a:extLst>
              <a:ext uri="{FF2B5EF4-FFF2-40B4-BE49-F238E27FC236}">
                <a16:creationId xmlns:a16="http://schemas.microsoft.com/office/drawing/2014/main" id="{2B5A8260-81A9-8678-1EED-E9232FBE0067}"/>
              </a:ext>
            </a:extLst>
          </p:cNvPr>
          <p:cNvCxnSpPr/>
          <p:nvPr/>
        </p:nvCxnSpPr>
        <p:spPr>
          <a:xfrm>
            <a:off x="5640426" y="1161401"/>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DAD965A3-265A-F2C7-44A0-04AB730527B8}"/>
              </a:ext>
            </a:extLst>
          </p:cNvPr>
          <p:cNvSpPr txBox="1"/>
          <p:nvPr/>
        </p:nvSpPr>
        <p:spPr>
          <a:xfrm>
            <a:off x="7253149" y="2363120"/>
            <a:ext cx="328936" cy="369332"/>
          </a:xfrm>
          <a:prstGeom prst="rect">
            <a:avLst/>
          </a:prstGeom>
          <a:noFill/>
        </p:spPr>
        <p:txBody>
          <a:bodyPr wrap="none" rtlCol="0">
            <a:spAutoFit/>
          </a:bodyPr>
          <a:lstStyle/>
          <a:p>
            <a:r>
              <a:rPr lang="en-US" b="1" dirty="0">
                <a:solidFill>
                  <a:srgbClr val="1C3E71"/>
                </a:solidFill>
              </a:rPr>
              <a:t>X</a:t>
            </a:r>
          </a:p>
        </p:txBody>
      </p:sp>
      <p:cxnSp>
        <p:nvCxnSpPr>
          <p:cNvPr id="28" name="Straight Arrow Connector 27">
            <a:extLst>
              <a:ext uri="{FF2B5EF4-FFF2-40B4-BE49-F238E27FC236}">
                <a16:creationId xmlns:a16="http://schemas.microsoft.com/office/drawing/2014/main" id="{40932B2B-F277-A109-333E-ECD14554ED24}"/>
              </a:ext>
            </a:extLst>
          </p:cNvPr>
          <p:cNvCxnSpPr/>
          <p:nvPr/>
        </p:nvCxnSpPr>
        <p:spPr>
          <a:xfrm>
            <a:off x="7415035" y="2783112"/>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184430F-FC13-06E4-BE5C-3C4D7EDCB01A}"/>
              </a:ext>
            </a:extLst>
          </p:cNvPr>
          <p:cNvSpPr txBox="1"/>
          <p:nvPr/>
        </p:nvSpPr>
        <p:spPr>
          <a:xfrm>
            <a:off x="2542355" y="2321447"/>
            <a:ext cx="545342" cy="400110"/>
          </a:xfrm>
          <a:prstGeom prst="rect">
            <a:avLst/>
          </a:prstGeom>
          <a:noFill/>
        </p:spPr>
        <p:txBody>
          <a:bodyPr wrap="none" rtlCol="0">
            <a:spAutoFit/>
          </a:bodyPr>
          <a:lstStyle/>
          <a:p>
            <a:r>
              <a:rPr lang="en-US" sz="2000" b="1" dirty="0">
                <a:solidFill>
                  <a:srgbClr val="1C3E71"/>
                </a:solidFill>
              </a:rPr>
              <a:t>F1:</a:t>
            </a:r>
          </a:p>
        </p:txBody>
      </p:sp>
      <p:sp>
        <p:nvSpPr>
          <p:cNvPr id="30" name="TextBox 29">
            <a:extLst>
              <a:ext uri="{FF2B5EF4-FFF2-40B4-BE49-F238E27FC236}">
                <a16:creationId xmlns:a16="http://schemas.microsoft.com/office/drawing/2014/main" id="{83F21B00-ECC0-1260-CC41-94F9DFE13976}"/>
              </a:ext>
            </a:extLst>
          </p:cNvPr>
          <p:cNvSpPr txBox="1"/>
          <p:nvPr/>
        </p:nvSpPr>
        <p:spPr>
          <a:xfrm>
            <a:off x="2578694" y="3815325"/>
            <a:ext cx="542136" cy="400110"/>
          </a:xfrm>
          <a:prstGeom prst="rect">
            <a:avLst/>
          </a:prstGeom>
          <a:noFill/>
        </p:spPr>
        <p:txBody>
          <a:bodyPr wrap="none" rtlCol="0">
            <a:spAutoFit/>
          </a:bodyPr>
          <a:lstStyle/>
          <a:p>
            <a:r>
              <a:rPr lang="en-US" sz="2000" b="1" dirty="0">
                <a:solidFill>
                  <a:srgbClr val="1C3E71"/>
                </a:solidFill>
              </a:rPr>
              <a:t>Fb:</a:t>
            </a:r>
          </a:p>
        </p:txBody>
      </p:sp>
      <p:pic>
        <p:nvPicPr>
          <p:cNvPr id="6148" name="Picture 4" descr="đực từ vi.wikipedia.org">
            <a:extLst>
              <a:ext uri="{FF2B5EF4-FFF2-40B4-BE49-F238E27FC236}">
                <a16:creationId xmlns:a16="http://schemas.microsoft.com/office/drawing/2014/main" id="{B3A6EA4A-1399-975F-512F-7923E9A131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5018" y="3094035"/>
            <a:ext cx="445368" cy="445368"/>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Giống cái – Wikipedia tiếng Việt">
            <a:extLst>
              <a:ext uri="{FF2B5EF4-FFF2-40B4-BE49-F238E27FC236}">
                <a16:creationId xmlns:a16="http://schemas.microsoft.com/office/drawing/2014/main" id="{00DB0C5B-8412-A7C6-0EED-5E89EA03940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7753855" y="3066870"/>
            <a:ext cx="472533" cy="472533"/>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a:extLst>
              <a:ext uri="{FF2B5EF4-FFF2-40B4-BE49-F238E27FC236}">
                <a16:creationId xmlns:a16="http://schemas.microsoft.com/office/drawing/2014/main" id="{2882E2D4-F275-7B8B-F630-CDF211A780B7}"/>
              </a:ext>
            </a:extLst>
          </p:cNvPr>
          <p:cNvSpPr txBox="1"/>
          <p:nvPr/>
        </p:nvSpPr>
        <p:spPr>
          <a:xfrm>
            <a:off x="4770859" y="4482510"/>
            <a:ext cx="2592376" cy="369332"/>
          </a:xfrm>
          <a:prstGeom prst="rect">
            <a:avLst/>
          </a:prstGeom>
          <a:noFill/>
        </p:spPr>
        <p:txBody>
          <a:bodyPr wrap="none" rtlCol="0">
            <a:spAutoFit/>
          </a:bodyPr>
          <a:lstStyle/>
          <a:p>
            <a:r>
              <a:rPr lang="vi-VN" dirty="0">
                <a:solidFill>
                  <a:srgbClr val="1C3E71"/>
                </a:solidFill>
              </a:rPr>
              <a:t>50% </a:t>
            </a:r>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33" name="TextBox 32">
            <a:extLst>
              <a:ext uri="{FF2B5EF4-FFF2-40B4-BE49-F238E27FC236}">
                <a16:creationId xmlns:a16="http://schemas.microsoft.com/office/drawing/2014/main" id="{DA50CAA7-2EE7-A686-769A-08FB82B7DCCB}"/>
              </a:ext>
            </a:extLst>
          </p:cNvPr>
          <p:cNvSpPr txBox="1"/>
          <p:nvPr/>
        </p:nvSpPr>
        <p:spPr>
          <a:xfrm>
            <a:off x="7668555" y="4482510"/>
            <a:ext cx="2549096" cy="369332"/>
          </a:xfrm>
          <a:prstGeom prst="rect">
            <a:avLst/>
          </a:prstGeom>
          <a:noFill/>
        </p:spPr>
        <p:txBody>
          <a:bodyPr wrap="none" rtlCol="0">
            <a:spAutoFit/>
          </a:bodyPr>
          <a:lstStyle/>
          <a:p>
            <a:r>
              <a:rPr lang="vi-VN" dirty="0">
                <a:solidFill>
                  <a:srgbClr val="1C3E71"/>
                </a:solidFill>
              </a:rPr>
              <a:t>50% </a:t>
            </a:r>
            <a:r>
              <a:rPr lang="en-US" dirty="0" err="1">
                <a:solidFill>
                  <a:srgbClr val="1C3E71"/>
                </a:solidFill>
              </a:rPr>
              <a:t>thân</a:t>
            </a:r>
            <a:r>
              <a:rPr lang="en-US" dirty="0">
                <a:solidFill>
                  <a:srgbClr val="1C3E71"/>
                </a:solidFill>
              </a:rPr>
              <a:t> </a:t>
            </a:r>
            <a:r>
              <a:rPr lang="vi-VN" dirty="0">
                <a:solidFill>
                  <a:srgbClr val="1C3E71"/>
                </a:solidFill>
              </a:rPr>
              <a:t>đen, cánh cụt</a:t>
            </a:r>
            <a:endParaRPr lang="en-US" dirty="0">
              <a:solidFill>
                <a:srgbClr val="1C3E71"/>
              </a:solidFill>
            </a:endParaRPr>
          </a:p>
        </p:txBody>
      </p:sp>
      <p:sp>
        <p:nvSpPr>
          <p:cNvPr id="36" name="Rectangle 35">
            <a:extLst>
              <a:ext uri="{FF2B5EF4-FFF2-40B4-BE49-F238E27FC236}">
                <a16:creationId xmlns:a16="http://schemas.microsoft.com/office/drawing/2014/main" id="{CE792BDC-C419-2085-8D6D-9AFDD74578F4}"/>
              </a:ext>
            </a:extLst>
          </p:cNvPr>
          <p:cNvSpPr/>
          <p:nvPr/>
        </p:nvSpPr>
        <p:spPr>
          <a:xfrm>
            <a:off x="1145220" y="4990640"/>
            <a:ext cx="10058399" cy="1672321"/>
          </a:xfrm>
          <a:prstGeom prst="rect">
            <a:avLst/>
          </a:prstGeom>
          <a:solidFill>
            <a:srgbClr val="FFE7F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1C3E71"/>
              </a:solidFill>
            </a:endParaRPr>
          </a:p>
        </p:txBody>
      </p:sp>
      <p:sp>
        <p:nvSpPr>
          <p:cNvPr id="37" name="TextBox 36">
            <a:extLst>
              <a:ext uri="{FF2B5EF4-FFF2-40B4-BE49-F238E27FC236}">
                <a16:creationId xmlns:a16="http://schemas.microsoft.com/office/drawing/2014/main" id="{68C068DC-B59D-943D-32A3-CA6E391B3CDD}"/>
              </a:ext>
            </a:extLst>
          </p:cNvPr>
          <p:cNvSpPr txBox="1"/>
          <p:nvPr/>
        </p:nvSpPr>
        <p:spPr>
          <a:xfrm>
            <a:off x="1273022" y="4986037"/>
            <a:ext cx="9627187" cy="646331"/>
          </a:xfrm>
          <a:prstGeom prst="rect">
            <a:avLst/>
          </a:prstGeom>
          <a:noFill/>
        </p:spPr>
        <p:txBody>
          <a:bodyPr wrap="square" rtlCol="0">
            <a:spAutoFit/>
          </a:bodyPr>
          <a:lstStyle/>
          <a:p>
            <a:r>
              <a:rPr lang="vi-VN" dirty="0">
                <a:solidFill>
                  <a:srgbClr val="1C3E71"/>
                </a:solidFill>
              </a:rPr>
              <a:t>- Alllele quy định thân </a:t>
            </a:r>
            <a:r>
              <a:rPr lang="vi-VN" b="1" dirty="0">
                <a:solidFill>
                  <a:srgbClr val="1C3E71"/>
                </a:solidFill>
              </a:rPr>
              <a:t>xám</a:t>
            </a:r>
            <a:r>
              <a:rPr lang="vi-VN" dirty="0">
                <a:solidFill>
                  <a:srgbClr val="1C3E71"/>
                </a:solidFill>
              </a:rPr>
              <a:t> là trội </a:t>
            </a:r>
            <a:r>
              <a:rPr lang="vi-VN" b="1" dirty="0">
                <a:solidFill>
                  <a:srgbClr val="1C3E71"/>
                </a:solidFill>
              </a:rPr>
              <a:t>(B)</a:t>
            </a:r>
            <a:r>
              <a:rPr lang="vi-VN" dirty="0">
                <a:solidFill>
                  <a:srgbClr val="1C3E71"/>
                </a:solidFill>
              </a:rPr>
              <a:t>, thân </a:t>
            </a:r>
            <a:r>
              <a:rPr lang="vi-VN" b="1" dirty="0">
                <a:solidFill>
                  <a:srgbClr val="1C3E71"/>
                </a:solidFill>
              </a:rPr>
              <a:t>đen</a:t>
            </a:r>
            <a:r>
              <a:rPr lang="vi-VN" dirty="0">
                <a:solidFill>
                  <a:srgbClr val="1C3E71"/>
                </a:solidFill>
              </a:rPr>
              <a:t> là lặn </a:t>
            </a:r>
            <a:r>
              <a:rPr lang="vi-VN" b="1" dirty="0">
                <a:solidFill>
                  <a:srgbClr val="1C3E71"/>
                </a:solidFill>
              </a:rPr>
              <a:t>(b)</a:t>
            </a:r>
            <a:r>
              <a:rPr lang="vi-VN" dirty="0">
                <a:solidFill>
                  <a:srgbClr val="1C3E71"/>
                </a:solidFill>
              </a:rPr>
              <a:t>; Alllele quy định cánh </a:t>
            </a:r>
            <a:r>
              <a:rPr lang="vi-VN" b="1" dirty="0">
                <a:solidFill>
                  <a:srgbClr val="1C3E71"/>
                </a:solidFill>
              </a:rPr>
              <a:t>dài</a:t>
            </a:r>
            <a:r>
              <a:rPr lang="vi-VN" dirty="0">
                <a:solidFill>
                  <a:srgbClr val="1C3E71"/>
                </a:solidFill>
              </a:rPr>
              <a:t> là trội </a:t>
            </a:r>
            <a:r>
              <a:rPr lang="vi-VN" b="1" dirty="0">
                <a:solidFill>
                  <a:srgbClr val="1C3E71"/>
                </a:solidFill>
              </a:rPr>
              <a:t>(V)</a:t>
            </a:r>
            <a:r>
              <a:rPr lang="vi-VN" dirty="0">
                <a:solidFill>
                  <a:srgbClr val="1C3E71"/>
                </a:solidFill>
              </a:rPr>
              <a:t>, cánh </a:t>
            </a:r>
            <a:r>
              <a:rPr lang="vi-VN" b="1" dirty="0">
                <a:solidFill>
                  <a:srgbClr val="1C3E71"/>
                </a:solidFill>
              </a:rPr>
              <a:t>cụt </a:t>
            </a:r>
            <a:r>
              <a:rPr lang="vi-VN" dirty="0">
                <a:solidFill>
                  <a:srgbClr val="1C3E71"/>
                </a:solidFill>
              </a:rPr>
              <a:t>là lặn </a:t>
            </a:r>
            <a:r>
              <a:rPr lang="vi-VN" b="1" dirty="0">
                <a:solidFill>
                  <a:srgbClr val="1C3E71"/>
                </a:solidFill>
              </a:rPr>
              <a:t>(v)</a:t>
            </a:r>
            <a:r>
              <a:rPr lang="vi-VN" dirty="0">
                <a:solidFill>
                  <a:srgbClr val="1C3E71"/>
                </a:solidFill>
              </a:rPr>
              <a:t>; </a:t>
            </a:r>
            <a:endParaRPr lang="en-US" dirty="0">
              <a:solidFill>
                <a:srgbClr val="1C3E71"/>
              </a:solidFill>
            </a:endParaRPr>
          </a:p>
        </p:txBody>
      </p:sp>
      <p:sp>
        <p:nvSpPr>
          <p:cNvPr id="38" name="TextBox 37">
            <a:extLst>
              <a:ext uri="{FF2B5EF4-FFF2-40B4-BE49-F238E27FC236}">
                <a16:creationId xmlns:a16="http://schemas.microsoft.com/office/drawing/2014/main" id="{134EFC0F-84ED-6202-9EDC-12C6EC7F634B}"/>
              </a:ext>
            </a:extLst>
          </p:cNvPr>
          <p:cNvSpPr txBox="1"/>
          <p:nvPr/>
        </p:nvSpPr>
        <p:spPr>
          <a:xfrm>
            <a:off x="1273022" y="5574633"/>
            <a:ext cx="9773758" cy="646331"/>
          </a:xfrm>
          <a:prstGeom prst="rect">
            <a:avLst/>
          </a:prstGeom>
          <a:noFill/>
        </p:spPr>
        <p:txBody>
          <a:bodyPr wrap="square" rtlCol="0">
            <a:spAutoFit/>
          </a:bodyPr>
          <a:lstStyle/>
          <a:p>
            <a:r>
              <a:rPr lang="vi-VN" dirty="0">
                <a:solidFill>
                  <a:srgbClr val="1C3E71"/>
                </a:solidFill>
              </a:rPr>
              <a:t>- Fb thu được tỉ lệ 1:1 và con cái đem lai có tính trạng thân đen, cánh cụt (</a:t>
            </a:r>
            <a:r>
              <a:rPr lang="en-US" dirty="0">
                <a:solidFill>
                  <a:srgbClr val="1C3E71"/>
                </a:solidFill>
              </a:rPr>
              <a:t>bb</a:t>
            </a:r>
            <a:r>
              <a:rPr lang="vi-VN" dirty="0">
                <a:solidFill>
                  <a:srgbClr val="1C3E71"/>
                </a:solidFill>
              </a:rPr>
              <a:t>,vv) chỉ cho một loại giao tử nên F1 (</a:t>
            </a:r>
            <a:r>
              <a:rPr lang="en-US" dirty="0">
                <a:solidFill>
                  <a:srgbClr val="1C3E71"/>
                </a:solidFill>
              </a:rPr>
              <a:t>Bb</a:t>
            </a:r>
            <a:r>
              <a:rPr lang="vi-VN" dirty="0">
                <a:solidFill>
                  <a:srgbClr val="1C3E71"/>
                </a:solidFill>
              </a:rPr>
              <a:t>,Vv) chỉ cho 2 loại giao tử.</a:t>
            </a:r>
            <a:endParaRPr lang="en-US" dirty="0">
              <a:solidFill>
                <a:srgbClr val="1C3E71"/>
              </a:solidFill>
            </a:endParaRPr>
          </a:p>
        </p:txBody>
      </p:sp>
      <p:sp>
        <p:nvSpPr>
          <p:cNvPr id="3" name="TextBox 2">
            <a:extLst>
              <a:ext uri="{FF2B5EF4-FFF2-40B4-BE49-F238E27FC236}">
                <a16:creationId xmlns:a16="http://schemas.microsoft.com/office/drawing/2014/main" id="{0D2E90E5-831C-AB0C-09F8-BF6121EDA019}"/>
              </a:ext>
            </a:extLst>
          </p:cNvPr>
          <p:cNvSpPr txBox="1"/>
          <p:nvPr/>
        </p:nvSpPr>
        <p:spPr>
          <a:xfrm>
            <a:off x="1273022" y="6190457"/>
            <a:ext cx="9773758" cy="369332"/>
          </a:xfrm>
          <a:prstGeom prst="rect">
            <a:avLst/>
          </a:prstGeom>
          <a:noFill/>
        </p:spPr>
        <p:txBody>
          <a:bodyPr wrap="square">
            <a:spAutoFit/>
          </a:bodyPr>
          <a:lstStyle/>
          <a:p>
            <a:r>
              <a:rPr lang="vi-VN" dirty="0">
                <a:solidFill>
                  <a:srgbClr val="1C3E71"/>
                </a:solidFill>
              </a:rPr>
              <a:t>- Hai gene quy định hai tính trạng </a:t>
            </a:r>
            <a:r>
              <a:rPr lang="vi-VN" b="1" dirty="0">
                <a:solidFill>
                  <a:srgbClr val="1C3E71"/>
                </a:solidFill>
              </a:rPr>
              <a:t>cùng nằm trên một NST</a:t>
            </a:r>
            <a:r>
              <a:rPr lang="vi-VN" dirty="0">
                <a:solidFill>
                  <a:srgbClr val="1C3E71"/>
                </a:solidFill>
              </a:rPr>
              <a:t> và </a:t>
            </a:r>
            <a:r>
              <a:rPr lang="vi-VN" b="1" dirty="0">
                <a:solidFill>
                  <a:srgbClr val="1C3E71"/>
                </a:solidFill>
              </a:rPr>
              <a:t>di truyền liên kết cùng nhau</a:t>
            </a:r>
            <a:r>
              <a:rPr lang="vi-VN" dirty="0">
                <a:solidFill>
                  <a:srgbClr val="1C3E71"/>
                </a:solidFill>
              </a:rPr>
              <a:t>.</a:t>
            </a:r>
            <a:endParaRPr lang="en-US" dirty="0">
              <a:solidFill>
                <a:srgbClr val="1C3E71"/>
              </a:solidFill>
            </a:endParaRPr>
          </a:p>
        </p:txBody>
      </p:sp>
      <p:sp>
        <p:nvSpPr>
          <p:cNvPr id="4" name="TextBox 3">
            <a:extLst>
              <a:ext uri="{FF2B5EF4-FFF2-40B4-BE49-F238E27FC236}">
                <a16:creationId xmlns:a16="http://schemas.microsoft.com/office/drawing/2014/main" id="{DCF8F229-AC61-E611-EE67-E1B6727B07C6}"/>
              </a:ext>
            </a:extLst>
          </p:cNvPr>
          <p:cNvSpPr txBox="1"/>
          <p:nvPr/>
        </p:nvSpPr>
        <p:spPr>
          <a:xfrm>
            <a:off x="4315811" y="254641"/>
            <a:ext cx="3145413" cy="369332"/>
          </a:xfrm>
          <a:prstGeom prst="rect">
            <a:avLst/>
          </a:prstGeom>
          <a:noFill/>
        </p:spPr>
        <p:txBody>
          <a:bodyPr wrap="none" rtlCol="0">
            <a:spAutoFit/>
          </a:bodyPr>
          <a:lstStyle/>
          <a:p>
            <a:r>
              <a:rPr lang="vi-VN" b="1" dirty="0">
                <a:solidFill>
                  <a:srgbClr val="1C3E71"/>
                </a:solidFill>
              </a:rPr>
              <a:t>THÍ NGHIỆM LIÊN KẾT GENE</a:t>
            </a:r>
            <a:endParaRPr lang="en-US" b="1" dirty="0">
              <a:solidFill>
                <a:srgbClr val="1C3E71"/>
              </a:solidFill>
            </a:endParaRPr>
          </a:p>
        </p:txBody>
      </p:sp>
      <p:pic>
        <p:nvPicPr>
          <p:cNvPr id="2" name="Picture 14" descr="Copyright - Free files and folders icons">
            <a:extLst>
              <a:ext uri="{FF2B5EF4-FFF2-40B4-BE49-F238E27FC236}">
                <a16:creationId xmlns:a16="http://schemas.microsoft.com/office/drawing/2014/main" id="{1A395532-DCB1-362B-FFF8-064F8D000A0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52936" y="4600572"/>
            <a:ext cx="870889" cy="870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3961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randombar(horizontal)">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randombar(horizontal)">
                                      <p:cBhvr>
                                        <p:cTn id="12" dur="500"/>
                                        <p:tgtEl>
                                          <p:spTgt spid="38"/>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randombar(horizont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8"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F3268B-FDCD-4ECA-9794-CC34FA45901B}"/>
              </a:ext>
            </a:extLst>
          </p:cNvPr>
          <p:cNvSpPr/>
          <p:nvPr/>
        </p:nvSpPr>
        <p:spPr>
          <a:xfrm>
            <a:off x="1253944" y="1197555"/>
            <a:ext cx="10173047" cy="4857885"/>
          </a:xfrm>
          <a:prstGeom prst="rect">
            <a:avLst/>
          </a:prstGeom>
          <a:solidFill>
            <a:srgbClr val="EFFBFA"/>
          </a:solidFill>
          <a:ln w="25400" cap="flat" cmpd="sng" algn="ctr">
            <a:solidFill>
              <a:srgbClr val="D1F1EF">
                <a:shade val="50000"/>
              </a:srgbClr>
            </a:solidFill>
            <a:prstDash val="solid"/>
          </a:ln>
          <a:effectLst/>
        </p:spPr>
        <p:txBody>
          <a:bodyPr rtlCol="0" anchor="ctr"/>
          <a:lstStyle/>
          <a:p>
            <a:pPr marL="0" indent="0" algn="just">
              <a:lnSpc>
                <a:spcPct val="150000"/>
              </a:lnSpc>
              <a:buNone/>
            </a:pPr>
            <a:r>
              <a:rPr kumimoji="0" lang="en-US" sz="2000" i="0" u="none" strike="noStrike" kern="0" cap="none" spc="0" normalizeH="0" baseline="0" noProof="0" dirty="0">
                <a:ln>
                  <a:noFill/>
                </a:ln>
                <a:solidFill>
                  <a:srgbClr val="1C3E71"/>
                </a:solidFill>
                <a:effectLst/>
                <a:uLnTx/>
                <a:uFillTx/>
                <a:ea typeface="Roboto" panose="02000000000000000000" pitchFamily="2" charset="0"/>
                <a:cs typeface="+mn-cs"/>
                <a:sym typeface="Arial"/>
              </a:rPr>
              <a:t>   </a:t>
            </a:r>
            <a:r>
              <a:rPr kumimoji="0" lang="en-US" sz="2000" b="1" i="0" u="none" strike="noStrike" kern="0" cap="none" spc="0" normalizeH="0" baseline="0" noProof="0" dirty="0">
                <a:ln>
                  <a:noFill/>
                </a:ln>
                <a:solidFill>
                  <a:srgbClr val="1C3E71"/>
                </a:solidFill>
                <a:effectLst/>
                <a:uLnTx/>
                <a:uFillTx/>
                <a:ea typeface="Roboto" panose="02000000000000000000" pitchFamily="2" charset="0"/>
                <a:cs typeface="+mn-cs"/>
                <a:sym typeface="Arial"/>
              </a:rPr>
              <a:t>- </a:t>
            </a:r>
            <a:r>
              <a:rPr lang="vi-VN" sz="2000" b="1" kern="0" dirty="0">
                <a:solidFill>
                  <a:srgbClr val="1C3E71"/>
                </a:solidFill>
                <a:ea typeface="Roboto" panose="02000000000000000000" pitchFamily="2" charset="0"/>
                <a:sym typeface="Arial"/>
              </a:rPr>
              <a:t>Dấu hiệu nhận biết: </a:t>
            </a:r>
            <a:r>
              <a:rPr lang="vi-VN" sz="2000" kern="0" dirty="0">
                <a:solidFill>
                  <a:srgbClr val="1C3E71"/>
                </a:solidFill>
                <a:ea typeface="Roboto" panose="02000000000000000000" pitchFamily="2" charset="0"/>
                <a:sym typeface="Arial"/>
              </a:rPr>
              <a:t>lai hai hay nhiều tính trạng, kết quả thu được </a:t>
            </a:r>
            <a:r>
              <a:rPr lang="vi-VN" sz="2000" b="1" kern="0" dirty="0">
                <a:solidFill>
                  <a:srgbClr val="1C3E71"/>
                </a:solidFill>
                <a:ea typeface="Roboto" panose="02000000000000000000" pitchFamily="2" charset="0"/>
                <a:sym typeface="Arial"/>
              </a:rPr>
              <a:t>như lai một tính trạng</a:t>
            </a:r>
            <a:r>
              <a:rPr lang="vi-VN" sz="2000" kern="0" dirty="0">
                <a:solidFill>
                  <a:srgbClr val="1C3E71"/>
                </a:solidFill>
                <a:ea typeface="Roboto" panose="02000000000000000000" pitchFamily="2" charset="0"/>
                <a:sym typeface="Arial"/>
              </a:rPr>
              <a:t>, ví dụ F có tỉ lệ 1:1 hoặc 3:1.</a:t>
            </a:r>
          </a:p>
          <a:p>
            <a:pPr marL="0" indent="0" algn="just">
              <a:lnSpc>
                <a:spcPct val="150000"/>
              </a:lnSpc>
              <a:buNone/>
            </a:pPr>
            <a:r>
              <a:rPr lang="vi-VN" sz="2000" b="1" dirty="0" smtClean="0">
                <a:solidFill>
                  <a:srgbClr val="1C3E71"/>
                </a:solidFill>
              </a:rPr>
              <a:t>- </a:t>
            </a:r>
            <a:r>
              <a:rPr lang="vi-VN" sz="2000" b="1" dirty="0">
                <a:solidFill>
                  <a:srgbClr val="1C3E71"/>
                </a:solidFill>
              </a:rPr>
              <a:t>Liên kết gene: </a:t>
            </a:r>
            <a:r>
              <a:rPr lang="vi-VN" sz="2000" dirty="0">
                <a:solidFill>
                  <a:srgbClr val="1C3E71"/>
                </a:solidFill>
              </a:rPr>
              <a:t>hiện tượng các gene trên cùng một NST di truyền cùng nhau.</a:t>
            </a:r>
          </a:p>
          <a:p>
            <a:pPr marL="0" indent="0" algn="just">
              <a:lnSpc>
                <a:spcPct val="150000"/>
              </a:lnSpc>
              <a:buNone/>
            </a:pPr>
            <a:r>
              <a:rPr lang="vi-VN" sz="2000" b="1" dirty="0">
                <a:solidFill>
                  <a:srgbClr val="1C3E71"/>
                </a:solidFill>
              </a:rPr>
              <a:t>- Số nhóm liên kết: </a:t>
            </a:r>
            <a:r>
              <a:rPr lang="vi-VN" sz="2000" dirty="0">
                <a:solidFill>
                  <a:srgbClr val="1C3E71"/>
                </a:solidFill>
              </a:rPr>
              <a:t>bằng bộ NST đơn bộ</a:t>
            </a:r>
            <a:r>
              <a:rPr lang="en-US" sz="2000" dirty="0" err="1">
                <a:solidFill>
                  <a:srgbClr val="1C3E71"/>
                </a:solidFill>
              </a:rPr>
              <a:t>i</a:t>
            </a:r>
            <a:r>
              <a:rPr lang="vi-VN" sz="2000" dirty="0">
                <a:solidFill>
                  <a:srgbClr val="1C3E71"/>
                </a:solidFill>
              </a:rPr>
              <a:t> của loài (n</a:t>
            </a:r>
            <a:r>
              <a:rPr lang="vi-VN" sz="2000" dirty="0" smtClean="0">
                <a:solidFill>
                  <a:srgbClr val="1C3E71"/>
                </a:solidFill>
              </a:rPr>
              <a:t>).</a:t>
            </a:r>
            <a:endParaRPr lang="vi-VN" sz="2000" dirty="0">
              <a:solidFill>
                <a:srgbClr val="1C3E71"/>
              </a:solidFill>
            </a:endParaRPr>
          </a:p>
        </p:txBody>
      </p:sp>
      <p:pic>
        <p:nvPicPr>
          <p:cNvPr id="5" name="Picture 14" descr="Copyright - Free files and folders icons">
            <a:extLst>
              <a:ext uri="{FF2B5EF4-FFF2-40B4-BE49-F238E27FC236}">
                <a16:creationId xmlns:a16="http://schemas.microsoft.com/office/drawing/2014/main" id="{D520CC94-C8C0-4571-B086-D98EE05D7F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9564" y="1134292"/>
            <a:ext cx="870889" cy="87088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E27D33F-BEDF-4102-8C7C-A3004F9CD4DF}"/>
              </a:ext>
            </a:extLst>
          </p:cNvPr>
          <p:cNvSpPr txBox="1"/>
          <p:nvPr/>
        </p:nvSpPr>
        <p:spPr>
          <a:xfrm>
            <a:off x="3551833" y="344403"/>
            <a:ext cx="2427268" cy="584775"/>
          </a:xfrm>
          <a:prstGeom prst="rect">
            <a:avLst/>
          </a:prstGeom>
          <a:noFill/>
        </p:spPr>
        <p:txBody>
          <a:bodyPr wrap="none" rtlCol="0">
            <a:spAutoFit/>
          </a:bodyPr>
          <a:lstStyle/>
          <a:p>
            <a:pPr marL="0" indent="0">
              <a:spcBef>
                <a:spcPts val="0"/>
              </a:spcBef>
              <a:buFont typeface="Arial" panose="020B0604020202020204" pitchFamily="34" charset="0"/>
              <a:buNone/>
            </a:pPr>
            <a:r>
              <a:rPr lang="en-US" sz="3200" b="1" dirty="0">
                <a:solidFill>
                  <a:srgbClr val="1C3E71"/>
                </a:solidFill>
                <a:latin typeface="+mj-lt"/>
                <a:ea typeface="Roboto" panose="02000000000000000000" pitchFamily="2" charset="0"/>
              </a:rPr>
              <a:t>L</a:t>
            </a:r>
            <a:r>
              <a:rPr lang="vi-VN" sz="3200" b="1" dirty="0" smtClean="0">
                <a:solidFill>
                  <a:srgbClr val="1C3E71"/>
                </a:solidFill>
                <a:latin typeface="+mj-lt"/>
                <a:ea typeface="Roboto" panose="02000000000000000000" pitchFamily="2" charset="0"/>
              </a:rPr>
              <a:t>iên </a:t>
            </a:r>
            <a:r>
              <a:rPr lang="vi-VN" sz="3200" b="1" dirty="0">
                <a:solidFill>
                  <a:srgbClr val="1C3E71"/>
                </a:solidFill>
                <a:latin typeface="+mj-lt"/>
                <a:ea typeface="Roboto" panose="02000000000000000000" pitchFamily="2" charset="0"/>
              </a:rPr>
              <a:t>kết gene</a:t>
            </a:r>
            <a:endParaRPr lang="en-US" sz="3200" b="1" dirty="0">
              <a:solidFill>
                <a:srgbClr val="1C3E71"/>
              </a:solidFill>
              <a:latin typeface="+mj-lt"/>
              <a:ea typeface="Roboto" panose="02000000000000000000" pitchFamily="2" charset="0"/>
            </a:endParaRPr>
          </a:p>
        </p:txBody>
      </p:sp>
    </p:spTree>
    <p:extLst>
      <p:ext uri="{BB962C8B-B14F-4D97-AF65-F5344CB8AC3E}">
        <p14:creationId xmlns:p14="http://schemas.microsoft.com/office/powerpoint/2010/main" val="1180620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Group 51">
            <a:extLst>
              <a:ext uri="{FF2B5EF4-FFF2-40B4-BE49-F238E27FC236}">
                <a16:creationId xmlns:a16="http://schemas.microsoft.com/office/drawing/2014/main" id="{48ED5B61-BA9C-4972-B0E6-A70BBC77C868}"/>
              </a:ext>
            </a:extLst>
          </p:cNvPr>
          <p:cNvGrpSpPr/>
          <p:nvPr/>
        </p:nvGrpSpPr>
        <p:grpSpPr>
          <a:xfrm>
            <a:off x="1631311" y="1742078"/>
            <a:ext cx="360728" cy="3766339"/>
            <a:chOff x="2432807" y="1284790"/>
            <a:chExt cx="360728" cy="3766339"/>
          </a:xfrm>
        </p:grpSpPr>
        <p:grpSp>
          <p:nvGrpSpPr>
            <p:cNvPr id="53" name="Group 52">
              <a:extLst>
                <a:ext uri="{FF2B5EF4-FFF2-40B4-BE49-F238E27FC236}">
                  <a16:creationId xmlns:a16="http://schemas.microsoft.com/office/drawing/2014/main" id="{81E5D77C-326C-4D1E-A472-2457A5F47E9D}"/>
                </a:ext>
              </a:extLst>
            </p:cNvPr>
            <p:cNvGrpSpPr/>
            <p:nvPr/>
          </p:nvGrpSpPr>
          <p:grpSpPr>
            <a:xfrm>
              <a:off x="2432807" y="1284790"/>
              <a:ext cx="360727" cy="1875949"/>
              <a:chOff x="2432807" y="925974"/>
              <a:chExt cx="360727" cy="1875949"/>
            </a:xfrm>
          </p:grpSpPr>
          <p:sp>
            <p:nvSpPr>
              <p:cNvPr id="57" name="Rectangle: Rounded Corners 56">
                <a:extLst>
                  <a:ext uri="{FF2B5EF4-FFF2-40B4-BE49-F238E27FC236}">
                    <a16:creationId xmlns:a16="http://schemas.microsoft.com/office/drawing/2014/main" id="{559D95B3-3D16-4496-8C0A-E18811F429EF}"/>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lowchart: Delay 57">
                <a:extLst>
                  <a:ext uri="{FF2B5EF4-FFF2-40B4-BE49-F238E27FC236}">
                    <a16:creationId xmlns:a16="http://schemas.microsoft.com/office/drawing/2014/main" id="{3AAD74C8-E6D2-48CB-9B9F-3502B62CCCE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 name="Group 53">
              <a:extLst>
                <a:ext uri="{FF2B5EF4-FFF2-40B4-BE49-F238E27FC236}">
                  <a16:creationId xmlns:a16="http://schemas.microsoft.com/office/drawing/2014/main" id="{CA92D47C-3A28-4B89-92E4-2C08043635D0}"/>
                </a:ext>
              </a:extLst>
            </p:cNvPr>
            <p:cNvGrpSpPr/>
            <p:nvPr/>
          </p:nvGrpSpPr>
          <p:grpSpPr>
            <a:xfrm rot="10800000">
              <a:off x="2432808" y="3175180"/>
              <a:ext cx="360727" cy="1875949"/>
              <a:chOff x="2432807" y="925974"/>
              <a:chExt cx="360727" cy="1875949"/>
            </a:xfrm>
          </p:grpSpPr>
          <p:sp>
            <p:nvSpPr>
              <p:cNvPr id="55" name="Rectangle: Rounded Corners 54">
                <a:extLst>
                  <a:ext uri="{FF2B5EF4-FFF2-40B4-BE49-F238E27FC236}">
                    <a16:creationId xmlns:a16="http://schemas.microsoft.com/office/drawing/2014/main" id="{24138D11-C0C3-4ADA-8154-AA4610D985B5}"/>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lowchart: Delay 55">
                <a:extLst>
                  <a:ext uri="{FF2B5EF4-FFF2-40B4-BE49-F238E27FC236}">
                    <a16:creationId xmlns:a16="http://schemas.microsoft.com/office/drawing/2014/main" id="{92BF61FE-FB46-48B2-B424-88CC251E4C5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2" name="Group 21">
            <a:extLst>
              <a:ext uri="{FF2B5EF4-FFF2-40B4-BE49-F238E27FC236}">
                <a16:creationId xmlns:a16="http://schemas.microsoft.com/office/drawing/2014/main" id="{AB7A3010-285F-B4BB-2A4E-FCBA5E667805}"/>
              </a:ext>
            </a:extLst>
          </p:cNvPr>
          <p:cNvGrpSpPr/>
          <p:nvPr/>
        </p:nvGrpSpPr>
        <p:grpSpPr>
          <a:xfrm>
            <a:off x="6602818" y="1657105"/>
            <a:ext cx="360729" cy="3766339"/>
            <a:chOff x="3403143" y="1794659"/>
            <a:chExt cx="360729" cy="3766339"/>
          </a:xfrm>
        </p:grpSpPr>
        <p:grpSp>
          <p:nvGrpSpPr>
            <p:cNvPr id="23" name="Group 22">
              <a:extLst>
                <a:ext uri="{FF2B5EF4-FFF2-40B4-BE49-F238E27FC236}">
                  <a16:creationId xmlns:a16="http://schemas.microsoft.com/office/drawing/2014/main" id="{FF2238F2-33D0-4D4A-1CFC-90CA1CB05171}"/>
                </a:ext>
              </a:extLst>
            </p:cNvPr>
            <p:cNvGrpSpPr/>
            <p:nvPr/>
          </p:nvGrpSpPr>
          <p:grpSpPr>
            <a:xfrm>
              <a:off x="3403144" y="1794659"/>
              <a:ext cx="360728" cy="3766339"/>
              <a:chOff x="2432807" y="1284790"/>
              <a:chExt cx="360728" cy="3766339"/>
            </a:xfrm>
          </p:grpSpPr>
          <p:grpSp>
            <p:nvGrpSpPr>
              <p:cNvPr id="26" name="Group 25">
                <a:extLst>
                  <a:ext uri="{FF2B5EF4-FFF2-40B4-BE49-F238E27FC236}">
                    <a16:creationId xmlns:a16="http://schemas.microsoft.com/office/drawing/2014/main" id="{826DA06A-7396-D99E-10B9-AF80077BFD53}"/>
                  </a:ext>
                </a:extLst>
              </p:cNvPr>
              <p:cNvGrpSpPr/>
              <p:nvPr/>
            </p:nvGrpSpPr>
            <p:grpSpPr>
              <a:xfrm>
                <a:off x="2432807" y="1284790"/>
                <a:ext cx="360727" cy="1875949"/>
                <a:chOff x="2432807" y="925974"/>
                <a:chExt cx="360727" cy="1875949"/>
              </a:xfrm>
            </p:grpSpPr>
            <p:sp>
              <p:nvSpPr>
                <p:cNvPr id="30" name="Rectangle: Rounded Corners 29">
                  <a:extLst>
                    <a:ext uri="{FF2B5EF4-FFF2-40B4-BE49-F238E27FC236}">
                      <a16:creationId xmlns:a16="http://schemas.microsoft.com/office/drawing/2014/main" id="{E0FE0294-1C79-79DF-58F8-5630E14109E2}"/>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Flowchart: Delay 37">
                  <a:extLst>
                    <a:ext uri="{FF2B5EF4-FFF2-40B4-BE49-F238E27FC236}">
                      <a16:creationId xmlns:a16="http://schemas.microsoft.com/office/drawing/2014/main" id="{506056FC-FAEB-14E4-1AF8-9B4DE56BAFF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a:extLst>
                  <a:ext uri="{FF2B5EF4-FFF2-40B4-BE49-F238E27FC236}">
                    <a16:creationId xmlns:a16="http://schemas.microsoft.com/office/drawing/2014/main" id="{34B11BAE-F5AF-D487-C732-C372CD776644}"/>
                  </a:ext>
                </a:extLst>
              </p:cNvPr>
              <p:cNvGrpSpPr/>
              <p:nvPr/>
            </p:nvGrpSpPr>
            <p:grpSpPr>
              <a:xfrm rot="10800000">
                <a:off x="2432808" y="3175180"/>
                <a:ext cx="360727" cy="1875949"/>
                <a:chOff x="2432807" y="925974"/>
                <a:chExt cx="360727" cy="1875949"/>
              </a:xfrm>
            </p:grpSpPr>
            <p:sp>
              <p:nvSpPr>
                <p:cNvPr id="28" name="Rectangle: Rounded Corners 27">
                  <a:extLst>
                    <a:ext uri="{FF2B5EF4-FFF2-40B4-BE49-F238E27FC236}">
                      <a16:creationId xmlns:a16="http://schemas.microsoft.com/office/drawing/2014/main" id="{5E08C220-6F15-3C7A-F955-778F4DBCFEB4}"/>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lowchart: Delay 28">
                  <a:extLst>
                    <a:ext uri="{FF2B5EF4-FFF2-40B4-BE49-F238E27FC236}">
                      <a16:creationId xmlns:a16="http://schemas.microsoft.com/office/drawing/2014/main" id="{E89C1F78-0489-503C-21C8-F437F20C856D}"/>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4" name="Rectangle 23">
              <a:extLst>
                <a:ext uri="{FF2B5EF4-FFF2-40B4-BE49-F238E27FC236}">
                  <a16:creationId xmlns:a16="http://schemas.microsoft.com/office/drawing/2014/main" id="{A1A8F01C-1CFF-FCE0-33A4-F4B3115C6E8D}"/>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78D3B13-E7D9-6BE0-1D66-02DEC5060B0E}"/>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 name="Group 38">
            <a:extLst>
              <a:ext uri="{FF2B5EF4-FFF2-40B4-BE49-F238E27FC236}">
                <a16:creationId xmlns:a16="http://schemas.microsoft.com/office/drawing/2014/main" id="{F5431071-E9E2-D868-461C-D07F8FD1FFF8}"/>
              </a:ext>
            </a:extLst>
          </p:cNvPr>
          <p:cNvGrpSpPr/>
          <p:nvPr/>
        </p:nvGrpSpPr>
        <p:grpSpPr>
          <a:xfrm>
            <a:off x="7239779" y="1657105"/>
            <a:ext cx="360729" cy="3766339"/>
            <a:chOff x="3403143" y="1794659"/>
            <a:chExt cx="360729" cy="3766339"/>
          </a:xfrm>
        </p:grpSpPr>
        <p:grpSp>
          <p:nvGrpSpPr>
            <p:cNvPr id="40" name="Group 39">
              <a:extLst>
                <a:ext uri="{FF2B5EF4-FFF2-40B4-BE49-F238E27FC236}">
                  <a16:creationId xmlns:a16="http://schemas.microsoft.com/office/drawing/2014/main" id="{13C3A3E5-1379-318E-5EC3-6568315CE75E}"/>
                </a:ext>
              </a:extLst>
            </p:cNvPr>
            <p:cNvGrpSpPr/>
            <p:nvPr/>
          </p:nvGrpSpPr>
          <p:grpSpPr>
            <a:xfrm>
              <a:off x="3403144" y="1794659"/>
              <a:ext cx="360728" cy="3766339"/>
              <a:chOff x="2432807" y="1284790"/>
              <a:chExt cx="360728" cy="3766339"/>
            </a:xfrm>
          </p:grpSpPr>
          <p:grpSp>
            <p:nvGrpSpPr>
              <p:cNvPr id="43" name="Group 42">
                <a:extLst>
                  <a:ext uri="{FF2B5EF4-FFF2-40B4-BE49-F238E27FC236}">
                    <a16:creationId xmlns:a16="http://schemas.microsoft.com/office/drawing/2014/main" id="{609BE32B-EEA3-8D03-7A2B-FEAFC04F9E45}"/>
                  </a:ext>
                </a:extLst>
              </p:cNvPr>
              <p:cNvGrpSpPr/>
              <p:nvPr/>
            </p:nvGrpSpPr>
            <p:grpSpPr>
              <a:xfrm>
                <a:off x="2432807" y="1284790"/>
                <a:ext cx="360727" cy="1875949"/>
                <a:chOff x="2432807" y="925974"/>
                <a:chExt cx="360727" cy="1875949"/>
              </a:xfrm>
            </p:grpSpPr>
            <p:sp>
              <p:nvSpPr>
                <p:cNvPr id="73" name="Rectangle: Rounded Corners 72">
                  <a:extLst>
                    <a:ext uri="{FF2B5EF4-FFF2-40B4-BE49-F238E27FC236}">
                      <a16:creationId xmlns:a16="http://schemas.microsoft.com/office/drawing/2014/main" id="{D8803454-56C9-1BD3-8F93-26BB742221BA}"/>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lowchart: Delay 73">
                  <a:extLst>
                    <a:ext uri="{FF2B5EF4-FFF2-40B4-BE49-F238E27FC236}">
                      <a16:creationId xmlns:a16="http://schemas.microsoft.com/office/drawing/2014/main" id="{21D8FEAA-E55D-4527-EA35-CBADB649272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Group 43">
                <a:extLst>
                  <a:ext uri="{FF2B5EF4-FFF2-40B4-BE49-F238E27FC236}">
                    <a16:creationId xmlns:a16="http://schemas.microsoft.com/office/drawing/2014/main" id="{7CB3CA30-DB70-5E5A-3DD3-A55515A7F65B}"/>
                  </a:ext>
                </a:extLst>
              </p:cNvPr>
              <p:cNvGrpSpPr/>
              <p:nvPr/>
            </p:nvGrpSpPr>
            <p:grpSpPr>
              <a:xfrm rot="10800000">
                <a:off x="2432808" y="3175180"/>
                <a:ext cx="360727" cy="1875949"/>
                <a:chOff x="2432807" y="925974"/>
                <a:chExt cx="360727" cy="1875949"/>
              </a:xfrm>
            </p:grpSpPr>
            <p:sp>
              <p:nvSpPr>
                <p:cNvPr id="71" name="Rectangle: Rounded Corners 70">
                  <a:extLst>
                    <a:ext uri="{FF2B5EF4-FFF2-40B4-BE49-F238E27FC236}">
                      <a16:creationId xmlns:a16="http://schemas.microsoft.com/office/drawing/2014/main" id="{658E266E-FB46-B36E-5C43-CF87874B2AB3}"/>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Flowchart: Delay 71">
                  <a:extLst>
                    <a:ext uri="{FF2B5EF4-FFF2-40B4-BE49-F238E27FC236}">
                      <a16:creationId xmlns:a16="http://schemas.microsoft.com/office/drawing/2014/main" id="{67A68F7C-1B42-558F-030E-B27102A03D6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1" name="Rectangle 40">
              <a:extLst>
                <a:ext uri="{FF2B5EF4-FFF2-40B4-BE49-F238E27FC236}">
                  <a16:creationId xmlns:a16="http://schemas.microsoft.com/office/drawing/2014/main" id="{89777528-3278-EF2A-4FE0-4A072C33D58B}"/>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CB0CD452-7A1A-F69B-5233-363F09F74006}"/>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EAD823A4-44E1-F5F0-CEF2-7C3B7800829F}"/>
              </a:ext>
            </a:extLst>
          </p:cNvPr>
          <p:cNvGrpSpPr/>
          <p:nvPr/>
        </p:nvGrpSpPr>
        <p:grpSpPr>
          <a:xfrm>
            <a:off x="2196883" y="1742077"/>
            <a:ext cx="360728" cy="3766339"/>
            <a:chOff x="2432807" y="1284790"/>
            <a:chExt cx="360728" cy="3766339"/>
          </a:xfrm>
        </p:grpSpPr>
        <p:grpSp>
          <p:nvGrpSpPr>
            <p:cNvPr id="13" name="Group 12">
              <a:extLst>
                <a:ext uri="{FF2B5EF4-FFF2-40B4-BE49-F238E27FC236}">
                  <a16:creationId xmlns:a16="http://schemas.microsoft.com/office/drawing/2014/main" id="{8CCE9462-B4D1-058A-6AD2-8016EFE4A447}"/>
                </a:ext>
              </a:extLst>
            </p:cNvPr>
            <p:cNvGrpSpPr/>
            <p:nvPr/>
          </p:nvGrpSpPr>
          <p:grpSpPr>
            <a:xfrm>
              <a:off x="2432807" y="1284790"/>
              <a:ext cx="360727" cy="1875949"/>
              <a:chOff x="2432807" y="925974"/>
              <a:chExt cx="360727" cy="1875949"/>
            </a:xfrm>
          </p:grpSpPr>
          <p:sp>
            <p:nvSpPr>
              <p:cNvPr id="17" name="Rectangle: Rounded Corners 16">
                <a:extLst>
                  <a:ext uri="{FF2B5EF4-FFF2-40B4-BE49-F238E27FC236}">
                    <a16:creationId xmlns:a16="http://schemas.microsoft.com/office/drawing/2014/main" id="{C32AA052-7A4E-D5C7-0165-D72F0D02BE73}"/>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Delay 17">
                <a:extLst>
                  <a:ext uri="{FF2B5EF4-FFF2-40B4-BE49-F238E27FC236}">
                    <a16:creationId xmlns:a16="http://schemas.microsoft.com/office/drawing/2014/main" id="{EE396874-F2FA-E2C8-9D41-B70E882835B4}"/>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F9309848-3BCD-EB99-DFB1-82C5B1BC00CB}"/>
                </a:ext>
              </a:extLst>
            </p:cNvPr>
            <p:cNvGrpSpPr/>
            <p:nvPr/>
          </p:nvGrpSpPr>
          <p:grpSpPr>
            <a:xfrm rot="10800000">
              <a:off x="2432808" y="3175180"/>
              <a:ext cx="360727" cy="1875949"/>
              <a:chOff x="2432807" y="925974"/>
              <a:chExt cx="360727" cy="1875949"/>
            </a:xfrm>
          </p:grpSpPr>
          <p:sp>
            <p:nvSpPr>
              <p:cNvPr id="15" name="Rectangle: Rounded Corners 14">
                <a:extLst>
                  <a:ext uri="{FF2B5EF4-FFF2-40B4-BE49-F238E27FC236}">
                    <a16:creationId xmlns:a16="http://schemas.microsoft.com/office/drawing/2014/main" id="{CA7669A0-ACC5-4774-93B1-6EC6460216B4}"/>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Delay 15">
                <a:extLst>
                  <a:ext uri="{FF2B5EF4-FFF2-40B4-BE49-F238E27FC236}">
                    <a16:creationId xmlns:a16="http://schemas.microsoft.com/office/drawing/2014/main" id="{A994BC31-31F3-D782-5FF0-6D28A06C30A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9" name="Group 18">
            <a:extLst>
              <a:ext uri="{FF2B5EF4-FFF2-40B4-BE49-F238E27FC236}">
                <a16:creationId xmlns:a16="http://schemas.microsoft.com/office/drawing/2014/main" id="{9EBC3576-99DF-74A6-DEF3-1DF8DAA6C0CA}"/>
              </a:ext>
            </a:extLst>
          </p:cNvPr>
          <p:cNvGrpSpPr/>
          <p:nvPr/>
        </p:nvGrpSpPr>
        <p:grpSpPr>
          <a:xfrm>
            <a:off x="2921138" y="1749297"/>
            <a:ext cx="360728" cy="3766339"/>
            <a:chOff x="3403144" y="1794659"/>
            <a:chExt cx="360728" cy="3766339"/>
          </a:xfrm>
        </p:grpSpPr>
        <p:grpSp>
          <p:nvGrpSpPr>
            <p:cNvPr id="20" name="Group 19">
              <a:extLst>
                <a:ext uri="{FF2B5EF4-FFF2-40B4-BE49-F238E27FC236}">
                  <a16:creationId xmlns:a16="http://schemas.microsoft.com/office/drawing/2014/main" id="{9B3263A9-7AF5-77F9-B2DD-1328A319CF9D}"/>
                </a:ext>
              </a:extLst>
            </p:cNvPr>
            <p:cNvGrpSpPr/>
            <p:nvPr/>
          </p:nvGrpSpPr>
          <p:grpSpPr>
            <a:xfrm>
              <a:off x="3403144" y="1794659"/>
              <a:ext cx="360728" cy="3766339"/>
              <a:chOff x="2432807" y="1284790"/>
              <a:chExt cx="360728" cy="3766339"/>
            </a:xfrm>
          </p:grpSpPr>
          <p:grpSp>
            <p:nvGrpSpPr>
              <p:cNvPr id="32" name="Group 31">
                <a:extLst>
                  <a:ext uri="{FF2B5EF4-FFF2-40B4-BE49-F238E27FC236}">
                    <a16:creationId xmlns:a16="http://schemas.microsoft.com/office/drawing/2014/main" id="{72D4F5CA-5274-06BC-9CD6-AA778B337E5C}"/>
                  </a:ext>
                </a:extLst>
              </p:cNvPr>
              <p:cNvGrpSpPr/>
              <p:nvPr/>
            </p:nvGrpSpPr>
            <p:grpSpPr>
              <a:xfrm>
                <a:off x="2432807" y="1284790"/>
                <a:ext cx="360727" cy="1875949"/>
                <a:chOff x="2432807" y="925974"/>
                <a:chExt cx="360727" cy="1875949"/>
              </a:xfrm>
            </p:grpSpPr>
            <p:sp>
              <p:nvSpPr>
                <p:cNvPr id="36" name="Rectangle: Rounded Corners 35">
                  <a:extLst>
                    <a:ext uri="{FF2B5EF4-FFF2-40B4-BE49-F238E27FC236}">
                      <a16:creationId xmlns:a16="http://schemas.microsoft.com/office/drawing/2014/main" id="{C6A12A06-F827-0602-4E12-78AD3E2FE3B2}"/>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lowchart: Delay 36">
                  <a:extLst>
                    <a:ext uri="{FF2B5EF4-FFF2-40B4-BE49-F238E27FC236}">
                      <a16:creationId xmlns:a16="http://schemas.microsoft.com/office/drawing/2014/main" id="{635EB6F1-7CA7-B6DB-CC87-A54828C0377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32">
                <a:extLst>
                  <a:ext uri="{FF2B5EF4-FFF2-40B4-BE49-F238E27FC236}">
                    <a16:creationId xmlns:a16="http://schemas.microsoft.com/office/drawing/2014/main" id="{0DDC290B-E281-8AB5-8634-8B050A42973B}"/>
                  </a:ext>
                </a:extLst>
              </p:cNvPr>
              <p:cNvGrpSpPr/>
              <p:nvPr/>
            </p:nvGrpSpPr>
            <p:grpSpPr>
              <a:xfrm rot="10800000">
                <a:off x="2432808" y="3175180"/>
                <a:ext cx="360727" cy="1875949"/>
                <a:chOff x="2432807" y="925974"/>
                <a:chExt cx="360727" cy="1875949"/>
              </a:xfrm>
            </p:grpSpPr>
            <p:sp>
              <p:nvSpPr>
                <p:cNvPr id="34" name="Rectangle: Rounded Corners 33">
                  <a:extLst>
                    <a:ext uri="{FF2B5EF4-FFF2-40B4-BE49-F238E27FC236}">
                      <a16:creationId xmlns:a16="http://schemas.microsoft.com/office/drawing/2014/main" id="{2781D73A-67C8-33D8-1C83-D410C12E1931}"/>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lowchart: Delay 34">
                  <a:extLst>
                    <a:ext uri="{FF2B5EF4-FFF2-40B4-BE49-F238E27FC236}">
                      <a16:creationId xmlns:a16="http://schemas.microsoft.com/office/drawing/2014/main" id="{EBC77948-C3CE-4411-FE73-3DEB66241546}"/>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1" name="Rectangle 20">
              <a:extLst>
                <a:ext uri="{FF2B5EF4-FFF2-40B4-BE49-F238E27FC236}">
                  <a16:creationId xmlns:a16="http://schemas.microsoft.com/office/drawing/2014/main" id="{7E69B092-16AA-2043-1307-49CF9D88ADF1}"/>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5" name="Group 74">
            <a:extLst>
              <a:ext uri="{FF2B5EF4-FFF2-40B4-BE49-F238E27FC236}">
                <a16:creationId xmlns:a16="http://schemas.microsoft.com/office/drawing/2014/main" id="{CFEBD9D8-224B-B8B8-7B64-E215C503B672}"/>
              </a:ext>
            </a:extLst>
          </p:cNvPr>
          <p:cNvGrpSpPr/>
          <p:nvPr/>
        </p:nvGrpSpPr>
        <p:grpSpPr>
          <a:xfrm>
            <a:off x="3486709" y="1749297"/>
            <a:ext cx="360728" cy="3766339"/>
            <a:chOff x="3403144" y="1794659"/>
            <a:chExt cx="360728" cy="3766339"/>
          </a:xfrm>
        </p:grpSpPr>
        <p:grpSp>
          <p:nvGrpSpPr>
            <p:cNvPr id="86" name="Group 85">
              <a:extLst>
                <a:ext uri="{FF2B5EF4-FFF2-40B4-BE49-F238E27FC236}">
                  <a16:creationId xmlns:a16="http://schemas.microsoft.com/office/drawing/2014/main" id="{76ABB645-A385-4B8A-26E9-48C4BD417306}"/>
                </a:ext>
              </a:extLst>
            </p:cNvPr>
            <p:cNvGrpSpPr/>
            <p:nvPr/>
          </p:nvGrpSpPr>
          <p:grpSpPr>
            <a:xfrm>
              <a:off x="3403144" y="1794659"/>
              <a:ext cx="360728" cy="3766339"/>
              <a:chOff x="2432807" y="1284790"/>
              <a:chExt cx="360728" cy="3766339"/>
            </a:xfrm>
          </p:grpSpPr>
          <p:grpSp>
            <p:nvGrpSpPr>
              <p:cNvPr id="88" name="Group 87">
                <a:extLst>
                  <a:ext uri="{FF2B5EF4-FFF2-40B4-BE49-F238E27FC236}">
                    <a16:creationId xmlns:a16="http://schemas.microsoft.com/office/drawing/2014/main" id="{C7251C06-270D-B2A6-2477-0E9D853D7B53}"/>
                  </a:ext>
                </a:extLst>
              </p:cNvPr>
              <p:cNvGrpSpPr/>
              <p:nvPr/>
            </p:nvGrpSpPr>
            <p:grpSpPr>
              <a:xfrm>
                <a:off x="2432807" y="1284790"/>
                <a:ext cx="360727" cy="1875949"/>
                <a:chOff x="2432807" y="925974"/>
                <a:chExt cx="360727" cy="1875949"/>
              </a:xfrm>
            </p:grpSpPr>
            <p:sp>
              <p:nvSpPr>
                <p:cNvPr id="92" name="Rectangle: Rounded Corners 91">
                  <a:extLst>
                    <a:ext uri="{FF2B5EF4-FFF2-40B4-BE49-F238E27FC236}">
                      <a16:creationId xmlns:a16="http://schemas.microsoft.com/office/drawing/2014/main" id="{80BC3245-9113-7436-DEFD-AFCB56851376}"/>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Flowchart: Delay 92">
                  <a:extLst>
                    <a:ext uri="{FF2B5EF4-FFF2-40B4-BE49-F238E27FC236}">
                      <a16:creationId xmlns:a16="http://schemas.microsoft.com/office/drawing/2014/main" id="{A64FB8E5-74D7-2A23-3572-F2B63A6D18D0}"/>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9" name="Group 88">
                <a:extLst>
                  <a:ext uri="{FF2B5EF4-FFF2-40B4-BE49-F238E27FC236}">
                    <a16:creationId xmlns:a16="http://schemas.microsoft.com/office/drawing/2014/main" id="{F6CB3A0A-348F-6586-C967-309293DD02CA}"/>
                  </a:ext>
                </a:extLst>
              </p:cNvPr>
              <p:cNvGrpSpPr/>
              <p:nvPr/>
            </p:nvGrpSpPr>
            <p:grpSpPr>
              <a:xfrm rot="10800000">
                <a:off x="2432808" y="3175180"/>
                <a:ext cx="360727" cy="1875949"/>
                <a:chOff x="2432807" y="925974"/>
                <a:chExt cx="360727" cy="1875949"/>
              </a:xfrm>
            </p:grpSpPr>
            <p:sp>
              <p:nvSpPr>
                <p:cNvPr id="90" name="Rectangle: Rounded Corners 89">
                  <a:extLst>
                    <a:ext uri="{FF2B5EF4-FFF2-40B4-BE49-F238E27FC236}">
                      <a16:creationId xmlns:a16="http://schemas.microsoft.com/office/drawing/2014/main" id="{9D3DDACC-3389-CFBC-9B8F-3A62D5393C1F}"/>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lowchart: Delay 90">
                  <a:extLst>
                    <a:ext uri="{FF2B5EF4-FFF2-40B4-BE49-F238E27FC236}">
                      <a16:creationId xmlns:a16="http://schemas.microsoft.com/office/drawing/2014/main" id="{ACA10DB1-EC4D-19D2-EF2C-128C73B3643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87" name="Rectangle 86">
              <a:extLst>
                <a:ext uri="{FF2B5EF4-FFF2-40B4-BE49-F238E27FC236}">
                  <a16:creationId xmlns:a16="http://schemas.microsoft.com/office/drawing/2014/main" id="{472EC6BB-5256-D78D-F577-11F380E6968D}"/>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a:extLst>
              <a:ext uri="{FF2B5EF4-FFF2-40B4-BE49-F238E27FC236}">
                <a16:creationId xmlns:a16="http://schemas.microsoft.com/office/drawing/2014/main" id="{6F53ED07-9378-8C42-2577-E41DB7440F87}"/>
              </a:ext>
            </a:extLst>
          </p:cNvPr>
          <p:cNvSpPr/>
          <p:nvPr/>
        </p:nvSpPr>
        <p:spPr>
          <a:xfrm>
            <a:off x="1637938" y="2250782"/>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C7FC5606-645E-DF31-E23F-5A0A57A44AA8}"/>
              </a:ext>
            </a:extLst>
          </p:cNvPr>
          <p:cNvSpPr/>
          <p:nvPr/>
        </p:nvSpPr>
        <p:spPr>
          <a:xfrm>
            <a:off x="2203510" y="2250782"/>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5E565EF1-8908-6FD0-C8ED-27D956A01C02}"/>
              </a:ext>
            </a:extLst>
          </p:cNvPr>
          <p:cNvCxnSpPr/>
          <p:nvPr/>
        </p:nvCxnSpPr>
        <p:spPr>
          <a:xfrm>
            <a:off x="1474036" y="5664656"/>
            <a:ext cx="256261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8" name="TextBox 97">
            <a:extLst>
              <a:ext uri="{FF2B5EF4-FFF2-40B4-BE49-F238E27FC236}">
                <a16:creationId xmlns:a16="http://schemas.microsoft.com/office/drawing/2014/main" id="{B8C1ADDB-4291-AAC4-CF9A-D0D710EDF6E4}"/>
              </a:ext>
            </a:extLst>
          </p:cNvPr>
          <p:cNvSpPr txBox="1"/>
          <p:nvPr/>
        </p:nvSpPr>
        <p:spPr>
          <a:xfrm>
            <a:off x="1077638" y="5741262"/>
            <a:ext cx="3355406" cy="646331"/>
          </a:xfrm>
          <a:prstGeom prst="rect">
            <a:avLst/>
          </a:prstGeom>
          <a:noFill/>
        </p:spPr>
        <p:txBody>
          <a:bodyPr wrap="none" rtlCol="0">
            <a:spAutoFit/>
          </a:bodyPr>
          <a:lstStyle/>
          <a:p>
            <a:r>
              <a:rPr lang="vi-VN" dirty="0">
                <a:solidFill>
                  <a:srgbClr val="1D71B9"/>
                </a:solidFill>
              </a:rPr>
              <a:t>Hai gene nằm trên hai cặp NST</a:t>
            </a:r>
          </a:p>
          <a:p>
            <a:pPr algn="ctr"/>
            <a:r>
              <a:rPr lang="vi-VN" dirty="0">
                <a:solidFill>
                  <a:srgbClr val="1D71B9"/>
                </a:solidFill>
              </a:rPr>
              <a:t> tương đồng khác nhau</a:t>
            </a:r>
            <a:endParaRPr lang="en-US" dirty="0">
              <a:solidFill>
                <a:srgbClr val="1D71B9"/>
              </a:solidFill>
            </a:endParaRPr>
          </a:p>
        </p:txBody>
      </p:sp>
      <p:cxnSp>
        <p:nvCxnSpPr>
          <p:cNvPr id="99" name="Straight Connector 98">
            <a:extLst>
              <a:ext uri="{FF2B5EF4-FFF2-40B4-BE49-F238E27FC236}">
                <a16:creationId xmlns:a16="http://schemas.microsoft.com/office/drawing/2014/main" id="{AF0B583E-F78F-C768-B23E-0CA1C6E3B409}"/>
              </a:ext>
            </a:extLst>
          </p:cNvPr>
          <p:cNvCxnSpPr/>
          <p:nvPr/>
        </p:nvCxnSpPr>
        <p:spPr>
          <a:xfrm>
            <a:off x="5850139" y="5620540"/>
            <a:ext cx="256261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743729A4-BEED-7679-5EDF-FDA898B9B74A}"/>
              </a:ext>
            </a:extLst>
          </p:cNvPr>
          <p:cNvSpPr txBox="1"/>
          <p:nvPr/>
        </p:nvSpPr>
        <p:spPr>
          <a:xfrm>
            <a:off x="5453741" y="5697146"/>
            <a:ext cx="3456395" cy="646331"/>
          </a:xfrm>
          <a:prstGeom prst="rect">
            <a:avLst/>
          </a:prstGeom>
          <a:noFill/>
        </p:spPr>
        <p:txBody>
          <a:bodyPr wrap="none" rtlCol="0">
            <a:spAutoFit/>
          </a:bodyPr>
          <a:lstStyle/>
          <a:p>
            <a:r>
              <a:rPr lang="vi-VN" dirty="0">
                <a:solidFill>
                  <a:srgbClr val="1D71B9"/>
                </a:solidFill>
              </a:rPr>
              <a:t>Hai gene nằm trên một cặp NST</a:t>
            </a:r>
          </a:p>
          <a:p>
            <a:pPr algn="ctr"/>
            <a:r>
              <a:rPr lang="vi-VN" dirty="0">
                <a:solidFill>
                  <a:srgbClr val="1D71B9"/>
                </a:solidFill>
              </a:rPr>
              <a:t> tương đồng</a:t>
            </a:r>
            <a:endParaRPr lang="en-US" dirty="0">
              <a:solidFill>
                <a:srgbClr val="1D71B9"/>
              </a:solidFill>
            </a:endParaRPr>
          </a:p>
        </p:txBody>
      </p:sp>
      <p:sp>
        <p:nvSpPr>
          <p:cNvPr id="101" name="TextBox 100">
            <a:extLst>
              <a:ext uri="{FF2B5EF4-FFF2-40B4-BE49-F238E27FC236}">
                <a16:creationId xmlns:a16="http://schemas.microsoft.com/office/drawing/2014/main" id="{2AF293FF-BB00-7E9E-8535-CB00A2DD4C67}"/>
              </a:ext>
            </a:extLst>
          </p:cNvPr>
          <p:cNvSpPr txBox="1"/>
          <p:nvPr/>
        </p:nvSpPr>
        <p:spPr>
          <a:xfrm>
            <a:off x="1621115" y="2162400"/>
            <a:ext cx="979755" cy="369332"/>
          </a:xfrm>
          <a:prstGeom prst="rect">
            <a:avLst/>
          </a:prstGeom>
          <a:noFill/>
        </p:spPr>
        <p:txBody>
          <a:bodyPr wrap="none" rtlCol="0">
            <a:spAutoFit/>
          </a:bodyPr>
          <a:lstStyle/>
          <a:p>
            <a:r>
              <a:rPr lang="vi-VN" b="1" dirty="0">
                <a:solidFill>
                  <a:srgbClr val="1C3E71"/>
                </a:solidFill>
              </a:rPr>
              <a:t>A        a </a:t>
            </a:r>
            <a:endParaRPr lang="en-US" b="1" dirty="0">
              <a:solidFill>
                <a:srgbClr val="1C3E71"/>
              </a:solidFill>
            </a:endParaRPr>
          </a:p>
        </p:txBody>
      </p:sp>
      <p:sp>
        <p:nvSpPr>
          <p:cNvPr id="102" name="TextBox 101">
            <a:extLst>
              <a:ext uri="{FF2B5EF4-FFF2-40B4-BE49-F238E27FC236}">
                <a16:creationId xmlns:a16="http://schemas.microsoft.com/office/drawing/2014/main" id="{CEADD083-BE83-1D88-06E1-1AE641E83035}"/>
              </a:ext>
            </a:extLst>
          </p:cNvPr>
          <p:cNvSpPr txBox="1"/>
          <p:nvPr/>
        </p:nvSpPr>
        <p:spPr>
          <a:xfrm>
            <a:off x="2921138" y="2185563"/>
            <a:ext cx="981359" cy="369332"/>
          </a:xfrm>
          <a:prstGeom prst="rect">
            <a:avLst/>
          </a:prstGeom>
          <a:noFill/>
        </p:spPr>
        <p:txBody>
          <a:bodyPr wrap="none" rtlCol="0">
            <a:spAutoFit/>
          </a:bodyPr>
          <a:lstStyle/>
          <a:p>
            <a:r>
              <a:rPr lang="vi-VN" b="1" dirty="0">
                <a:solidFill>
                  <a:srgbClr val="1C3E71"/>
                </a:solidFill>
              </a:rPr>
              <a:t>B        b </a:t>
            </a:r>
            <a:endParaRPr lang="en-US" b="1" dirty="0">
              <a:solidFill>
                <a:srgbClr val="1C3E71"/>
              </a:solidFill>
            </a:endParaRPr>
          </a:p>
        </p:txBody>
      </p:sp>
      <p:sp>
        <p:nvSpPr>
          <p:cNvPr id="103" name="TextBox 102">
            <a:extLst>
              <a:ext uri="{FF2B5EF4-FFF2-40B4-BE49-F238E27FC236}">
                <a16:creationId xmlns:a16="http://schemas.microsoft.com/office/drawing/2014/main" id="{7F5F2960-D004-8C39-0F27-28DFFB1FA977}"/>
              </a:ext>
            </a:extLst>
          </p:cNvPr>
          <p:cNvSpPr txBox="1"/>
          <p:nvPr/>
        </p:nvSpPr>
        <p:spPr>
          <a:xfrm>
            <a:off x="1992038" y="1010774"/>
            <a:ext cx="1317990" cy="646331"/>
          </a:xfrm>
          <a:prstGeom prst="rect">
            <a:avLst/>
          </a:prstGeom>
          <a:noFill/>
        </p:spPr>
        <p:txBody>
          <a:bodyPr wrap="none" rtlCol="0">
            <a:spAutoFit/>
          </a:bodyPr>
          <a:lstStyle/>
          <a:p>
            <a:r>
              <a:rPr lang="vi-VN" b="1" dirty="0">
                <a:solidFill>
                  <a:srgbClr val="1C3E71"/>
                </a:solidFill>
              </a:rPr>
              <a:t>KIỂU GENE</a:t>
            </a:r>
          </a:p>
          <a:p>
            <a:pPr algn="ctr"/>
            <a:r>
              <a:rPr lang="vi-VN" b="1" dirty="0">
                <a:solidFill>
                  <a:srgbClr val="E71D73"/>
                </a:solidFill>
              </a:rPr>
              <a:t>AaBb</a:t>
            </a:r>
            <a:endParaRPr lang="en-US" b="1" dirty="0">
              <a:solidFill>
                <a:srgbClr val="E71D73"/>
              </a:solidFill>
            </a:endParaRPr>
          </a:p>
        </p:txBody>
      </p:sp>
      <p:sp>
        <p:nvSpPr>
          <p:cNvPr id="104" name="TextBox 103">
            <a:extLst>
              <a:ext uri="{FF2B5EF4-FFF2-40B4-BE49-F238E27FC236}">
                <a16:creationId xmlns:a16="http://schemas.microsoft.com/office/drawing/2014/main" id="{4FAD5BC2-3D55-9EE9-5410-2DEEF04E364B}"/>
              </a:ext>
            </a:extLst>
          </p:cNvPr>
          <p:cNvSpPr txBox="1"/>
          <p:nvPr/>
        </p:nvSpPr>
        <p:spPr>
          <a:xfrm>
            <a:off x="6620325" y="2087377"/>
            <a:ext cx="1039067" cy="369332"/>
          </a:xfrm>
          <a:prstGeom prst="rect">
            <a:avLst/>
          </a:prstGeom>
          <a:noFill/>
        </p:spPr>
        <p:txBody>
          <a:bodyPr wrap="none" rtlCol="0">
            <a:spAutoFit/>
          </a:bodyPr>
          <a:lstStyle/>
          <a:p>
            <a:r>
              <a:rPr lang="vi-VN" b="1" dirty="0">
                <a:solidFill>
                  <a:srgbClr val="1C3E71"/>
                </a:solidFill>
              </a:rPr>
              <a:t>B         b </a:t>
            </a:r>
            <a:endParaRPr lang="en-US" b="1" dirty="0">
              <a:solidFill>
                <a:srgbClr val="1C3E71"/>
              </a:solidFill>
            </a:endParaRPr>
          </a:p>
        </p:txBody>
      </p:sp>
      <p:sp>
        <p:nvSpPr>
          <p:cNvPr id="106" name="TextBox 105">
            <a:extLst>
              <a:ext uri="{FF2B5EF4-FFF2-40B4-BE49-F238E27FC236}">
                <a16:creationId xmlns:a16="http://schemas.microsoft.com/office/drawing/2014/main" id="{1281F26F-27B5-BC1A-7AA2-CE1836888DF1}"/>
              </a:ext>
            </a:extLst>
          </p:cNvPr>
          <p:cNvSpPr txBox="1"/>
          <p:nvPr/>
        </p:nvSpPr>
        <p:spPr>
          <a:xfrm>
            <a:off x="6621847" y="2454670"/>
            <a:ext cx="1029449" cy="369332"/>
          </a:xfrm>
          <a:prstGeom prst="rect">
            <a:avLst/>
          </a:prstGeom>
          <a:noFill/>
        </p:spPr>
        <p:txBody>
          <a:bodyPr wrap="none" rtlCol="0">
            <a:spAutoFit/>
          </a:bodyPr>
          <a:lstStyle/>
          <a:p>
            <a:r>
              <a:rPr lang="vi-VN" b="1" dirty="0">
                <a:solidFill>
                  <a:srgbClr val="1C3E71"/>
                </a:solidFill>
              </a:rPr>
              <a:t>V         v </a:t>
            </a:r>
            <a:endParaRPr lang="en-US" b="1" dirty="0">
              <a:solidFill>
                <a:srgbClr val="1C3E71"/>
              </a:solidFill>
            </a:endParaRPr>
          </a:p>
        </p:txBody>
      </p:sp>
      <p:sp>
        <p:nvSpPr>
          <p:cNvPr id="107" name="TextBox 106">
            <a:extLst>
              <a:ext uri="{FF2B5EF4-FFF2-40B4-BE49-F238E27FC236}">
                <a16:creationId xmlns:a16="http://schemas.microsoft.com/office/drawing/2014/main" id="{80AADC06-8759-AACD-29B4-72BA51FBC72C}"/>
              </a:ext>
            </a:extLst>
          </p:cNvPr>
          <p:cNvSpPr txBox="1"/>
          <p:nvPr/>
        </p:nvSpPr>
        <p:spPr>
          <a:xfrm>
            <a:off x="6291295" y="1032805"/>
            <a:ext cx="1317990" cy="369332"/>
          </a:xfrm>
          <a:prstGeom prst="rect">
            <a:avLst/>
          </a:prstGeom>
          <a:noFill/>
        </p:spPr>
        <p:txBody>
          <a:bodyPr wrap="none" rtlCol="0">
            <a:spAutoFit/>
          </a:bodyPr>
          <a:lstStyle/>
          <a:p>
            <a:r>
              <a:rPr lang="vi-VN" b="1" dirty="0">
                <a:solidFill>
                  <a:srgbClr val="1C3E71"/>
                </a:solidFill>
              </a:rPr>
              <a:t>KIỂU GENE</a:t>
            </a:r>
          </a:p>
        </p:txBody>
      </p:sp>
      <mc:AlternateContent xmlns:mc="http://schemas.openxmlformats.org/markup-compatibility/2006" xmlns:a14="http://schemas.microsoft.com/office/drawing/2010/main">
        <mc:Choice Requires="a14">
          <p:sp>
            <p:nvSpPr>
              <p:cNvPr id="108" name="TextBox 107">
                <a:extLst>
                  <a:ext uri="{FF2B5EF4-FFF2-40B4-BE49-F238E27FC236}">
                    <a16:creationId xmlns:a16="http://schemas.microsoft.com/office/drawing/2014/main" id="{87181596-EAA5-300B-A24E-3E9572BBF79B}"/>
                  </a:ext>
                </a:extLst>
              </p:cNvPr>
              <p:cNvSpPr txBox="1"/>
              <p:nvPr/>
            </p:nvSpPr>
            <p:spPr>
              <a:xfrm>
                <a:off x="7689850" y="959098"/>
                <a:ext cx="373499" cy="51854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b="1" i="1" smtClean="0">
                              <a:solidFill>
                                <a:srgbClr val="E71D73"/>
                              </a:solidFill>
                              <a:latin typeface="Cambria Math" panose="02040503050406030204" pitchFamily="18" charset="0"/>
                            </a:rPr>
                          </m:ctrlPr>
                        </m:fPr>
                        <m:num>
                          <m:r>
                            <a:rPr lang="vi-VN" b="1" i="1" smtClean="0">
                              <a:solidFill>
                                <a:srgbClr val="E71D73"/>
                              </a:solidFill>
                              <a:latin typeface="Cambria Math" panose="02040503050406030204" pitchFamily="18" charset="0"/>
                            </a:rPr>
                            <m:t>𝑩𝑽</m:t>
                          </m:r>
                        </m:num>
                        <m:den>
                          <m:r>
                            <a:rPr lang="vi-VN" b="1" i="1" smtClean="0">
                              <a:solidFill>
                                <a:srgbClr val="E71D73"/>
                              </a:solidFill>
                              <a:latin typeface="Cambria Math" panose="02040503050406030204" pitchFamily="18" charset="0"/>
                            </a:rPr>
                            <m:t>𝒃𝒗</m:t>
                          </m:r>
                        </m:den>
                      </m:f>
                    </m:oMath>
                  </m:oMathPara>
                </a14:m>
                <a:endParaRPr lang="en-US" b="1" dirty="0">
                  <a:solidFill>
                    <a:srgbClr val="E71D73"/>
                  </a:solidFill>
                </a:endParaRPr>
              </a:p>
            </p:txBody>
          </p:sp>
        </mc:Choice>
        <mc:Fallback xmlns="">
          <p:sp>
            <p:nvSpPr>
              <p:cNvPr id="108" name="TextBox 107">
                <a:extLst>
                  <a:ext uri="{FF2B5EF4-FFF2-40B4-BE49-F238E27FC236}">
                    <a16:creationId xmlns:a16="http://schemas.microsoft.com/office/drawing/2014/main" id="{87181596-EAA5-300B-A24E-3E9572BBF79B}"/>
                  </a:ext>
                </a:extLst>
              </p:cNvPr>
              <p:cNvSpPr txBox="1">
                <a:spLocks noRot="1" noChangeAspect="1" noMove="1" noResize="1" noEditPoints="1" noAdjustHandles="1" noChangeArrowheads="1" noChangeShapeType="1" noTextEdit="1"/>
              </p:cNvSpPr>
              <p:nvPr/>
            </p:nvSpPr>
            <p:spPr>
              <a:xfrm>
                <a:off x="7689850" y="959098"/>
                <a:ext cx="373499" cy="518540"/>
              </a:xfrm>
              <a:prstGeom prst="rect">
                <a:avLst/>
              </a:prstGeom>
              <a:blipFill>
                <a:blip r:embed="rId2"/>
                <a:stretch>
                  <a:fillRect/>
                </a:stretch>
              </a:blipFill>
            </p:spPr>
            <p:txBody>
              <a:bodyPr/>
              <a:lstStyle/>
              <a:p>
                <a:r>
                  <a:rPr lang="en-US">
                    <a:noFill/>
                  </a:rPr>
                  <a:t> </a:t>
                </a:r>
              </a:p>
            </p:txBody>
          </p:sp>
        </mc:Fallback>
      </mc:AlternateContent>
      <p:sp>
        <p:nvSpPr>
          <p:cNvPr id="2" name="TextBox 1">
            <a:extLst>
              <a:ext uri="{FF2B5EF4-FFF2-40B4-BE49-F238E27FC236}">
                <a16:creationId xmlns:a16="http://schemas.microsoft.com/office/drawing/2014/main" id="{B6EF2801-A9FB-7DC8-D106-4E0F85FFEC34}"/>
              </a:ext>
            </a:extLst>
          </p:cNvPr>
          <p:cNvSpPr txBox="1"/>
          <p:nvPr/>
        </p:nvSpPr>
        <p:spPr>
          <a:xfrm>
            <a:off x="4632956" y="386687"/>
            <a:ext cx="2810385" cy="400110"/>
          </a:xfrm>
          <a:prstGeom prst="rect">
            <a:avLst/>
          </a:prstGeom>
          <a:noFill/>
        </p:spPr>
        <p:txBody>
          <a:bodyPr wrap="none" rtlCol="0">
            <a:spAutoFit/>
          </a:bodyPr>
          <a:lstStyle/>
          <a:p>
            <a:r>
              <a:rPr lang="en-US" sz="2000" b="1" dirty="0">
                <a:solidFill>
                  <a:srgbClr val="1D71B9"/>
                </a:solidFill>
              </a:rPr>
              <a:t>C</a:t>
            </a:r>
            <a:r>
              <a:rPr lang="vi-VN" sz="2000" b="1" dirty="0">
                <a:solidFill>
                  <a:srgbClr val="1D71B9"/>
                </a:solidFill>
              </a:rPr>
              <a:t>ÁCH VIẾT KIỂU GENE</a:t>
            </a:r>
            <a:endParaRPr lang="en-US" sz="2000" b="1" dirty="0">
              <a:solidFill>
                <a:srgbClr val="1D71B9"/>
              </a:solidFill>
            </a:endParaRPr>
          </a:p>
        </p:txBody>
      </p:sp>
      <p:grpSp>
        <p:nvGrpSpPr>
          <p:cNvPr id="3" name="Group 2">
            <a:extLst>
              <a:ext uri="{FF2B5EF4-FFF2-40B4-BE49-F238E27FC236}">
                <a16:creationId xmlns:a16="http://schemas.microsoft.com/office/drawing/2014/main" id="{76231EB0-B5AF-A4CD-A095-DE12D902EDB7}"/>
              </a:ext>
            </a:extLst>
          </p:cNvPr>
          <p:cNvGrpSpPr/>
          <p:nvPr/>
        </p:nvGrpSpPr>
        <p:grpSpPr>
          <a:xfrm>
            <a:off x="9591422" y="1676711"/>
            <a:ext cx="360729" cy="3766339"/>
            <a:chOff x="3403143" y="1794659"/>
            <a:chExt cx="360729" cy="3766339"/>
          </a:xfrm>
        </p:grpSpPr>
        <p:grpSp>
          <p:nvGrpSpPr>
            <p:cNvPr id="4" name="Group 3">
              <a:extLst>
                <a:ext uri="{FF2B5EF4-FFF2-40B4-BE49-F238E27FC236}">
                  <a16:creationId xmlns:a16="http://schemas.microsoft.com/office/drawing/2014/main" id="{65BC0113-25ED-8B30-ECB6-04CD05B3EA35}"/>
                </a:ext>
              </a:extLst>
            </p:cNvPr>
            <p:cNvGrpSpPr/>
            <p:nvPr/>
          </p:nvGrpSpPr>
          <p:grpSpPr>
            <a:xfrm>
              <a:off x="3403144" y="1794659"/>
              <a:ext cx="360728" cy="3766339"/>
              <a:chOff x="2432807" y="1284790"/>
              <a:chExt cx="360728" cy="3766339"/>
            </a:xfrm>
          </p:grpSpPr>
          <p:grpSp>
            <p:nvGrpSpPr>
              <p:cNvPr id="7" name="Group 6">
                <a:extLst>
                  <a:ext uri="{FF2B5EF4-FFF2-40B4-BE49-F238E27FC236}">
                    <a16:creationId xmlns:a16="http://schemas.microsoft.com/office/drawing/2014/main" id="{68E79699-4DF3-1649-2F77-03603357AFB9}"/>
                  </a:ext>
                </a:extLst>
              </p:cNvPr>
              <p:cNvGrpSpPr/>
              <p:nvPr/>
            </p:nvGrpSpPr>
            <p:grpSpPr>
              <a:xfrm>
                <a:off x="2432807" y="1284790"/>
                <a:ext cx="360727" cy="1875949"/>
                <a:chOff x="2432807" y="925974"/>
                <a:chExt cx="360727" cy="1875949"/>
              </a:xfrm>
            </p:grpSpPr>
            <p:sp>
              <p:nvSpPr>
                <p:cNvPr id="12" name="Rectangle: Rounded Corners 11">
                  <a:extLst>
                    <a:ext uri="{FF2B5EF4-FFF2-40B4-BE49-F238E27FC236}">
                      <a16:creationId xmlns:a16="http://schemas.microsoft.com/office/drawing/2014/main" id="{6A58717A-1F34-8BF8-2B0E-8CFC8F691EBA}"/>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lowchart: Delay 30">
                  <a:extLst>
                    <a:ext uri="{FF2B5EF4-FFF2-40B4-BE49-F238E27FC236}">
                      <a16:creationId xmlns:a16="http://schemas.microsoft.com/office/drawing/2014/main" id="{3FAE6698-C490-00A9-5EFC-2DA4ABC4C56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7">
                <a:extLst>
                  <a:ext uri="{FF2B5EF4-FFF2-40B4-BE49-F238E27FC236}">
                    <a16:creationId xmlns:a16="http://schemas.microsoft.com/office/drawing/2014/main" id="{FE3EFE77-E507-EC19-30E8-96E3C2E72C32}"/>
                  </a:ext>
                </a:extLst>
              </p:cNvPr>
              <p:cNvGrpSpPr/>
              <p:nvPr/>
            </p:nvGrpSpPr>
            <p:grpSpPr>
              <a:xfrm rot="10800000">
                <a:off x="2432808" y="3175180"/>
                <a:ext cx="360727" cy="1875949"/>
                <a:chOff x="2432807" y="925974"/>
                <a:chExt cx="360727" cy="1875949"/>
              </a:xfrm>
            </p:grpSpPr>
            <p:sp>
              <p:nvSpPr>
                <p:cNvPr id="9" name="Rectangle: Rounded Corners 8">
                  <a:extLst>
                    <a:ext uri="{FF2B5EF4-FFF2-40B4-BE49-F238E27FC236}">
                      <a16:creationId xmlns:a16="http://schemas.microsoft.com/office/drawing/2014/main" id="{748358C6-8A4D-5120-E99F-01F158BAA63F}"/>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Delay 9">
                  <a:extLst>
                    <a:ext uri="{FF2B5EF4-FFF2-40B4-BE49-F238E27FC236}">
                      <a16:creationId xmlns:a16="http://schemas.microsoft.com/office/drawing/2014/main" id="{E847770E-0B04-30B5-F69E-EB72735B8753}"/>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 name="Rectangle 4">
              <a:extLst>
                <a:ext uri="{FF2B5EF4-FFF2-40B4-BE49-F238E27FC236}">
                  <a16:creationId xmlns:a16="http://schemas.microsoft.com/office/drawing/2014/main" id="{BD5C35AC-021C-BB33-548E-B05494B36F3E}"/>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101FB53-D9F8-5EBD-BE93-453B46A44A69}"/>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 name="Group 44">
            <a:extLst>
              <a:ext uri="{FF2B5EF4-FFF2-40B4-BE49-F238E27FC236}">
                <a16:creationId xmlns:a16="http://schemas.microsoft.com/office/drawing/2014/main" id="{70BCEA56-DB60-9E31-9057-E62A20E06139}"/>
              </a:ext>
            </a:extLst>
          </p:cNvPr>
          <p:cNvGrpSpPr/>
          <p:nvPr/>
        </p:nvGrpSpPr>
        <p:grpSpPr>
          <a:xfrm>
            <a:off x="10228383" y="1676711"/>
            <a:ext cx="360729" cy="3766339"/>
            <a:chOff x="3403143" y="1794659"/>
            <a:chExt cx="360729" cy="3766339"/>
          </a:xfrm>
        </p:grpSpPr>
        <p:grpSp>
          <p:nvGrpSpPr>
            <p:cNvPr id="46" name="Group 45">
              <a:extLst>
                <a:ext uri="{FF2B5EF4-FFF2-40B4-BE49-F238E27FC236}">
                  <a16:creationId xmlns:a16="http://schemas.microsoft.com/office/drawing/2014/main" id="{0817D44E-CE1B-3DD2-6D66-807B13BFCC99}"/>
                </a:ext>
              </a:extLst>
            </p:cNvPr>
            <p:cNvGrpSpPr/>
            <p:nvPr/>
          </p:nvGrpSpPr>
          <p:grpSpPr>
            <a:xfrm>
              <a:off x="3403144" y="1794659"/>
              <a:ext cx="360728" cy="3766339"/>
              <a:chOff x="2432807" y="1284790"/>
              <a:chExt cx="360728" cy="3766339"/>
            </a:xfrm>
          </p:grpSpPr>
          <p:grpSp>
            <p:nvGrpSpPr>
              <p:cNvPr id="49" name="Group 48">
                <a:extLst>
                  <a:ext uri="{FF2B5EF4-FFF2-40B4-BE49-F238E27FC236}">
                    <a16:creationId xmlns:a16="http://schemas.microsoft.com/office/drawing/2014/main" id="{4231500F-F5A4-03A3-4CF1-885DAC77FBBC}"/>
                  </a:ext>
                </a:extLst>
              </p:cNvPr>
              <p:cNvGrpSpPr/>
              <p:nvPr/>
            </p:nvGrpSpPr>
            <p:grpSpPr>
              <a:xfrm>
                <a:off x="2432807" y="1284790"/>
                <a:ext cx="360727" cy="1875949"/>
                <a:chOff x="2432807" y="925974"/>
                <a:chExt cx="360727" cy="1875949"/>
              </a:xfrm>
            </p:grpSpPr>
            <p:sp>
              <p:nvSpPr>
                <p:cNvPr id="60" name="Rectangle: Rounded Corners 59">
                  <a:extLst>
                    <a:ext uri="{FF2B5EF4-FFF2-40B4-BE49-F238E27FC236}">
                      <a16:creationId xmlns:a16="http://schemas.microsoft.com/office/drawing/2014/main" id="{1880258E-8EAF-0D6F-5349-E58480DC1952}"/>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lowchart: Delay 60">
                  <a:extLst>
                    <a:ext uri="{FF2B5EF4-FFF2-40B4-BE49-F238E27FC236}">
                      <a16:creationId xmlns:a16="http://schemas.microsoft.com/office/drawing/2014/main" id="{E1EF0083-A0AC-DADE-3084-BA4796B6224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C8B1B5EB-F533-F91E-A5F7-98338789139A}"/>
                  </a:ext>
                </a:extLst>
              </p:cNvPr>
              <p:cNvGrpSpPr/>
              <p:nvPr/>
            </p:nvGrpSpPr>
            <p:grpSpPr>
              <a:xfrm rot="10800000">
                <a:off x="2432808" y="3175180"/>
                <a:ext cx="360727" cy="1875949"/>
                <a:chOff x="2432807" y="925974"/>
                <a:chExt cx="360727" cy="1875949"/>
              </a:xfrm>
            </p:grpSpPr>
            <p:sp>
              <p:nvSpPr>
                <p:cNvPr id="51" name="Rectangle: Rounded Corners 50">
                  <a:extLst>
                    <a:ext uri="{FF2B5EF4-FFF2-40B4-BE49-F238E27FC236}">
                      <a16:creationId xmlns:a16="http://schemas.microsoft.com/office/drawing/2014/main" id="{7C7A51DA-9F66-4ECB-5864-994BA8844E16}"/>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lowchart: Delay 58">
                  <a:extLst>
                    <a:ext uri="{FF2B5EF4-FFF2-40B4-BE49-F238E27FC236}">
                      <a16:creationId xmlns:a16="http://schemas.microsoft.com/office/drawing/2014/main" id="{7BF2D3AD-6629-CAB3-59B6-A7403EE079B7}"/>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7" name="Rectangle 46">
              <a:extLst>
                <a:ext uri="{FF2B5EF4-FFF2-40B4-BE49-F238E27FC236}">
                  <a16:creationId xmlns:a16="http://schemas.microsoft.com/office/drawing/2014/main" id="{1626FBFE-1D4A-4EDD-6654-875D2E555EE4}"/>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A0B3BF6E-8B10-F8CA-BC1A-D19DA6B3C3AC}"/>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 name="TextBox 61">
            <a:extLst>
              <a:ext uri="{FF2B5EF4-FFF2-40B4-BE49-F238E27FC236}">
                <a16:creationId xmlns:a16="http://schemas.microsoft.com/office/drawing/2014/main" id="{9448550A-EDC1-283E-36C8-E7136C99A1E2}"/>
              </a:ext>
            </a:extLst>
          </p:cNvPr>
          <p:cNvSpPr txBox="1"/>
          <p:nvPr/>
        </p:nvSpPr>
        <p:spPr>
          <a:xfrm>
            <a:off x="9608929" y="2106983"/>
            <a:ext cx="1039067" cy="369332"/>
          </a:xfrm>
          <a:prstGeom prst="rect">
            <a:avLst/>
          </a:prstGeom>
          <a:noFill/>
        </p:spPr>
        <p:txBody>
          <a:bodyPr wrap="none" rtlCol="0">
            <a:spAutoFit/>
          </a:bodyPr>
          <a:lstStyle/>
          <a:p>
            <a:r>
              <a:rPr lang="vi-VN" b="1" dirty="0">
                <a:solidFill>
                  <a:srgbClr val="1C3E71"/>
                </a:solidFill>
              </a:rPr>
              <a:t>B         b </a:t>
            </a:r>
            <a:endParaRPr lang="en-US" b="1" dirty="0">
              <a:solidFill>
                <a:srgbClr val="1C3E71"/>
              </a:solidFill>
            </a:endParaRPr>
          </a:p>
        </p:txBody>
      </p:sp>
      <p:sp>
        <p:nvSpPr>
          <p:cNvPr id="63" name="TextBox 62">
            <a:extLst>
              <a:ext uri="{FF2B5EF4-FFF2-40B4-BE49-F238E27FC236}">
                <a16:creationId xmlns:a16="http://schemas.microsoft.com/office/drawing/2014/main" id="{18541393-FEAF-DE63-C589-583B86DD8A79}"/>
              </a:ext>
            </a:extLst>
          </p:cNvPr>
          <p:cNvSpPr txBox="1"/>
          <p:nvPr/>
        </p:nvSpPr>
        <p:spPr>
          <a:xfrm>
            <a:off x="9610451" y="2474276"/>
            <a:ext cx="1029449" cy="369332"/>
          </a:xfrm>
          <a:prstGeom prst="rect">
            <a:avLst/>
          </a:prstGeom>
          <a:noFill/>
        </p:spPr>
        <p:txBody>
          <a:bodyPr wrap="none" rtlCol="0">
            <a:spAutoFit/>
          </a:bodyPr>
          <a:lstStyle/>
          <a:p>
            <a:r>
              <a:rPr lang="vi-VN" b="1" dirty="0">
                <a:solidFill>
                  <a:srgbClr val="1C3E71"/>
                </a:solidFill>
              </a:rPr>
              <a:t>v         V </a:t>
            </a:r>
            <a:endParaRPr lang="en-US" b="1" dirty="0">
              <a:solidFill>
                <a:srgbClr val="1C3E71"/>
              </a:solidFill>
            </a:endParaRPr>
          </a:p>
        </p:txBody>
      </p:sp>
      <p:sp>
        <p:nvSpPr>
          <p:cNvPr id="64" name="TextBox 63">
            <a:extLst>
              <a:ext uri="{FF2B5EF4-FFF2-40B4-BE49-F238E27FC236}">
                <a16:creationId xmlns:a16="http://schemas.microsoft.com/office/drawing/2014/main" id="{AFE7EEEB-FFF1-1AF7-9C33-7F44643DE0F3}"/>
              </a:ext>
            </a:extLst>
          </p:cNvPr>
          <p:cNvSpPr txBox="1"/>
          <p:nvPr/>
        </p:nvSpPr>
        <p:spPr>
          <a:xfrm>
            <a:off x="9195458" y="999366"/>
            <a:ext cx="1317990" cy="369332"/>
          </a:xfrm>
          <a:prstGeom prst="rect">
            <a:avLst/>
          </a:prstGeom>
          <a:noFill/>
        </p:spPr>
        <p:txBody>
          <a:bodyPr wrap="none" rtlCol="0">
            <a:spAutoFit/>
          </a:bodyPr>
          <a:lstStyle/>
          <a:p>
            <a:r>
              <a:rPr lang="vi-VN" b="1" dirty="0">
                <a:solidFill>
                  <a:srgbClr val="1C3E71"/>
                </a:solidFill>
              </a:rPr>
              <a:t>KIỂU GENE</a:t>
            </a:r>
          </a:p>
        </p:txBody>
      </p:sp>
      <mc:AlternateContent xmlns:mc="http://schemas.openxmlformats.org/markup-compatibility/2006" xmlns:a14="http://schemas.microsoft.com/office/drawing/2010/main">
        <mc:Choice Requires="a14">
          <p:sp>
            <p:nvSpPr>
              <p:cNvPr id="65" name="TextBox 64">
                <a:extLst>
                  <a:ext uri="{FF2B5EF4-FFF2-40B4-BE49-F238E27FC236}">
                    <a16:creationId xmlns:a16="http://schemas.microsoft.com/office/drawing/2014/main" id="{C0BA675F-D391-ADB5-CDD1-EB08EE959F88}"/>
                  </a:ext>
                </a:extLst>
              </p:cNvPr>
              <p:cNvSpPr txBox="1"/>
              <p:nvPr/>
            </p:nvSpPr>
            <p:spPr>
              <a:xfrm>
                <a:off x="10594013" y="925659"/>
                <a:ext cx="362279" cy="51854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b="1" i="1" smtClean="0">
                              <a:solidFill>
                                <a:srgbClr val="E71D73"/>
                              </a:solidFill>
                              <a:latin typeface="Cambria Math" panose="02040503050406030204" pitchFamily="18" charset="0"/>
                            </a:rPr>
                          </m:ctrlPr>
                        </m:fPr>
                        <m:num>
                          <m:r>
                            <a:rPr lang="vi-VN" b="1" i="1" smtClean="0">
                              <a:solidFill>
                                <a:srgbClr val="E71D73"/>
                              </a:solidFill>
                              <a:latin typeface="Cambria Math" panose="02040503050406030204" pitchFamily="18" charset="0"/>
                            </a:rPr>
                            <m:t>𝑩𝒗</m:t>
                          </m:r>
                        </m:num>
                        <m:den>
                          <m:r>
                            <a:rPr lang="vi-VN" b="1" i="1" smtClean="0">
                              <a:solidFill>
                                <a:srgbClr val="E71D73"/>
                              </a:solidFill>
                              <a:latin typeface="Cambria Math" panose="02040503050406030204" pitchFamily="18" charset="0"/>
                            </a:rPr>
                            <m:t>𝒃𝑽</m:t>
                          </m:r>
                        </m:den>
                      </m:f>
                    </m:oMath>
                  </m:oMathPara>
                </a14:m>
                <a:endParaRPr lang="en-US" b="1" dirty="0">
                  <a:solidFill>
                    <a:srgbClr val="E71D73"/>
                  </a:solidFill>
                </a:endParaRPr>
              </a:p>
            </p:txBody>
          </p:sp>
        </mc:Choice>
        <mc:Fallback xmlns="">
          <p:sp>
            <p:nvSpPr>
              <p:cNvPr id="65" name="TextBox 64">
                <a:extLst>
                  <a:ext uri="{FF2B5EF4-FFF2-40B4-BE49-F238E27FC236}">
                    <a16:creationId xmlns:a16="http://schemas.microsoft.com/office/drawing/2014/main" id="{C0BA675F-D391-ADB5-CDD1-EB08EE959F88}"/>
                  </a:ext>
                </a:extLst>
              </p:cNvPr>
              <p:cNvSpPr txBox="1">
                <a:spLocks noRot="1" noChangeAspect="1" noMove="1" noResize="1" noEditPoints="1" noAdjustHandles="1" noChangeArrowheads="1" noChangeShapeType="1" noTextEdit="1"/>
              </p:cNvSpPr>
              <p:nvPr/>
            </p:nvSpPr>
            <p:spPr>
              <a:xfrm>
                <a:off x="10594013" y="925659"/>
                <a:ext cx="362279" cy="51854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260081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randombar(horizontal)">
                                      <p:cBhvr>
                                        <p:cTn id="7" dur="500"/>
                                        <p:tgtEl>
                                          <p:spTgt spid="52"/>
                                        </p:tgtEl>
                                      </p:cBhvr>
                                    </p:animEffect>
                                  </p:childTnLst>
                                </p:cTn>
                              </p:par>
                              <p:par>
                                <p:cTn id="8" presetID="14" presetClass="entr" presetSubtype="1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randombar(horizontal)">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randombar(horizontal)">
                                      <p:cBhvr>
                                        <p:cTn id="15" dur="500"/>
                                        <p:tgtEl>
                                          <p:spTgt spid="3"/>
                                        </p:tgtEl>
                                      </p:cBhvr>
                                    </p:animEffect>
                                  </p:childTnLst>
                                </p:cTn>
                              </p:par>
                              <p:par>
                                <p:cTn id="16" presetID="14" presetClass="entr" presetSubtype="10" fill="hold" nodeType="withEffect">
                                  <p:stCondLst>
                                    <p:cond delay="0"/>
                                  </p:stCondLst>
                                  <p:childTnLst>
                                    <p:set>
                                      <p:cBhvr>
                                        <p:cTn id="17" dur="1" fill="hold">
                                          <p:stCondLst>
                                            <p:cond delay="0"/>
                                          </p:stCondLst>
                                        </p:cTn>
                                        <p:tgtEl>
                                          <p:spTgt spid="45"/>
                                        </p:tgtEl>
                                        <p:attrNameLst>
                                          <p:attrName>style.visibility</p:attrName>
                                        </p:attrNameLst>
                                      </p:cBhvr>
                                      <p:to>
                                        <p:strVal val="visible"/>
                                      </p:to>
                                    </p:set>
                                    <p:animEffect transition="in" filter="randombar(horizontal)">
                                      <p:cBhvr>
                                        <p:cTn id="18" dur="500"/>
                                        <p:tgtEl>
                                          <p:spTgt spid="45"/>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62"/>
                                        </p:tgtEl>
                                        <p:attrNameLst>
                                          <p:attrName>style.visibility</p:attrName>
                                        </p:attrNameLst>
                                      </p:cBhvr>
                                      <p:to>
                                        <p:strVal val="visible"/>
                                      </p:to>
                                    </p:set>
                                    <p:animEffect transition="in" filter="randombar(horizontal)">
                                      <p:cBhvr>
                                        <p:cTn id="21" dur="500"/>
                                        <p:tgtEl>
                                          <p:spTgt spid="62"/>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63"/>
                                        </p:tgtEl>
                                        <p:attrNameLst>
                                          <p:attrName>style.visibility</p:attrName>
                                        </p:attrNameLst>
                                      </p:cBhvr>
                                      <p:to>
                                        <p:strVal val="visible"/>
                                      </p:to>
                                    </p:set>
                                    <p:animEffect transition="in" filter="randombar(horizontal)">
                                      <p:cBhvr>
                                        <p:cTn id="24"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741BB006-F9DF-E8BE-3204-DAFE6BA6397E}"/>
              </a:ext>
            </a:extLst>
          </p:cNvPr>
          <p:cNvSpPr txBox="1"/>
          <p:nvPr/>
        </p:nvSpPr>
        <p:spPr>
          <a:xfrm>
            <a:off x="2485011" y="1120515"/>
            <a:ext cx="801823" cy="400110"/>
          </a:xfrm>
          <a:prstGeom prst="rect">
            <a:avLst/>
          </a:prstGeom>
          <a:noFill/>
        </p:spPr>
        <p:txBody>
          <a:bodyPr wrap="none" rtlCol="0">
            <a:spAutoFit/>
          </a:bodyPr>
          <a:lstStyle/>
          <a:p>
            <a:r>
              <a:rPr lang="en-US" sz="2000" b="1" dirty="0">
                <a:solidFill>
                  <a:srgbClr val="1C3E71"/>
                </a:solidFill>
              </a:rPr>
              <a:t>Pt/c: </a:t>
            </a:r>
          </a:p>
        </p:txBody>
      </p:sp>
      <p:sp>
        <p:nvSpPr>
          <p:cNvPr id="20" name="TextBox 19">
            <a:extLst>
              <a:ext uri="{FF2B5EF4-FFF2-40B4-BE49-F238E27FC236}">
                <a16:creationId xmlns:a16="http://schemas.microsoft.com/office/drawing/2014/main" id="{4033206D-300C-7A18-3090-639C59F5E7B3}"/>
              </a:ext>
            </a:extLst>
          </p:cNvPr>
          <p:cNvSpPr txBox="1"/>
          <p:nvPr/>
        </p:nvSpPr>
        <p:spPr>
          <a:xfrm>
            <a:off x="3231219" y="1679382"/>
            <a:ext cx="2169184"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1" name="TextBox 20">
            <a:extLst>
              <a:ext uri="{FF2B5EF4-FFF2-40B4-BE49-F238E27FC236}">
                <a16:creationId xmlns:a16="http://schemas.microsoft.com/office/drawing/2014/main" id="{13DD7E33-E4C5-43D2-C57F-F6737925E83B}"/>
              </a:ext>
            </a:extLst>
          </p:cNvPr>
          <p:cNvSpPr txBox="1"/>
          <p:nvPr/>
        </p:nvSpPr>
        <p:spPr>
          <a:xfrm>
            <a:off x="5896775" y="1677635"/>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2" name="TextBox 21">
            <a:extLst>
              <a:ext uri="{FF2B5EF4-FFF2-40B4-BE49-F238E27FC236}">
                <a16:creationId xmlns:a16="http://schemas.microsoft.com/office/drawing/2014/main" id="{3FDD36AF-6295-81FF-0728-4AA31ACC97D5}"/>
              </a:ext>
            </a:extLst>
          </p:cNvPr>
          <p:cNvSpPr txBox="1"/>
          <p:nvPr/>
        </p:nvSpPr>
        <p:spPr>
          <a:xfrm>
            <a:off x="4678274" y="3248692"/>
            <a:ext cx="2106667"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23" name="TextBox 22">
            <a:extLst>
              <a:ext uri="{FF2B5EF4-FFF2-40B4-BE49-F238E27FC236}">
                <a16:creationId xmlns:a16="http://schemas.microsoft.com/office/drawing/2014/main" id="{4A031488-DE8E-CB98-B0D8-337332BC70E0}"/>
              </a:ext>
            </a:extLst>
          </p:cNvPr>
          <p:cNvSpPr txBox="1"/>
          <p:nvPr/>
        </p:nvSpPr>
        <p:spPr>
          <a:xfrm>
            <a:off x="8228654" y="3248692"/>
            <a:ext cx="2125903" cy="369332"/>
          </a:xfrm>
          <a:prstGeom prst="rect">
            <a:avLst/>
          </a:prstGeom>
          <a:noFill/>
        </p:spPr>
        <p:txBody>
          <a:bodyPr wrap="none" rtlCol="0">
            <a:spAutoFit/>
          </a:bodyPr>
          <a:lstStyle/>
          <a:p>
            <a:r>
              <a:rPr lang="en-US" dirty="0" err="1">
                <a:solidFill>
                  <a:srgbClr val="1C3E71"/>
                </a:solidFill>
              </a:rPr>
              <a:t>Thân</a:t>
            </a:r>
            <a:r>
              <a:rPr lang="en-US" dirty="0">
                <a:solidFill>
                  <a:srgbClr val="1C3E71"/>
                </a:solidFill>
              </a:rPr>
              <a:t> </a:t>
            </a:r>
            <a:r>
              <a:rPr lang="en-US" dirty="0" err="1">
                <a:solidFill>
                  <a:srgbClr val="1C3E71"/>
                </a:solidFill>
              </a:rPr>
              <a:t>đen</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cụt</a:t>
            </a:r>
            <a:endParaRPr lang="en-US" dirty="0">
              <a:solidFill>
                <a:srgbClr val="1C3E71"/>
              </a:solidFill>
            </a:endParaRPr>
          </a:p>
        </p:txBody>
      </p:sp>
      <p:sp>
        <p:nvSpPr>
          <p:cNvPr id="24" name="TextBox 23">
            <a:extLst>
              <a:ext uri="{FF2B5EF4-FFF2-40B4-BE49-F238E27FC236}">
                <a16:creationId xmlns:a16="http://schemas.microsoft.com/office/drawing/2014/main" id="{D840F472-3CA7-E066-8A90-DD61F53D292C}"/>
              </a:ext>
            </a:extLst>
          </p:cNvPr>
          <p:cNvSpPr txBox="1"/>
          <p:nvPr/>
        </p:nvSpPr>
        <p:spPr>
          <a:xfrm>
            <a:off x="5475958" y="1024500"/>
            <a:ext cx="328936" cy="369332"/>
          </a:xfrm>
          <a:prstGeom prst="rect">
            <a:avLst/>
          </a:prstGeom>
          <a:noFill/>
        </p:spPr>
        <p:txBody>
          <a:bodyPr wrap="none" rtlCol="0">
            <a:spAutoFit/>
          </a:bodyPr>
          <a:lstStyle/>
          <a:p>
            <a:r>
              <a:rPr lang="en-US" b="1" dirty="0">
                <a:solidFill>
                  <a:srgbClr val="1C3E71"/>
                </a:solidFill>
              </a:rPr>
              <a:t>X</a:t>
            </a:r>
          </a:p>
        </p:txBody>
      </p:sp>
      <p:cxnSp>
        <p:nvCxnSpPr>
          <p:cNvPr id="26" name="Straight Arrow Connector 25">
            <a:extLst>
              <a:ext uri="{FF2B5EF4-FFF2-40B4-BE49-F238E27FC236}">
                <a16:creationId xmlns:a16="http://schemas.microsoft.com/office/drawing/2014/main" id="{2B5A8260-81A9-8678-1EED-E9232FBE0067}"/>
              </a:ext>
            </a:extLst>
          </p:cNvPr>
          <p:cNvCxnSpPr/>
          <p:nvPr/>
        </p:nvCxnSpPr>
        <p:spPr>
          <a:xfrm>
            <a:off x="5640426" y="1300428"/>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DAD965A3-265A-F2C7-44A0-04AB730527B8}"/>
              </a:ext>
            </a:extLst>
          </p:cNvPr>
          <p:cNvSpPr txBox="1"/>
          <p:nvPr/>
        </p:nvSpPr>
        <p:spPr>
          <a:xfrm>
            <a:off x="7253149" y="2466635"/>
            <a:ext cx="328936" cy="369332"/>
          </a:xfrm>
          <a:prstGeom prst="rect">
            <a:avLst/>
          </a:prstGeom>
          <a:noFill/>
        </p:spPr>
        <p:txBody>
          <a:bodyPr wrap="none" rtlCol="0">
            <a:spAutoFit/>
          </a:bodyPr>
          <a:lstStyle/>
          <a:p>
            <a:r>
              <a:rPr lang="en-US" b="1" dirty="0">
                <a:solidFill>
                  <a:srgbClr val="1C3E71"/>
                </a:solidFill>
              </a:rPr>
              <a:t>X</a:t>
            </a:r>
          </a:p>
        </p:txBody>
      </p:sp>
      <p:cxnSp>
        <p:nvCxnSpPr>
          <p:cNvPr id="28" name="Straight Arrow Connector 27">
            <a:extLst>
              <a:ext uri="{FF2B5EF4-FFF2-40B4-BE49-F238E27FC236}">
                <a16:creationId xmlns:a16="http://schemas.microsoft.com/office/drawing/2014/main" id="{40932B2B-F277-A109-333E-ECD14554ED24}"/>
              </a:ext>
            </a:extLst>
          </p:cNvPr>
          <p:cNvCxnSpPr/>
          <p:nvPr/>
        </p:nvCxnSpPr>
        <p:spPr>
          <a:xfrm>
            <a:off x="7415035" y="2886627"/>
            <a:ext cx="0" cy="88858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184430F-FC13-06E4-BE5C-3C4D7EDCB01A}"/>
              </a:ext>
            </a:extLst>
          </p:cNvPr>
          <p:cNvSpPr txBox="1"/>
          <p:nvPr/>
        </p:nvSpPr>
        <p:spPr>
          <a:xfrm>
            <a:off x="2506844" y="3028647"/>
            <a:ext cx="545342" cy="400110"/>
          </a:xfrm>
          <a:prstGeom prst="rect">
            <a:avLst/>
          </a:prstGeom>
          <a:noFill/>
        </p:spPr>
        <p:txBody>
          <a:bodyPr wrap="none" rtlCol="0">
            <a:spAutoFit/>
          </a:bodyPr>
          <a:lstStyle/>
          <a:p>
            <a:r>
              <a:rPr lang="en-US" sz="2000" b="1" dirty="0">
                <a:solidFill>
                  <a:srgbClr val="1C3E71"/>
                </a:solidFill>
              </a:rPr>
              <a:t>F1:</a:t>
            </a:r>
          </a:p>
        </p:txBody>
      </p:sp>
      <p:sp>
        <p:nvSpPr>
          <p:cNvPr id="30" name="TextBox 29">
            <a:extLst>
              <a:ext uri="{FF2B5EF4-FFF2-40B4-BE49-F238E27FC236}">
                <a16:creationId xmlns:a16="http://schemas.microsoft.com/office/drawing/2014/main" id="{83F21B00-ECC0-1260-CC41-94F9DFE13976}"/>
              </a:ext>
            </a:extLst>
          </p:cNvPr>
          <p:cNvSpPr txBox="1"/>
          <p:nvPr/>
        </p:nvSpPr>
        <p:spPr>
          <a:xfrm>
            <a:off x="2526359" y="5047435"/>
            <a:ext cx="542136" cy="400110"/>
          </a:xfrm>
          <a:prstGeom prst="rect">
            <a:avLst/>
          </a:prstGeom>
          <a:noFill/>
        </p:spPr>
        <p:txBody>
          <a:bodyPr wrap="none" rtlCol="0">
            <a:spAutoFit/>
          </a:bodyPr>
          <a:lstStyle/>
          <a:p>
            <a:r>
              <a:rPr lang="en-US" sz="2000" b="1" dirty="0">
                <a:solidFill>
                  <a:srgbClr val="1C3E71"/>
                </a:solidFill>
              </a:rPr>
              <a:t>Fb:</a:t>
            </a:r>
          </a:p>
        </p:txBody>
      </p:sp>
      <p:pic>
        <p:nvPicPr>
          <p:cNvPr id="6148" name="Picture 4" descr="đực từ vi.wikipedia.org">
            <a:extLst>
              <a:ext uri="{FF2B5EF4-FFF2-40B4-BE49-F238E27FC236}">
                <a16:creationId xmlns:a16="http://schemas.microsoft.com/office/drawing/2014/main" id="{B3A6EA4A-1399-975F-512F-7923E9A131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5018" y="3197550"/>
            <a:ext cx="445368" cy="445368"/>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Giống cái – Wikipedia tiếng Việt">
            <a:extLst>
              <a:ext uri="{FF2B5EF4-FFF2-40B4-BE49-F238E27FC236}">
                <a16:creationId xmlns:a16="http://schemas.microsoft.com/office/drawing/2014/main" id="{00DB0C5B-8412-A7C6-0EED-5E89EA03940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7753855" y="3170385"/>
            <a:ext cx="472533" cy="472533"/>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a:extLst>
              <a:ext uri="{FF2B5EF4-FFF2-40B4-BE49-F238E27FC236}">
                <a16:creationId xmlns:a16="http://schemas.microsoft.com/office/drawing/2014/main" id="{2882E2D4-F275-7B8B-F630-CDF211A780B7}"/>
              </a:ext>
            </a:extLst>
          </p:cNvPr>
          <p:cNvSpPr txBox="1"/>
          <p:nvPr/>
        </p:nvSpPr>
        <p:spPr>
          <a:xfrm>
            <a:off x="4664159" y="5748389"/>
            <a:ext cx="2592376" cy="369332"/>
          </a:xfrm>
          <a:prstGeom prst="rect">
            <a:avLst/>
          </a:prstGeom>
          <a:noFill/>
        </p:spPr>
        <p:txBody>
          <a:bodyPr wrap="none" rtlCol="0">
            <a:spAutoFit/>
          </a:bodyPr>
          <a:lstStyle/>
          <a:p>
            <a:r>
              <a:rPr lang="vi-VN" dirty="0">
                <a:solidFill>
                  <a:srgbClr val="1C3E71"/>
                </a:solidFill>
              </a:rPr>
              <a:t>50% </a:t>
            </a:r>
            <a:r>
              <a:rPr lang="en-US" dirty="0" err="1">
                <a:solidFill>
                  <a:srgbClr val="1C3E71"/>
                </a:solidFill>
              </a:rPr>
              <a:t>thân</a:t>
            </a:r>
            <a:r>
              <a:rPr lang="en-US" dirty="0">
                <a:solidFill>
                  <a:srgbClr val="1C3E71"/>
                </a:solidFill>
              </a:rPr>
              <a:t> </a:t>
            </a:r>
            <a:r>
              <a:rPr lang="en-US" dirty="0" err="1">
                <a:solidFill>
                  <a:srgbClr val="1C3E71"/>
                </a:solidFill>
              </a:rPr>
              <a:t>xám</a:t>
            </a:r>
            <a:r>
              <a:rPr lang="en-US" dirty="0">
                <a:solidFill>
                  <a:srgbClr val="1C3E71"/>
                </a:solidFill>
              </a:rPr>
              <a:t>, </a:t>
            </a:r>
            <a:r>
              <a:rPr lang="en-US" dirty="0" err="1">
                <a:solidFill>
                  <a:srgbClr val="1C3E71"/>
                </a:solidFill>
              </a:rPr>
              <a:t>cánh</a:t>
            </a:r>
            <a:r>
              <a:rPr lang="en-US" dirty="0">
                <a:solidFill>
                  <a:srgbClr val="1C3E71"/>
                </a:solidFill>
              </a:rPr>
              <a:t> </a:t>
            </a:r>
            <a:r>
              <a:rPr lang="en-US" dirty="0" err="1">
                <a:solidFill>
                  <a:srgbClr val="1C3E71"/>
                </a:solidFill>
              </a:rPr>
              <a:t>dài</a:t>
            </a:r>
            <a:endParaRPr lang="en-US" dirty="0">
              <a:solidFill>
                <a:srgbClr val="1C3E71"/>
              </a:solidFill>
            </a:endParaRPr>
          </a:p>
        </p:txBody>
      </p:sp>
      <p:sp>
        <p:nvSpPr>
          <p:cNvPr id="33" name="TextBox 32">
            <a:extLst>
              <a:ext uri="{FF2B5EF4-FFF2-40B4-BE49-F238E27FC236}">
                <a16:creationId xmlns:a16="http://schemas.microsoft.com/office/drawing/2014/main" id="{DA50CAA7-2EE7-A686-769A-08FB82B7DCCB}"/>
              </a:ext>
            </a:extLst>
          </p:cNvPr>
          <p:cNvSpPr txBox="1"/>
          <p:nvPr/>
        </p:nvSpPr>
        <p:spPr>
          <a:xfrm>
            <a:off x="7697702" y="5687031"/>
            <a:ext cx="2549096" cy="369332"/>
          </a:xfrm>
          <a:prstGeom prst="rect">
            <a:avLst/>
          </a:prstGeom>
          <a:noFill/>
        </p:spPr>
        <p:txBody>
          <a:bodyPr wrap="none" rtlCol="0">
            <a:spAutoFit/>
          </a:bodyPr>
          <a:lstStyle/>
          <a:p>
            <a:r>
              <a:rPr lang="vi-VN" dirty="0">
                <a:solidFill>
                  <a:srgbClr val="1C3E71"/>
                </a:solidFill>
              </a:rPr>
              <a:t>50% </a:t>
            </a:r>
            <a:r>
              <a:rPr lang="en-US" dirty="0" err="1">
                <a:solidFill>
                  <a:srgbClr val="1C3E71"/>
                </a:solidFill>
              </a:rPr>
              <a:t>thân</a:t>
            </a:r>
            <a:r>
              <a:rPr lang="en-US" dirty="0">
                <a:solidFill>
                  <a:srgbClr val="1C3E71"/>
                </a:solidFill>
              </a:rPr>
              <a:t> </a:t>
            </a:r>
            <a:r>
              <a:rPr lang="vi-VN" dirty="0">
                <a:solidFill>
                  <a:srgbClr val="1C3E71"/>
                </a:solidFill>
              </a:rPr>
              <a:t>đen, cánh cụt</a:t>
            </a:r>
            <a:endParaRPr lang="en-US" dirty="0">
              <a:solidFill>
                <a:srgbClr val="1C3E71"/>
              </a:solidFill>
            </a:endParaRPr>
          </a:p>
        </p:txBody>
      </p:sp>
      <p:sp>
        <p:nvSpPr>
          <p:cNvPr id="4" name="TextBox 3">
            <a:extLst>
              <a:ext uri="{FF2B5EF4-FFF2-40B4-BE49-F238E27FC236}">
                <a16:creationId xmlns:a16="http://schemas.microsoft.com/office/drawing/2014/main" id="{DCF8F229-AC61-E611-EE67-E1B6727B07C6}"/>
              </a:ext>
            </a:extLst>
          </p:cNvPr>
          <p:cNvSpPr txBox="1"/>
          <p:nvPr/>
        </p:nvSpPr>
        <p:spPr>
          <a:xfrm>
            <a:off x="3948618" y="389702"/>
            <a:ext cx="4294765" cy="369332"/>
          </a:xfrm>
          <a:prstGeom prst="rect">
            <a:avLst/>
          </a:prstGeom>
          <a:noFill/>
        </p:spPr>
        <p:txBody>
          <a:bodyPr wrap="none" rtlCol="0">
            <a:spAutoFit/>
          </a:bodyPr>
          <a:lstStyle/>
          <a:p>
            <a:r>
              <a:rPr lang="vi-VN" b="1" dirty="0">
                <a:solidFill>
                  <a:srgbClr val="1C3E71"/>
                </a:solidFill>
              </a:rPr>
              <a:t>SƠ ĐỒ LAI THÍ NGHIỆM LIÊN KẾT GENE</a:t>
            </a:r>
            <a:endParaRPr lang="en-US" b="1" dirty="0">
              <a:solidFill>
                <a:srgbClr val="1C3E71"/>
              </a:solidFill>
            </a:endParaRPr>
          </a:p>
        </p:txBody>
      </p:sp>
      <p:grpSp>
        <p:nvGrpSpPr>
          <p:cNvPr id="2" name="Group 1">
            <a:extLst>
              <a:ext uri="{FF2B5EF4-FFF2-40B4-BE49-F238E27FC236}">
                <a16:creationId xmlns:a16="http://schemas.microsoft.com/office/drawing/2014/main" id="{5F855F19-24D2-B7EB-96D2-E41938D87F4B}"/>
              </a:ext>
            </a:extLst>
          </p:cNvPr>
          <p:cNvGrpSpPr/>
          <p:nvPr/>
        </p:nvGrpSpPr>
        <p:grpSpPr>
          <a:xfrm rot="5400000">
            <a:off x="3713884" y="974077"/>
            <a:ext cx="128825" cy="653989"/>
            <a:chOff x="3403143" y="1794659"/>
            <a:chExt cx="360729" cy="3766339"/>
          </a:xfrm>
        </p:grpSpPr>
        <p:grpSp>
          <p:nvGrpSpPr>
            <p:cNvPr id="5" name="Group 4">
              <a:extLst>
                <a:ext uri="{FF2B5EF4-FFF2-40B4-BE49-F238E27FC236}">
                  <a16:creationId xmlns:a16="http://schemas.microsoft.com/office/drawing/2014/main" id="{78A73619-E8F4-B6B8-1BD0-B9C5B5AEF450}"/>
                </a:ext>
              </a:extLst>
            </p:cNvPr>
            <p:cNvGrpSpPr/>
            <p:nvPr/>
          </p:nvGrpSpPr>
          <p:grpSpPr>
            <a:xfrm>
              <a:off x="3403144" y="1794659"/>
              <a:ext cx="360728" cy="3766339"/>
              <a:chOff x="2432807" y="1284790"/>
              <a:chExt cx="360728" cy="3766339"/>
            </a:xfrm>
          </p:grpSpPr>
          <p:grpSp>
            <p:nvGrpSpPr>
              <p:cNvPr id="11" name="Group 10">
                <a:extLst>
                  <a:ext uri="{FF2B5EF4-FFF2-40B4-BE49-F238E27FC236}">
                    <a16:creationId xmlns:a16="http://schemas.microsoft.com/office/drawing/2014/main" id="{5837BC2E-1BA2-C2C4-3042-93889E174644}"/>
                  </a:ext>
                </a:extLst>
              </p:cNvPr>
              <p:cNvGrpSpPr/>
              <p:nvPr/>
            </p:nvGrpSpPr>
            <p:grpSpPr>
              <a:xfrm>
                <a:off x="2432807" y="1284790"/>
                <a:ext cx="360727" cy="1875949"/>
                <a:chOff x="2432807" y="925974"/>
                <a:chExt cx="360727" cy="1875949"/>
              </a:xfrm>
            </p:grpSpPr>
            <p:sp>
              <p:nvSpPr>
                <p:cNvPr id="34" name="Rectangle: Rounded Corners 33">
                  <a:extLst>
                    <a:ext uri="{FF2B5EF4-FFF2-40B4-BE49-F238E27FC236}">
                      <a16:creationId xmlns:a16="http://schemas.microsoft.com/office/drawing/2014/main" id="{839BD3A6-309B-FE0B-973C-BF1D68EB5248}"/>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lowchart: Delay 34">
                  <a:extLst>
                    <a:ext uri="{FF2B5EF4-FFF2-40B4-BE49-F238E27FC236}">
                      <a16:creationId xmlns:a16="http://schemas.microsoft.com/office/drawing/2014/main" id="{44E6963C-DC59-C300-F04D-5A547757484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5F2E63EE-6665-0BA4-14C1-BFDD95DACE02}"/>
                  </a:ext>
                </a:extLst>
              </p:cNvPr>
              <p:cNvGrpSpPr/>
              <p:nvPr/>
            </p:nvGrpSpPr>
            <p:grpSpPr>
              <a:xfrm rot="10800000">
                <a:off x="2432808" y="3175180"/>
                <a:ext cx="360727" cy="1875949"/>
                <a:chOff x="2432807" y="925974"/>
                <a:chExt cx="360727" cy="1875949"/>
              </a:xfrm>
            </p:grpSpPr>
            <p:sp>
              <p:nvSpPr>
                <p:cNvPr id="25" name="Rectangle: Rounded Corners 24">
                  <a:extLst>
                    <a:ext uri="{FF2B5EF4-FFF2-40B4-BE49-F238E27FC236}">
                      <a16:creationId xmlns:a16="http://schemas.microsoft.com/office/drawing/2014/main" id="{6F2653D9-B29A-C164-E3A9-4B9B747984FC}"/>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lowchart: Delay 30">
                  <a:extLst>
                    <a:ext uri="{FF2B5EF4-FFF2-40B4-BE49-F238E27FC236}">
                      <a16:creationId xmlns:a16="http://schemas.microsoft.com/office/drawing/2014/main" id="{0FFC0D69-970A-7974-4C28-E149EC9CCDDB}"/>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7" name="Rectangle 6">
              <a:extLst>
                <a:ext uri="{FF2B5EF4-FFF2-40B4-BE49-F238E27FC236}">
                  <a16:creationId xmlns:a16="http://schemas.microsoft.com/office/drawing/2014/main" id="{1527CABC-C6FF-AE3E-AE03-6F3E4A062636}"/>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6FE1E6C-353B-D679-BCF3-40246D79A3DD}"/>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 name="Group 38">
            <a:extLst>
              <a:ext uri="{FF2B5EF4-FFF2-40B4-BE49-F238E27FC236}">
                <a16:creationId xmlns:a16="http://schemas.microsoft.com/office/drawing/2014/main" id="{BFC151C4-54A9-7DE4-7D20-80F1F4F8AA9A}"/>
              </a:ext>
            </a:extLst>
          </p:cNvPr>
          <p:cNvGrpSpPr/>
          <p:nvPr/>
        </p:nvGrpSpPr>
        <p:grpSpPr>
          <a:xfrm rot="5400000">
            <a:off x="3713884" y="1159597"/>
            <a:ext cx="128825" cy="653989"/>
            <a:chOff x="3403143" y="1794659"/>
            <a:chExt cx="360729" cy="3766339"/>
          </a:xfrm>
        </p:grpSpPr>
        <p:grpSp>
          <p:nvGrpSpPr>
            <p:cNvPr id="40" name="Group 39">
              <a:extLst>
                <a:ext uri="{FF2B5EF4-FFF2-40B4-BE49-F238E27FC236}">
                  <a16:creationId xmlns:a16="http://schemas.microsoft.com/office/drawing/2014/main" id="{D5253195-6025-B3C5-2654-4E2EDA770524}"/>
                </a:ext>
              </a:extLst>
            </p:cNvPr>
            <p:cNvGrpSpPr/>
            <p:nvPr/>
          </p:nvGrpSpPr>
          <p:grpSpPr>
            <a:xfrm>
              <a:off x="3403144" y="1794659"/>
              <a:ext cx="360728" cy="3766339"/>
              <a:chOff x="2432807" y="1284790"/>
              <a:chExt cx="360728" cy="3766339"/>
            </a:xfrm>
          </p:grpSpPr>
          <p:grpSp>
            <p:nvGrpSpPr>
              <p:cNvPr id="43" name="Group 42">
                <a:extLst>
                  <a:ext uri="{FF2B5EF4-FFF2-40B4-BE49-F238E27FC236}">
                    <a16:creationId xmlns:a16="http://schemas.microsoft.com/office/drawing/2014/main" id="{3CD668D3-9867-A9A1-2A0E-E0CF3BF40B30}"/>
                  </a:ext>
                </a:extLst>
              </p:cNvPr>
              <p:cNvGrpSpPr/>
              <p:nvPr/>
            </p:nvGrpSpPr>
            <p:grpSpPr>
              <a:xfrm>
                <a:off x="2432807" y="1284790"/>
                <a:ext cx="360727" cy="1875949"/>
                <a:chOff x="2432807" y="925974"/>
                <a:chExt cx="360727" cy="1875949"/>
              </a:xfrm>
            </p:grpSpPr>
            <p:sp>
              <p:nvSpPr>
                <p:cNvPr id="47" name="Rectangle: Rounded Corners 46">
                  <a:extLst>
                    <a:ext uri="{FF2B5EF4-FFF2-40B4-BE49-F238E27FC236}">
                      <a16:creationId xmlns:a16="http://schemas.microsoft.com/office/drawing/2014/main" id="{2B0509DC-DA63-75CB-D99A-BD441D318101}"/>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lowchart: Delay 47">
                  <a:extLst>
                    <a:ext uri="{FF2B5EF4-FFF2-40B4-BE49-F238E27FC236}">
                      <a16:creationId xmlns:a16="http://schemas.microsoft.com/office/drawing/2014/main" id="{70EE33DD-6A8B-DBBA-A3CF-6B125D37C4EF}"/>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Group 43">
                <a:extLst>
                  <a:ext uri="{FF2B5EF4-FFF2-40B4-BE49-F238E27FC236}">
                    <a16:creationId xmlns:a16="http://schemas.microsoft.com/office/drawing/2014/main" id="{1A3007D3-53BB-6853-FB5F-3D1A375BAC30}"/>
                  </a:ext>
                </a:extLst>
              </p:cNvPr>
              <p:cNvGrpSpPr/>
              <p:nvPr/>
            </p:nvGrpSpPr>
            <p:grpSpPr>
              <a:xfrm rot="10800000">
                <a:off x="2432808" y="3175180"/>
                <a:ext cx="360727" cy="1875949"/>
                <a:chOff x="2432807" y="925974"/>
                <a:chExt cx="360727" cy="1875949"/>
              </a:xfrm>
            </p:grpSpPr>
            <p:sp>
              <p:nvSpPr>
                <p:cNvPr id="45" name="Rectangle: Rounded Corners 44">
                  <a:extLst>
                    <a:ext uri="{FF2B5EF4-FFF2-40B4-BE49-F238E27FC236}">
                      <a16:creationId xmlns:a16="http://schemas.microsoft.com/office/drawing/2014/main" id="{F8119ED4-285B-7162-0AE6-B226AE999421}"/>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lowchart: Delay 45">
                  <a:extLst>
                    <a:ext uri="{FF2B5EF4-FFF2-40B4-BE49-F238E27FC236}">
                      <a16:creationId xmlns:a16="http://schemas.microsoft.com/office/drawing/2014/main" id="{5C2B1668-6A96-74C9-B43A-FF56A69CE453}"/>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1" name="Rectangle 40">
              <a:extLst>
                <a:ext uri="{FF2B5EF4-FFF2-40B4-BE49-F238E27FC236}">
                  <a16:creationId xmlns:a16="http://schemas.microsoft.com/office/drawing/2014/main" id="{8FDB8236-516C-E3B9-E7FA-29C1C1D66E06}"/>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E1F2D103-C947-8A1F-70FA-DABD9E37EC32}"/>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0" name="TextBox 49">
            <a:extLst>
              <a:ext uri="{FF2B5EF4-FFF2-40B4-BE49-F238E27FC236}">
                <a16:creationId xmlns:a16="http://schemas.microsoft.com/office/drawing/2014/main" id="{0602F778-B2BB-FA5F-F69F-772C4DBE583D}"/>
              </a:ext>
            </a:extLst>
          </p:cNvPr>
          <p:cNvSpPr txBox="1"/>
          <p:nvPr/>
        </p:nvSpPr>
        <p:spPr>
          <a:xfrm>
            <a:off x="3791394" y="999349"/>
            <a:ext cx="381836"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sp>
        <p:nvSpPr>
          <p:cNvPr id="51" name="TextBox 50">
            <a:extLst>
              <a:ext uri="{FF2B5EF4-FFF2-40B4-BE49-F238E27FC236}">
                <a16:creationId xmlns:a16="http://schemas.microsoft.com/office/drawing/2014/main" id="{AE4564D8-CB55-FDAE-9C52-9F92D66332DF}"/>
              </a:ext>
            </a:extLst>
          </p:cNvPr>
          <p:cNvSpPr txBox="1"/>
          <p:nvPr/>
        </p:nvSpPr>
        <p:spPr>
          <a:xfrm>
            <a:off x="3791394" y="1546188"/>
            <a:ext cx="381836"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nvGrpSpPr>
          <p:cNvPr id="6179" name="Group 6178">
            <a:extLst>
              <a:ext uri="{FF2B5EF4-FFF2-40B4-BE49-F238E27FC236}">
                <a16:creationId xmlns:a16="http://schemas.microsoft.com/office/drawing/2014/main" id="{AEFC3E37-05B8-79CE-15CD-31A3429B1CD3}"/>
              </a:ext>
            </a:extLst>
          </p:cNvPr>
          <p:cNvGrpSpPr/>
          <p:nvPr/>
        </p:nvGrpSpPr>
        <p:grpSpPr>
          <a:xfrm>
            <a:off x="3434375" y="1988816"/>
            <a:ext cx="707578" cy="326748"/>
            <a:chOff x="3434375" y="1796522"/>
            <a:chExt cx="707578" cy="326748"/>
          </a:xfrm>
        </p:grpSpPr>
        <p:grpSp>
          <p:nvGrpSpPr>
            <p:cNvPr id="52" name="Group 51">
              <a:extLst>
                <a:ext uri="{FF2B5EF4-FFF2-40B4-BE49-F238E27FC236}">
                  <a16:creationId xmlns:a16="http://schemas.microsoft.com/office/drawing/2014/main" id="{22988F9F-7FAE-70F3-FE36-5F7DC0BB7C06}"/>
                </a:ext>
              </a:extLst>
            </p:cNvPr>
            <p:cNvGrpSpPr/>
            <p:nvPr/>
          </p:nvGrpSpPr>
          <p:grpSpPr>
            <a:xfrm rot="5400000">
              <a:off x="3696957" y="1731863"/>
              <a:ext cx="128825" cy="653989"/>
              <a:chOff x="3403143" y="1794659"/>
              <a:chExt cx="360729" cy="3766339"/>
            </a:xfrm>
          </p:grpSpPr>
          <p:grpSp>
            <p:nvGrpSpPr>
              <p:cNvPr id="53" name="Group 52">
                <a:extLst>
                  <a:ext uri="{FF2B5EF4-FFF2-40B4-BE49-F238E27FC236}">
                    <a16:creationId xmlns:a16="http://schemas.microsoft.com/office/drawing/2014/main" id="{5156C1E3-6785-54FD-29E8-36D0AEA56033}"/>
                  </a:ext>
                </a:extLst>
              </p:cNvPr>
              <p:cNvGrpSpPr/>
              <p:nvPr/>
            </p:nvGrpSpPr>
            <p:grpSpPr>
              <a:xfrm>
                <a:off x="3403144" y="1794659"/>
                <a:ext cx="360728" cy="3766339"/>
                <a:chOff x="2432807" y="1284790"/>
                <a:chExt cx="360728" cy="3766339"/>
              </a:xfrm>
            </p:grpSpPr>
            <p:grpSp>
              <p:nvGrpSpPr>
                <p:cNvPr id="56" name="Group 55">
                  <a:extLst>
                    <a:ext uri="{FF2B5EF4-FFF2-40B4-BE49-F238E27FC236}">
                      <a16:creationId xmlns:a16="http://schemas.microsoft.com/office/drawing/2014/main" id="{294BA173-D589-EF87-8756-B7DE10DFD1B4}"/>
                    </a:ext>
                  </a:extLst>
                </p:cNvPr>
                <p:cNvGrpSpPr/>
                <p:nvPr/>
              </p:nvGrpSpPr>
              <p:grpSpPr>
                <a:xfrm>
                  <a:off x="2432807" y="1284790"/>
                  <a:ext cx="360727" cy="1875949"/>
                  <a:chOff x="2432807" y="925974"/>
                  <a:chExt cx="360727" cy="1875949"/>
                </a:xfrm>
              </p:grpSpPr>
              <p:sp>
                <p:nvSpPr>
                  <p:cNvPr id="60" name="Rectangle: Rounded Corners 59">
                    <a:extLst>
                      <a:ext uri="{FF2B5EF4-FFF2-40B4-BE49-F238E27FC236}">
                        <a16:creationId xmlns:a16="http://schemas.microsoft.com/office/drawing/2014/main" id="{B6543897-1BA5-71DA-27A7-DDF0F2490FC1}"/>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lowchart: Delay 60">
                    <a:extLst>
                      <a:ext uri="{FF2B5EF4-FFF2-40B4-BE49-F238E27FC236}">
                        <a16:creationId xmlns:a16="http://schemas.microsoft.com/office/drawing/2014/main" id="{7949023D-4EF9-7BB6-75E2-53EB1563CD6B}"/>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7" name="Group 56">
                  <a:extLst>
                    <a:ext uri="{FF2B5EF4-FFF2-40B4-BE49-F238E27FC236}">
                      <a16:creationId xmlns:a16="http://schemas.microsoft.com/office/drawing/2014/main" id="{AC6D5B1A-84FA-6367-DA36-917981E28039}"/>
                    </a:ext>
                  </a:extLst>
                </p:cNvPr>
                <p:cNvGrpSpPr/>
                <p:nvPr/>
              </p:nvGrpSpPr>
              <p:grpSpPr>
                <a:xfrm rot="10800000">
                  <a:off x="2432808" y="3175180"/>
                  <a:ext cx="360727" cy="1875949"/>
                  <a:chOff x="2432807" y="925974"/>
                  <a:chExt cx="360727" cy="1875949"/>
                </a:xfrm>
              </p:grpSpPr>
              <p:sp>
                <p:nvSpPr>
                  <p:cNvPr id="58" name="Rectangle: Rounded Corners 57">
                    <a:extLst>
                      <a:ext uri="{FF2B5EF4-FFF2-40B4-BE49-F238E27FC236}">
                        <a16:creationId xmlns:a16="http://schemas.microsoft.com/office/drawing/2014/main" id="{DF14B506-007E-EFA2-06E0-7468AB91C8AE}"/>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lowchart: Delay 58">
                    <a:extLst>
                      <a:ext uri="{FF2B5EF4-FFF2-40B4-BE49-F238E27FC236}">
                        <a16:creationId xmlns:a16="http://schemas.microsoft.com/office/drawing/2014/main" id="{642211CC-B8C2-62E1-2855-3F654781FD3C}"/>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4" name="Rectangle 53">
                <a:extLst>
                  <a:ext uri="{FF2B5EF4-FFF2-40B4-BE49-F238E27FC236}">
                    <a16:creationId xmlns:a16="http://schemas.microsoft.com/office/drawing/2014/main" id="{CDFD9960-4CEF-22E5-4650-8BFDDA1D9F73}"/>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6DD77C0A-F904-C9DB-269E-5E1803F8A2B0}"/>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 name="TextBox 61">
              <a:extLst>
                <a:ext uri="{FF2B5EF4-FFF2-40B4-BE49-F238E27FC236}">
                  <a16:creationId xmlns:a16="http://schemas.microsoft.com/office/drawing/2014/main" id="{4723E267-84B4-FD97-DC24-67077004D22C}"/>
                </a:ext>
              </a:extLst>
            </p:cNvPr>
            <p:cNvSpPr txBox="1"/>
            <p:nvPr/>
          </p:nvSpPr>
          <p:spPr>
            <a:xfrm>
              <a:off x="3760117" y="1796522"/>
              <a:ext cx="381836"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grpSp>
        <p:nvGrpSpPr>
          <p:cNvPr id="6315" name="Group 6314">
            <a:extLst>
              <a:ext uri="{FF2B5EF4-FFF2-40B4-BE49-F238E27FC236}">
                <a16:creationId xmlns:a16="http://schemas.microsoft.com/office/drawing/2014/main" id="{25953F6D-56EE-48BB-8849-C93EA790C0CA}"/>
              </a:ext>
            </a:extLst>
          </p:cNvPr>
          <p:cNvGrpSpPr/>
          <p:nvPr/>
        </p:nvGrpSpPr>
        <p:grpSpPr>
          <a:xfrm>
            <a:off x="7084390" y="948855"/>
            <a:ext cx="705169" cy="793060"/>
            <a:chOff x="6649383" y="845340"/>
            <a:chExt cx="705169" cy="793060"/>
          </a:xfrm>
        </p:grpSpPr>
        <p:grpSp>
          <p:nvGrpSpPr>
            <p:cNvPr id="63" name="Group 62">
              <a:extLst>
                <a:ext uri="{FF2B5EF4-FFF2-40B4-BE49-F238E27FC236}">
                  <a16:creationId xmlns:a16="http://schemas.microsoft.com/office/drawing/2014/main" id="{356CB4D4-9428-5647-CCEC-CBA353409274}"/>
                </a:ext>
              </a:extLst>
            </p:cNvPr>
            <p:cNvGrpSpPr/>
            <p:nvPr/>
          </p:nvGrpSpPr>
          <p:grpSpPr>
            <a:xfrm rot="5400000">
              <a:off x="6916231" y="795583"/>
              <a:ext cx="120288" cy="653984"/>
              <a:chOff x="3403143" y="1794659"/>
              <a:chExt cx="360729" cy="3766339"/>
            </a:xfrm>
          </p:grpSpPr>
          <p:grpSp>
            <p:nvGrpSpPr>
              <p:cNvPr id="6144" name="Group 6143">
                <a:extLst>
                  <a:ext uri="{FF2B5EF4-FFF2-40B4-BE49-F238E27FC236}">
                    <a16:creationId xmlns:a16="http://schemas.microsoft.com/office/drawing/2014/main" id="{FB493AE5-380F-D091-370C-406FE2B7A826}"/>
                  </a:ext>
                </a:extLst>
              </p:cNvPr>
              <p:cNvGrpSpPr/>
              <p:nvPr/>
            </p:nvGrpSpPr>
            <p:grpSpPr>
              <a:xfrm>
                <a:off x="3403144" y="1794659"/>
                <a:ext cx="360728" cy="3766339"/>
                <a:chOff x="2432807" y="1284790"/>
                <a:chExt cx="360728" cy="3766339"/>
              </a:xfrm>
            </p:grpSpPr>
            <p:grpSp>
              <p:nvGrpSpPr>
                <p:cNvPr id="6147" name="Group 6146">
                  <a:extLst>
                    <a:ext uri="{FF2B5EF4-FFF2-40B4-BE49-F238E27FC236}">
                      <a16:creationId xmlns:a16="http://schemas.microsoft.com/office/drawing/2014/main" id="{BCFA0F30-A4B5-7374-9022-811A9FE53492}"/>
                    </a:ext>
                  </a:extLst>
                </p:cNvPr>
                <p:cNvGrpSpPr/>
                <p:nvPr/>
              </p:nvGrpSpPr>
              <p:grpSpPr>
                <a:xfrm>
                  <a:off x="2432807" y="1284790"/>
                  <a:ext cx="360727" cy="1875949"/>
                  <a:chOff x="2432807" y="925974"/>
                  <a:chExt cx="360727" cy="1875949"/>
                </a:xfrm>
              </p:grpSpPr>
              <p:sp>
                <p:nvSpPr>
                  <p:cNvPr id="6153" name="Rectangle: Rounded Corners 6152">
                    <a:extLst>
                      <a:ext uri="{FF2B5EF4-FFF2-40B4-BE49-F238E27FC236}">
                        <a16:creationId xmlns:a16="http://schemas.microsoft.com/office/drawing/2014/main" id="{BA020322-EED7-15F1-E4AB-C3960C71526E}"/>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4" name="Flowchart: Delay 6153">
                    <a:extLst>
                      <a:ext uri="{FF2B5EF4-FFF2-40B4-BE49-F238E27FC236}">
                        <a16:creationId xmlns:a16="http://schemas.microsoft.com/office/drawing/2014/main" id="{B9593833-2F56-4AF3-6D8D-EAE9E4C979C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49" name="Group 6148">
                  <a:extLst>
                    <a:ext uri="{FF2B5EF4-FFF2-40B4-BE49-F238E27FC236}">
                      <a16:creationId xmlns:a16="http://schemas.microsoft.com/office/drawing/2014/main" id="{3C00E482-D3FC-6B57-445A-26599C048A9B}"/>
                    </a:ext>
                  </a:extLst>
                </p:cNvPr>
                <p:cNvGrpSpPr/>
                <p:nvPr/>
              </p:nvGrpSpPr>
              <p:grpSpPr>
                <a:xfrm rot="10800000">
                  <a:off x="2432808" y="3175180"/>
                  <a:ext cx="360727" cy="1875949"/>
                  <a:chOff x="2432807" y="925974"/>
                  <a:chExt cx="360727" cy="1875949"/>
                </a:xfrm>
              </p:grpSpPr>
              <p:sp>
                <p:nvSpPr>
                  <p:cNvPr id="6151" name="Rectangle: Rounded Corners 6150">
                    <a:extLst>
                      <a:ext uri="{FF2B5EF4-FFF2-40B4-BE49-F238E27FC236}">
                        <a16:creationId xmlns:a16="http://schemas.microsoft.com/office/drawing/2014/main" id="{BD2254A6-7CA0-8B28-8614-DAFB31DB8E18}"/>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2" name="Flowchart: Delay 6151">
                    <a:extLst>
                      <a:ext uri="{FF2B5EF4-FFF2-40B4-BE49-F238E27FC236}">
                        <a16:creationId xmlns:a16="http://schemas.microsoft.com/office/drawing/2014/main" id="{CD168E7A-5E9C-E14D-7869-740DF8169D3E}"/>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145" name="Rectangle 6144">
                <a:extLst>
                  <a:ext uri="{FF2B5EF4-FFF2-40B4-BE49-F238E27FC236}">
                    <a16:creationId xmlns:a16="http://schemas.microsoft.com/office/drawing/2014/main" id="{D0AC56BB-4878-24F1-8608-9949E51CD887}"/>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46" name="Rectangle 6145">
                <a:extLst>
                  <a:ext uri="{FF2B5EF4-FFF2-40B4-BE49-F238E27FC236}">
                    <a16:creationId xmlns:a16="http://schemas.microsoft.com/office/drawing/2014/main" id="{06032EEE-8D75-9C9D-821D-7B4C4613028C}"/>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55" name="Group 6154">
              <a:extLst>
                <a:ext uri="{FF2B5EF4-FFF2-40B4-BE49-F238E27FC236}">
                  <a16:creationId xmlns:a16="http://schemas.microsoft.com/office/drawing/2014/main" id="{F1E0C89D-1FFE-68FD-2CD7-6A804D91D74F}"/>
                </a:ext>
              </a:extLst>
            </p:cNvPr>
            <p:cNvGrpSpPr/>
            <p:nvPr/>
          </p:nvGrpSpPr>
          <p:grpSpPr>
            <a:xfrm rot="5400000">
              <a:off x="6916231" y="990227"/>
              <a:ext cx="120288" cy="653984"/>
              <a:chOff x="3403143" y="1794659"/>
              <a:chExt cx="360729" cy="3766339"/>
            </a:xfrm>
          </p:grpSpPr>
          <p:grpSp>
            <p:nvGrpSpPr>
              <p:cNvPr id="6156" name="Group 6155">
                <a:extLst>
                  <a:ext uri="{FF2B5EF4-FFF2-40B4-BE49-F238E27FC236}">
                    <a16:creationId xmlns:a16="http://schemas.microsoft.com/office/drawing/2014/main" id="{8429F46E-49D6-30A7-DC40-123C4D5ABD19}"/>
                  </a:ext>
                </a:extLst>
              </p:cNvPr>
              <p:cNvGrpSpPr/>
              <p:nvPr/>
            </p:nvGrpSpPr>
            <p:grpSpPr>
              <a:xfrm>
                <a:off x="3403144" y="1794659"/>
                <a:ext cx="360728" cy="3766339"/>
                <a:chOff x="2432807" y="1284790"/>
                <a:chExt cx="360728" cy="3766339"/>
              </a:xfrm>
            </p:grpSpPr>
            <p:grpSp>
              <p:nvGrpSpPr>
                <p:cNvPr id="6159" name="Group 6158">
                  <a:extLst>
                    <a:ext uri="{FF2B5EF4-FFF2-40B4-BE49-F238E27FC236}">
                      <a16:creationId xmlns:a16="http://schemas.microsoft.com/office/drawing/2014/main" id="{B6A670BC-12E4-DF20-F37E-E92321DB9B53}"/>
                    </a:ext>
                  </a:extLst>
                </p:cNvPr>
                <p:cNvGrpSpPr/>
                <p:nvPr/>
              </p:nvGrpSpPr>
              <p:grpSpPr>
                <a:xfrm>
                  <a:off x="2432807" y="1284790"/>
                  <a:ext cx="360727" cy="1875949"/>
                  <a:chOff x="2432807" y="925974"/>
                  <a:chExt cx="360727" cy="1875949"/>
                </a:xfrm>
              </p:grpSpPr>
              <p:sp>
                <p:nvSpPr>
                  <p:cNvPr id="6163" name="Rectangle: Rounded Corners 6162">
                    <a:extLst>
                      <a:ext uri="{FF2B5EF4-FFF2-40B4-BE49-F238E27FC236}">
                        <a16:creationId xmlns:a16="http://schemas.microsoft.com/office/drawing/2014/main" id="{A38D2111-14CF-4E14-2E7C-BA3D2F67A03D}"/>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64" name="Flowchart: Delay 6163">
                    <a:extLst>
                      <a:ext uri="{FF2B5EF4-FFF2-40B4-BE49-F238E27FC236}">
                        <a16:creationId xmlns:a16="http://schemas.microsoft.com/office/drawing/2014/main" id="{9802DC5B-CAFB-C4A0-ACE8-1513FC090C3E}"/>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60" name="Group 6159">
                  <a:extLst>
                    <a:ext uri="{FF2B5EF4-FFF2-40B4-BE49-F238E27FC236}">
                      <a16:creationId xmlns:a16="http://schemas.microsoft.com/office/drawing/2014/main" id="{FF4C77EF-55BF-F814-122E-117F0A22ACFA}"/>
                    </a:ext>
                  </a:extLst>
                </p:cNvPr>
                <p:cNvGrpSpPr/>
                <p:nvPr/>
              </p:nvGrpSpPr>
              <p:grpSpPr>
                <a:xfrm rot="10800000">
                  <a:off x="2432808" y="3175180"/>
                  <a:ext cx="360727" cy="1875949"/>
                  <a:chOff x="2432807" y="925974"/>
                  <a:chExt cx="360727" cy="1875949"/>
                </a:xfrm>
              </p:grpSpPr>
              <p:sp>
                <p:nvSpPr>
                  <p:cNvPr id="6161" name="Rectangle: Rounded Corners 6160">
                    <a:extLst>
                      <a:ext uri="{FF2B5EF4-FFF2-40B4-BE49-F238E27FC236}">
                        <a16:creationId xmlns:a16="http://schemas.microsoft.com/office/drawing/2014/main" id="{2AAC78A1-C58B-9988-5B12-B49F2A1B174F}"/>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62" name="Flowchart: Delay 6161">
                    <a:extLst>
                      <a:ext uri="{FF2B5EF4-FFF2-40B4-BE49-F238E27FC236}">
                        <a16:creationId xmlns:a16="http://schemas.microsoft.com/office/drawing/2014/main" id="{CD621994-A645-0665-BD90-12A3202DA760}"/>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157" name="Rectangle 6156">
                <a:extLst>
                  <a:ext uri="{FF2B5EF4-FFF2-40B4-BE49-F238E27FC236}">
                    <a16:creationId xmlns:a16="http://schemas.microsoft.com/office/drawing/2014/main" id="{62402E6A-B42C-96CF-B42B-40A2BA03C54A}"/>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8" name="Rectangle 6157">
                <a:extLst>
                  <a:ext uri="{FF2B5EF4-FFF2-40B4-BE49-F238E27FC236}">
                    <a16:creationId xmlns:a16="http://schemas.microsoft.com/office/drawing/2014/main" id="{E9EB91A7-7003-D398-9897-E07D33CAE913}"/>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166" name="TextBox 6165">
              <a:extLst>
                <a:ext uri="{FF2B5EF4-FFF2-40B4-BE49-F238E27FC236}">
                  <a16:creationId xmlns:a16="http://schemas.microsoft.com/office/drawing/2014/main" id="{496910A3-5F4D-AB56-3CE5-52F1EF0ACB45}"/>
                </a:ext>
              </a:extLst>
            </p:cNvPr>
            <p:cNvSpPr txBox="1"/>
            <p:nvPr/>
          </p:nvSpPr>
          <p:spPr>
            <a:xfrm>
              <a:off x="7001570" y="845340"/>
              <a:ext cx="352982"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sp>
          <p:nvSpPr>
            <p:cNvPr id="6167" name="TextBox 6166">
              <a:extLst>
                <a:ext uri="{FF2B5EF4-FFF2-40B4-BE49-F238E27FC236}">
                  <a16:creationId xmlns:a16="http://schemas.microsoft.com/office/drawing/2014/main" id="{D813523E-4BB9-70DD-A05D-E116E3872880}"/>
                </a:ext>
              </a:extLst>
            </p:cNvPr>
            <p:cNvSpPr txBox="1"/>
            <p:nvPr/>
          </p:nvSpPr>
          <p:spPr>
            <a:xfrm>
              <a:off x="7001570" y="1392179"/>
              <a:ext cx="352982"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grpSp>
        <p:nvGrpSpPr>
          <p:cNvPr id="6192" name="Group 6191">
            <a:extLst>
              <a:ext uri="{FF2B5EF4-FFF2-40B4-BE49-F238E27FC236}">
                <a16:creationId xmlns:a16="http://schemas.microsoft.com/office/drawing/2014/main" id="{39AA98A9-571C-0A17-87D5-215AEC8623BE}"/>
              </a:ext>
            </a:extLst>
          </p:cNvPr>
          <p:cNvGrpSpPr/>
          <p:nvPr/>
        </p:nvGrpSpPr>
        <p:grpSpPr>
          <a:xfrm>
            <a:off x="7095703" y="1947507"/>
            <a:ext cx="705169" cy="337379"/>
            <a:chOff x="6649383" y="1807424"/>
            <a:chExt cx="705169" cy="337379"/>
          </a:xfrm>
        </p:grpSpPr>
        <p:grpSp>
          <p:nvGrpSpPr>
            <p:cNvPr id="6168" name="Group 6167">
              <a:extLst>
                <a:ext uri="{FF2B5EF4-FFF2-40B4-BE49-F238E27FC236}">
                  <a16:creationId xmlns:a16="http://schemas.microsoft.com/office/drawing/2014/main" id="{FC41FFC3-0D0A-7FF3-5B98-0752046B6C2F}"/>
                </a:ext>
              </a:extLst>
            </p:cNvPr>
            <p:cNvGrpSpPr/>
            <p:nvPr/>
          </p:nvGrpSpPr>
          <p:grpSpPr>
            <a:xfrm rot="5400000">
              <a:off x="6916231" y="1757667"/>
              <a:ext cx="120288" cy="653984"/>
              <a:chOff x="3403143" y="1794659"/>
              <a:chExt cx="360729" cy="3766339"/>
            </a:xfrm>
          </p:grpSpPr>
          <p:grpSp>
            <p:nvGrpSpPr>
              <p:cNvPr id="6169" name="Group 6168">
                <a:extLst>
                  <a:ext uri="{FF2B5EF4-FFF2-40B4-BE49-F238E27FC236}">
                    <a16:creationId xmlns:a16="http://schemas.microsoft.com/office/drawing/2014/main" id="{978859EB-B750-724E-11D3-97FFC522B9EA}"/>
                  </a:ext>
                </a:extLst>
              </p:cNvPr>
              <p:cNvGrpSpPr/>
              <p:nvPr/>
            </p:nvGrpSpPr>
            <p:grpSpPr>
              <a:xfrm>
                <a:off x="3403144" y="1794659"/>
                <a:ext cx="360728" cy="3766339"/>
                <a:chOff x="2432807" y="1284790"/>
                <a:chExt cx="360728" cy="3766339"/>
              </a:xfrm>
            </p:grpSpPr>
            <p:grpSp>
              <p:nvGrpSpPr>
                <p:cNvPr id="6172" name="Group 6171">
                  <a:extLst>
                    <a:ext uri="{FF2B5EF4-FFF2-40B4-BE49-F238E27FC236}">
                      <a16:creationId xmlns:a16="http://schemas.microsoft.com/office/drawing/2014/main" id="{99B6A1F3-85ED-217C-47E9-D02D149623F7}"/>
                    </a:ext>
                  </a:extLst>
                </p:cNvPr>
                <p:cNvGrpSpPr/>
                <p:nvPr/>
              </p:nvGrpSpPr>
              <p:grpSpPr>
                <a:xfrm>
                  <a:off x="2432807" y="1284790"/>
                  <a:ext cx="360727" cy="1875949"/>
                  <a:chOff x="2432807" y="925974"/>
                  <a:chExt cx="360727" cy="1875949"/>
                </a:xfrm>
              </p:grpSpPr>
              <p:sp>
                <p:nvSpPr>
                  <p:cNvPr id="6176" name="Rectangle: Rounded Corners 6175">
                    <a:extLst>
                      <a:ext uri="{FF2B5EF4-FFF2-40B4-BE49-F238E27FC236}">
                        <a16:creationId xmlns:a16="http://schemas.microsoft.com/office/drawing/2014/main" id="{F8E9C90F-2903-DE34-8680-274AF419A176}"/>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77" name="Flowchart: Delay 6176">
                    <a:extLst>
                      <a:ext uri="{FF2B5EF4-FFF2-40B4-BE49-F238E27FC236}">
                        <a16:creationId xmlns:a16="http://schemas.microsoft.com/office/drawing/2014/main" id="{2AC755B9-B88B-4AEA-667D-147871B1A334}"/>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73" name="Group 6172">
                  <a:extLst>
                    <a:ext uri="{FF2B5EF4-FFF2-40B4-BE49-F238E27FC236}">
                      <a16:creationId xmlns:a16="http://schemas.microsoft.com/office/drawing/2014/main" id="{F5B73E36-5D78-6985-F9AA-D98CFFE1054D}"/>
                    </a:ext>
                  </a:extLst>
                </p:cNvPr>
                <p:cNvGrpSpPr/>
                <p:nvPr/>
              </p:nvGrpSpPr>
              <p:grpSpPr>
                <a:xfrm rot="10800000">
                  <a:off x="2432808" y="3175180"/>
                  <a:ext cx="360727" cy="1875949"/>
                  <a:chOff x="2432807" y="925974"/>
                  <a:chExt cx="360727" cy="1875949"/>
                </a:xfrm>
              </p:grpSpPr>
              <p:sp>
                <p:nvSpPr>
                  <p:cNvPr id="6174" name="Rectangle: Rounded Corners 6173">
                    <a:extLst>
                      <a:ext uri="{FF2B5EF4-FFF2-40B4-BE49-F238E27FC236}">
                        <a16:creationId xmlns:a16="http://schemas.microsoft.com/office/drawing/2014/main" id="{0FBBCEE6-0E9D-401C-AE00-983508ED6BF9}"/>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75" name="Flowchart: Delay 6174">
                    <a:extLst>
                      <a:ext uri="{FF2B5EF4-FFF2-40B4-BE49-F238E27FC236}">
                        <a16:creationId xmlns:a16="http://schemas.microsoft.com/office/drawing/2014/main" id="{D4240749-B640-4EB1-BABE-B8EC1DE071AF}"/>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170" name="Rectangle 6169">
                <a:extLst>
                  <a:ext uri="{FF2B5EF4-FFF2-40B4-BE49-F238E27FC236}">
                    <a16:creationId xmlns:a16="http://schemas.microsoft.com/office/drawing/2014/main" id="{32E4205B-3856-2836-8FDB-377409AF9222}"/>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71" name="Rectangle 6170">
                <a:extLst>
                  <a:ext uri="{FF2B5EF4-FFF2-40B4-BE49-F238E27FC236}">
                    <a16:creationId xmlns:a16="http://schemas.microsoft.com/office/drawing/2014/main" id="{77CA770D-6CCA-C144-5D3E-EC4778DEAE32}"/>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178" name="TextBox 6177">
              <a:extLst>
                <a:ext uri="{FF2B5EF4-FFF2-40B4-BE49-F238E27FC236}">
                  <a16:creationId xmlns:a16="http://schemas.microsoft.com/office/drawing/2014/main" id="{27E8601A-5084-ECF3-7E0D-1BC23B5E3513}"/>
                </a:ext>
              </a:extLst>
            </p:cNvPr>
            <p:cNvSpPr txBox="1"/>
            <p:nvPr/>
          </p:nvSpPr>
          <p:spPr>
            <a:xfrm>
              <a:off x="7001570" y="1807424"/>
              <a:ext cx="352982"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grpSp>
        <p:nvGrpSpPr>
          <p:cNvPr id="6263" name="Group 6262">
            <a:extLst>
              <a:ext uri="{FF2B5EF4-FFF2-40B4-BE49-F238E27FC236}">
                <a16:creationId xmlns:a16="http://schemas.microsoft.com/office/drawing/2014/main" id="{2191529F-EFEC-8904-9F28-0A5B154265BD}"/>
              </a:ext>
            </a:extLst>
          </p:cNvPr>
          <p:cNvGrpSpPr/>
          <p:nvPr/>
        </p:nvGrpSpPr>
        <p:grpSpPr>
          <a:xfrm>
            <a:off x="5177719" y="2499875"/>
            <a:ext cx="707578" cy="741918"/>
            <a:chOff x="5175910" y="2458033"/>
            <a:chExt cx="707578" cy="741918"/>
          </a:xfrm>
        </p:grpSpPr>
        <p:grpSp>
          <p:nvGrpSpPr>
            <p:cNvPr id="6180" name="Group 6179">
              <a:extLst>
                <a:ext uri="{FF2B5EF4-FFF2-40B4-BE49-F238E27FC236}">
                  <a16:creationId xmlns:a16="http://schemas.microsoft.com/office/drawing/2014/main" id="{8FB0D4E0-61F4-CE75-7D0A-47A3D1A049D9}"/>
                </a:ext>
              </a:extLst>
            </p:cNvPr>
            <p:cNvGrpSpPr/>
            <p:nvPr/>
          </p:nvGrpSpPr>
          <p:grpSpPr>
            <a:xfrm>
              <a:off x="5175910" y="2458033"/>
              <a:ext cx="707578" cy="326748"/>
              <a:chOff x="3434375" y="1796522"/>
              <a:chExt cx="707578" cy="326748"/>
            </a:xfrm>
          </p:grpSpPr>
          <p:grpSp>
            <p:nvGrpSpPr>
              <p:cNvPr id="6181" name="Group 6180">
                <a:extLst>
                  <a:ext uri="{FF2B5EF4-FFF2-40B4-BE49-F238E27FC236}">
                    <a16:creationId xmlns:a16="http://schemas.microsoft.com/office/drawing/2014/main" id="{60E58CD1-BA49-E584-9FAA-232DE79A8500}"/>
                  </a:ext>
                </a:extLst>
              </p:cNvPr>
              <p:cNvGrpSpPr/>
              <p:nvPr/>
            </p:nvGrpSpPr>
            <p:grpSpPr>
              <a:xfrm rot="5400000">
                <a:off x="3696957" y="1731863"/>
                <a:ext cx="128825" cy="653989"/>
                <a:chOff x="3403143" y="1794659"/>
                <a:chExt cx="360729" cy="3766339"/>
              </a:xfrm>
            </p:grpSpPr>
            <p:grpSp>
              <p:nvGrpSpPr>
                <p:cNvPr id="6183" name="Group 6182">
                  <a:extLst>
                    <a:ext uri="{FF2B5EF4-FFF2-40B4-BE49-F238E27FC236}">
                      <a16:creationId xmlns:a16="http://schemas.microsoft.com/office/drawing/2014/main" id="{3E74A06E-B0BF-4FDC-A872-49D8043E8864}"/>
                    </a:ext>
                  </a:extLst>
                </p:cNvPr>
                <p:cNvGrpSpPr/>
                <p:nvPr/>
              </p:nvGrpSpPr>
              <p:grpSpPr>
                <a:xfrm>
                  <a:off x="3403144" y="1794659"/>
                  <a:ext cx="360728" cy="3766339"/>
                  <a:chOff x="2432807" y="1284790"/>
                  <a:chExt cx="360728" cy="3766339"/>
                </a:xfrm>
              </p:grpSpPr>
              <p:grpSp>
                <p:nvGrpSpPr>
                  <p:cNvPr id="6186" name="Group 6185">
                    <a:extLst>
                      <a:ext uri="{FF2B5EF4-FFF2-40B4-BE49-F238E27FC236}">
                        <a16:creationId xmlns:a16="http://schemas.microsoft.com/office/drawing/2014/main" id="{B4CED0AC-B07C-2833-F831-0CB67BE2D6C9}"/>
                      </a:ext>
                    </a:extLst>
                  </p:cNvPr>
                  <p:cNvGrpSpPr/>
                  <p:nvPr/>
                </p:nvGrpSpPr>
                <p:grpSpPr>
                  <a:xfrm>
                    <a:off x="2432807" y="1284790"/>
                    <a:ext cx="360727" cy="1875949"/>
                    <a:chOff x="2432807" y="925974"/>
                    <a:chExt cx="360727" cy="1875949"/>
                  </a:xfrm>
                </p:grpSpPr>
                <p:sp>
                  <p:nvSpPr>
                    <p:cNvPr id="6190" name="Rectangle: Rounded Corners 6189">
                      <a:extLst>
                        <a:ext uri="{FF2B5EF4-FFF2-40B4-BE49-F238E27FC236}">
                          <a16:creationId xmlns:a16="http://schemas.microsoft.com/office/drawing/2014/main" id="{D57B3A7B-1D54-92C3-3537-DA4E0E3ECF79}"/>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91" name="Flowchart: Delay 6190">
                      <a:extLst>
                        <a:ext uri="{FF2B5EF4-FFF2-40B4-BE49-F238E27FC236}">
                          <a16:creationId xmlns:a16="http://schemas.microsoft.com/office/drawing/2014/main" id="{BBB20EC1-C191-D6F8-A6B7-205F88DD83F7}"/>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87" name="Group 6186">
                    <a:extLst>
                      <a:ext uri="{FF2B5EF4-FFF2-40B4-BE49-F238E27FC236}">
                        <a16:creationId xmlns:a16="http://schemas.microsoft.com/office/drawing/2014/main" id="{6068851F-5689-0C91-5BAD-4D0C80B63B50}"/>
                      </a:ext>
                    </a:extLst>
                  </p:cNvPr>
                  <p:cNvGrpSpPr/>
                  <p:nvPr/>
                </p:nvGrpSpPr>
                <p:grpSpPr>
                  <a:xfrm rot="10800000">
                    <a:off x="2432808" y="3175180"/>
                    <a:ext cx="360727" cy="1875949"/>
                    <a:chOff x="2432807" y="925974"/>
                    <a:chExt cx="360727" cy="1875949"/>
                  </a:xfrm>
                </p:grpSpPr>
                <p:sp>
                  <p:nvSpPr>
                    <p:cNvPr id="6188" name="Rectangle: Rounded Corners 6187">
                      <a:extLst>
                        <a:ext uri="{FF2B5EF4-FFF2-40B4-BE49-F238E27FC236}">
                          <a16:creationId xmlns:a16="http://schemas.microsoft.com/office/drawing/2014/main" id="{0504A9B2-2A49-06F5-C063-6A1DB84FDAAC}"/>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89" name="Flowchart: Delay 6188">
                      <a:extLst>
                        <a:ext uri="{FF2B5EF4-FFF2-40B4-BE49-F238E27FC236}">
                          <a16:creationId xmlns:a16="http://schemas.microsoft.com/office/drawing/2014/main" id="{33BB23CC-7D36-5F5F-2DC2-173D17EC060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184" name="Rectangle 6183">
                  <a:extLst>
                    <a:ext uri="{FF2B5EF4-FFF2-40B4-BE49-F238E27FC236}">
                      <a16:creationId xmlns:a16="http://schemas.microsoft.com/office/drawing/2014/main" id="{7C29AAC0-1B25-2414-A32B-11C50D499C29}"/>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85" name="Rectangle 6184">
                  <a:extLst>
                    <a:ext uri="{FF2B5EF4-FFF2-40B4-BE49-F238E27FC236}">
                      <a16:creationId xmlns:a16="http://schemas.microsoft.com/office/drawing/2014/main" id="{A6322910-EF7E-3022-B3D8-2609E6D50DA2}"/>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182" name="TextBox 6181">
                <a:extLst>
                  <a:ext uri="{FF2B5EF4-FFF2-40B4-BE49-F238E27FC236}">
                    <a16:creationId xmlns:a16="http://schemas.microsoft.com/office/drawing/2014/main" id="{37086C32-0CA3-C530-3D5E-3A0970950234}"/>
                  </a:ext>
                </a:extLst>
              </p:cNvPr>
              <p:cNvSpPr txBox="1"/>
              <p:nvPr/>
            </p:nvSpPr>
            <p:spPr>
              <a:xfrm>
                <a:off x="3760117" y="1796522"/>
                <a:ext cx="381836"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grpSp>
          <p:nvGrpSpPr>
            <p:cNvPr id="6194" name="Group 6193">
              <a:extLst>
                <a:ext uri="{FF2B5EF4-FFF2-40B4-BE49-F238E27FC236}">
                  <a16:creationId xmlns:a16="http://schemas.microsoft.com/office/drawing/2014/main" id="{F5BEA596-8C4A-5EF8-662D-B17A46A08175}"/>
                </a:ext>
              </a:extLst>
            </p:cNvPr>
            <p:cNvGrpSpPr/>
            <p:nvPr/>
          </p:nvGrpSpPr>
          <p:grpSpPr>
            <a:xfrm rot="5400000">
              <a:off x="5442938" y="2597627"/>
              <a:ext cx="124748" cy="653984"/>
              <a:chOff x="3403144" y="1794659"/>
              <a:chExt cx="374103" cy="3766339"/>
            </a:xfrm>
          </p:grpSpPr>
          <p:grpSp>
            <p:nvGrpSpPr>
              <p:cNvPr id="6196" name="Group 6195">
                <a:extLst>
                  <a:ext uri="{FF2B5EF4-FFF2-40B4-BE49-F238E27FC236}">
                    <a16:creationId xmlns:a16="http://schemas.microsoft.com/office/drawing/2014/main" id="{65DF8FA6-994A-DC47-7B8C-62EFCF74F885}"/>
                  </a:ext>
                </a:extLst>
              </p:cNvPr>
              <p:cNvGrpSpPr/>
              <p:nvPr/>
            </p:nvGrpSpPr>
            <p:grpSpPr>
              <a:xfrm>
                <a:off x="3403144" y="1794659"/>
                <a:ext cx="360728" cy="3766339"/>
                <a:chOff x="2432807" y="1284790"/>
                <a:chExt cx="360728" cy="3766339"/>
              </a:xfrm>
            </p:grpSpPr>
            <p:grpSp>
              <p:nvGrpSpPr>
                <p:cNvPr id="6199" name="Group 6198">
                  <a:extLst>
                    <a:ext uri="{FF2B5EF4-FFF2-40B4-BE49-F238E27FC236}">
                      <a16:creationId xmlns:a16="http://schemas.microsoft.com/office/drawing/2014/main" id="{2C2B0C55-7CE1-FEAB-532D-492316332D55}"/>
                    </a:ext>
                  </a:extLst>
                </p:cNvPr>
                <p:cNvGrpSpPr/>
                <p:nvPr/>
              </p:nvGrpSpPr>
              <p:grpSpPr>
                <a:xfrm>
                  <a:off x="2432807" y="1284790"/>
                  <a:ext cx="360727" cy="1875949"/>
                  <a:chOff x="2432807" y="925974"/>
                  <a:chExt cx="360727" cy="1875949"/>
                </a:xfrm>
              </p:grpSpPr>
              <p:sp>
                <p:nvSpPr>
                  <p:cNvPr id="6203" name="Rectangle: Rounded Corners 6202">
                    <a:extLst>
                      <a:ext uri="{FF2B5EF4-FFF2-40B4-BE49-F238E27FC236}">
                        <a16:creationId xmlns:a16="http://schemas.microsoft.com/office/drawing/2014/main" id="{11AA36BD-32B9-3A4B-C0D7-CEDF7DFD7CB5}"/>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04" name="Flowchart: Delay 6203">
                    <a:extLst>
                      <a:ext uri="{FF2B5EF4-FFF2-40B4-BE49-F238E27FC236}">
                        <a16:creationId xmlns:a16="http://schemas.microsoft.com/office/drawing/2014/main" id="{6BF31C2D-F486-63DC-3A60-8B46E45A4D4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00" name="Group 6199">
                  <a:extLst>
                    <a:ext uri="{FF2B5EF4-FFF2-40B4-BE49-F238E27FC236}">
                      <a16:creationId xmlns:a16="http://schemas.microsoft.com/office/drawing/2014/main" id="{CF9CD075-48D4-13F5-F392-698FABEA9D51}"/>
                    </a:ext>
                  </a:extLst>
                </p:cNvPr>
                <p:cNvGrpSpPr/>
                <p:nvPr/>
              </p:nvGrpSpPr>
              <p:grpSpPr>
                <a:xfrm rot="10800000">
                  <a:off x="2432808" y="3175180"/>
                  <a:ext cx="360727" cy="1875949"/>
                  <a:chOff x="2432807" y="925974"/>
                  <a:chExt cx="360727" cy="1875949"/>
                </a:xfrm>
              </p:grpSpPr>
              <p:sp>
                <p:nvSpPr>
                  <p:cNvPr id="6201" name="Rectangle: Rounded Corners 6200">
                    <a:extLst>
                      <a:ext uri="{FF2B5EF4-FFF2-40B4-BE49-F238E27FC236}">
                        <a16:creationId xmlns:a16="http://schemas.microsoft.com/office/drawing/2014/main" id="{C67A6682-09C0-A247-50B7-0D419BA6A5D5}"/>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02" name="Flowchart: Delay 6201">
                    <a:extLst>
                      <a:ext uri="{FF2B5EF4-FFF2-40B4-BE49-F238E27FC236}">
                        <a16:creationId xmlns:a16="http://schemas.microsoft.com/office/drawing/2014/main" id="{3766854F-2ADE-C6D3-5B19-2D292C2F0FDB}"/>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197" name="Rectangle 6196">
                <a:extLst>
                  <a:ext uri="{FF2B5EF4-FFF2-40B4-BE49-F238E27FC236}">
                    <a16:creationId xmlns:a16="http://schemas.microsoft.com/office/drawing/2014/main" id="{F2C7E8C0-F576-E63B-2AC5-2333DB776EBB}"/>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98" name="Rectangle 6197">
                <a:extLst>
                  <a:ext uri="{FF2B5EF4-FFF2-40B4-BE49-F238E27FC236}">
                    <a16:creationId xmlns:a16="http://schemas.microsoft.com/office/drawing/2014/main" id="{EE5E2CD4-8689-37AA-9A78-FF7F4E657E3A}"/>
                  </a:ext>
                </a:extLst>
              </p:cNvPr>
              <p:cNvSpPr/>
              <p:nvPr/>
            </p:nvSpPr>
            <p:spPr>
              <a:xfrm>
                <a:off x="3429776" y="2670867"/>
                <a:ext cx="347471" cy="18519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195" name="TextBox 6194">
              <a:extLst>
                <a:ext uri="{FF2B5EF4-FFF2-40B4-BE49-F238E27FC236}">
                  <a16:creationId xmlns:a16="http://schemas.microsoft.com/office/drawing/2014/main" id="{37A83B26-743E-23F9-80E9-9BB43935B8BB}"/>
                </a:ext>
              </a:extLst>
            </p:cNvPr>
            <p:cNvSpPr txBox="1"/>
            <p:nvPr/>
          </p:nvSpPr>
          <p:spPr>
            <a:xfrm>
              <a:off x="5520983" y="2953730"/>
              <a:ext cx="352982"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grpSp>
        <p:nvGrpSpPr>
          <p:cNvPr id="6288" name="Group 6287">
            <a:extLst>
              <a:ext uri="{FF2B5EF4-FFF2-40B4-BE49-F238E27FC236}">
                <a16:creationId xmlns:a16="http://schemas.microsoft.com/office/drawing/2014/main" id="{B9027B33-77FE-09FF-9BF6-629FB9DFF171}"/>
              </a:ext>
            </a:extLst>
          </p:cNvPr>
          <p:cNvGrpSpPr/>
          <p:nvPr/>
        </p:nvGrpSpPr>
        <p:grpSpPr>
          <a:xfrm>
            <a:off x="9084807" y="2449157"/>
            <a:ext cx="705169" cy="793060"/>
            <a:chOff x="9182773" y="2390365"/>
            <a:chExt cx="705169" cy="793060"/>
          </a:xfrm>
        </p:grpSpPr>
        <p:grpSp>
          <p:nvGrpSpPr>
            <p:cNvPr id="6205" name="Group 6204">
              <a:extLst>
                <a:ext uri="{FF2B5EF4-FFF2-40B4-BE49-F238E27FC236}">
                  <a16:creationId xmlns:a16="http://schemas.microsoft.com/office/drawing/2014/main" id="{2693F925-EB08-569E-EE15-FFCA625295BB}"/>
                </a:ext>
              </a:extLst>
            </p:cNvPr>
            <p:cNvGrpSpPr/>
            <p:nvPr/>
          </p:nvGrpSpPr>
          <p:grpSpPr>
            <a:xfrm rot="5400000">
              <a:off x="9449621" y="2340608"/>
              <a:ext cx="120288" cy="653984"/>
              <a:chOff x="3403143" y="1794659"/>
              <a:chExt cx="360729" cy="3766339"/>
            </a:xfrm>
          </p:grpSpPr>
          <p:grpSp>
            <p:nvGrpSpPr>
              <p:cNvPr id="6206" name="Group 6205">
                <a:extLst>
                  <a:ext uri="{FF2B5EF4-FFF2-40B4-BE49-F238E27FC236}">
                    <a16:creationId xmlns:a16="http://schemas.microsoft.com/office/drawing/2014/main" id="{EFA42FAC-EE8A-62EF-7D47-BD3507940355}"/>
                  </a:ext>
                </a:extLst>
              </p:cNvPr>
              <p:cNvGrpSpPr/>
              <p:nvPr/>
            </p:nvGrpSpPr>
            <p:grpSpPr>
              <a:xfrm>
                <a:off x="3403144" y="1794659"/>
                <a:ext cx="360728" cy="3766339"/>
                <a:chOff x="2432807" y="1284790"/>
                <a:chExt cx="360728" cy="3766339"/>
              </a:xfrm>
            </p:grpSpPr>
            <p:grpSp>
              <p:nvGrpSpPr>
                <p:cNvPr id="6209" name="Group 6208">
                  <a:extLst>
                    <a:ext uri="{FF2B5EF4-FFF2-40B4-BE49-F238E27FC236}">
                      <a16:creationId xmlns:a16="http://schemas.microsoft.com/office/drawing/2014/main" id="{89296498-D817-1CE9-0992-253E046FAE07}"/>
                    </a:ext>
                  </a:extLst>
                </p:cNvPr>
                <p:cNvGrpSpPr/>
                <p:nvPr/>
              </p:nvGrpSpPr>
              <p:grpSpPr>
                <a:xfrm>
                  <a:off x="2432807" y="1284790"/>
                  <a:ext cx="360727" cy="1875949"/>
                  <a:chOff x="2432807" y="925974"/>
                  <a:chExt cx="360727" cy="1875949"/>
                </a:xfrm>
              </p:grpSpPr>
              <p:sp>
                <p:nvSpPr>
                  <p:cNvPr id="6213" name="Rectangle: Rounded Corners 6212">
                    <a:extLst>
                      <a:ext uri="{FF2B5EF4-FFF2-40B4-BE49-F238E27FC236}">
                        <a16:creationId xmlns:a16="http://schemas.microsoft.com/office/drawing/2014/main" id="{9AA6FA0F-EFD1-65A7-1898-CA8E281DC48F}"/>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14" name="Flowchart: Delay 6213">
                    <a:extLst>
                      <a:ext uri="{FF2B5EF4-FFF2-40B4-BE49-F238E27FC236}">
                        <a16:creationId xmlns:a16="http://schemas.microsoft.com/office/drawing/2014/main" id="{47CB8724-4EA0-A991-F5C3-8A79035C15A4}"/>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10" name="Group 6209">
                  <a:extLst>
                    <a:ext uri="{FF2B5EF4-FFF2-40B4-BE49-F238E27FC236}">
                      <a16:creationId xmlns:a16="http://schemas.microsoft.com/office/drawing/2014/main" id="{91A3DE3A-89B7-54AA-0C76-701F2523A604}"/>
                    </a:ext>
                  </a:extLst>
                </p:cNvPr>
                <p:cNvGrpSpPr/>
                <p:nvPr/>
              </p:nvGrpSpPr>
              <p:grpSpPr>
                <a:xfrm rot="10800000">
                  <a:off x="2432808" y="3175180"/>
                  <a:ext cx="360727" cy="1875949"/>
                  <a:chOff x="2432807" y="925974"/>
                  <a:chExt cx="360727" cy="1875949"/>
                </a:xfrm>
              </p:grpSpPr>
              <p:sp>
                <p:nvSpPr>
                  <p:cNvPr id="6211" name="Rectangle: Rounded Corners 6210">
                    <a:extLst>
                      <a:ext uri="{FF2B5EF4-FFF2-40B4-BE49-F238E27FC236}">
                        <a16:creationId xmlns:a16="http://schemas.microsoft.com/office/drawing/2014/main" id="{2B885EFE-78A1-1640-264A-29F7E2B46913}"/>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12" name="Flowchart: Delay 6211">
                    <a:extLst>
                      <a:ext uri="{FF2B5EF4-FFF2-40B4-BE49-F238E27FC236}">
                        <a16:creationId xmlns:a16="http://schemas.microsoft.com/office/drawing/2014/main" id="{515CD1C4-3BAD-74E3-9AC4-ED3B50FF58C1}"/>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207" name="Rectangle 6206">
                <a:extLst>
                  <a:ext uri="{FF2B5EF4-FFF2-40B4-BE49-F238E27FC236}">
                    <a16:creationId xmlns:a16="http://schemas.microsoft.com/office/drawing/2014/main" id="{D5C7E29B-45A5-B6C5-4119-4F71511A275F}"/>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08" name="Rectangle 6207">
                <a:extLst>
                  <a:ext uri="{FF2B5EF4-FFF2-40B4-BE49-F238E27FC236}">
                    <a16:creationId xmlns:a16="http://schemas.microsoft.com/office/drawing/2014/main" id="{1202A73E-2C43-F21D-5FF8-4B52137A20D5}"/>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15" name="Group 6214">
              <a:extLst>
                <a:ext uri="{FF2B5EF4-FFF2-40B4-BE49-F238E27FC236}">
                  <a16:creationId xmlns:a16="http://schemas.microsoft.com/office/drawing/2014/main" id="{39A29F3C-570F-0F33-3614-49188703EBD7}"/>
                </a:ext>
              </a:extLst>
            </p:cNvPr>
            <p:cNvGrpSpPr/>
            <p:nvPr/>
          </p:nvGrpSpPr>
          <p:grpSpPr>
            <a:xfrm rot="5400000">
              <a:off x="9449621" y="2535252"/>
              <a:ext cx="120288" cy="653984"/>
              <a:chOff x="3403143" y="1794659"/>
              <a:chExt cx="360729" cy="3766339"/>
            </a:xfrm>
          </p:grpSpPr>
          <p:grpSp>
            <p:nvGrpSpPr>
              <p:cNvPr id="6216" name="Group 6215">
                <a:extLst>
                  <a:ext uri="{FF2B5EF4-FFF2-40B4-BE49-F238E27FC236}">
                    <a16:creationId xmlns:a16="http://schemas.microsoft.com/office/drawing/2014/main" id="{F9B1E243-1C5D-E265-F986-CC61DCA6A0EC}"/>
                  </a:ext>
                </a:extLst>
              </p:cNvPr>
              <p:cNvGrpSpPr/>
              <p:nvPr/>
            </p:nvGrpSpPr>
            <p:grpSpPr>
              <a:xfrm>
                <a:off x="3403144" y="1794659"/>
                <a:ext cx="360728" cy="3766339"/>
                <a:chOff x="2432807" y="1284790"/>
                <a:chExt cx="360728" cy="3766339"/>
              </a:xfrm>
            </p:grpSpPr>
            <p:grpSp>
              <p:nvGrpSpPr>
                <p:cNvPr id="6219" name="Group 6218">
                  <a:extLst>
                    <a:ext uri="{FF2B5EF4-FFF2-40B4-BE49-F238E27FC236}">
                      <a16:creationId xmlns:a16="http://schemas.microsoft.com/office/drawing/2014/main" id="{25E01155-5B71-F838-787C-9B2BC591513D}"/>
                    </a:ext>
                  </a:extLst>
                </p:cNvPr>
                <p:cNvGrpSpPr/>
                <p:nvPr/>
              </p:nvGrpSpPr>
              <p:grpSpPr>
                <a:xfrm>
                  <a:off x="2432807" y="1284790"/>
                  <a:ext cx="360727" cy="1875949"/>
                  <a:chOff x="2432807" y="925974"/>
                  <a:chExt cx="360727" cy="1875949"/>
                </a:xfrm>
              </p:grpSpPr>
              <p:sp>
                <p:nvSpPr>
                  <p:cNvPr id="6223" name="Rectangle: Rounded Corners 6222">
                    <a:extLst>
                      <a:ext uri="{FF2B5EF4-FFF2-40B4-BE49-F238E27FC236}">
                        <a16:creationId xmlns:a16="http://schemas.microsoft.com/office/drawing/2014/main" id="{115D436D-1286-91EC-57E1-4C68D19DD603}"/>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24" name="Flowchart: Delay 6223">
                    <a:extLst>
                      <a:ext uri="{FF2B5EF4-FFF2-40B4-BE49-F238E27FC236}">
                        <a16:creationId xmlns:a16="http://schemas.microsoft.com/office/drawing/2014/main" id="{98FDF450-39B7-6450-B900-155C01F971F8}"/>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20" name="Group 6219">
                  <a:extLst>
                    <a:ext uri="{FF2B5EF4-FFF2-40B4-BE49-F238E27FC236}">
                      <a16:creationId xmlns:a16="http://schemas.microsoft.com/office/drawing/2014/main" id="{4AEDBC27-73D3-37C4-BC51-EFB15C3A0F45}"/>
                    </a:ext>
                  </a:extLst>
                </p:cNvPr>
                <p:cNvGrpSpPr/>
                <p:nvPr/>
              </p:nvGrpSpPr>
              <p:grpSpPr>
                <a:xfrm rot="10800000">
                  <a:off x="2432808" y="3175180"/>
                  <a:ext cx="360727" cy="1875949"/>
                  <a:chOff x="2432807" y="925974"/>
                  <a:chExt cx="360727" cy="1875949"/>
                </a:xfrm>
              </p:grpSpPr>
              <p:sp>
                <p:nvSpPr>
                  <p:cNvPr id="6221" name="Rectangle: Rounded Corners 6220">
                    <a:extLst>
                      <a:ext uri="{FF2B5EF4-FFF2-40B4-BE49-F238E27FC236}">
                        <a16:creationId xmlns:a16="http://schemas.microsoft.com/office/drawing/2014/main" id="{2BCF621E-0A18-4E7D-0B06-4D8088719261}"/>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22" name="Flowchart: Delay 6221">
                    <a:extLst>
                      <a:ext uri="{FF2B5EF4-FFF2-40B4-BE49-F238E27FC236}">
                        <a16:creationId xmlns:a16="http://schemas.microsoft.com/office/drawing/2014/main" id="{CC408CBF-AECB-E73D-ACA2-26889C2E73B8}"/>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217" name="Rectangle 6216">
                <a:extLst>
                  <a:ext uri="{FF2B5EF4-FFF2-40B4-BE49-F238E27FC236}">
                    <a16:creationId xmlns:a16="http://schemas.microsoft.com/office/drawing/2014/main" id="{E260CB15-F8F1-5D41-F945-6FC59CABBF4B}"/>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18" name="Rectangle 6217">
                <a:extLst>
                  <a:ext uri="{FF2B5EF4-FFF2-40B4-BE49-F238E27FC236}">
                    <a16:creationId xmlns:a16="http://schemas.microsoft.com/office/drawing/2014/main" id="{862A524D-36A6-5C45-1BEB-72E46DB843C9}"/>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25" name="TextBox 6224">
              <a:extLst>
                <a:ext uri="{FF2B5EF4-FFF2-40B4-BE49-F238E27FC236}">
                  <a16:creationId xmlns:a16="http://schemas.microsoft.com/office/drawing/2014/main" id="{1C086DE0-31E5-BA17-E10A-C1209485CEC7}"/>
                </a:ext>
              </a:extLst>
            </p:cNvPr>
            <p:cNvSpPr txBox="1"/>
            <p:nvPr/>
          </p:nvSpPr>
          <p:spPr>
            <a:xfrm>
              <a:off x="9534960" y="2390365"/>
              <a:ext cx="352982"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sp>
          <p:nvSpPr>
            <p:cNvPr id="6226" name="TextBox 6225">
              <a:extLst>
                <a:ext uri="{FF2B5EF4-FFF2-40B4-BE49-F238E27FC236}">
                  <a16:creationId xmlns:a16="http://schemas.microsoft.com/office/drawing/2014/main" id="{B9B0AB83-9199-0708-66AC-87787693C518}"/>
                </a:ext>
              </a:extLst>
            </p:cNvPr>
            <p:cNvSpPr txBox="1"/>
            <p:nvPr/>
          </p:nvSpPr>
          <p:spPr>
            <a:xfrm>
              <a:off x="9534960" y="2937204"/>
              <a:ext cx="352982"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grpSp>
        <p:nvGrpSpPr>
          <p:cNvPr id="6227" name="Group 6226">
            <a:extLst>
              <a:ext uri="{FF2B5EF4-FFF2-40B4-BE49-F238E27FC236}">
                <a16:creationId xmlns:a16="http://schemas.microsoft.com/office/drawing/2014/main" id="{F0244033-F2FB-4829-4DBB-5F7E6716C127}"/>
              </a:ext>
            </a:extLst>
          </p:cNvPr>
          <p:cNvGrpSpPr/>
          <p:nvPr/>
        </p:nvGrpSpPr>
        <p:grpSpPr>
          <a:xfrm>
            <a:off x="4330116" y="3661221"/>
            <a:ext cx="707578" cy="326748"/>
            <a:chOff x="3434375" y="1796522"/>
            <a:chExt cx="707578" cy="326748"/>
          </a:xfrm>
        </p:grpSpPr>
        <p:grpSp>
          <p:nvGrpSpPr>
            <p:cNvPr id="6228" name="Group 6227">
              <a:extLst>
                <a:ext uri="{FF2B5EF4-FFF2-40B4-BE49-F238E27FC236}">
                  <a16:creationId xmlns:a16="http://schemas.microsoft.com/office/drawing/2014/main" id="{2B099E2E-C85A-61ED-8741-08C3284D7562}"/>
                </a:ext>
              </a:extLst>
            </p:cNvPr>
            <p:cNvGrpSpPr/>
            <p:nvPr/>
          </p:nvGrpSpPr>
          <p:grpSpPr>
            <a:xfrm rot="5400000">
              <a:off x="3696957" y="1731863"/>
              <a:ext cx="128825" cy="653989"/>
              <a:chOff x="3403143" y="1794659"/>
              <a:chExt cx="360729" cy="3766339"/>
            </a:xfrm>
          </p:grpSpPr>
          <p:grpSp>
            <p:nvGrpSpPr>
              <p:cNvPr id="6230" name="Group 6229">
                <a:extLst>
                  <a:ext uri="{FF2B5EF4-FFF2-40B4-BE49-F238E27FC236}">
                    <a16:creationId xmlns:a16="http://schemas.microsoft.com/office/drawing/2014/main" id="{2C69C304-B3D3-7767-BFD4-2A2F065AD006}"/>
                  </a:ext>
                </a:extLst>
              </p:cNvPr>
              <p:cNvGrpSpPr/>
              <p:nvPr/>
            </p:nvGrpSpPr>
            <p:grpSpPr>
              <a:xfrm>
                <a:off x="3403144" y="1794659"/>
                <a:ext cx="360728" cy="3766339"/>
                <a:chOff x="2432807" y="1284790"/>
                <a:chExt cx="360728" cy="3766339"/>
              </a:xfrm>
            </p:grpSpPr>
            <p:grpSp>
              <p:nvGrpSpPr>
                <p:cNvPr id="6233" name="Group 6232">
                  <a:extLst>
                    <a:ext uri="{FF2B5EF4-FFF2-40B4-BE49-F238E27FC236}">
                      <a16:creationId xmlns:a16="http://schemas.microsoft.com/office/drawing/2014/main" id="{289CFC81-1021-4994-E7ED-EEB42F3D5FC3}"/>
                    </a:ext>
                  </a:extLst>
                </p:cNvPr>
                <p:cNvGrpSpPr/>
                <p:nvPr/>
              </p:nvGrpSpPr>
              <p:grpSpPr>
                <a:xfrm>
                  <a:off x="2432807" y="1284790"/>
                  <a:ext cx="360727" cy="1875949"/>
                  <a:chOff x="2432807" y="925974"/>
                  <a:chExt cx="360727" cy="1875949"/>
                </a:xfrm>
              </p:grpSpPr>
              <p:sp>
                <p:nvSpPr>
                  <p:cNvPr id="6237" name="Rectangle: Rounded Corners 6236">
                    <a:extLst>
                      <a:ext uri="{FF2B5EF4-FFF2-40B4-BE49-F238E27FC236}">
                        <a16:creationId xmlns:a16="http://schemas.microsoft.com/office/drawing/2014/main" id="{2D971C46-6A2C-E3D6-8A38-5AEE1C430797}"/>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38" name="Flowchart: Delay 6237">
                    <a:extLst>
                      <a:ext uri="{FF2B5EF4-FFF2-40B4-BE49-F238E27FC236}">
                        <a16:creationId xmlns:a16="http://schemas.microsoft.com/office/drawing/2014/main" id="{C1FE8A12-731E-0610-114F-7477D6396B5D}"/>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34" name="Group 6233">
                  <a:extLst>
                    <a:ext uri="{FF2B5EF4-FFF2-40B4-BE49-F238E27FC236}">
                      <a16:creationId xmlns:a16="http://schemas.microsoft.com/office/drawing/2014/main" id="{6DBD08E3-D782-825E-2367-3FDE85F39AA8}"/>
                    </a:ext>
                  </a:extLst>
                </p:cNvPr>
                <p:cNvGrpSpPr/>
                <p:nvPr/>
              </p:nvGrpSpPr>
              <p:grpSpPr>
                <a:xfrm rot="10800000">
                  <a:off x="2432808" y="3175180"/>
                  <a:ext cx="360727" cy="1875949"/>
                  <a:chOff x="2432807" y="925974"/>
                  <a:chExt cx="360727" cy="1875949"/>
                </a:xfrm>
              </p:grpSpPr>
              <p:sp>
                <p:nvSpPr>
                  <p:cNvPr id="6235" name="Rectangle: Rounded Corners 6234">
                    <a:extLst>
                      <a:ext uri="{FF2B5EF4-FFF2-40B4-BE49-F238E27FC236}">
                        <a16:creationId xmlns:a16="http://schemas.microsoft.com/office/drawing/2014/main" id="{D8619619-D579-D0AB-5627-861790A77EF5}"/>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36" name="Flowchart: Delay 6235">
                    <a:extLst>
                      <a:ext uri="{FF2B5EF4-FFF2-40B4-BE49-F238E27FC236}">
                        <a16:creationId xmlns:a16="http://schemas.microsoft.com/office/drawing/2014/main" id="{6723ADAB-8F2C-8124-05C5-800CEEEF7833}"/>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231" name="Rectangle 6230">
                <a:extLst>
                  <a:ext uri="{FF2B5EF4-FFF2-40B4-BE49-F238E27FC236}">
                    <a16:creationId xmlns:a16="http://schemas.microsoft.com/office/drawing/2014/main" id="{0CAF6F8D-5206-701C-0155-AA57F898358A}"/>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32" name="Rectangle 6231">
                <a:extLst>
                  <a:ext uri="{FF2B5EF4-FFF2-40B4-BE49-F238E27FC236}">
                    <a16:creationId xmlns:a16="http://schemas.microsoft.com/office/drawing/2014/main" id="{085A995B-0407-B6BF-626F-A243815990BC}"/>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29" name="TextBox 6228">
              <a:extLst>
                <a:ext uri="{FF2B5EF4-FFF2-40B4-BE49-F238E27FC236}">
                  <a16:creationId xmlns:a16="http://schemas.microsoft.com/office/drawing/2014/main" id="{B2C6A8D3-02E3-10A0-7350-884AA0D9DFD4}"/>
                </a:ext>
              </a:extLst>
            </p:cNvPr>
            <p:cNvSpPr txBox="1"/>
            <p:nvPr/>
          </p:nvSpPr>
          <p:spPr>
            <a:xfrm>
              <a:off x="3760117" y="1796522"/>
              <a:ext cx="381836"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grpSp>
        <p:nvGrpSpPr>
          <p:cNvPr id="6239" name="Group 6238">
            <a:extLst>
              <a:ext uri="{FF2B5EF4-FFF2-40B4-BE49-F238E27FC236}">
                <a16:creationId xmlns:a16="http://schemas.microsoft.com/office/drawing/2014/main" id="{1F355E5B-3B3A-2727-DF51-E176AD47A3D3}"/>
              </a:ext>
            </a:extLst>
          </p:cNvPr>
          <p:cNvGrpSpPr/>
          <p:nvPr/>
        </p:nvGrpSpPr>
        <p:grpSpPr>
          <a:xfrm>
            <a:off x="5663824" y="3635501"/>
            <a:ext cx="705169" cy="337379"/>
            <a:chOff x="6649383" y="1807424"/>
            <a:chExt cx="705169" cy="337379"/>
          </a:xfrm>
        </p:grpSpPr>
        <p:grpSp>
          <p:nvGrpSpPr>
            <p:cNvPr id="6240" name="Group 6239">
              <a:extLst>
                <a:ext uri="{FF2B5EF4-FFF2-40B4-BE49-F238E27FC236}">
                  <a16:creationId xmlns:a16="http://schemas.microsoft.com/office/drawing/2014/main" id="{20FEF8A3-C037-E048-E45D-5071DFEAC0FF}"/>
                </a:ext>
              </a:extLst>
            </p:cNvPr>
            <p:cNvGrpSpPr/>
            <p:nvPr/>
          </p:nvGrpSpPr>
          <p:grpSpPr>
            <a:xfrm rot="5400000">
              <a:off x="6916231" y="1757667"/>
              <a:ext cx="120288" cy="653984"/>
              <a:chOff x="3403143" y="1794659"/>
              <a:chExt cx="360729" cy="3766339"/>
            </a:xfrm>
          </p:grpSpPr>
          <p:grpSp>
            <p:nvGrpSpPr>
              <p:cNvPr id="6242" name="Group 6241">
                <a:extLst>
                  <a:ext uri="{FF2B5EF4-FFF2-40B4-BE49-F238E27FC236}">
                    <a16:creationId xmlns:a16="http://schemas.microsoft.com/office/drawing/2014/main" id="{957BD9CF-2193-100E-ECA5-0C25B3A15CC2}"/>
                  </a:ext>
                </a:extLst>
              </p:cNvPr>
              <p:cNvGrpSpPr/>
              <p:nvPr/>
            </p:nvGrpSpPr>
            <p:grpSpPr>
              <a:xfrm>
                <a:off x="3403144" y="1794659"/>
                <a:ext cx="360728" cy="3766339"/>
                <a:chOff x="2432807" y="1284790"/>
                <a:chExt cx="360728" cy="3766339"/>
              </a:xfrm>
            </p:grpSpPr>
            <p:grpSp>
              <p:nvGrpSpPr>
                <p:cNvPr id="6245" name="Group 6244">
                  <a:extLst>
                    <a:ext uri="{FF2B5EF4-FFF2-40B4-BE49-F238E27FC236}">
                      <a16:creationId xmlns:a16="http://schemas.microsoft.com/office/drawing/2014/main" id="{B1372731-231A-4411-C72D-105CD86C9568}"/>
                    </a:ext>
                  </a:extLst>
                </p:cNvPr>
                <p:cNvGrpSpPr/>
                <p:nvPr/>
              </p:nvGrpSpPr>
              <p:grpSpPr>
                <a:xfrm>
                  <a:off x="2432807" y="1284790"/>
                  <a:ext cx="360727" cy="1875949"/>
                  <a:chOff x="2432807" y="925974"/>
                  <a:chExt cx="360727" cy="1875949"/>
                </a:xfrm>
              </p:grpSpPr>
              <p:sp>
                <p:nvSpPr>
                  <p:cNvPr id="6249" name="Rectangle: Rounded Corners 6248">
                    <a:extLst>
                      <a:ext uri="{FF2B5EF4-FFF2-40B4-BE49-F238E27FC236}">
                        <a16:creationId xmlns:a16="http://schemas.microsoft.com/office/drawing/2014/main" id="{CAB6A71A-F14B-3866-F71F-881C754D870E}"/>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50" name="Flowchart: Delay 6249">
                    <a:extLst>
                      <a:ext uri="{FF2B5EF4-FFF2-40B4-BE49-F238E27FC236}">
                        <a16:creationId xmlns:a16="http://schemas.microsoft.com/office/drawing/2014/main" id="{ED9CD478-3677-348B-9C59-0F9CC12F0E6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46" name="Group 6245">
                  <a:extLst>
                    <a:ext uri="{FF2B5EF4-FFF2-40B4-BE49-F238E27FC236}">
                      <a16:creationId xmlns:a16="http://schemas.microsoft.com/office/drawing/2014/main" id="{2C7DD51C-592B-6BED-F46E-31E640A38AC6}"/>
                    </a:ext>
                  </a:extLst>
                </p:cNvPr>
                <p:cNvGrpSpPr/>
                <p:nvPr/>
              </p:nvGrpSpPr>
              <p:grpSpPr>
                <a:xfrm rot="10800000">
                  <a:off x="2432808" y="3175180"/>
                  <a:ext cx="360727" cy="1875949"/>
                  <a:chOff x="2432807" y="925974"/>
                  <a:chExt cx="360727" cy="1875949"/>
                </a:xfrm>
              </p:grpSpPr>
              <p:sp>
                <p:nvSpPr>
                  <p:cNvPr id="6247" name="Rectangle: Rounded Corners 6246">
                    <a:extLst>
                      <a:ext uri="{FF2B5EF4-FFF2-40B4-BE49-F238E27FC236}">
                        <a16:creationId xmlns:a16="http://schemas.microsoft.com/office/drawing/2014/main" id="{C51F9009-E58A-C46C-D550-3DFADF13E649}"/>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48" name="Flowchart: Delay 6247">
                    <a:extLst>
                      <a:ext uri="{FF2B5EF4-FFF2-40B4-BE49-F238E27FC236}">
                        <a16:creationId xmlns:a16="http://schemas.microsoft.com/office/drawing/2014/main" id="{33DC683E-2B15-EEF7-2129-9C02278D423B}"/>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243" name="Rectangle 6242">
                <a:extLst>
                  <a:ext uri="{FF2B5EF4-FFF2-40B4-BE49-F238E27FC236}">
                    <a16:creationId xmlns:a16="http://schemas.microsoft.com/office/drawing/2014/main" id="{E0A7221F-EB1E-76C0-DE4A-9A6C970728E8}"/>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44" name="Rectangle 6243">
                <a:extLst>
                  <a:ext uri="{FF2B5EF4-FFF2-40B4-BE49-F238E27FC236}">
                    <a16:creationId xmlns:a16="http://schemas.microsoft.com/office/drawing/2014/main" id="{A44A3198-5F5C-EBFD-0B60-92152E3DE7A7}"/>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41" name="TextBox 6240">
              <a:extLst>
                <a:ext uri="{FF2B5EF4-FFF2-40B4-BE49-F238E27FC236}">
                  <a16:creationId xmlns:a16="http://schemas.microsoft.com/office/drawing/2014/main" id="{4AB32644-7E88-7436-9F22-FD44FB2971F5}"/>
                </a:ext>
              </a:extLst>
            </p:cNvPr>
            <p:cNvSpPr txBox="1"/>
            <p:nvPr/>
          </p:nvSpPr>
          <p:spPr>
            <a:xfrm>
              <a:off x="7001570" y="1807424"/>
              <a:ext cx="352982"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grpSp>
        <p:nvGrpSpPr>
          <p:cNvPr id="6251" name="Group 6250">
            <a:extLst>
              <a:ext uri="{FF2B5EF4-FFF2-40B4-BE49-F238E27FC236}">
                <a16:creationId xmlns:a16="http://schemas.microsoft.com/office/drawing/2014/main" id="{6F7A2AEC-659B-260B-1A95-7920599F0CEC}"/>
              </a:ext>
            </a:extLst>
          </p:cNvPr>
          <p:cNvGrpSpPr/>
          <p:nvPr/>
        </p:nvGrpSpPr>
        <p:grpSpPr>
          <a:xfrm>
            <a:off x="8825975" y="3635501"/>
            <a:ext cx="705169" cy="337379"/>
            <a:chOff x="6649383" y="1807424"/>
            <a:chExt cx="705169" cy="337379"/>
          </a:xfrm>
        </p:grpSpPr>
        <p:grpSp>
          <p:nvGrpSpPr>
            <p:cNvPr id="6252" name="Group 6251">
              <a:extLst>
                <a:ext uri="{FF2B5EF4-FFF2-40B4-BE49-F238E27FC236}">
                  <a16:creationId xmlns:a16="http://schemas.microsoft.com/office/drawing/2014/main" id="{445EA6FB-AAA4-91EE-2C6A-0D6625FB9A60}"/>
                </a:ext>
              </a:extLst>
            </p:cNvPr>
            <p:cNvGrpSpPr/>
            <p:nvPr/>
          </p:nvGrpSpPr>
          <p:grpSpPr>
            <a:xfrm rot="5400000">
              <a:off x="6916231" y="1757667"/>
              <a:ext cx="120288" cy="653984"/>
              <a:chOff x="3403143" y="1794659"/>
              <a:chExt cx="360729" cy="3766339"/>
            </a:xfrm>
          </p:grpSpPr>
          <p:grpSp>
            <p:nvGrpSpPr>
              <p:cNvPr id="6254" name="Group 6253">
                <a:extLst>
                  <a:ext uri="{FF2B5EF4-FFF2-40B4-BE49-F238E27FC236}">
                    <a16:creationId xmlns:a16="http://schemas.microsoft.com/office/drawing/2014/main" id="{05802047-971A-F383-FED7-61172567440E}"/>
                  </a:ext>
                </a:extLst>
              </p:cNvPr>
              <p:cNvGrpSpPr/>
              <p:nvPr/>
            </p:nvGrpSpPr>
            <p:grpSpPr>
              <a:xfrm>
                <a:off x="3403144" y="1794659"/>
                <a:ext cx="360728" cy="3766339"/>
                <a:chOff x="2432807" y="1284790"/>
                <a:chExt cx="360728" cy="3766339"/>
              </a:xfrm>
            </p:grpSpPr>
            <p:grpSp>
              <p:nvGrpSpPr>
                <p:cNvPr id="6257" name="Group 6256">
                  <a:extLst>
                    <a:ext uri="{FF2B5EF4-FFF2-40B4-BE49-F238E27FC236}">
                      <a16:creationId xmlns:a16="http://schemas.microsoft.com/office/drawing/2014/main" id="{2DEC3785-3CFA-CEE5-1FFE-2FFB82E282E9}"/>
                    </a:ext>
                  </a:extLst>
                </p:cNvPr>
                <p:cNvGrpSpPr/>
                <p:nvPr/>
              </p:nvGrpSpPr>
              <p:grpSpPr>
                <a:xfrm>
                  <a:off x="2432807" y="1284790"/>
                  <a:ext cx="360727" cy="1875949"/>
                  <a:chOff x="2432807" y="925974"/>
                  <a:chExt cx="360727" cy="1875949"/>
                </a:xfrm>
              </p:grpSpPr>
              <p:sp>
                <p:nvSpPr>
                  <p:cNvPr id="6261" name="Rectangle: Rounded Corners 6260">
                    <a:extLst>
                      <a:ext uri="{FF2B5EF4-FFF2-40B4-BE49-F238E27FC236}">
                        <a16:creationId xmlns:a16="http://schemas.microsoft.com/office/drawing/2014/main" id="{8E1CA566-F5CC-1F64-45A2-09F9B3B7E45B}"/>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62" name="Flowchart: Delay 6261">
                    <a:extLst>
                      <a:ext uri="{FF2B5EF4-FFF2-40B4-BE49-F238E27FC236}">
                        <a16:creationId xmlns:a16="http://schemas.microsoft.com/office/drawing/2014/main" id="{10769A03-F0DE-E798-A2A0-C30B06A0F02F}"/>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58" name="Group 6257">
                  <a:extLst>
                    <a:ext uri="{FF2B5EF4-FFF2-40B4-BE49-F238E27FC236}">
                      <a16:creationId xmlns:a16="http://schemas.microsoft.com/office/drawing/2014/main" id="{2B2D94BE-9FB5-0E35-FCD2-79B21879F96C}"/>
                    </a:ext>
                  </a:extLst>
                </p:cNvPr>
                <p:cNvGrpSpPr/>
                <p:nvPr/>
              </p:nvGrpSpPr>
              <p:grpSpPr>
                <a:xfrm rot="10800000">
                  <a:off x="2432808" y="3175180"/>
                  <a:ext cx="360727" cy="1875949"/>
                  <a:chOff x="2432807" y="925974"/>
                  <a:chExt cx="360727" cy="1875949"/>
                </a:xfrm>
              </p:grpSpPr>
              <p:sp>
                <p:nvSpPr>
                  <p:cNvPr id="6259" name="Rectangle: Rounded Corners 6258">
                    <a:extLst>
                      <a:ext uri="{FF2B5EF4-FFF2-40B4-BE49-F238E27FC236}">
                        <a16:creationId xmlns:a16="http://schemas.microsoft.com/office/drawing/2014/main" id="{6A966258-D2D0-7C8B-A20F-310D164594A0}"/>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60" name="Flowchart: Delay 6259">
                    <a:extLst>
                      <a:ext uri="{FF2B5EF4-FFF2-40B4-BE49-F238E27FC236}">
                        <a16:creationId xmlns:a16="http://schemas.microsoft.com/office/drawing/2014/main" id="{9108C6CD-B863-9429-E294-3905105F86F5}"/>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255" name="Rectangle 6254">
                <a:extLst>
                  <a:ext uri="{FF2B5EF4-FFF2-40B4-BE49-F238E27FC236}">
                    <a16:creationId xmlns:a16="http://schemas.microsoft.com/office/drawing/2014/main" id="{080BD8DF-E53B-96F4-9C5F-1D367D332C31}"/>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56" name="Rectangle 6255">
                <a:extLst>
                  <a:ext uri="{FF2B5EF4-FFF2-40B4-BE49-F238E27FC236}">
                    <a16:creationId xmlns:a16="http://schemas.microsoft.com/office/drawing/2014/main" id="{002C1F30-DA64-5E00-99F1-D1A4998E01B3}"/>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53" name="TextBox 6252">
              <a:extLst>
                <a:ext uri="{FF2B5EF4-FFF2-40B4-BE49-F238E27FC236}">
                  <a16:creationId xmlns:a16="http://schemas.microsoft.com/office/drawing/2014/main" id="{24B7A0E6-A412-C862-0A7D-2B7597012588}"/>
                </a:ext>
              </a:extLst>
            </p:cNvPr>
            <p:cNvSpPr txBox="1"/>
            <p:nvPr/>
          </p:nvSpPr>
          <p:spPr>
            <a:xfrm>
              <a:off x="7001570" y="1807424"/>
              <a:ext cx="352982"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grpSp>
        <p:nvGrpSpPr>
          <p:cNvPr id="6264" name="Group 6263">
            <a:extLst>
              <a:ext uri="{FF2B5EF4-FFF2-40B4-BE49-F238E27FC236}">
                <a16:creationId xmlns:a16="http://schemas.microsoft.com/office/drawing/2014/main" id="{CCF339F6-6529-5AB4-2028-A80BC642B798}"/>
              </a:ext>
            </a:extLst>
          </p:cNvPr>
          <p:cNvGrpSpPr/>
          <p:nvPr/>
        </p:nvGrpSpPr>
        <p:grpSpPr>
          <a:xfrm>
            <a:off x="5353131" y="4945056"/>
            <a:ext cx="707578" cy="741918"/>
            <a:chOff x="5175910" y="2458033"/>
            <a:chExt cx="707578" cy="741918"/>
          </a:xfrm>
        </p:grpSpPr>
        <p:grpSp>
          <p:nvGrpSpPr>
            <p:cNvPr id="6265" name="Group 6264">
              <a:extLst>
                <a:ext uri="{FF2B5EF4-FFF2-40B4-BE49-F238E27FC236}">
                  <a16:creationId xmlns:a16="http://schemas.microsoft.com/office/drawing/2014/main" id="{75F5C4F6-F23B-3BF8-3932-1C0D534E5F8A}"/>
                </a:ext>
              </a:extLst>
            </p:cNvPr>
            <p:cNvGrpSpPr/>
            <p:nvPr/>
          </p:nvGrpSpPr>
          <p:grpSpPr>
            <a:xfrm>
              <a:off x="5175910" y="2458033"/>
              <a:ext cx="707578" cy="326748"/>
              <a:chOff x="3434375" y="1796522"/>
              <a:chExt cx="707578" cy="326748"/>
            </a:xfrm>
          </p:grpSpPr>
          <p:grpSp>
            <p:nvGrpSpPr>
              <p:cNvPr id="6277" name="Group 6276">
                <a:extLst>
                  <a:ext uri="{FF2B5EF4-FFF2-40B4-BE49-F238E27FC236}">
                    <a16:creationId xmlns:a16="http://schemas.microsoft.com/office/drawing/2014/main" id="{F9601A79-CBE5-7DDB-8830-92E2F6D51FB7}"/>
                  </a:ext>
                </a:extLst>
              </p:cNvPr>
              <p:cNvGrpSpPr/>
              <p:nvPr/>
            </p:nvGrpSpPr>
            <p:grpSpPr>
              <a:xfrm rot="5400000">
                <a:off x="3696957" y="1731863"/>
                <a:ext cx="128825" cy="653989"/>
                <a:chOff x="3403143" y="1794659"/>
                <a:chExt cx="360729" cy="3766339"/>
              </a:xfrm>
            </p:grpSpPr>
            <p:grpSp>
              <p:nvGrpSpPr>
                <p:cNvPr id="6279" name="Group 6278">
                  <a:extLst>
                    <a:ext uri="{FF2B5EF4-FFF2-40B4-BE49-F238E27FC236}">
                      <a16:creationId xmlns:a16="http://schemas.microsoft.com/office/drawing/2014/main" id="{DD1B989B-215A-76DF-8550-1AF35C291069}"/>
                    </a:ext>
                  </a:extLst>
                </p:cNvPr>
                <p:cNvGrpSpPr/>
                <p:nvPr/>
              </p:nvGrpSpPr>
              <p:grpSpPr>
                <a:xfrm>
                  <a:off x="3403144" y="1794659"/>
                  <a:ext cx="360728" cy="3766339"/>
                  <a:chOff x="2432807" y="1284790"/>
                  <a:chExt cx="360728" cy="3766339"/>
                </a:xfrm>
              </p:grpSpPr>
              <p:grpSp>
                <p:nvGrpSpPr>
                  <p:cNvPr id="6282" name="Group 6281">
                    <a:extLst>
                      <a:ext uri="{FF2B5EF4-FFF2-40B4-BE49-F238E27FC236}">
                        <a16:creationId xmlns:a16="http://schemas.microsoft.com/office/drawing/2014/main" id="{3A317250-6B9F-D9C2-4EC6-F39FED27D76B}"/>
                      </a:ext>
                    </a:extLst>
                  </p:cNvPr>
                  <p:cNvGrpSpPr/>
                  <p:nvPr/>
                </p:nvGrpSpPr>
                <p:grpSpPr>
                  <a:xfrm>
                    <a:off x="2432807" y="1284790"/>
                    <a:ext cx="360727" cy="1875949"/>
                    <a:chOff x="2432807" y="925974"/>
                    <a:chExt cx="360727" cy="1875949"/>
                  </a:xfrm>
                </p:grpSpPr>
                <p:sp>
                  <p:nvSpPr>
                    <p:cNvPr id="6286" name="Rectangle: Rounded Corners 6285">
                      <a:extLst>
                        <a:ext uri="{FF2B5EF4-FFF2-40B4-BE49-F238E27FC236}">
                          <a16:creationId xmlns:a16="http://schemas.microsoft.com/office/drawing/2014/main" id="{75D3C6C3-8C3A-2661-7956-0398247F944D}"/>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87" name="Flowchart: Delay 6286">
                      <a:extLst>
                        <a:ext uri="{FF2B5EF4-FFF2-40B4-BE49-F238E27FC236}">
                          <a16:creationId xmlns:a16="http://schemas.microsoft.com/office/drawing/2014/main" id="{2B83C13D-7AB3-E9FC-8475-65FA1CE233A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83" name="Group 6282">
                    <a:extLst>
                      <a:ext uri="{FF2B5EF4-FFF2-40B4-BE49-F238E27FC236}">
                        <a16:creationId xmlns:a16="http://schemas.microsoft.com/office/drawing/2014/main" id="{20679FCD-ABC5-2BF8-FAE4-F4C5F97F47BD}"/>
                      </a:ext>
                    </a:extLst>
                  </p:cNvPr>
                  <p:cNvGrpSpPr/>
                  <p:nvPr/>
                </p:nvGrpSpPr>
                <p:grpSpPr>
                  <a:xfrm rot="10800000">
                    <a:off x="2432808" y="3175180"/>
                    <a:ext cx="360727" cy="1875949"/>
                    <a:chOff x="2432807" y="925974"/>
                    <a:chExt cx="360727" cy="1875949"/>
                  </a:xfrm>
                </p:grpSpPr>
                <p:sp>
                  <p:nvSpPr>
                    <p:cNvPr id="6284" name="Rectangle: Rounded Corners 6283">
                      <a:extLst>
                        <a:ext uri="{FF2B5EF4-FFF2-40B4-BE49-F238E27FC236}">
                          <a16:creationId xmlns:a16="http://schemas.microsoft.com/office/drawing/2014/main" id="{10A16B5A-AB05-29E0-2EA6-22F513895ABD}"/>
                        </a:ext>
                      </a:extLst>
                    </p:cNvPr>
                    <p:cNvSpPr/>
                    <p:nvPr/>
                  </p:nvSpPr>
                  <p:spPr>
                    <a:xfrm>
                      <a:off x="2432807" y="1023457"/>
                      <a:ext cx="360727" cy="1778466"/>
                    </a:xfrm>
                    <a:prstGeom prst="roundRect">
                      <a:avLst/>
                    </a:prstGeom>
                    <a:solidFill>
                      <a:srgbClr val="00B0F0"/>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85" name="Flowchart: Delay 6284">
                      <a:extLst>
                        <a:ext uri="{FF2B5EF4-FFF2-40B4-BE49-F238E27FC236}">
                          <a16:creationId xmlns:a16="http://schemas.microsoft.com/office/drawing/2014/main" id="{7FA4761C-24B3-2DEB-F42F-F31FDE2571D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280" name="Rectangle 6279">
                  <a:extLst>
                    <a:ext uri="{FF2B5EF4-FFF2-40B4-BE49-F238E27FC236}">
                      <a16:creationId xmlns:a16="http://schemas.microsoft.com/office/drawing/2014/main" id="{28A18A75-68DC-A0A8-7E0F-591562DED417}"/>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81" name="Rectangle 6280">
                  <a:extLst>
                    <a:ext uri="{FF2B5EF4-FFF2-40B4-BE49-F238E27FC236}">
                      <a16:creationId xmlns:a16="http://schemas.microsoft.com/office/drawing/2014/main" id="{1F8ACA7D-64F4-5A29-C48D-F39BF3113585}"/>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78" name="TextBox 6277">
                <a:extLst>
                  <a:ext uri="{FF2B5EF4-FFF2-40B4-BE49-F238E27FC236}">
                    <a16:creationId xmlns:a16="http://schemas.microsoft.com/office/drawing/2014/main" id="{D14CD112-B820-6412-A7F5-E9C31E22FBFC}"/>
                  </a:ext>
                </a:extLst>
              </p:cNvPr>
              <p:cNvSpPr txBox="1"/>
              <p:nvPr/>
            </p:nvSpPr>
            <p:spPr>
              <a:xfrm>
                <a:off x="3760117" y="1796522"/>
                <a:ext cx="381836"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grpSp>
          <p:nvGrpSpPr>
            <p:cNvPr id="6266" name="Group 6265">
              <a:extLst>
                <a:ext uri="{FF2B5EF4-FFF2-40B4-BE49-F238E27FC236}">
                  <a16:creationId xmlns:a16="http://schemas.microsoft.com/office/drawing/2014/main" id="{45297EFE-F651-0968-B1F6-85D42422340D}"/>
                </a:ext>
              </a:extLst>
            </p:cNvPr>
            <p:cNvGrpSpPr/>
            <p:nvPr/>
          </p:nvGrpSpPr>
          <p:grpSpPr>
            <a:xfrm rot="5400000">
              <a:off x="5442938" y="2597627"/>
              <a:ext cx="124748" cy="653984"/>
              <a:chOff x="3403144" y="1794659"/>
              <a:chExt cx="374103" cy="3766339"/>
            </a:xfrm>
          </p:grpSpPr>
          <p:grpSp>
            <p:nvGrpSpPr>
              <p:cNvPr id="6268" name="Group 6267">
                <a:extLst>
                  <a:ext uri="{FF2B5EF4-FFF2-40B4-BE49-F238E27FC236}">
                    <a16:creationId xmlns:a16="http://schemas.microsoft.com/office/drawing/2014/main" id="{C2268A65-8284-73E2-5296-709AF8EFFDB5}"/>
                  </a:ext>
                </a:extLst>
              </p:cNvPr>
              <p:cNvGrpSpPr/>
              <p:nvPr/>
            </p:nvGrpSpPr>
            <p:grpSpPr>
              <a:xfrm>
                <a:off x="3403144" y="1794659"/>
                <a:ext cx="360728" cy="3766339"/>
                <a:chOff x="2432807" y="1284790"/>
                <a:chExt cx="360728" cy="3766339"/>
              </a:xfrm>
            </p:grpSpPr>
            <p:grpSp>
              <p:nvGrpSpPr>
                <p:cNvPr id="6271" name="Group 6270">
                  <a:extLst>
                    <a:ext uri="{FF2B5EF4-FFF2-40B4-BE49-F238E27FC236}">
                      <a16:creationId xmlns:a16="http://schemas.microsoft.com/office/drawing/2014/main" id="{1ABCCFCC-16F2-89A7-C3CF-562641B2BBD0}"/>
                    </a:ext>
                  </a:extLst>
                </p:cNvPr>
                <p:cNvGrpSpPr/>
                <p:nvPr/>
              </p:nvGrpSpPr>
              <p:grpSpPr>
                <a:xfrm>
                  <a:off x="2432807" y="1284790"/>
                  <a:ext cx="360727" cy="1875949"/>
                  <a:chOff x="2432807" y="925974"/>
                  <a:chExt cx="360727" cy="1875949"/>
                </a:xfrm>
              </p:grpSpPr>
              <p:sp>
                <p:nvSpPr>
                  <p:cNvPr id="6275" name="Rectangle: Rounded Corners 6274">
                    <a:extLst>
                      <a:ext uri="{FF2B5EF4-FFF2-40B4-BE49-F238E27FC236}">
                        <a16:creationId xmlns:a16="http://schemas.microsoft.com/office/drawing/2014/main" id="{BACDD3B9-9A0D-42CA-7632-FFF5DB9F197A}"/>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76" name="Flowchart: Delay 6275">
                    <a:extLst>
                      <a:ext uri="{FF2B5EF4-FFF2-40B4-BE49-F238E27FC236}">
                        <a16:creationId xmlns:a16="http://schemas.microsoft.com/office/drawing/2014/main" id="{E7C6EB19-9323-0D25-D2E1-252F95186C29}"/>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72" name="Group 6271">
                  <a:extLst>
                    <a:ext uri="{FF2B5EF4-FFF2-40B4-BE49-F238E27FC236}">
                      <a16:creationId xmlns:a16="http://schemas.microsoft.com/office/drawing/2014/main" id="{EC06BBA7-FD13-E2FC-5EB1-4703F7EFB19A}"/>
                    </a:ext>
                  </a:extLst>
                </p:cNvPr>
                <p:cNvGrpSpPr/>
                <p:nvPr/>
              </p:nvGrpSpPr>
              <p:grpSpPr>
                <a:xfrm rot="10800000">
                  <a:off x="2432808" y="3175180"/>
                  <a:ext cx="360727" cy="1875949"/>
                  <a:chOff x="2432807" y="925974"/>
                  <a:chExt cx="360727" cy="1875949"/>
                </a:xfrm>
              </p:grpSpPr>
              <p:sp>
                <p:nvSpPr>
                  <p:cNvPr id="6273" name="Rectangle: Rounded Corners 6272">
                    <a:extLst>
                      <a:ext uri="{FF2B5EF4-FFF2-40B4-BE49-F238E27FC236}">
                        <a16:creationId xmlns:a16="http://schemas.microsoft.com/office/drawing/2014/main" id="{2790B076-8304-BFE7-9EE4-EE177700D9C5}"/>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74" name="Flowchart: Delay 6273">
                    <a:extLst>
                      <a:ext uri="{FF2B5EF4-FFF2-40B4-BE49-F238E27FC236}">
                        <a16:creationId xmlns:a16="http://schemas.microsoft.com/office/drawing/2014/main" id="{AEFF94AA-1233-26A0-3F04-9DDF9E66B55F}"/>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269" name="Rectangle 6268">
                <a:extLst>
                  <a:ext uri="{FF2B5EF4-FFF2-40B4-BE49-F238E27FC236}">
                    <a16:creationId xmlns:a16="http://schemas.microsoft.com/office/drawing/2014/main" id="{4D35ED0E-A274-BC64-D30E-B01D7CF01555}"/>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70" name="Rectangle 6269">
                <a:extLst>
                  <a:ext uri="{FF2B5EF4-FFF2-40B4-BE49-F238E27FC236}">
                    <a16:creationId xmlns:a16="http://schemas.microsoft.com/office/drawing/2014/main" id="{A294869D-D772-5C26-CAC8-6C825D340A67}"/>
                  </a:ext>
                </a:extLst>
              </p:cNvPr>
              <p:cNvSpPr/>
              <p:nvPr/>
            </p:nvSpPr>
            <p:spPr>
              <a:xfrm>
                <a:off x="3429776" y="2670867"/>
                <a:ext cx="347471" cy="18519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67" name="TextBox 6266">
              <a:extLst>
                <a:ext uri="{FF2B5EF4-FFF2-40B4-BE49-F238E27FC236}">
                  <a16:creationId xmlns:a16="http://schemas.microsoft.com/office/drawing/2014/main" id="{83BDE835-0301-D160-03F3-76C2A7264D95}"/>
                </a:ext>
              </a:extLst>
            </p:cNvPr>
            <p:cNvSpPr txBox="1"/>
            <p:nvPr/>
          </p:nvSpPr>
          <p:spPr>
            <a:xfrm>
              <a:off x="5520983" y="2953730"/>
              <a:ext cx="352982"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grpSp>
        <p:nvGrpSpPr>
          <p:cNvPr id="6289" name="Group 6288">
            <a:extLst>
              <a:ext uri="{FF2B5EF4-FFF2-40B4-BE49-F238E27FC236}">
                <a16:creationId xmlns:a16="http://schemas.microsoft.com/office/drawing/2014/main" id="{71A6230D-7D29-8B84-9675-17BF13C6F909}"/>
              </a:ext>
            </a:extLst>
          </p:cNvPr>
          <p:cNvGrpSpPr/>
          <p:nvPr/>
        </p:nvGrpSpPr>
        <p:grpSpPr>
          <a:xfrm>
            <a:off x="9095426" y="4900706"/>
            <a:ext cx="705169" cy="793060"/>
            <a:chOff x="9182773" y="2390365"/>
            <a:chExt cx="705169" cy="793060"/>
          </a:xfrm>
        </p:grpSpPr>
        <p:grpSp>
          <p:nvGrpSpPr>
            <p:cNvPr id="6290" name="Group 6289">
              <a:extLst>
                <a:ext uri="{FF2B5EF4-FFF2-40B4-BE49-F238E27FC236}">
                  <a16:creationId xmlns:a16="http://schemas.microsoft.com/office/drawing/2014/main" id="{2E4673FE-9F3D-A894-80E0-797057F892EC}"/>
                </a:ext>
              </a:extLst>
            </p:cNvPr>
            <p:cNvGrpSpPr/>
            <p:nvPr/>
          </p:nvGrpSpPr>
          <p:grpSpPr>
            <a:xfrm rot="5400000">
              <a:off x="9449621" y="2340608"/>
              <a:ext cx="120288" cy="653984"/>
              <a:chOff x="3403143" y="1794659"/>
              <a:chExt cx="360729" cy="3766339"/>
            </a:xfrm>
          </p:grpSpPr>
          <p:grpSp>
            <p:nvGrpSpPr>
              <p:cNvPr id="6303" name="Group 6302">
                <a:extLst>
                  <a:ext uri="{FF2B5EF4-FFF2-40B4-BE49-F238E27FC236}">
                    <a16:creationId xmlns:a16="http://schemas.microsoft.com/office/drawing/2014/main" id="{B66C4EC5-6359-9BC5-BEAD-E886501AF590}"/>
                  </a:ext>
                </a:extLst>
              </p:cNvPr>
              <p:cNvGrpSpPr/>
              <p:nvPr/>
            </p:nvGrpSpPr>
            <p:grpSpPr>
              <a:xfrm>
                <a:off x="3403144" y="1794659"/>
                <a:ext cx="360728" cy="3766339"/>
                <a:chOff x="2432807" y="1284790"/>
                <a:chExt cx="360728" cy="3766339"/>
              </a:xfrm>
            </p:grpSpPr>
            <p:grpSp>
              <p:nvGrpSpPr>
                <p:cNvPr id="6306" name="Group 6305">
                  <a:extLst>
                    <a:ext uri="{FF2B5EF4-FFF2-40B4-BE49-F238E27FC236}">
                      <a16:creationId xmlns:a16="http://schemas.microsoft.com/office/drawing/2014/main" id="{8D5095B4-E359-6A1A-C476-3E178F089710}"/>
                    </a:ext>
                  </a:extLst>
                </p:cNvPr>
                <p:cNvGrpSpPr/>
                <p:nvPr/>
              </p:nvGrpSpPr>
              <p:grpSpPr>
                <a:xfrm>
                  <a:off x="2432807" y="1284790"/>
                  <a:ext cx="360727" cy="1875949"/>
                  <a:chOff x="2432807" y="925974"/>
                  <a:chExt cx="360727" cy="1875949"/>
                </a:xfrm>
              </p:grpSpPr>
              <p:sp>
                <p:nvSpPr>
                  <p:cNvPr id="6310" name="Rectangle: Rounded Corners 6309">
                    <a:extLst>
                      <a:ext uri="{FF2B5EF4-FFF2-40B4-BE49-F238E27FC236}">
                        <a16:creationId xmlns:a16="http://schemas.microsoft.com/office/drawing/2014/main" id="{08FB99FE-3F7D-6E1A-6A9A-32DD1AB5C5B4}"/>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11" name="Flowchart: Delay 6310">
                    <a:extLst>
                      <a:ext uri="{FF2B5EF4-FFF2-40B4-BE49-F238E27FC236}">
                        <a16:creationId xmlns:a16="http://schemas.microsoft.com/office/drawing/2014/main" id="{B7F1122C-A465-0FBF-2128-91998470EACE}"/>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307" name="Group 6306">
                  <a:extLst>
                    <a:ext uri="{FF2B5EF4-FFF2-40B4-BE49-F238E27FC236}">
                      <a16:creationId xmlns:a16="http://schemas.microsoft.com/office/drawing/2014/main" id="{DD2F4C56-FE71-CD84-45F1-B041E5AFACC0}"/>
                    </a:ext>
                  </a:extLst>
                </p:cNvPr>
                <p:cNvGrpSpPr/>
                <p:nvPr/>
              </p:nvGrpSpPr>
              <p:grpSpPr>
                <a:xfrm rot="10800000">
                  <a:off x="2432808" y="3175180"/>
                  <a:ext cx="360727" cy="1875949"/>
                  <a:chOff x="2432807" y="925974"/>
                  <a:chExt cx="360727" cy="1875949"/>
                </a:xfrm>
              </p:grpSpPr>
              <p:sp>
                <p:nvSpPr>
                  <p:cNvPr id="6308" name="Rectangle: Rounded Corners 6307">
                    <a:extLst>
                      <a:ext uri="{FF2B5EF4-FFF2-40B4-BE49-F238E27FC236}">
                        <a16:creationId xmlns:a16="http://schemas.microsoft.com/office/drawing/2014/main" id="{7B0AC5ED-CE26-CE10-20B8-D451C1F8D7B8}"/>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9" name="Flowchart: Delay 6308">
                    <a:extLst>
                      <a:ext uri="{FF2B5EF4-FFF2-40B4-BE49-F238E27FC236}">
                        <a16:creationId xmlns:a16="http://schemas.microsoft.com/office/drawing/2014/main" id="{343C879F-EA92-3940-0D0B-063DA986348D}"/>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304" name="Rectangle 6303">
                <a:extLst>
                  <a:ext uri="{FF2B5EF4-FFF2-40B4-BE49-F238E27FC236}">
                    <a16:creationId xmlns:a16="http://schemas.microsoft.com/office/drawing/2014/main" id="{758D34F4-D103-BBD9-91E8-84976A316FCB}"/>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5" name="Rectangle 6304">
                <a:extLst>
                  <a:ext uri="{FF2B5EF4-FFF2-40B4-BE49-F238E27FC236}">
                    <a16:creationId xmlns:a16="http://schemas.microsoft.com/office/drawing/2014/main" id="{6B3D2903-267B-F209-2D3E-A3550D373EE0}"/>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91" name="Group 6290">
              <a:extLst>
                <a:ext uri="{FF2B5EF4-FFF2-40B4-BE49-F238E27FC236}">
                  <a16:creationId xmlns:a16="http://schemas.microsoft.com/office/drawing/2014/main" id="{A6890F25-1577-5A98-1935-B9CC1CFBF9AD}"/>
                </a:ext>
              </a:extLst>
            </p:cNvPr>
            <p:cNvGrpSpPr/>
            <p:nvPr/>
          </p:nvGrpSpPr>
          <p:grpSpPr>
            <a:xfrm rot="5400000">
              <a:off x="9449621" y="2535252"/>
              <a:ext cx="120288" cy="653984"/>
              <a:chOff x="3403143" y="1794659"/>
              <a:chExt cx="360729" cy="3766339"/>
            </a:xfrm>
          </p:grpSpPr>
          <p:grpSp>
            <p:nvGrpSpPr>
              <p:cNvPr id="6294" name="Group 6293">
                <a:extLst>
                  <a:ext uri="{FF2B5EF4-FFF2-40B4-BE49-F238E27FC236}">
                    <a16:creationId xmlns:a16="http://schemas.microsoft.com/office/drawing/2014/main" id="{B34F6155-1442-D07E-1AD4-D68F64CF64C2}"/>
                  </a:ext>
                </a:extLst>
              </p:cNvPr>
              <p:cNvGrpSpPr/>
              <p:nvPr/>
            </p:nvGrpSpPr>
            <p:grpSpPr>
              <a:xfrm>
                <a:off x="3403144" y="1794659"/>
                <a:ext cx="360728" cy="3766339"/>
                <a:chOff x="2432807" y="1284790"/>
                <a:chExt cx="360728" cy="3766339"/>
              </a:xfrm>
            </p:grpSpPr>
            <p:grpSp>
              <p:nvGrpSpPr>
                <p:cNvPr id="6297" name="Group 6296">
                  <a:extLst>
                    <a:ext uri="{FF2B5EF4-FFF2-40B4-BE49-F238E27FC236}">
                      <a16:creationId xmlns:a16="http://schemas.microsoft.com/office/drawing/2014/main" id="{1AB22EE6-07FA-6C5D-479A-3708C05321EB}"/>
                    </a:ext>
                  </a:extLst>
                </p:cNvPr>
                <p:cNvGrpSpPr/>
                <p:nvPr/>
              </p:nvGrpSpPr>
              <p:grpSpPr>
                <a:xfrm>
                  <a:off x="2432807" y="1284790"/>
                  <a:ext cx="360727" cy="1875949"/>
                  <a:chOff x="2432807" y="925974"/>
                  <a:chExt cx="360727" cy="1875949"/>
                </a:xfrm>
              </p:grpSpPr>
              <p:sp>
                <p:nvSpPr>
                  <p:cNvPr id="6301" name="Rectangle: Rounded Corners 6300">
                    <a:extLst>
                      <a:ext uri="{FF2B5EF4-FFF2-40B4-BE49-F238E27FC236}">
                        <a16:creationId xmlns:a16="http://schemas.microsoft.com/office/drawing/2014/main" id="{6CEF1074-7238-C042-5240-C3E428BFEDAA}"/>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2" name="Flowchart: Delay 6301">
                    <a:extLst>
                      <a:ext uri="{FF2B5EF4-FFF2-40B4-BE49-F238E27FC236}">
                        <a16:creationId xmlns:a16="http://schemas.microsoft.com/office/drawing/2014/main" id="{B632E7A5-3041-9E05-9053-1F2ADA11F862}"/>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98" name="Group 6297">
                  <a:extLst>
                    <a:ext uri="{FF2B5EF4-FFF2-40B4-BE49-F238E27FC236}">
                      <a16:creationId xmlns:a16="http://schemas.microsoft.com/office/drawing/2014/main" id="{F1E6586F-6666-B38F-10B8-2E462B8828A4}"/>
                    </a:ext>
                  </a:extLst>
                </p:cNvPr>
                <p:cNvGrpSpPr/>
                <p:nvPr/>
              </p:nvGrpSpPr>
              <p:grpSpPr>
                <a:xfrm rot="10800000">
                  <a:off x="2432808" y="3175180"/>
                  <a:ext cx="360727" cy="1875949"/>
                  <a:chOff x="2432807" y="925974"/>
                  <a:chExt cx="360727" cy="1875949"/>
                </a:xfrm>
              </p:grpSpPr>
              <p:sp>
                <p:nvSpPr>
                  <p:cNvPr id="6299" name="Rectangle: Rounded Corners 6298">
                    <a:extLst>
                      <a:ext uri="{FF2B5EF4-FFF2-40B4-BE49-F238E27FC236}">
                        <a16:creationId xmlns:a16="http://schemas.microsoft.com/office/drawing/2014/main" id="{F6A02346-DC2D-A159-BDCE-83C586187F0A}"/>
                      </a:ext>
                    </a:extLst>
                  </p:cNvPr>
                  <p:cNvSpPr/>
                  <p:nvPr/>
                </p:nvSpPr>
                <p:spPr>
                  <a:xfrm>
                    <a:off x="2432807" y="1023457"/>
                    <a:ext cx="360727" cy="1778466"/>
                  </a:xfrm>
                  <a:prstGeom prst="roundRect">
                    <a:avLst/>
                  </a:prstGeom>
                  <a:solidFill>
                    <a:srgbClr val="1D71B9"/>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0" name="Flowchart: Delay 6299">
                    <a:extLst>
                      <a:ext uri="{FF2B5EF4-FFF2-40B4-BE49-F238E27FC236}">
                        <a16:creationId xmlns:a16="http://schemas.microsoft.com/office/drawing/2014/main" id="{C7D88CA1-FADD-A2D4-D4AE-456DF3B003E3}"/>
                      </a:ext>
                    </a:extLst>
                  </p:cNvPr>
                  <p:cNvSpPr/>
                  <p:nvPr/>
                </p:nvSpPr>
                <p:spPr>
                  <a:xfrm rot="16200000">
                    <a:off x="2474275" y="884506"/>
                    <a:ext cx="277792" cy="360727"/>
                  </a:xfrm>
                  <a:prstGeom prst="flowChartDelay">
                    <a:avLst/>
                  </a:prstGeom>
                  <a:solidFill>
                    <a:srgbClr val="E71D73"/>
                  </a:solidFill>
                  <a:ln>
                    <a:solidFill>
                      <a:srgbClr val="1C3E7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295" name="Rectangle 6294">
                <a:extLst>
                  <a:ext uri="{FF2B5EF4-FFF2-40B4-BE49-F238E27FC236}">
                    <a16:creationId xmlns:a16="http://schemas.microsoft.com/office/drawing/2014/main" id="{8BAF5006-E5FC-282A-35AF-D9464784E686}"/>
                  </a:ext>
                </a:extLst>
              </p:cNvPr>
              <p:cNvSpPr/>
              <p:nvPr/>
            </p:nvSpPr>
            <p:spPr>
              <a:xfrm>
                <a:off x="3407774" y="2317703"/>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96" name="Rectangle 6295">
                <a:extLst>
                  <a:ext uri="{FF2B5EF4-FFF2-40B4-BE49-F238E27FC236}">
                    <a16:creationId xmlns:a16="http://schemas.microsoft.com/office/drawing/2014/main" id="{1558A94E-54F2-DAD6-1366-21AD55F28159}"/>
                  </a:ext>
                </a:extLst>
              </p:cNvPr>
              <p:cNvSpPr/>
              <p:nvPr/>
            </p:nvSpPr>
            <p:spPr>
              <a:xfrm>
                <a:off x="3403143" y="2670868"/>
                <a:ext cx="347472" cy="185195"/>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292" name="TextBox 6291">
              <a:extLst>
                <a:ext uri="{FF2B5EF4-FFF2-40B4-BE49-F238E27FC236}">
                  <a16:creationId xmlns:a16="http://schemas.microsoft.com/office/drawing/2014/main" id="{037D34B1-7FB0-CBDA-FF26-6AC033E17E4A}"/>
                </a:ext>
              </a:extLst>
            </p:cNvPr>
            <p:cNvSpPr txBox="1"/>
            <p:nvPr/>
          </p:nvSpPr>
          <p:spPr>
            <a:xfrm>
              <a:off x="9534960" y="2390365"/>
              <a:ext cx="352982"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sp>
          <p:nvSpPr>
            <p:cNvPr id="6293" name="TextBox 6292">
              <a:extLst>
                <a:ext uri="{FF2B5EF4-FFF2-40B4-BE49-F238E27FC236}">
                  <a16:creationId xmlns:a16="http://schemas.microsoft.com/office/drawing/2014/main" id="{833AB96D-0230-FFC4-20B8-26F732EBD241}"/>
                </a:ext>
              </a:extLst>
            </p:cNvPr>
            <p:cNvSpPr txBox="1"/>
            <p:nvPr/>
          </p:nvSpPr>
          <p:spPr>
            <a:xfrm>
              <a:off x="9534960" y="2937204"/>
              <a:ext cx="352982" cy="246221"/>
            </a:xfrm>
            <a:prstGeom prst="rect">
              <a:avLst/>
            </a:prstGeom>
            <a:noFill/>
          </p:spPr>
          <p:txBody>
            <a:bodyPr wrap="none" rtlCol="0">
              <a:spAutoFit/>
            </a:bodyPr>
            <a:lstStyle/>
            <a:p>
              <a:r>
                <a:rPr lang="vi-VN" sz="1000" b="1" dirty="0">
                  <a:solidFill>
                    <a:srgbClr val="1C3E71"/>
                  </a:solidFill>
                </a:rPr>
                <a:t>b v</a:t>
              </a:r>
              <a:endParaRPr lang="en-US" sz="1000" b="1" dirty="0">
                <a:solidFill>
                  <a:srgbClr val="1C3E71"/>
                </a:solidFill>
              </a:endParaRPr>
            </a:p>
          </p:txBody>
        </p:sp>
      </p:grpSp>
      <p:sp>
        <p:nvSpPr>
          <p:cNvPr id="6312" name="TextBox 6311">
            <a:extLst>
              <a:ext uri="{FF2B5EF4-FFF2-40B4-BE49-F238E27FC236}">
                <a16:creationId xmlns:a16="http://schemas.microsoft.com/office/drawing/2014/main" id="{0BF2495C-B90C-9378-7CC0-4708DFCBA838}"/>
              </a:ext>
            </a:extLst>
          </p:cNvPr>
          <p:cNvSpPr txBox="1"/>
          <p:nvPr/>
        </p:nvSpPr>
        <p:spPr>
          <a:xfrm>
            <a:off x="2439122" y="1897905"/>
            <a:ext cx="537327" cy="400110"/>
          </a:xfrm>
          <a:prstGeom prst="rect">
            <a:avLst/>
          </a:prstGeom>
          <a:noFill/>
        </p:spPr>
        <p:txBody>
          <a:bodyPr wrap="none" rtlCol="0">
            <a:spAutoFit/>
          </a:bodyPr>
          <a:lstStyle/>
          <a:p>
            <a:r>
              <a:rPr lang="vi-VN" sz="2000" b="1" dirty="0">
                <a:solidFill>
                  <a:srgbClr val="1C3E71"/>
                </a:solidFill>
              </a:rPr>
              <a:t>G</a:t>
            </a:r>
            <a:r>
              <a:rPr lang="en-US" sz="2000" b="1" baseline="-25000" dirty="0">
                <a:solidFill>
                  <a:srgbClr val="1C3E71"/>
                </a:solidFill>
              </a:rPr>
              <a:t>P</a:t>
            </a:r>
            <a:r>
              <a:rPr lang="vi-VN" sz="2000" b="1" dirty="0">
                <a:solidFill>
                  <a:srgbClr val="1C3E71"/>
                </a:solidFill>
              </a:rPr>
              <a:t>:</a:t>
            </a:r>
            <a:endParaRPr lang="en-US" sz="2000" b="1" dirty="0">
              <a:solidFill>
                <a:srgbClr val="1C3E71"/>
              </a:solidFill>
            </a:endParaRPr>
          </a:p>
        </p:txBody>
      </p:sp>
      <p:sp>
        <p:nvSpPr>
          <p:cNvPr id="6313" name="TextBox 6312">
            <a:extLst>
              <a:ext uri="{FF2B5EF4-FFF2-40B4-BE49-F238E27FC236}">
                <a16:creationId xmlns:a16="http://schemas.microsoft.com/office/drawing/2014/main" id="{E7B513CD-BE29-6A05-88CA-153A91469D54}"/>
              </a:ext>
            </a:extLst>
          </p:cNvPr>
          <p:cNvSpPr txBox="1"/>
          <p:nvPr/>
        </p:nvSpPr>
        <p:spPr>
          <a:xfrm>
            <a:off x="2520412" y="3707387"/>
            <a:ext cx="622286" cy="400110"/>
          </a:xfrm>
          <a:prstGeom prst="rect">
            <a:avLst/>
          </a:prstGeom>
          <a:noFill/>
        </p:spPr>
        <p:txBody>
          <a:bodyPr wrap="none" rtlCol="0">
            <a:spAutoFit/>
          </a:bodyPr>
          <a:lstStyle/>
          <a:p>
            <a:r>
              <a:rPr lang="en-US" sz="2000" b="1" dirty="0">
                <a:solidFill>
                  <a:srgbClr val="1C3E71"/>
                </a:solidFill>
              </a:rPr>
              <a:t>G</a:t>
            </a:r>
            <a:r>
              <a:rPr lang="en-US" sz="2000" b="1" baseline="-25000" dirty="0">
                <a:solidFill>
                  <a:srgbClr val="1C3E71"/>
                </a:solidFill>
              </a:rPr>
              <a:t>F1</a:t>
            </a:r>
            <a:r>
              <a:rPr lang="vi-VN" sz="2000" b="1" dirty="0">
                <a:solidFill>
                  <a:srgbClr val="1C3E71"/>
                </a:solidFill>
              </a:rPr>
              <a:t>:</a:t>
            </a:r>
            <a:endParaRPr lang="en-US" sz="2000" b="1" dirty="0">
              <a:solidFill>
                <a:srgbClr val="1C3E71"/>
              </a:solidFill>
            </a:endParaRPr>
          </a:p>
        </p:txBody>
      </p:sp>
      <mc:AlternateContent xmlns:mc="http://schemas.openxmlformats.org/markup-compatibility/2006" xmlns:a14="http://schemas.microsoft.com/office/drawing/2010/main">
        <mc:Choice Requires="a14">
          <p:sp>
            <p:nvSpPr>
              <p:cNvPr id="6314" name="TextBox 6313">
                <a:extLst>
                  <a:ext uri="{FF2B5EF4-FFF2-40B4-BE49-F238E27FC236}">
                    <a16:creationId xmlns:a16="http://schemas.microsoft.com/office/drawing/2014/main" id="{020962C0-B81A-1886-07E3-FC19B7550142}"/>
                  </a:ext>
                </a:extLst>
              </p:cNvPr>
              <p:cNvSpPr txBox="1"/>
              <p:nvPr/>
            </p:nvSpPr>
            <p:spPr>
              <a:xfrm>
                <a:off x="4537264" y="950646"/>
                <a:ext cx="500137"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𝑩𝑽</m:t>
                          </m:r>
                        </m:num>
                        <m:den>
                          <m:r>
                            <a:rPr lang="vi-VN" sz="2400" b="1" i="1" smtClean="0">
                              <a:solidFill>
                                <a:srgbClr val="E71D73"/>
                              </a:solidFill>
                              <a:latin typeface="Cambria Math" panose="02040503050406030204" pitchFamily="18" charset="0"/>
                            </a:rPr>
                            <m:t>𝑩𝑽</m:t>
                          </m:r>
                        </m:den>
                      </m:f>
                    </m:oMath>
                  </m:oMathPara>
                </a14:m>
                <a:endParaRPr lang="en-US" sz="2400" b="1" dirty="0">
                  <a:solidFill>
                    <a:srgbClr val="E71D73"/>
                  </a:solidFill>
                </a:endParaRPr>
              </a:p>
            </p:txBody>
          </p:sp>
        </mc:Choice>
        <mc:Fallback xmlns="">
          <p:sp>
            <p:nvSpPr>
              <p:cNvPr id="6314" name="TextBox 6313">
                <a:extLst>
                  <a:ext uri="{FF2B5EF4-FFF2-40B4-BE49-F238E27FC236}">
                    <a16:creationId xmlns:a16="http://schemas.microsoft.com/office/drawing/2014/main" id="{020962C0-B81A-1886-07E3-FC19B7550142}"/>
                  </a:ext>
                </a:extLst>
              </p:cNvPr>
              <p:cNvSpPr txBox="1">
                <a:spLocks noRot="1" noChangeAspect="1" noMove="1" noResize="1" noEditPoints="1" noAdjustHandles="1" noChangeArrowheads="1" noChangeShapeType="1" noTextEdit="1"/>
              </p:cNvSpPr>
              <p:nvPr/>
            </p:nvSpPr>
            <p:spPr>
              <a:xfrm>
                <a:off x="4537264" y="950646"/>
                <a:ext cx="500137" cy="691471"/>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16" name="TextBox 6315">
                <a:extLst>
                  <a:ext uri="{FF2B5EF4-FFF2-40B4-BE49-F238E27FC236}">
                    <a16:creationId xmlns:a16="http://schemas.microsoft.com/office/drawing/2014/main" id="{80A0C189-A993-78B2-B800-3C7A48473AF3}"/>
                  </a:ext>
                </a:extLst>
              </p:cNvPr>
              <p:cNvSpPr txBox="1"/>
              <p:nvPr/>
            </p:nvSpPr>
            <p:spPr>
              <a:xfrm>
                <a:off x="6261579" y="942967"/>
                <a:ext cx="448841" cy="69910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𝒃𝒗</m:t>
                          </m:r>
                        </m:num>
                        <m:den>
                          <m:r>
                            <a:rPr lang="vi-VN"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6316" name="TextBox 6315">
                <a:extLst>
                  <a:ext uri="{FF2B5EF4-FFF2-40B4-BE49-F238E27FC236}">
                    <a16:creationId xmlns:a16="http://schemas.microsoft.com/office/drawing/2014/main" id="{80A0C189-A993-78B2-B800-3C7A48473AF3}"/>
                  </a:ext>
                </a:extLst>
              </p:cNvPr>
              <p:cNvSpPr txBox="1">
                <a:spLocks noRot="1" noChangeAspect="1" noMove="1" noResize="1" noEditPoints="1" noAdjustHandles="1" noChangeArrowheads="1" noChangeShapeType="1" noTextEdit="1"/>
              </p:cNvSpPr>
              <p:nvPr/>
            </p:nvSpPr>
            <p:spPr>
              <a:xfrm>
                <a:off x="6261579" y="942967"/>
                <a:ext cx="448841" cy="69910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17" name="TextBox 6316">
                <a:extLst>
                  <a:ext uri="{FF2B5EF4-FFF2-40B4-BE49-F238E27FC236}">
                    <a16:creationId xmlns:a16="http://schemas.microsoft.com/office/drawing/2014/main" id="{2D0F266E-C138-7F14-8A0F-5B6BC73B69EC}"/>
                  </a:ext>
                </a:extLst>
              </p:cNvPr>
              <p:cNvSpPr txBox="1"/>
              <p:nvPr/>
            </p:nvSpPr>
            <p:spPr>
              <a:xfrm>
                <a:off x="4477026" y="1992128"/>
                <a:ext cx="50013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𝑩𝑽</m:t>
                      </m:r>
                    </m:oMath>
                  </m:oMathPara>
                </a14:m>
                <a:endParaRPr lang="en-US" sz="2400" b="1" u="sng" dirty="0">
                  <a:solidFill>
                    <a:srgbClr val="E71D73"/>
                  </a:solidFill>
                </a:endParaRPr>
              </a:p>
            </p:txBody>
          </p:sp>
        </mc:Choice>
        <mc:Fallback xmlns="">
          <p:sp>
            <p:nvSpPr>
              <p:cNvPr id="6317" name="TextBox 6316">
                <a:extLst>
                  <a:ext uri="{FF2B5EF4-FFF2-40B4-BE49-F238E27FC236}">
                    <a16:creationId xmlns:a16="http://schemas.microsoft.com/office/drawing/2014/main" id="{2D0F266E-C138-7F14-8A0F-5B6BC73B69EC}"/>
                  </a:ext>
                </a:extLst>
              </p:cNvPr>
              <p:cNvSpPr txBox="1">
                <a:spLocks noRot="1" noChangeAspect="1" noMove="1" noResize="1" noEditPoints="1" noAdjustHandles="1" noChangeArrowheads="1" noChangeShapeType="1" noTextEdit="1"/>
              </p:cNvSpPr>
              <p:nvPr/>
            </p:nvSpPr>
            <p:spPr>
              <a:xfrm>
                <a:off x="4477026" y="1992128"/>
                <a:ext cx="500137" cy="369332"/>
              </a:xfrm>
              <a:prstGeom prst="rect">
                <a:avLst/>
              </a:prstGeom>
              <a:blipFill>
                <a:blip r:embed="rId6"/>
                <a:stretch>
                  <a:fillRect l="-12195" r="-13415" b="-8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18" name="TextBox 6317">
                <a:extLst>
                  <a:ext uri="{FF2B5EF4-FFF2-40B4-BE49-F238E27FC236}">
                    <a16:creationId xmlns:a16="http://schemas.microsoft.com/office/drawing/2014/main" id="{1DAC6C11-6E2A-36D9-6DAA-A33CE1EB21D0}"/>
                  </a:ext>
                </a:extLst>
              </p:cNvPr>
              <p:cNvSpPr txBox="1"/>
              <p:nvPr/>
            </p:nvSpPr>
            <p:spPr>
              <a:xfrm>
                <a:off x="6226987" y="1956967"/>
                <a:ext cx="448841"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𝒃𝒗</m:t>
                      </m:r>
                    </m:oMath>
                  </m:oMathPara>
                </a14:m>
                <a:endParaRPr lang="en-US" sz="2400" b="1" u="sng" dirty="0">
                  <a:solidFill>
                    <a:srgbClr val="E71D73"/>
                  </a:solidFill>
                </a:endParaRPr>
              </a:p>
            </p:txBody>
          </p:sp>
        </mc:Choice>
        <mc:Fallback xmlns="">
          <p:sp>
            <p:nvSpPr>
              <p:cNvPr id="6318" name="TextBox 6317">
                <a:extLst>
                  <a:ext uri="{FF2B5EF4-FFF2-40B4-BE49-F238E27FC236}">
                    <a16:creationId xmlns:a16="http://schemas.microsoft.com/office/drawing/2014/main" id="{1DAC6C11-6E2A-36D9-6DAA-A33CE1EB21D0}"/>
                  </a:ext>
                </a:extLst>
              </p:cNvPr>
              <p:cNvSpPr txBox="1">
                <a:spLocks noRot="1" noChangeAspect="1" noMove="1" noResize="1" noEditPoints="1" noAdjustHandles="1" noChangeArrowheads="1" noChangeShapeType="1" noTextEdit="1"/>
              </p:cNvSpPr>
              <p:nvPr/>
            </p:nvSpPr>
            <p:spPr>
              <a:xfrm>
                <a:off x="6226987" y="1956967"/>
                <a:ext cx="448841" cy="369332"/>
              </a:xfrm>
              <a:prstGeom prst="rect">
                <a:avLst/>
              </a:prstGeom>
              <a:blipFill>
                <a:blip r:embed="rId7"/>
                <a:stretch>
                  <a:fillRect l="-16216" r="-16216" b="-1147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19" name="TextBox 6318">
                <a:extLst>
                  <a:ext uri="{FF2B5EF4-FFF2-40B4-BE49-F238E27FC236}">
                    <a16:creationId xmlns:a16="http://schemas.microsoft.com/office/drawing/2014/main" id="{C2F0847D-BA37-5F08-87FC-CAA2596BBA96}"/>
                  </a:ext>
                </a:extLst>
              </p:cNvPr>
              <p:cNvSpPr txBox="1"/>
              <p:nvPr/>
            </p:nvSpPr>
            <p:spPr>
              <a:xfrm>
                <a:off x="6100701" y="2506079"/>
                <a:ext cx="500137"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𝑩𝑽</m:t>
                          </m:r>
                        </m:num>
                        <m:den>
                          <m:r>
                            <a:rPr lang="vi-VN"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6319" name="TextBox 6318">
                <a:extLst>
                  <a:ext uri="{FF2B5EF4-FFF2-40B4-BE49-F238E27FC236}">
                    <a16:creationId xmlns:a16="http://schemas.microsoft.com/office/drawing/2014/main" id="{C2F0847D-BA37-5F08-87FC-CAA2596BBA96}"/>
                  </a:ext>
                </a:extLst>
              </p:cNvPr>
              <p:cNvSpPr txBox="1">
                <a:spLocks noRot="1" noChangeAspect="1" noMove="1" noResize="1" noEditPoints="1" noAdjustHandles="1" noChangeArrowheads="1" noChangeShapeType="1" noTextEdit="1"/>
              </p:cNvSpPr>
              <p:nvPr/>
            </p:nvSpPr>
            <p:spPr>
              <a:xfrm>
                <a:off x="6100701" y="2506079"/>
                <a:ext cx="500137" cy="691471"/>
              </a:xfrm>
              <a:prstGeom prst="rect">
                <a:avLst/>
              </a:prstGeom>
              <a:blipFill>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0" name="TextBox 6319">
                <a:extLst>
                  <a:ext uri="{FF2B5EF4-FFF2-40B4-BE49-F238E27FC236}">
                    <a16:creationId xmlns:a16="http://schemas.microsoft.com/office/drawing/2014/main" id="{3EDD0CAB-B9B1-92D2-B9AC-DAD5792B4F12}"/>
                  </a:ext>
                </a:extLst>
              </p:cNvPr>
              <p:cNvSpPr txBox="1"/>
              <p:nvPr/>
            </p:nvSpPr>
            <p:spPr>
              <a:xfrm>
                <a:off x="8311769" y="2463080"/>
                <a:ext cx="448841" cy="69910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𝒃𝒗</m:t>
                          </m:r>
                        </m:num>
                        <m:den>
                          <m:r>
                            <a:rPr lang="vi-VN"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6320" name="TextBox 6319">
                <a:extLst>
                  <a:ext uri="{FF2B5EF4-FFF2-40B4-BE49-F238E27FC236}">
                    <a16:creationId xmlns:a16="http://schemas.microsoft.com/office/drawing/2014/main" id="{3EDD0CAB-B9B1-92D2-B9AC-DAD5792B4F12}"/>
                  </a:ext>
                </a:extLst>
              </p:cNvPr>
              <p:cNvSpPr txBox="1">
                <a:spLocks noRot="1" noChangeAspect="1" noMove="1" noResize="1" noEditPoints="1" noAdjustHandles="1" noChangeArrowheads="1" noChangeShapeType="1" noTextEdit="1"/>
              </p:cNvSpPr>
              <p:nvPr/>
            </p:nvSpPr>
            <p:spPr>
              <a:xfrm>
                <a:off x="8311769" y="2463080"/>
                <a:ext cx="448841" cy="69910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1" name="TextBox 6320">
                <a:extLst>
                  <a:ext uri="{FF2B5EF4-FFF2-40B4-BE49-F238E27FC236}">
                    <a16:creationId xmlns:a16="http://schemas.microsoft.com/office/drawing/2014/main" id="{941DDD8A-5691-C0AE-143E-8BFCCB47442D}"/>
                  </a:ext>
                </a:extLst>
              </p:cNvPr>
              <p:cNvSpPr txBox="1"/>
              <p:nvPr/>
            </p:nvSpPr>
            <p:spPr>
              <a:xfrm>
                <a:off x="4428205" y="4043101"/>
                <a:ext cx="50013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𝑩𝑽</m:t>
                      </m:r>
                    </m:oMath>
                  </m:oMathPara>
                </a14:m>
                <a:endParaRPr lang="en-US" sz="2400" b="1" u="sng" dirty="0">
                  <a:solidFill>
                    <a:srgbClr val="E71D73"/>
                  </a:solidFill>
                </a:endParaRPr>
              </a:p>
            </p:txBody>
          </p:sp>
        </mc:Choice>
        <mc:Fallback xmlns="">
          <p:sp>
            <p:nvSpPr>
              <p:cNvPr id="6321" name="TextBox 6320">
                <a:extLst>
                  <a:ext uri="{FF2B5EF4-FFF2-40B4-BE49-F238E27FC236}">
                    <a16:creationId xmlns:a16="http://schemas.microsoft.com/office/drawing/2014/main" id="{941DDD8A-5691-C0AE-143E-8BFCCB47442D}"/>
                  </a:ext>
                </a:extLst>
              </p:cNvPr>
              <p:cNvSpPr txBox="1">
                <a:spLocks noRot="1" noChangeAspect="1" noMove="1" noResize="1" noEditPoints="1" noAdjustHandles="1" noChangeArrowheads="1" noChangeShapeType="1" noTextEdit="1"/>
              </p:cNvSpPr>
              <p:nvPr/>
            </p:nvSpPr>
            <p:spPr>
              <a:xfrm>
                <a:off x="4428205" y="4043101"/>
                <a:ext cx="500137" cy="369332"/>
              </a:xfrm>
              <a:prstGeom prst="rect">
                <a:avLst/>
              </a:prstGeom>
              <a:blipFill>
                <a:blip r:embed="rId10"/>
                <a:stretch>
                  <a:fillRect l="-12195" r="-13415" b="-819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2" name="TextBox 6321">
                <a:extLst>
                  <a:ext uri="{FF2B5EF4-FFF2-40B4-BE49-F238E27FC236}">
                    <a16:creationId xmlns:a16="http://schemas.microsoft.com/office/drawing/2014/main" id="{8546FB9D-D224-48B7-99FA-DFB10557F76E}"/>
                  </a:ext>
                </a:extLst>
              </p:cNvPr>
              <p:cNvSpPr txBox="1"/>
              <p:nvPr/>
            </p:nvSpPr>
            <p:spPr>
              <a:xfrm>
                <a:off x="5871579" y="3990470"/>
                <a:ext cx="448841"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𝒃𝒗</m:t>
                      </m:r>
                    </m:oMath>
                  </m:oMathPara>
                </a14:m>
                <a:endParaRPr lang="en-US" sz="2400" b="1" u="sng" dirty="0">
                  <a:solidFill>
                    <a:srgbClr val="E71D73"/>
                  </a:solidFill>
                </a:endParaRPr>
              </a:p>
            </p:txBody>
          </p:sp>
        </mc:Choice>
        <mc:Fallback xmlns="">
          <p:sp>
            <p:nvSpPr>
              <p:cNvPr id="6322" name="TextBox 6321">
                <a:extLst>
                  <a:ext uri="{FF2B5EF4-FFF2-40B4-BE49-F238E27FC236}">
                    <a16:creationId xmlns:a16="http://schemas.microsoft.com/office/drawing/2014/main" id="{8546FB9D-D224-48B7-99FA-DFB10557F76E}"/>
                  </a:ext>
                </a:extLst>
              </p:cNvPr>
              <p:cNvSpPr txBox="1">
                <a:spLocks noRot="1" noChangeAspect="1" noMove="1" noResize="1" noEditPoints="1" noAdjustHandles="1" noChangeArrowheads="1" noChangeShapeType="1" noTextEdit="1"/>
              </p:cNvSpPr>
              <p:nvPr/>
            </p:nvSpPr>
            <p:spPr>
              <a:xfrm>
                <a:off x="5871579" y="3990470"/>
                <a:ext cx="448841" cy="369332"/>
              </a:xfrm>
              <a:prstGeom prst="rect">
                <a:avLst/>
              </a:prstGeom>
              <a:blipFill>
                <a:blip r:embed="rId11"/>
                <a:stretch>
                  <a:fillRect l="-16216" r="-16216"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3" name="TextBox 6322">
                <a:extLst>
                  <a:ext uri="{FF2B5EF4-FFF2-40B4-BE49-F238E27FC236}">
                    <a16:creationId xmlns:a16="http://schemas.microsoft.com/office/drawing/2014/main" id="{D316119E-1469-42CE-7A2A-B3AB60C1CF81}"/>
                  </a:ext>
                </a:extLst>
              </p:cNvPr>
              <p:cNvSpPr txBox="1"/>
              <p:nvPr/>
            </p:nvSpPr>
            <p:spPr>
              <a:xfrm>
                <a:off x="8884504" y="3990470"/>
                <a:ext cx="448841"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sz="2400" b="1" i="1" u="sng" smtClean="0">
                          <a:solidFill>
                            <a:srgbClr val="E71D73"/>
                          </a:solidFill>
                          <a:latin typeface="Cambria Math" panose="02040503050406030204" pitchFamily="18" charset="0"/>
                        </a:rPr>
                        <m:t>𝒃𝒗</m:t>
                      </m:r>
                    </m:oMath>
                  </m:oMathPara>
                </a14:m>
                <a:endParaRPr lang="en-US" sz="2400" b="1" u="sng" dirty="0">
                  <a:solidFill>
                    <a:srgbClr val="E71D73"/>
                  </a:solidFill>
                </a:endParaRPr>
              </a:p>
            </p:txBody>
          </p:sp>
        </mc:Choice>
        <mc:Fallback xmlns="">
          <p:sp>
            <p:nvSpPr>
              <p:cNvPr id="6323" name="TextBox 6322">
                <a:extLst>
                  <a:ext uri="{FF2B5EF4-FFF2-40B4-BE49-F238E27FC236}">
                    <a16:creationId xmlns:a16="http://schemas.microsoft.com/office/drawing/2014/main" id="{D316119E-1469-42CE-7A2A-B3AB60C1CF81}"/>
                  </a:ext>
                </a:extLst>
              </p:cNvPr>
              <p:cNvSpPr txBox="1">
                <a:spLocks noRot="1" noChangeAspect="1" noMove="1" noResize="1" noEditPoints="1" noAdjustHandles="1" noChangeArrowheads="1" noChangeShapeType="1" noTextEdit="1"/>
              </p:cNvSpPr>
              <p:nvPr/>
            </p:nvSpPr>
            <p:spPr>
              <a:xfrm>
                <a:off x="8884504" y="3990470"/>
                <a:ext cx="448841" cy="369332"/>
              </a:xfrm>
              <a:prstGeom prst="rect">
                <a:avLst/>
              </a:prstGeom>
              <a:blipFill>
                <a:blip r:embed="rId12"/>
                <a:stretch>
                  <a:fillRect l="-16216" r="-16216"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4" name="TextBox 6323">
                <a:extLst>
                  <a:ext uri="{FF2B5EF4-FFF2-40B4-BE49-F238E27FC236}">
                    <a16:creationId xmlns:a16="http://schemas.microsoft.com/office/drawing/2014/main" id="{CD790CDA-2E2A-18D9-E98D-C63AF4594102}"/>
                  </a:ext>
                </a:extLst>
              </p:cNvPr>
              <p:cNvSpPr txBox="1"/>
              <p:nvPr/>
            </p:nvSpPr>
            <p:spPr>
              <a:xfrm>
                <a:off x="6181836" y="5027890"/>
                <a:ext cx="500137"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𝑩𝑽</m:t>
                          </m:r>
                        </m:num>
                        <m:den>
                          <m:r>
                            <a:rPr lang="vi-VN"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6324" name="TextBox 6323">
                <a:extLst>
                  <a:ext uri="{FF2B5EF4-FFF2-40B4-BE49-F238E27FC236}">
                    <a16:creationId xmlns:a16="http://schemas.microsoft.com/office/drawing/2014/main" id="{CD790CDA-2E2A-18D9-E98D-C63AF4594102}"/>
                  </a:ext>
                </a:extLst>
              </p:cNvPr>
              <p:cNvSpPr txBox="1">
                <a:spLocks noRot="1" noChangeAspect="1" noMove="1" noResize="1" noEditPoints="1" noAdjustHandles="1" noChangeArrowheads="1" noChangeShapeType="1" noTextEdit="1"/>
              </p:cNvSpPr>
              <p:nvPr/>
            </p:nvSpPr>
            <p:spPr>
              <a:xfrm>
                <a:off x="6181836" y="5027890"/>
                <a:ext cx="500137" cy="691471"/>
              </a:xfrm>
              <a:prstGeom prst="rect">
                <a:avLst/>
              </a:prstGeom>
              <a:blipFill>
                <a:blip r:embed="rId1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325" name="TextBox 6324">
                <a:extLst>
                  <a:ext uri="{FF2B5EF4-FFF2-40B4-BE49-F238E27FC236}">
                    <a16:creationId xmlns:a16="http://schemas.microsoft.com/office/drawing/2014/main" id="{C4F3756B-3F12-FCBD-1DDD-31B88649E4CA}"/>
                  </a:ext>
                </a:extLst>
              </p:cNvPr>
              <p:cNvSpPr txBox="1"/>
              <p:nvPr/>
            </p:nvSpPr>
            <p:spPr>
              <a:xfrm>
                <a:off x="8383881" y="4938143"/>
                <a:ext cx="448841" cy="69910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pt-BR" sz="2400" b="1" i="1" smtClean="0">
                              <a:solidFill>
                                <a:srgbClr val="E71D73"/>
                              </a:solidFill>
                              <a:latin typeface="Cambria Math" panose="02040503050406030204" pitchFamily="18" charset="0"/>
                            </a:rPr>
                          </m:ctrlPr>
                        </m:fPr>
                        <m:num>
                          <m:r>
                            <a:rPr lang="vi-VN" sz="2400" b="1" i="1" smtClean="0">
                              <a:solidFill>
                                <a:srgbClr val="E71D73"/>
                              </a:solidFill>
                              <a:latin typeface="Cambria Math" panose="02040503050406030204" pitchFamily="18" charset="0"/>
                            </a:rPr>
                            <m:t>𝒃𝒗</m:t>
                          </m:r>
                        </m:num>
                        <m:den>
                          <m:r>
                            <a:rPr lang="vi-VN" sz="2400" b="1" i="1" smtClean="0">
                              <a:solidFill>
                                <a:srgbClr val="E71D73"/>
                              </a:solidFill>
                              <a:latin typeface="Cambria Math" panose="02040503050406030204" pitchFamily="18" charset="0"/>
                            </a:rPr>
                            <m:t>𝒃𝒗</m:t>
                          </m:r>
                        </m:den>
                      </m:f>
                    </m:oMath>
                  </m:oMathPara>
                </a14:m>
                <a:endParaRPr lang="en-US" sz="2400" b="1" dirty="0">
                  <a:solidFill>
                    <a:srgbClr val="E71D73"/>
                  </a:solidFill>
                </a:endParaRPr>
              </a:p>
            </p:txBody>
          </p:sp>
        </mc:Choice>
        <mc:Fallback xmlns="">
          <p:sp>
            <p:nvSpPr>
              <p:cNvPr id="6325" name="TextBox 6324">
                <a:extLst>
                  <a:ext uri="{FF2B5EF4-FFF2-40B4-BE49-F238E27FC236}">
                    <a16:creationId xmlns:a16="http://schemas.microsoft.com/office/drawing/2014/main" id="{C4F3756B-3F12-FCBD-1DDD-31B88649E4CA}"/>
                  </a:ext>
                </a:extLst>
              </p:cNvPr>
              <p:cNvSpPr txBox="1">
                <a:spLocks noRot="1" noChangeAspect="1" noMove="1" noResize="1" noEditPoints="1" noAdjustHandles="1" noChangeArrowheads="1" noChangeShapeType="1" noTextEdit="1"/>
              </p:cNvSpPr>
              <p:nvPr/>
            </p:nvSpPr>
            <p:spPr>
              <a:xfrm>
                <a:off x="8383881" y="4938143"/>
                <a:ext cx="448841" cy="699102"/>
              </a:xfrm>
              <a:prstGeom prst="rect">
                <a:avLst/>
              </a:prstGeom>
              <a:blipFill>
                <a:blip r:embed="rId14"/>
                <a:stretch>
                  <a:fillRect/>
                </a:stretch>
              </a:blipFill>
            </p:spPr>
            <p:txBody>
              <a:bodyPr/>
              <a:lstStyle/>
              <a:p>
                <a:r>
                  <a:rPr lang="en-US">
                    <a:noFill/>
                  </a:rPr>
                  <a:t> </a:t>
                </a:r>
              </a:p>
            </p:txBody>
          </p:sp>
        </mc:Fallback>
      </mc:AlternateContent>
      <p:cxnSp>
        <p:nvCxnSpPr>
          <p:cNvPr id="6327" name="Straight Arrow Connector 6326">
            <a:extLst>
              <a:ext uri="{FF2B5EF4-FFF2-40B4-BE49-F238E27FC236}">
                <a16:creationId xmlns:a16="http://schemas.microsoft.com/office/drawing/2014/main" id="{9B2FAB76-8DF8-3126-07F8-5FA41FCB73D8}"/>
              </a:ext>
            </a:extLst>
          </p:cNvPr>
          <p:cNvCxnSpPr>
            <a:cxnSpLocks/>
          </p:cNvCxnSpPr>
          <p:nvPr/>
        </p:nvCxnSpPr>
        <p:spPr>
          <a:xfrm flipH="1">
            <a:off x="6382209" y="4359802"/>
            <a:ext cx="2467884" cy="5941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28" name="Straight Arrow Connector 6327">
            <a:extLst>
              <a:ext uri="{FF2B5EF4-FFF2-40B4-BE49-F238E27FC236}">
                <a16:creationId xmlns:a16="http://schemas.microsoft.com/office/drawing/2014/main" id="{7A002329-B6D9-9AE0-A2AC-8AF125B8A0F4}"/>
              </a:ext>
            </a:extLst>
          </p:cNvPr>
          <p:cNvCxnSpPr>
            <a:cxnSpLocks/>
          </p:cNvCxnSpPr>
          <p:nvPr/>
        </p:nvCxnSpPr>
        <p:spPr>
          <a:xfrm>
            <a:off x="4917000" y="4446172"/>
            <a:ext cx="1514904" cy="4793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32" name="Straight Arrow Connector 6331">
            <a:extLst>
              <a:ext uri="{FF2B5EF4-FFF2-40B4-BE49-F238E27FC236}">
                <a16:creationId xmlns:a16="http://schemas.microsoft.com/office/drawing/2014/main" id="{44922E4D-415F-58E6-59CB-60DFA0468EC9}"/>
              </a:ext>
            </a:extLst>
          </p:cNvPr>
          <p:cNvCxnSpPr>
            <a:cxnSpLocks/>
            <a:endCxn id="6325" idx="0"/>
          </p:cNvCxnSpPr>
          <p:nvPr/>
        </p:nvCxnSpPr>
        <p:spPr>
          <a:xfrm>
            <a:off x="6153415" y="4420914"/>
            <a:ext cx="2454887" cy="5172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35" name="Straight Arrow Connector 6334">
            <a:extLst>
              <a:ext uri="{FF2B5EF4-FFF2-40B4-BE49-F238E27FC236}">
                <a16:creationId xmlns:a16="http://schemas.microsoft.com/office/drawing/2014/main" id="{75E8EFE6-B38F-9B23-8D0A-BEBA4426621D}"/>
              </a:ext>
            </a:extLst>
          </p:cNvPr>
          <p:cNvCxnSpPr>
            <a:cxnSpLocks/>
            <a:stCxn id="6323" idx="2"/>
            <a:endCxn id="6325" idx="0"/>
          </p:cNvCxnSpPr>
          <p:nvPr/>
        </p:nvCxnSpPr>
        <p:spPr>
          <a:xfrm flipH="1">
            <a:off x="8608302" y="4359802"/>
            <a:ext cx="500623" cy="5783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4634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DF3268B-FDCD-4ECA-9794-CC34FA45901B}"/>
              </a:ext>
            </a:extLst>
          </p:cNvPr>
          <p:cNvSpPr/>
          <p:nvPr/>
        </p:nvSpPr>
        <p:spPr>
          <a:xfrm>
            <a:off x="1253944" y="1197555"/>
            <a:ext cx="10173047" cy="4857885"/>
          </a:xfrm>
          <a:prstGeom prst="rect">
            <a:avLst/>
          </a:prstGeom>
          <a:solidFill>
            <a:srgbClr val="EFFBFA"/>
          </a:solidFill>
          <a:ln w="25400" cap="flat" cmpd="sng" algn="ctr">
            <a:solidFill>
              <a:srgbClr val="D1F1EF">
                <a:shade val="50000"/>
              </a:srgbClr>
            </a:solidFill>
            <a:prstDash val="solid"/>
          </a:ln>
          <a:effectLst/>
        </p:spPr>
        <p:txBody>
          <a:bodyPr rtlCol="0" anchor="ctr"/>
          <a:lstStyle/>
          <a:p>
            <a:pPr marL="0" indent="0" algn="just">
              <a:lnSpc>
                <a:spcPct val="150000"/>
              </a:lnSpc>
              <a:buNone/>
            </a:pPr>
            <a:r>
              <a:rPr kumimoji="0" lang="en-US" sz="2000" i="0" u="none" strike="noStrike" kern="0" cap="none" spc="0" normalizeH="0" baseline="0" noProof="0" dirty="0">
                <a:ln>
                  <a:noFill/>
                </a:ln>
                <a:solidFill>
                  <a:srgbClr val="1C3E71"/>
                </a:solidFill>
                <a:effectLst/>
                <a:uLnTx/>
                <a:uFillTx/>
                <a:ea typeface="Roboto" panose="02000000000000000000" pitchFamily="2" charset="0"/>
                <a:cs typeface="+mn-cs"/>
                <a:sym typeface="Arial"/>
              </a:rPr>
              <a:t>   </a:t>
            </a:r>
            <a:r>
              <a:rPr lang="vi-VN" sz="2000" b="1" kern="0" dirty="0" smtClean="0">
                <a:solidFill>
                  <a:srgbClr val="1C3E71"/>
                </a:solidFill>
                <a:ea typeface="Roboto" panose="02000000000000000000" pitchFamily="2" charset="0"/>
                <a:sym typeface="Arial"/>
              </a:rPr>
              <a:t>- </a:t>
            </a:r>
            <a:r>
              <a:rPr lang="vi-VN" sz="2000" b="1" kern="0" dirty="0">
                <a:solidFill>
                  <a:srgbClr val="1C3E71"/>
                </a:solidFill>
                <a:ea typeface="Roboto" panose="02000000000000000000" pitchFamily="2" charset="0"/>
                <a:sym typeface="Arial"/>
              </a:rPr>
              <a:t>Cơ sở tế bào học: </a:t>
            </a:r>
            <a:r>
              <a:rPr lang="vi-VN" sz="2000" kern="0" dirty="0">
                <a:solidFill>
                  <a:srgbClr val="1C3E71"/>
                </a:solidFill>
                <a:ea typeface="Roboto" panose="02000000000000000000" pitchFamily="2" charset="0"/>
                <a:sym typeface="Arial"/>
              </a:rPr>
              <a:t>mỗi gene nằm trên NST tại một vị trí xác định gọi là locus, các gene phân bố dọc theo chiều dài của NST, các NST phân li trong giảm phân dẫn tới các gene trên cùng một NST phân li cùng nhau</a:t>
            </a:r>
            <a:r>
              <a:rPr lang="vi-VN" sz="2000" kern="0" dirty="0" smtClean="0">
                <a:solidFill>
                  <a:srgbClr val="1C3E71"/>
                </a:solidFill>
                <a:ea typeface="Roboto" panose="02000000000000000000" pitchFamily="2" charset="0"/>
                <a:sym typeface="Arial"/>
              </a:rPr>
              <a:t>.</a:t>
            </a:r>
            <a:endParaRPr lang="vi-VN" sz="2000" kern="0" dirty="0">
              <a:solidFill>
                <a:srgbClr val="1C3E71"/>
              </a:solidFill>
              <a:ea typeface="Roboto" panose="02000000000000000000" pitchFamily="2" charset="0"/>
              <a:sym typeface="Arial"/>
            </a:endParaRPr>
          </a:p>
        </p:txBody>
      </p:sp>
      <p:pic>
        <p:nvPicPr>
          <p:cNvPr id="5" name="Picture 14" descr="Copyright - Free files and folders icons">
            <a:extLst>
              <a:ext uri="{FF2B5EF4-FFF2-40B4-BE49-F238E27FC236}">
                <a16:creationId xmlns:a16="http://schemas.microsoft.com/office/drawing/2014/main" id="{D520CC94-C8C0-4571-B086-D98EE05D7F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9564" y="1134292"/>
            <a:ext cx="870889" cy="87088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E27D33F-BEDF-4102-8C7C-A3004F9CD4DF}"/>
              </a:ext>
            </a:extLst>
          </p:cNvPr>
          <p:cNvSpPr txBox="1"/>
          <p:nvPr/>
        </p:nvSpPr>
        <p:spPr>
          <a:xfrm>
            <a:off x="3551833" y="344403"/>
            <a:ext cx="2529860" cy="584775"/>
          </a:xfrm>
          <a:prstGeom prst="rect">
            <a:avLst/>
          </a:prstGeom>
          <a:noFill/>
        </p:spPr>
        <p:txBody>
          <a:bodyPr wrap="none" rtlCol="0">
            <a:spAutoFit/>
          </a:bodyPr>
          <a:lstStyle/>
          <a:p>
            <a:pPr marL="0" indent="0">
              <a:spcBef>
                <a:spcPts val="0"/>
              </a:spcBef>
              <a:buFont typeface="Arial" panose="020B0604020202020204" pitchFamily="34" charset="0"/>
              <a:buNone/>
            </a:pPr>
            <a:r>
              <a:rPr lang="vi-VN" sz="3200" b="1" dirty="0" smtClean="0">
                <a:solidFill>
                  <a:srgbClr val="1C3E71"/>
                </a:solidFill>
                <a:latin typeface="+mj-lt"/>
                <a:ea typeface="Roboto" panose="02000000000000000000" pitchFamily="2" charset="0"/>
              </a:rPr>
              <a:t> </a:t>
            </a:r>
            <a:r>
              <a:rPr lang="en-US" sz="3200" b="1" dirty="0">
                <a:solidFill>
                  <a:srgbClr val="1C3E71"/>
                </a:solidFill>
                <a:latin typeface="+mj-lt"/>
                <a:ea typeface="Roboto" panose="02000000000000000000" pitchFamily="2" charset="0"/>
              </a:rPr>
              <a:t>L</a:t>
            </a:r>
            <a:r>
              <a:rPr lang="vi-VN" sz="3200" b="1" dirty="0" smtClean="0">
                <a:solidFill>
                  <a:srgbClr val="1C3E71"/>
                </a:solidFill>
                <a:latin typeface="+mj-lt"/>
                <a:ea typeface="Roboto" panose="02000000000000000000" pitchFamily="2" charset="0"/>
              </a:rPr>
              <a:t>iên </a:t>
            </a:r>
            <a:r>
              <a:rPr lang="vi-VN" sz="3200" b="1" dirty="0">
                <a:solidFill>
                  <a:srgbClr val="1C3E71"/>
                </a:solidFill>
                <a:latin typeface="+mj-lt"/>
                <a:ea typeface="Roboto" panose="02000000000000000000" pitchFamily="2" charset="0"/>
              </a:rPr>
              <a:t>kết gene</a:t>
            </a:r>
            <a:endParaRPr lang="en-US" sz="3200" b="1" dirty="0">
              <a:solidFill>
                <a:srgbClr val="1C3E71"/>
              </a:solidFill>
              <a:latin typeface="+mj-lt"/>
              <a:ea typeface="Roboto" panose="02000000000000000000" pitchFamily="2" charset="0"/>
            </a:endParaRPr>
          </a:p>
        </p:txBody>
      </p:sp>
    </p:spTree>
    <p:extLst>
      <p:ext uri="{BB962C8B-B14F-4D97-AF65-F5344CB8AC3E}">
        <p14:creationId xmlns:p14="http://schemas.microsoft.com/office/powerpoint/2010/main" val="8666896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1959</Words>
  <Application>Microsoft Office PowerPoint</Application>
  <PresentationFormat>Widescreen</PresentationFormat>
  <Paragraphs>337</Paragraphs>
  <Slides>29</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Arial</vt:lpstr>
      <vt:lpstr>Calibri</vt:lpstr>
      <vt:lpstr>Calibri Light</vt:lpstr>
      <vt:lpstr>Cambria Math</vt:lpstr>
      <vt:lpstr>Krona One</vt:lpstr>
      <vt:lpstr>Montserrat</vt:lpstr>
      <vt:lpstr>Nunito Light</vt:lpstr>
      <vt:lpstr>Roboto</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PC</cp:lastModifiedBy>
  <cp:revision>7</cp:revision>
  <dcterms:created xsi:type="dcterms:W3CDTF">2024-11-20T14:45:33Z</dcterms:created>
  <dcterms:modified xsi:type="dcterms:W3CDTF">2026-02-07T07:41:02Z</dcterms:modified>
</cp:coreProperties>
</file>