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slideLayouts/slideLayout13.xml" ContentType="application/vnd.openxmlformats-officedocument.presentationml.slideLayout+xml"/>
  <Override PartName="/ppt/theme/theme1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1" r:id="rId3"/>
    <p:sldMasterId id="2147483683" r:id="rId4"/>
    <p:sldMasterId id="2147483685" r:id="rId5"/>
    <p:sldMasterId id="2147483687" r:id="rId6"/>
    <p:sldMasterId id="2147483689" r:id="rId7"/>
    <p:sldMasterId id="2147483691" r:id="rId8"/>
    <p:sldMasterId id="2147483693" r:id="rId9"/>
    <p:sldMasterId id="2147483695" r:id="rId10"/>
    <p:sldMasterId id="2147483697" r:id="rId11"/>
    <p:sldMasterId id="2147483699" r:id="rId12"/>
    <p:sldMasterId id="2147483701" r:id="rId13"/>
    <p:sldMasterId id="2147483703" r:id="rId14"/>
    <p:sldMasterId id="2147483707" r:id="rId15"/>
  </p:sldMasterIdLst>
  <p:notesMasterIdLst>
    <p:notesMasterId r:id="rId29"/>
  </p:notesMasterIdLst>
  <p:sldIdLst>
    <p:sldId id="433" r:id="rId16"/>
    <p:sldId id="435" r:id="rId17"/>
    <p:sldId id="457" r:id="rId18"/>
    <p:sldId id="462" r:id="rId19"/>
    <p:sldId id="440" r:id="rId20"/>
    <p:sldId id="263" r:id="rId21"/>
    <p:sldId id="266" r:id="rId22"/>
    <p:sldId id="443" r:id="rId23"/>
    <p:sldId id="444" r:id="rId24"/>
    <p:sldId id="460" r:id="rId25"/>
    <p:sldId id="464" r:id="rId26"/>
    <p:sldId id="467" r:id="rId27"/>
    <p:sldId id="451" r:id="rId28"/>
  </p:sldIdLst>
  <p:sldSz cx="12192000" cy="6858000"/>
  <p:notesSz cx="6858000" cy="9144000"/>
  <p:embeddedFontLst>
    <p:embeddedFont>
      <p:font typeface="Century Gothic" panose="020B0604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2o8X7JDSbPNLm1QAusoMJa9ag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font" Target="fonts/font2.fntdata"/><Relationship Id="rId52"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8CBF-73D9-4A21-A8F6-363875BAA8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BC69EEA-6DBC-4AF3-B081-E7B15CF6789C}">
      <dgm:prSet phldrT="[Text]" custT="1"/>
      <dgm:spPr>
        <a:solidFill>
          <a:schemeClr val="accent6">
            <a:lumMod val="20000"/>
            <a:lumOff val="80000"/>
          </a:schemeClr>
        </a:solidFill>
      </dgm:spPr>
      <dgm:t>
        <a:bodyPr/>
        <a:lstStyle/>
        <a:p>
          <a:r>
            <a:rPr lang="en-US" sz="2800" b="1" dirty="0">
              <a:solidFill>
                <a:srgbClr val="002060"/>
              </a:solidFill>
              <a:latin typeface="Times New Roman" pitchFamily="18" charset="0"/>
              <a:cs typeface="Times New Roman" pitchFamily="18" charset="0"/>
            </a:rPr>
            <a:t>I. THÍ NGHIỆM CỦA CORRENS VỀ DI TRUYỀN GENE NGOÀI NHÂN</a:t>
          </a:r>
        </a:p>
      </dgm:t>
    </dgm:pt>
    <dgm:pt modelId="{93A84D35-EC3D-4A7C-AA83-F5BDF2EBF319}" type="parTrans" cxnId="{8C8AF9AB-F733-4C65-B1A0-6B1A2D80AFEE}">
      <dgm:prSet/>
      <dgm:spPr/>
      <dgm:t>
        <a:bodyPr/>
        <a:lstStyle/>
        <a:p>
          <a:endParaRPr lang="en-US"/>
        </a:p>
      </dgm:t>
    </dgm:pt>
    <dgm:pt modelId="{2A0C9D43-CA6C-4685-90B8-6E369B6FAAB6}" type="sibTrans" cxnId="{8C8AF9AB-F733-4C65-B1A0-6B1A2D80AFEE}">
      <dgm:prSet/>
      <dgm:spPr/>
      <dgm:t>
        <a:bodyPr/>
        <a:lstStyle/>
        <a:p>
          <a:endParaRPr lang="en-US"/>
        </a:p>
      </dgm:t>
    </dgm:pt>
    <dgm:pt modelId="{9B5F9C73-38BA-4A36-8C07-C70B3D759791}">
      <dgm:prSet phldrT="[Text]" custT="1"/>
      <dgm:spPr>
        <a:solidFill>
          <a:schemeClr val="accent6">
            <a:lumMod val="20000"/>
            <a:lumOff val="80000"/>
          </a:schemeClr>
        </a:solidFill>
      </dgm:spPr>
      <dgm:t>
        <a:bodyPr/>
        <a:lstStyle/>
        <a:p>
          <a:r>
            <a:rPr lang="en-US" sz="2800" b="1" dirty="0">
              <a:solidFill>
                <a:srgbClr val="002060"/>
              </a:solidFill>
              <a:latin typeface="Times New Roman" pitchFamily="18" charset="0"/>
              <a:cs typeface="Times New Roman" pitchFamily="18" charset="0"/>
            </a:rPr>
            <a:t>II. ĐẶC ĐIỂM DI TRUYỀN GENE NGOÀI NHÂN</a:t>
          </a:r>
        </a:p>
      </dgm:t>
    </dgm:pt>
    <dgm:pt modelId="{06856714-0D5D-4EF9-981F-617F40ED1A6A}" type="parTrans" cxnId="{C1786AB0-AB55-4FD4-B574-005C8D99787A}">
      <dgm:prSet/>
      <dgm:spPr/>
      <dgm:t>
        <a:bodyPr/>
        <a:lstStyle/>
        <a:p>
          <a:endParaRPr lang="en-US"/>
        </a:p>
      </dgm:t>
    </dgm:pt>
    <dgm:pt modelId="{A6292E9A-3B86-4672-910E-3C6A02CE7211}" type="sibTrans" cxnId="{C1786AB0-AB55-4FD4-B574-005C8D99787A}">
      <dgm:prSet/>
      <dgm:spPr/>
      <dgm:t>
        <a:bodyPr/>
        <a:lstStyle/>
        <a:p>
          <a:endParaRPr lang="en-US"/>
        </a:p>
      </dgm:t>
    </dgm:pt>
    <dgm:pt modelId="{C87686DA-2EA6-4B47-8079-2FF949F7BD04}">
      <dgm:prSet phldrT="[Text]" custT="1"/>
      <dgm:spPr>
        <a:solidFill>
          <a:schemeClr val="accent6">
            <a:lumMod val="20000"/>
            <a:lumOff val="80000"/>
          </a:schemeClr>
        </a:solidFill>
      </dgm:spPr>
      <dgm:t>
        <a:bodyPr/>
        <a:lstStyle/>
        <a:p>
          <a:r>
            <a:rPr lang="en-US" sz="2800" b="1" dirty="0">
              <a:solidFill>
                <a:srgbClr val="002060"/>
              </a:solidFill>
              <a:latin typeface="Times New Roman" pitchFamily="18" charset="0"/>
              <a:cs typeface="Times New Roman" pitchFamily="18" charset="0"/>
            </a:rPr>
            <a:t>III. ỨNG DỤNG DI TRUYỀN GENE NGOÀI NHÂN</a:t>
          </a:r>
        </a:p>
      </dgm:t>
    </dgm:pt>
    <dgm:pt modelId="{501AB399-918B-4E6C-8BFE-5F2A0C3508B3}" type="parTrans" cxnId="{3F091853-50BD-4DEE-97B9-62A96BD2C5D0}">
      <dgm:prSet/>
      <dgm:spPr/>
      <dgm:t>
        <a:bodyPr/>
        <a:lstStyle/>
        <a:p>
          <a:endParaRPr lang="en-US"/>
        </a:p>
      </dgm:t>
    </dgm:pt>
    <dgm:pt modelId="{94A64B1E-50F6-4042-B191-25482753E6AC}" type="sibTrans" cxnId="{3F091853-50BD-4DEE-97B9-62A96BD2C5D0}">
      <dgm:prSet/>
      <dgm:spPr/>
      <dgm:t>
        <a:bodyPr/>
        <a:lstStyle/>
        <a:p>
          <a:endParaRPr lang="en-US"/>
        </a:p>
      </dgm:t>
    </dgm:pt>
    <dgm:pt modelId="{BDA8FF3E-FBFD-471D-976C-1F6A2BCDF243}" type="pres">
      <dgm:prSet presAssocID="{67B68CBF-73D9-4A21-A8F6-363875BAA885}" presName="linear" presStyleCnt="0">
        <dgm:presLayoutVars>
          <dgm:dir/>
          <dgm:animLvl val="lvl"/>
          <dgm:resizeHandles val="exact"/>
        </dgm:presLayoutVars>
      </dgm:prSet>
      <dgm:spPr/>
      <dgm:t>
        <a:bodyPr/>
        <a:lstStyle/>
        <a:p>
          <a:endParaRPr lang="en-US"/>
        </a:p>
      </dgm:t>
    </dgm:pt>
    <dgm:pt modelId="{4F2836AC-65B6-4491-9092-66D19FCE5269}" type="pres">
      <dgm:prSet presAssocID="{2BC69EEA-6DBC-4AF3-B081-E7B15CF6789C}" presName="parentLin" presStyleCnt="0"/>
      <dgm:spPr/>
    </dgm:pt>
    <dgm:pt modelId="{A0EA383F-9619-4B54-8074-B42689CC83B0}" type="pres">
      <dgm:prSet presAssocID="{2BC69EEA-6DBC-4AF3-B081-E7B15CF6789C}" presName="parentLeftMargin" presStyleLbl="node1" presStyleIdx="0" presStyleCnt="3"/>
      <dgm:spPr/>
      <dgm:t>
        <a:bodyPr/>
        <a:lstStyle/>
        <a:p>
          <a:endParaRPr lang="en-US"/>
        </a:p>
      </dgm:t>
    </dgm:pt>
    <dgm:pt modelId="{87C0B985-B5DC-4145-B8CD-CB762228D97C}" type="pres">
      <dgm:prSet presAssocID="{2BC69EEA-6DBC-4AF3-B081-E7B15CF6789C}" presName="parentText" presStyleLbl="node1" presStyleIdx="0" presStyleCnt="3" custScaleX="176036" custScaleY="127529" custLinFactNeighborX="-78790" custLinFactNeighborY="19898">
        <dgm:presLayoutVars>
          <dgm:chMax val="0"/>
          <dgm:bulletEnabled val="1"/>
        </dgm:presLayoutVars>
      </dgm:prSet>
      <dgm:spPr/>
      <dgm:t>
        <a:bodyPr/>
        <a:lstStyle/>
        <a:p>
          <a:endParaRPr lang="en-US"/>
        </a:p>
      </dgm:t>
    </dgm:pt>
    <dgm:pt modelId="{3B0C6571-AD04-44FE-9F24-6F17F400227D}" type="pres">
      <dgm:prSet presAssocID="{2BC69EEA-6DBC-4AF3-B081-E7B15CF6789C}" presName="negativeSpace" presStyleCnt="0"/>
      <dgm:spPr/>
    </dgm:pt>
    <dgm:pt modelId="{EF763602-5B23-4A5B-B61A-05647EA13090}" type="pres">
      <dgm:prSet presAssocID="{2BC69EEA-6DBC-4AF3-B081-E7B15CF6789C}" presName="childText" presStyleLbl="conFgAcc1" presStyleIdx="0" presStyleCnt="3">
        <dgm:presLayoutVars>
          <dgm:bulletEnabled val="1"/>
        </dgm:presLayoutVars>
      </dgm:prSet>
      <dgm:spPr/>
    </dgm:pt>
    <dgm:pt modelId="{C359791A-A72E-48CD-9AA4-83AAE7BB0153}" type="pres">
      <dgm:prSet presAssocID="{2A0C9D43-CA6C-4685-90B8-6E369B6FAAB6}" presName="spaceBetweenRectangles" presStyleCnt="0"/>
      <dgm:spPr/>
    </dgm:pt>
    <dgm:pt modelId="{B1204A72-918F-495A-A4E4-39E26712608B}" type="pres">
      <dgm:prSet presAssocID="{9B5F9C73-38BA-4A36-8C07-C70B3D759791}" presName="parentLin" presStyleCnt="0"/>
      <dgm:spPr/>
    </dgm:pt>
    <dgm:pt modelId="{ADD83413-D291-4ABB-B96E-452F5041AAA8}" type="pres">
      <dgm:prSet presAssocID="{9B5F9C73-38BA-4A36-8C07-C70B3D759791}" presName="parentLeftMargin" presStyleLbl="node1" presStyleIdx="0" presStyleCnt="3"/>
      <dgm:spPr/>
      <dgm:t>
        <a:bodyPr/>
        <a:lstStyle/>
        <a:p>
          <a:endParaRPr lang="en-US"/>
        </a:p>
      </dgm:t>
    </dgm:pt>
    <dgm:pt modelId="{F113DD8F-F601-4F5B-922A-A6F17617A7B0}" type="pres">
      <dgm:prSet presAssocID="{9B5F9C73-38BA-4A36-8C07-C70B3D759791}" presName="parentText" presStyleLbl="node1" presStyleIdx="1" presStyleCnt="3" custScaleX="142857" custScaleY="132456" custLinFactNeighborX="-82640" custLinFactNeighborY="18620">
        <dgm:presLayoutVars>
          <dgm:chMax val="0"/>
          <dgm:bulletEnabled val="1"/>
        </dgm:presLayoutVars>
      </dgm:prSet>
      <dgm:spPr/>
      <dgm:t>
        <a:bodyPr/>
        <a:lstStyle/>
        <a:p>
          <a:endParaRPr lang="en-US"/>
        </a:p>
      </dgm:t>
    </dgm:pt>
    <dgm:pt modelId="{419707AE-6B23-421E-B4AB-B087231D2F9C}" type="pres">
      <dgm:prSet presAssocID="{9B5F9C73-38BA-4A36-8C07-C70B3D759791}" presName="negativeSpace" presStyleCnt="0"/>
      <dgm:spPr/>
    </dgm:pt>
    <dgm:pt modelId="{6E784B2C-77A1-496D-9CF0-90195809D034}" type="pres">
      <dgm:prSet presAssocID="{9B5F9C73-38BA-4A36-8C07-C70B3D759791}" presName="childText" presStyleLbl="conFgAcc1" presStyleIdx="1" presStyleCnt="3">
        <dgm:presLayoutVars>
          <dgm:bulletEnabled val="1"/>
        </dgm:presLayoutVars>
      </dgm:prSet>
      <dgm:spPr/>
    </dgm:pt>
    <dgm:pt modelId="{3559679E-C2F6-413D-8F70-107CCCB5DCC5}" type="pres">
      <dgm:prSet presAssocID="{A6292E9A-3B86-4672-910E-3C6A02CE7211}" presName="spaceBetweenRectangles" presStyleCnt="0"/>
      <dgm:spPr/>
    </dgm:pt>
    <dgm:pt modelId="{363A6868-AC45-4DCC-910C-0C0473A4F959}" type="pres">
      <dgm:prSet presAssocID="{C87686DA-2EA6-4B47-8079-2FF949F7BD04}" presName="parentLin" presStyleCnt="0"/>
      <dgm:spPr/>
    </dgm:pt>
    <dgm:pt modelId="{E1B8D296-6B7C-4717-8E42-185105C627E2}" type="pres">
      <dgm:prSet presAssocID="{C87686DA-2EA6-4B47-8079-2FF949F7BD04}" presName="parentLeftMargin" presStyleLbl="node1" presStyleIdx="1" presStyleCnt="3"/>
      <dgm:spPr/>
      <dgm:t>
        <a:bodyPr/>
        <a:lstStyle/>
        <a:p>
          <a:endParaRPr lang="en-US"/>
        </a:p>
      </dgm:t>
    </dgm:pt>
    <dgm:pt modelId="{6262FF82-AE1C-46D1-80C1-EE2E987116B8}" type="pres">
      <dgm:prSet presAssocID="{C87686DA-2EA6-4B47-8079-2FF949F7BD04}" presName="parentText" presStyleLbl="node1" presStyleIdx="2" presStyleCnt="3" custScaleX="142857" custScaleY="122100" custLinFactNeighborX="-77625" custLinFactNeighborY="20282">
        <dgm:presLayoutVars>
          <dgm:chMax val="0"/>
          <dgm:bulletEnabled val="1"/>
        </dgm:presLayoutVars>
      </dgm:prSet>
      <dgm:spPr/>
      <dgm:t>
        <a:bodyPr/>
        <a:lstStyle/>
        <a:p>
          <a:endParaRPr lang="en-US"/>
        </a:p>
      </dgm:t>
    </dgm:pt>
    <dgm:pt modelId="{BACC3281-F509-4083-8596-E6506B889581}" type="pres">
      <dgm:prSet presAssocID="{C87686DA-2EA6-4B47-8079-2FF949F7BD04}" presName="negativeSpace" presStyleCnt="0"/>
      <dgm:spPr/>
    </dgm:pt>
    <dgm:pt modelId="{7F9FED10-FE5B-4AC3-B6AE-584DC33AFF94}" type="pres">
      <dgm:prSet presAssocID="{C87686DA-2EA6-4B47-8079-2FF949F7BD04}" presName="childText" presStyleLbl="conFgAcc1" presStyleIdx="2" presStyleCnt="3">
        <dgm:presLayoutVars>
          <dgm:bulletEnabled val="1"/>
        </dgm:presLayoutVars>
      </dgm:prSet>
      <dgm:spPr/>
    </dgm:pt>
  </dgm:ptLst>
  <dgm:cxnLst>
    <dgm:cxn modelId="{8C8AF9AB-F733-4C65-B1A0-6B1A2D80AFEE}" srcId="{67B68CBF-73D9-4A21-A8F6-363875BAA885}" destId="{2BC69EEA-6DBC-4AF3-B081-E7B15CF6789C}" srcOrd="0" destOrd="0" parTransId="{93A84D35-EC3D-4A7C-AA83-F5BDF2EBF319}" sibTransId="{2A0C9D43-CA6C-4685-90B8-6E369B6FAAB6}"/>
    <dgm:cxn modelId="{A25EFFC2-BFE2-45F6-95D9-4EAC1442AAD3}" type="presOf" srcId="{C87686DA-2EA6-4B47-8079-2FF949F7BD04}" destId="{6262FF82-AE1C-46D1-80C1-EE2E987116B8}" srcOrd="1" destOrd="0" presId="urn:microsoft.com/office/officeart/2005/8/layout/list1"/>
    <dgm:cxn modelId="{B67E2156-0FE5-46DC-AF9B-7BCA66773719}" type="presOf" srcId="{2BC69EEA-6DBC-4AF3-B081-E7B15CF6789C}" destId="{87C0B985-B5DC-4145-B8CD-CB762228D97C}" srcOrd="1" destOrd="0" presId="urn:microsoft.com/office/officeart/2005/8/layout/list1"/>
    <dgm:cxn modelId="{C1786AB0-AB55-4FD4-B574-005C8D99787A}" srcId="{67B68CBF-73D9-4A21-A8F6-363875BAA885}" destId="{9B5F9C73-38BA-4A36-8C07-C70B3D759791}" srcOrd="1" destOrd="0" parTransId="{06856714-0D5D-4EF9-981F-617F40ED1A6A}" sibTransId="{A6292E9A-3B86-4672-910E-3C6A02CE7211}"/>
    <dgm:cxn modelId="{43BF75F6-E853-4C2C-A281-FEFAE6BE76BB}" type="presOf" srcId="{9B5F9C73-38BA-4A36-8C07-C70B3D759791}" destId="{F113DD8F-F601-4F5B-922A-A6F17617A7B0}" srcOrd="1" destOrd="0" presId="urn:microsoft.com/office/officeart/2005/8/layout/list1"/>
    <dgm:cxn modelId="{94E007C7-2E27-4C56-A34E-342B1FC60806}" type="presOf" srcId="{67B68CBF-73D9-4A21-A8F6-363875BAA885}" destId="{BDA8FF3E-FBFD-471D-976C-1F6A2BCDF243}" srcOrd="0" destOrd="0" presId="urn:microsoft.com/office/officeart/2005/8/layout/list1"/>
    <dgm:cxn modelId="{44B99CBC-5F56-4C30-8A28-0D4E3B758560}" type="presOf" srcId="{2BC69EEA-6DBC-4AF3-B081-E7B15CF6789C}" destId="{A0EA383F-9619-4B54-8074-B42689CC83B0}" srcOrd="0" destOrd="0" presId="urn:microsoft.com/office/officeart/2005/8/layout/list1"/>
    <dgm:cxn modelId="{D63EAD27-9BCC-47F9-B82D-8FA380FDDC7C}" type="presOf" srcId="{C87686DA-2EA6-4B47-8079-2FF949F7BD04}" destId="{E1B8D296-6B7C-4717-8E42-185105C627E2}" srcOrd="0" destOrd="0" presId="urn:microsoft.com/office/officeart/2005/8/layout/list1"/>
    <dgm:cxn modelId="{18A2C5BD-FB05-4CC6-9B35-A4653F917574}" type="presOf" srcId="{9B5F9C73-38BA-4A36-8C07-C70B3D759791}" destId="{ADD83413-D291-4ABB-B96E-452F5041AAA8}" srcOrd="0" destOrd="0" presId="urn:microsoft.com/office/officeart/2005/8/layout/list1"/>
    <dgm:cxn modelId="{3F091853-50BD-4DEE-97B9-62A96BD2C5D0}" srcId="{67B68CBF-73D9-4A21-A8F6-363875BAA885}" destId="{C87686DA-2EA6-4B47-8079-2FF949F7BD04}" srcOrd="2" destOrd="0" parTransId="{501AB399-918B-4E6C-8BFE-5F2A0C3508B3}" sibTransId="{94A64B1E-50F6-4042-B191-25482753E6AC}"/>
    <dgm:cxn modelId="{1665836C-2A4B-4BA0-9CA9-1D94D5B922A0}" type="presParOf" srcId="{BDA8FF3E-FBFD-471D-976C-1F6A2BCDF243}" destId="{4F2836AC-65B6-4491-9092-66D19FCE5269}" srcOrd="0" destOrd="0" presId="urn:microsoft.com/office/officeart/2005/8/layout/list1"/>
    <dgm:cxn modelId="{E7BE0018-DBAE-42BF-B5D0-E5876C6D2878}" type="presParOf" srcId="{4F2836AC-65B6-4491-9092-66D19FCE5269}" destId="{A0EA383F-9619-4B54-8074-B42689CC83B0}" srcOrd="0" destOrd="0" presId="urn:microsoft.com/office/officeart/2005/8/layout/list1"/>
    <dgm:cxn modelId="{B473C16B-2D7A-4356-8AA5-C0E63EADB5A8}" type="presParOf" srcId="{4F2836AC-65B6-4491-9092-66D19FCE5269}" destId="{87C0B985-B5DC-4145-B8CD-CB762228D97C}" srcOrd="1" destOrd="0" presId="urn:microsoft.com/office/officeart/2005/8/layout/list1"/>
    <dgm:cxn modelId="{FDD2B2D3-61CA-408D-A8E9-93FBEF9AE199}" type="presParOf" srcId="{BDA8FF3E-FBFD-471D-976C-1F6A2BCDF243}" destId="{3B0C6571-AD04-44FE-9F24-6F17F400227D}" srcOrd="1" destOrd="0" presId="urn:microsoft.com/office/officeart/2005/8/layout/list1"/>
    <dgm:cxn modelId="{109FFAD7-0EB7-43AD-9FFE-3B0CCA445586}" type="presParOf" srcId="{BDA8FF3E-FBFD-471D-976C-1F6A2BCDF243}" destId="{EF763602-5B23-4A5B-B61A-05647EA13090}" srcOrd="2" destOrd="0" presId="urn:microsoft.com/office/officeart/2005/8/layout/list1"/>
    <dgm:cxn modelId="{42BD6C3D-F630-48A1-9E51-7F60615187D3}" type="presParOf" srcId="{BDA8FF3E-FBFD-471D-976C-1F6A2BCDF243}" destId="{C359791A-A72E-48CD-9AA4-83AAE7BB0153}" srcOrd="3" destOrd="0" presId="urn:microsoft.com/office/officeart/2005/8/layout/list1"/>
    <dgm:cxn modelId="{A7AFCC88-71F5-4484-9E9E-CBF9985CD44B}" type="presParOf" srcId="{BDA8FF3E-FBFD-471D-976C-1F6A2BCDF243}" destId="{B1204A72-918F-495A-A4E4-39E26712608B}" srcOrd="4" destOrd="0" presId="urn:microsoft.com/office/officeart/2005/8/layout/list1"/>
    <dgm:cxn modelId="{B2A40A3B-EF13-45B8-AD4E-04637B05225A}" type="presParOf" srcId="{B1204A72-918F-495A-A4E4-39E26712608B}" destId="{ADD83413-D291-4ABB-B96E-452F5041AAA8}" srcOrd="0" destOrd="0" presId="urn:microsoft.com/office/officeart/2005/8/layout/list1"/>
    <dgm:cxn modelId="{F173ADB6-412F-4C32-BF4F-64BBAAF7AC0F}" type="presParOf" srcId="{B1204A72-918F-495A-A4E4-39E26712608B}" destId="{F113DD8F-F601-4F5B-922A-A6F17617A7B0}" srcOrd="1" destOrd="0" presId="urn:microsoft.com/office/officeart/2005/8/layout/list1"/>
    <dgm:cxn modelId="{6264AE69-CB72-4DFA-83D6-A42F8D675B3D}" type="presParOf" srcId="{BDA8FF3E-FBFD-471D-976C-1F6A2BCDF243}" destId="{419707AE-6B23-421E-B4AB-B087231D2F9C}" srcOrd="5" destOrd="0" presId="urn:microsoft.com/office/officeart/2005/8/layout/list1"/>
    <dgm:cxn modelId="{A9D29468-151A-4342-B052-6D98EE30F9AC}" type="presParOf" srcId="{BDA8FF3E-FBFD-471D-976C-1F6A2BCDF243}" destId="{6E784B2C-77A1-496D-9CF0-90195809D034}" srcOrd="6" destOrd="0" presId="urn:microsoft.com/office/officeart/2005/8/layout/list1"/>
    <dgm:cxn modelId="{0F369CDF-DAC1-4AA9-9885-85775F89F50A}" type="presParOf" srcId="{BDA8FF3E-FBFD-471D-976C-1F6A2BCDF243}" destId="{3559679E-C2F6-413D-8F70-107CCCB5DCC5}" srcOrd="7" destOrd="0" presId="urn:microsoft.com/office/officeart/2005/8/layout/list1"/>
    <dgm:cxn modelId="{EE694528-54DF-4C5A-BFC7-2933253C01D5}" type="presParOf" srcId="{BDA8FF3E-FBFD-471D-976C-1F6A2BCDF243}" destId="{363A6868-AC45-4DCC-910C-0C0473A4F959}" srcOrd="8" destOrd="0" presId="urn:microsoft.com/office/officeart/2005/8/layout/list1"/>
    <dgm:cxn modelId="{C9F219C8-5135-4E7A-AB07-D1E3BACE6B7C}" type="presParOf" srcId="{363A6868-AC45-4DCC-910C-0C0473A4F959}" destId="{E1B8D296-6B7C-4717-8E42-185105C627E2}" srcOrd="0" destOrd="0" presId="urn:microsoft.com/office/officeart/2005/8/layout/list1"/>
    <dgm:cxn modelId="{2B737747-9CAD-4A50-9508-5CEBCD8FFB19}" type="presParOf" srcId="{363A6868-AC45-4DCC-910C-0C0473A4F959}" destId="{6262FF82-AE1C-46D1-80C1-EE2E987116B8}" srcOrd="1" destOrd="0" presId="urn:microsoft.com/office/officeart/2005/8/layout/list1"/>
    <dgm:cxn modelId="{2C38AC14-BFB3-40BD-9882-B48CA9F011E7}" type="presParOf" srcId="{BDA8FF3E-FBFD-471D-976C-1F6A2BCDF243}" destId="{BACC3281-F509-4083-8596-E6506B889581}" srcOrd="9" destOrd="0" presId="urn:microsoft.com/office/officeart/2005/8/layout/list1"/>
    <dgm:cxn modelId="{AA33E15C-D869-459F-8D38-9B1B67ED0C2D}" type="presParOf" srcId="{BDA8FF3E-FBFD-471D-976C-1F6A2BCDF243}" destId="{7F9FED10-FE5B-4AC3-B6AE-584DC33AFF94}"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63602-5B23-4A5B-B61A-05647EA13090}">
      <dsp:nvSpPr>
        <dsp:cNvPr id="0" name=""/>
        <dsp:cNvSpPr/>
      </dsp:nvSpPr>
      <dsp:spPr>
        <a:xfrm>
          <a:off x="0" y="790016"/>
          <a:ext cx="9220200" cy="83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C0B985-B5DC-4145-B8CD-CB762228D97C}">
      <dsp:nvSpPr>
        <dsp:cNvPr id="0" name=""/>
        <dsp:cNvSpPr/>
      </dsp:nvSpPr>
      <dsp:spPr>
        <a:xfrm>
          <a:off x="76199" y="228598"/>
          <a:ext cx="8854067" cy="1242336"/>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951" tIns="0" rIns="243951" bIns="0" numCol="1" spcCol="1270" anchor="ctr" anchorCtr="0">
          <a:noAutofit/>
        </a:bodyPr>
        <a:lstStyle/>
        <a:p>
          <a:pPr lvl="0" algn="l"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I. THÍ NGHIỆM CỦA CORRENS VỀ DI TRUYỀN GENE NGOÀI NHÂN</a:t>
          </a:r>
        </a:p>
      </dsp:txBody>
      <dsp:txXfrm>
        <a:off x="136845" y="289244"/>
        <a:ext cx="8732775" cy="1121044"/>
      </dsp:txXfrm>
    </dsp:sp>
    <dsp:sp modelId="{6E784B2C-77A1-496D-9CF0-90195809D034}">
      <dsp:nvSpPr>
        <dsp:cNvPr id="0" name=""/>
        <dsp:cNvSpPr/>
      </dsp:nvSpPr>
      <dsp:spPr>
        <a:xfrm>
          <a:off x="0" y="2603070"/>
          <a:ext cx="9220200" cy="83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13DD8F-F601-4F5B-922A-A6F17617A7B0}">
      <dsp:nvSpPr>
        <dsp:cNvPr id="0" name=""/>
        <dsp:cNvSpPr/>
      </dsp:nvSpPr>
      <dsp:spPr>
        <a:xfrm>
          <a:off x="76201" y="1981205"/>
          <a:ext cx="8778990" cy="1290333"/>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951" tIns="0" rIns="243951" bIns="0" numCol="1" spcCol="1270" anchor="ctr" anchorCtr="0">
          <a:noAutofit/>
        </a:bodyPr>
        <a:lstStyle/>
        <a:p>
          <a:pPr lvl="0" algn="l"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II. ĐẶC ĐIỂM DI TRUYỀN GENE NGOÀI NHÂN</a:t>
          </a:r>
        </a:p>
      </dsp:txBody>
      <dsp:txXfrm>
        <a:off x="139190" y="2044194"/>
        <a:ext cx="8653012" cy="1164355"/>
      </dsp:txXfrm>
    </dsp:sp>
    <dsp:sp modelId="{7F9FED10-FE5B-4AC3-B6AE-584DC33AFF94}">
      <dsp:nvSpPr>
        <dsp:cNvPr id="0" name=""/>
        <dsp:cNvSpPr/>
      </dsp:nvSpPr>
      <dsp:spPr>
        <a:xfrm>
          <a:off x="0" y="4315239"/>
          <a:ext cx="9220200" cy="83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2FF82-AE1C-46D1-80C1-EE2E987116B8}">
      <dsp:nvSpPr>
        <dsp:cNvPr id="0" name=""/>
        <dsp:cNvSpPr/>
      </dsp:nvSpPr>
      <dsp:spPr>
        <a:xfrm>
          <a:off x="98215" y="3810449"/>
          <a:ext cx="8778990" cy="1189449"/>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951" tIns="0" rIns="243951" bIns="0" numCol="1" spcCol="1270" anchor="ctr" anchorCtr="0">
          <a:noAutofit/>
        </a:bodyPr>
        <a:lstStyle/>
        <a:p>
          <a:pPr lvl="0" algn="l"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III. ỨNG DỤNG DI TRUYỀN GENE NGOÀI NHÂN</a:t>
          </a:r>
        </a:p>
      </dsp:txBody>
      <dsp:txXfrm>
        <a:off x="156279" y="3868513"/>
        <a:ext cx="8662862" cy="107332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785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04053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12443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21228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36429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418875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26966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30608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D5327-939C-49B0-B45E-C0E975A4C1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74432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1"/>
        <p:cNvGrpSpPr/>
        <p:nvPr/>
      </p:nvGrpSpPr>
      <p:grpSpPr>
        <a:xfrm>
          <a:off x="0" y="0"/>
          <a:ext cx="0" cy="0"/>
          <a:chOff x="0" y="0"/>
          <a:chExt cx="0" cy="0"/>
        </a:xfrm>
      </p:grpSpPr>
      <p:sp>
        <p:nvSpPr>
          <p:cNvPr id="222" name="Google Shape;222;p51"/>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1"/>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24" name="Google Shape;224;p5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5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51"/>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335"/>
        <p:cNvGrpSpPr/>
        <p:nvPr/>
      </p:nvGrpSpPr>
      <p:grpSpPr>
        <a:xfrm>
          <a:off x="0" y="0"/>
          <a:ext cx="0" cy="0"/>
          <a:chOff x="0" y="0"/>
          <a:chExt cx="0" cy="0"/>
        </a:xfrm>
      </p:grpSpPr>
      <p:sp>
        <p:nvSpPr>
          <p:cNvPr id="336" name="Google Shape;336;p69"/>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69"/>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38" name="Google Shape;338;p6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6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69"/>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349"/>
        <p:cNvGrpSpPr/>
        <p:nvPr/>
      </p:nvGrpSpPr>
      <p:grpSpPr>
        <a:xfrm>
          <a:off x="0" y="0"/>
          <a:ext cx="0" cy="0"/>
          <a:chOff x="0" y="0"/>
          <a:chExt cx="0" cy="0"/>
        </a:xfrm>
      </p:grpSpPr>
      <p:sp>
        <p:nvSpPr>
          <p:cNvPr id="350" name="Google Shape;350;p71"/>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71"/>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52" name="Google Shape;352;p71"/>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53" name="Google Shape;353;p7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7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71"/>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362"/>
        <p:cNvGrpSpPr/>
        <p:nvPr/>
      </p:nvGrpSpPr>
      <p:grpSpPr>
        <a:xfrm>
          <a:off x="0" y="0"/>
          <a:ext cx="0" cy="0"/>
          <a:chOff x="0" y="0"/>
          <a:chExt cx="0" cy="0"/>
        </a:xfrm>
      </p:grpSpPr>
      <p:sp>
        <p:nvSpPr>
          <p:cNvPr id="363" name="Google Shape;363;p73"/>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73"/>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65" name="Google Shape;365;p7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7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73"/>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Name Card">
  <p:cSld name="Quote Name Card">
    <p:spTree>
      <p:nvGrpSpPr>
        <p:cNvPr id="1" name="Shape 376"/>
        <p:cNvGrpSpPr/>
        <p:nvPr/>
      </p:nvGrpSpPr>
      <p:grpSpPr>
        <a:xfrm>
          <a:off x="0" y="0"/>
          <a:ext cx="0" cy="0"/>
          <a:chOff x="0" y="0"/>
          <a:chExt cx="0" cy="0"/>
        </a:xfrm>
      </p:grpSpPr>
      <p:sp>
        <p:nvSpPr>
          <p:cNvPr id="377" name="Google Shape;377;p75"/>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75"/>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79" name="Google Shape;379;p75"/>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80" name="Google Shape;380;p7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7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75"/>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2F83-E0BD-4BED-76AD-60A7986715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F7C5E3-3D5C-FDD9-78DC-FAB56CB95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C906D8-BC23-7DB1-002E-E1E66F6608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FFD16F24-CEE1-99B9-A9DA-35EE2E9ED5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55A1958-4BF2-63DC-77AC-4335650701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451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A915-9C1D-1E98-7222-14A3B25C1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F1AEC-DBBF-5A23-AADE-D158B0A8E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B42B8-3FC4-2EA4-A22B-FDE1B0BFB0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462FC72B-9F87-B28A-1F44-BA8B9880CD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2D36D199-6D18-81CD-5947-C99471CCC2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235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0E9F-F7D6-913D-7581-F26F795F0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4D29F1-A7BB-2BD1-A789-D6AE3415D2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7E042-BCA9-3DA6-0E6B-2C5228B990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32BC0BCE-85B4-D651-1CAC-2B2D51832B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CA32ED5-85F6-F51A-62DA-6D598EBFEE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903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9D53-6AA6-058F-8D09-6C4E6CD8A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E40CE-9119-93F4-B2F2-A33D67B96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125D0C-EC57-73EE-CB0B-A044540B7C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CBFE2-E1D4-87BD-1ACB-A570250AFC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501E2330-09CF-1ECF-3E9C-BE1DA3A60C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3ECE4245-B1C1-8C33-07D3-1D33A67BB6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139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5157-4F58-400E-44C6-8584E8B3C1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DE9970-0C8E-C0EC-D41B-1DDE500C3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19C26-CAD1-415C-F730-072FFBDDD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BBAC0-73CE-D1A3-13DE-3284D415F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CDBEB-370D-35FC-7A3E-7E816DDEE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5269E-F908-F020-0CCC-D6C163F6F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Footer Placeholder 7">
            <a:extLst>
              <a:ext uri="{FF2B5EF4-FFF2-40B4-BE49-F238E27FC236}">
                <a16:creationId xmlns:a16="http://schemas.microsoft.com/office/drawing/2014/main" id="{BA491B69-6EF4-98A8-EFDF-95A9DE75EB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Slide Number Placeholder 8">
            <a:extLst>
              <a:ext uri="{FF2B5EF4-FFF2-40B4-BE49-F238E27FC236}">
                <a16:creationId xmlns:a16="http://schemas.microsoft.com/office/drawing/2014/main" id="{358AA222-B23F-2B67-352D-561D5744D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8203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5E0C-1BB9-91AE-1268-E759A8067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5CA321-D635-3A8C-B418-55B4A968A6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6CD0193F-D693-2D80-9399-68B7C9D24F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B0C0A80-B3C3-0E1F-1CB7-E4B7E1BBD1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023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33"/>
        <p:cNvGrpSpPr/>
        <p:nvPr/>
      </p:nvGrpSpPr>
      <p:grpSpPr>
        <a:xfrm>
          <a:off x="0" y="0"/>
          <a:ext cx="0" cy="0"/>
          <a:chOff x="0" y="0"/>
          <a:chExt cx="0" cy="0"/>
        </a:xfrm>
      </p:grpSpPr>
      <p:sp>
        <p:nvSpPr>
          <p:cNvPr id="234" name="Google Shape;234;p53"/>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3"/>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236" name="Google Shape;236;p5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5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53"/>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E107B-AC2B-4237-3113-06DA9E9E970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CAF2BD2F-42A6-902D-7E84-A5755D2C81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6663A9A4-9F27-5F6A-B9D9-17E4190F1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765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884C-001C-D667-E6E6-BA4BD8CDFE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27AC74-E7AA-E92E-DAD6-EC27E215C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3CB47-A090-0113-CADD-9579A9D63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CC55A-2002-C81F-FD81-6DD468902A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8BD34137-9E0A-D550-0A2F-5D20022008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745CC9F8-FCCB-98FE-FDDF-58190DA177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618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8A81-E1B5-791B-2A1A-1CB0E19AB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38F9BB-38FF-0D88-306B-BBFE6D551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C6D834-E30D-D06D-C972-6AD21AE1D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F84C1-D216-83DE-D644-770AF44BF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0B80D15C-4C1A-A887-7B79-04B81B037C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C32C67B5-B440-4212-7E40-7A84C1F220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427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E70-8F38-C3FE-EBBC-52E6BE5E6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B65D9F-7836-2B33-7F0C-636B88E55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2EA64-3C8A-6EC8-0566-1F7727669E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2742A4D3-95A9-FAA0-331E-554C489A6F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BBB060DC-397E-DA98-6D29-3E03F18E0C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1466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0449C-86BE-4C16-1571-9C6A0FC5B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414C0-1FFA-A729-7864-C38B1C1CE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63086-BAD6-F656-4411-97D4DAD9DE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36CAB6E-DD4E-3C36-F976-B642639012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F18A5711-0556-C404-3F59-45A49340E1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4806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9"/>
        <p:cNvGrpSpPr/>
        <p:nvPr/>
      </p:nvGrpSpPr>
      <p:grpSpPr>
        <a:xfrm>
          <a:off x="0" y="0"/>
          <a:ext cx="0" cy="0"/>
          <a:chOff x="0" y="0"/>
          <a:chExt cx="0" cy="0"/>
        </a:xfrm>
      </p:grpSpPr>
      <p:sp>
        <p:nvSpPr>
          <p:cNvPr id="20" name="Google Shape;20;p21_h6c9vccjfl"/>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_h6c9vccjfl"/>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_h6c9vccjfl"/>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strike="noStrike" cap="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858360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45"/>
        <p:cNvGrpSpPr/>
        <p:nvPr/>
      </p:nvGrpSpPr>
      <p:grpSpPr>
        <a:xfrm>
          <a:off x="0" y="0"/>
          <a:ext cx="0" cy="0"/>
          <a:chOff x="0" y="0"/>
          <a:chExt cx="0" cy="0"/>
        </a:xfrm>
      </p:grpSpPr>
      <p:sp>
        <p:nvSpPr>
          <p:cNvPr id="246" name="Google Shape;246;p55"/>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55"/>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248" name="Google Shape;248;p5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5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5"/>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57"/>
        <p:cNvGrpSpPr/>
        <p:nvPr/>
      </p:nvGrpSpPr>
      <p:grpSpPr>
        <a:xfrm>
          <a:off x="0" y="0"/>
          <a:ext cx="0" cy="0"/>
          <a:chOff x="0" y="0"/>
          <a:chExt cx="0" cy="0"/>
        </a:xfrm>
      </p:grpSpPr>
      <p:sp>
        <p:nvSpPr>
          <p:cNvPr id="258" name="Google Shape;258;p57"/>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57"/>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260" name="Google Shape;260;p57"/>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261" name="Google Shape;261;p5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5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57"/>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70"/>
        <p:cNvGrpSpPr/>
        <p:nvPr/>
      </p:nvGrpSpPr>
      <p:grpSpPr>
        <a:xfrm>
          <a:off x="0" y="0"/>
          <a:ext cx="0" cy="0"/>
          <a:chOff x="0" y="0"/>
          <a:chExt cx="0" cy="0"/>
        </a:xfrm>
      </p:grpSpPr>
      <p:sp>
        <p:nvSpPr>
          <p:cNvPr id="271" name="Google Shape;271;p59"/>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59"/>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273" name="Google Shape;273;p59"/>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274" name="Google Shape;274;p59"/>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275" name="Google Shape;275;p59"/>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276" name="Google Shape;276;p5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5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59"/>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85"/>
        <p:cNvGrpSpPr/>
        <p:nvPr/>
      </p:nvGrpSpPr>
      <p:grpSpPr>
        <a:xfrm>
          <a:off x="0" y="0"/>
          <a:ext cx="0" cy="0"/>
          <a:chOff x="0" y="0"/>
          <a:chExt cx="0" cy="0"/>
        </a:xfrm>
      </p:grpSpPr>
      <p:sp>
        <p:nvSpPr>
          <p:cNvPr id="286" name="Google Shape;286;p61"/>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6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6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61"/>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96"/>
        <p:cNvGrpSpPr/>
        <p:nvPr/>
      </p:nvGrpSpPr>
      <p:grpSpPr>
        <a:xfrm>
          <a:off x="0" y="0"/>
          <a:ext cx="0" cy="0"/>
          <a:chOff x="0" y="0"/>
          <a:chExt cx="0" cy="0"/>
        </a:xfrm>
      </p:grpSpPr>
      <p:sp>
        <p:nvSpPr>
          <p:cNvPr id="297" name="Google Shape;297;p63"/>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3"/>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299" name="Google Shape;299;p63"/>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300" name="Google Shape;300;p6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6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63"/>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09"/>
        <p:cNvGrpSpPr/>
        <p:nvPr/>
      </p:nvGrpSpPr>
      <p:grpSpPr>
        <a:xfrm>
          <a:off x="0" y="0"/>
          <a:ext cx="0" cy="0"/>
          <a:chOff x="0" y="0"/>
          <a:chExt cx="0" cy="0"/>
        </a:xfrm>
      </p:grpSpPr>
      <p:sp>
        <p:nvSpPr>
          <p:cNvPr id="310" name="Google Shape;310;p65"/>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65"/>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312" name="Google Shape;312;p65"/>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313" name="Google Shape;313;p6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6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65"/>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322"/>
        <p:cNvGrpSpPr/>
        <p:nvPr/>
      </p:nvGrpSpPr>
      <p:grpSpPr>
        <a:xfrm>
          <a:off x="0" y="0"/>
          <a:ext cx="0" cy="0"/>
          <a:chOff x="0" y="0"/>
          <a:chExt cx="0" cy="0"/>
        </a:xfrm>
      </p:grpSpPr>
      <p:sp>
        <p:nvSpPr>
          <p:cNvPr id="323" name="Google Shape;323;p67"/>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67"/>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325" name="Google Shape;325;p67"/>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26" name="Google Shape;326;p6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rgbClr val="0A304A"/>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6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67"/>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1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1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1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alphaModFix/>
          </a:blip>
          <a:stretch>
            <a:fillRect/>
          </a:stretch>
        </a:blipFill>
        <a:effectLst/>
      </p:bgPr>
    </p:bg>
    <p:spTree>
      <p:nvGrpSpPr>
        <p:cNvPr id="1" name="Shape 198"/>
        <p:cNvGrpSpPr/>
        <p:nvPr/>
      </p:nvGrpSpPr>
      <p:grpSpPr>
        <a:xfrm>
          <a:off x="0" y="0"/>
          <a:ext cx="0" cy="0"/>
          <a:chOff x="0" y="0"/>
          <a:chExt cx="0" cy="0"/>
        </a:xfrm>
      </p:grpSpPr>
      <p:grpSp>
        <p:nvGrpSpPr>
          <p:cNvPr id="199" name="Google Shape;199;p49"/>
          <p:cNvGrpSpPr/>
          <p:nvPr/>
        </p:nvGrpSpPr>
        <p:grpSpPr>
          <a:xfrm>
            <a:off x="9207500" y="2963862"/>
            <a:ext cx="2981325" cy="3208337"/>
            <a:chOff x="9206969" y="2963333"/>
            <a:chExt cx="2981858" cy="3208867"/>
          </a:xfrm>
        </p:grpSpPr>
        <p:cxnSp>
          <p:nvCxnSpPr>
            <p:cNvPr id="200" name="Google Shape;200;p49"/>
            <p:cNvCxnSpPr/>
            <p:nvPr/>
          </p:nvCxnSpPr>
          <p:spPr>
            <a:xfrm flipH="1">
              <a:off x="11275852" y="2963333"/>
              <a:ext cx="912975" cy="912963"/>
            </a:xfrm>
            <a:prstGeom prst="straightConnector1">
              <a:avLst/>
            </a:prstGeom>
            <a:noFill/>
            <a:ln w="9525" cap="rnd" cmpd="sng">
              <a:solidFill>
                <a:schemeClr val="lt1"/>
              </a:solidFill>
              <a:prstDash val="solid"/>
              <a:miter lim="800000"/>
              <a:headEnd type="none" w="med" len="med"/>
              <a:tailEnd type="none" w="med" len="med"/>
            </a:ln>
          </p:spPr>
        </p:cxnSp>
        <p:cxnSp>
          <p:nvCxnSpPr>
            <p:cNvPr id="201" name="Google Shape;201;p49"/>
            <p:cNvCxnSpPr/>
            <p:nvPr/>
          </p:nvCxnSpPr>
          <p:spPr>
            <a:xfrm flipH="1">
              <a:off x="9206969" y="3190383"/>
              <a:ext cx="2981858" cy="2981817"/>
            </a:xfrm>
            <a:prstGeom prst="straightConnector1">
              <a:avLst/>
            </a:prstGeom>
            <a:noFill/>
            <a:ln w="9525" cap="rnd" cmpd="sng">
              <a:solidFill>
                <a:schemeClr val="lt1"/>
              </a:solidFill>
              <a:prstDash val="solid"/>
              <a:miter lim="800000"/>
              <a:headEnd type="none" w="med" len="med"/>
              <a:tailEnd type="none" w="med" len="med"/>
            </a:ln>
          </p:spPr>
        </p:cxnSp>
        <p:cxnSp>
          <p:nvCxnSpPr>
            <p:cNvPr id="202" name="Google Shape;202;p49"/>
            <p:cNvCxnSpPr/>
            <p:nvPr/>
          </p:nvCxnSpPr>
          <p:spPr>
            <a:xfrm flipH="1">
              <a:off x="10293013" y="3285648"/>
              <a:ext cx="1895814" cy="1895788"/>
            </a:xfrm>
            <a:prstGeom prst="straightConnector1">
              <a:avLst/>
            </a:prstGeom>
            <a:noFill/>
            <a:ln w="9525" cap="rnd" cmpd="sng">
              <a:solidFill>
                <a:schemeClr val="lt1"/>
              </a:solidFill>
              <a:prstDash val="solid"/>
              <a:miter lim="800000"/>
              <a:headEnd type="none" w="med" len="med"/>
              <a:tailEnd type="none" w="med" len="med"/>
            </a:ln>
          </p:spPr>
        </p:cxnSp>
        <p:cxnSp>
          <p:nvCxnSpPr>
            <p:cNvPr id="203" name="Google Shape;203;p49"/>
            <p:cNvCxnSpPr/>
            <p:nvPr/>
          </p:nvCxnSpPr>
          <p:spPr>
            <a:xfrm flipH="1">
              <a:off x="10443853" y="3131636"/>
              <a:ext cx="1744974" cy="1744950"/>
            </a:xfrm>
            <a:prstGeom prst="straightConnector1">
              <a:avLst/>
            </a:prstGeom>
            <a:noFill/>
            <a:ln w="28575" cap="rnd" cmpd="sng">
              <a:solidFill>
                <a:schemeClr val="lt1"/>
              </a:solidFill>
              <a:prstDash val="solid"/>
              <a:miter lim="800000"/>
              <a:headEnd type="none" w="med" len="med"/>
              <a:tailEnd type="none" w="med" len="med"/>
            </a:ln>
          </p:spPr>
        </p:cxnSp>
        <p:cxnSp>
          <p:nvCxnSpPr>
            <p:cNvPr id="204" name="Google Shape;204;p49"/>
            <p:cNvCxnSpPr/>
            <p:nvPr/>
          </p:nvCxnSpPr>
          <p:spPr>
            <a:xfrm flipH="1">
              <a:off x="10918600" y="3682589"/>
              <a:ext cx="1270227" cy="1270210"/>
            </a:xfrm>
            <a:prstGeom prst="straightConnector1">
              <a:avLst/>
            </a:prstGeom>
            <a:noFill/>
            <a:ln w="28575" cap="rnd" cmpd="sng">
              <a:solidFill>
                <a:schemeClr val="lt1"/>
              </a:solidFill>
              <a:prstDash val="solid"/>
              <a:miter lim="800000"/>
              <a:headEnd type="none" w="med" len="med"/>
              <a:tailEnd type="none" w="med" len="med"/>
            </a:ln>
          </p:spPr>
        </p:cxnSp>
      </p:grpSp>
      <p:sp>
        <p:nvSpPr>
          <p:cNvPr id="205" name="Google Shape;205;p49"/>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06" name="Google Shape;206;p49"/>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07" name="Google Shape;207;p4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8" name="Google Shape;208;p4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9" name="Google Shape;209;p49"/>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Google Shape;317;p66"/>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18" name="Google Shape;318;p66"/>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319" name="Google Shape;319;p6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0" name="Google Shape;320;p6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1" name="Google Shape;321;p66"/>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6"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68"/>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31" name="Google Shape;331;p68"/>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332" name="Google Shape;332;p6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3" name="Google Shape;333;p6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4" name="Google Shape;334;p68"/>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8"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1"/>
        <p:cNvGrpSpPr/>
        <p:nvPr/>
      </p:nvGrpSpPr>
      <p:grpSpPr>
        <a:xfrm>
          <a:off x="0" y="0"/>
          <a:ext cx="0" cy="0"/>
          <a:chOff x="0" y="0"/>
          <a:chExt cx="0" cy="0"/>
        </a:xfrm>
      </p:grpSpPr>
      <p:sp>
        <p:nvSpPr>
          <p:cNvPr id="342" name="Google Shape;342;p70"/>
          <p:cNvSpPr txBox="1"/>
          <p:nvPr/>
        </p:nvSpPr>
        <p:spPr>
          <a:xfrm>
            <a:off x="531812" y="812800"/>
            <a:ext cx="6096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Arial"/>
              <a:buNone/>
            </a:pPr>
            <a:r>
              <a:rPr lang="en-US" sz="8000" b="0" i="0" u="none">
                <a:solidFill>
                  <a:schemeClr val="lt1"/>
                </a:solidFill>
                <a:latin typeface="Arial"/>
                <a:ea typeface="Arial"/>
                <a:cs typeface="Arial"/>
                <a:sym typeface="Arial"/>
              </a:rPr>
              <a:t>“</a:t>
            </a:r>
            <a:endParaRPr/>
          </a:p>
        </p:txBody>
      </p:sp>
      <p:sp>
        <p:nvSpPr>
          <p:cNvPr id="343" name="Google Shape;343;p70"/>
          <p:cNvSpPr txBox="1"/>
          <p:nvPr/>
        </p:nvSpPr>
        <p:spPr>
          <a:xfrm>
            <a:off x="10285412" y="2768600"/>
            <a:ext cx="609600" cy="58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Arial"/>
              <a:buNone/>
            </a:pPr>
            <a:r>
              <a:rPr lang="en-US" sz="8000" b="0" i="0" u="none">
                <a:solidFill>
                  <a:schemeClr val="lt1"/>
                </a:solidFill>
                <a:latin typeface="Arial"/>
                <a:ea typeface="Arial"/>
                <a:cs typeface="Arial"/>
                <a:sym typeface="Arial"/>
              </a:rPr>
              <a:t>”</a:t>
            </a:r>
            <a:endParaRPr/>
          </a:p>
        </p:txBody>
      </p:sp>
      <p:sp>
        <p:nvSpPr>
          <p:cNvPr id="344" name="Google Shape;344;p70"/>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45" name="Google Shape;345;p70"/>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346" name="Google Shape;346;p7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47" name="Google Shape;347;p7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48" name="Google Shape;348;p70"/>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0"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sp>
        <p:nvSpPr>
          <p:cNvPr id="357" name="Google Shape;357;p72"/>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58" name="Google Shape;358;p72"/>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359" name="Google Shape;359;p7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60" name="Google Shape;360;p7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61" name="Google Shape;361;p72"/>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2"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8"/>
        <p:cNvGrpSpPr/>
        <p:nvPr/>
      </p:nvGrpSpPr>
      <p:grpSpPr>
        <a:xfrm>
          <a:off x="0" y="0"/>
          <a:ext cx="0" cy="0"/>
          <a:chOff x="0" y="0"/>
          <a:chExt cx="0" cy="0"/>
        </a:xfrm>
      </p:grpSpPr>
      <p:sp>
        <p:nvSpPr>
          <p:cNvPr id="369" name="Google Shape;369;p74"/>
          <p:cNvSpPr txBox="1"/>
          <p:nvPr/>
        </p:nvSpPr>
        <p:spPr>
          <a:xfrm>
            <a:off x="531812" y="812800"/>
            <a:ext cx="6096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Arial"/>
              <a:buNone/>
            </a:pPr>
            <a:r>
              <a:rPr lang="en-US" sz="8000" b="0" i="0" u="none">
                <a:solidFill>
                  <a:schemeClr val="lt1"/>
                </a:solidFill>
                <a:latin typeface="Arial"/>
                <a:ea typeface="Arial"/>
                <a:cs typeface="Arial"/>
                <a:sym typeface="Arial"/>
              </a:rPr>
              <a:t>“</a:t>
            </a:r>
            <a:endParaRPr/>
          </a:p>
        </p:txBody>
      </p:sp>
      <p:sp>
        <p:nvSpPr>
          <p:cNvPr id="370" name="Google Shape;370;p74"/>
          <p:cNvSpPr txBox="1"/>
          <p:nvPr/>
        </p:nvSpPr>
        <p:spPr>
          <a:xfrm>
            <a:off x="10285412" y="2768600"/>
            <a:ext cx="609600" cy="58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Arial"/>
              <a:buNone/>
            </a:pPr>
            <a:r>
              <a:rPr lang="en-US" sz="8000" b="0" i="0" u="none">
                <a:solidFill>
                  <a:schemeClr val="lt1"/>
                </a:solidFill>
                <a:latin typeface="Arial"/>
                <a:ea typeface="Arial"/>
                <a:cs typeface="Arial"/>
                <a:sym typeface="Arial"/>
              </a:rPr>
              <a:t>”</a:t>
            </a:r>
            <a:endParaRPr/>
          </a:p>
        </p:txBody>
      </p:sp>
      <p:sp>
        <p:nvSpPr>
          <p:cNvPr id="371" name="Google Shape;371;p74"/>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72" name="Google Shape;372;p74"/>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373" name="Google Shape;373;p7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74" name="Google Shape;374;p7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75" name="Google Shape;375;p74"/>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4"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0CC62-0EB0-BB1F-7467-31E866BF7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544409-62AE-4B09-C4BB-829052BC3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FEFBC-3435-04DF-C474-1649B08F4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14254B-F179-474C-94FC-5827D1D9680F}"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097933E4-41DD-00B7-04E0-3CAB83376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A3BC8FC9-877C-B518-4DAC-EBE302FD3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866500-EDFF-4761-B0B3-3A65841A3CB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63001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cxnSp>
        <p:nvCxnSpPr>
          <p:cNvPr id="211" name="Google Shape;211;p50"/>
          <p:cNvCxnSpPr/>
          <p:nvPr/>
        </p:nvCxnSpPr>
        <p:spPr>
          <a:xfrm flipH="1">
            <a:off x="8228012" y="7937"/>
            <a:ext cx="3810000" cy="3810000"/>
          </a:xfrm>
          <a:prstGeom prst="straightConnector1">
            <a:avLst/>
          </a:prstGeom>
          <a:noFill/>
          <a:ln w="12700" cap="rnd" cmpd="sng">
            <a:solidFill>
              <a:schemeClr val="lt1"/>
            </a:solidFill>
            <a:prstDash val="solid"/>
            <a:miter lim="800000"/>
            <a:headEnd type="none" w="med" len="med"/>
            <a:tailEnd type="none" w="med" len="med"/>
          </a:ln>
        </p:spPr>
      </p:cxnSp>
      <p:cxnSp>
        <p:nvCxnSpPr>
          <p:cNvPr id="212" name="Google Shape;212;p50"/>
          <p:cNvCxnSpPr/>
          <p:nvPr/>
        </p:nvCxnSpPr>
        <p:spPr>
          <a:xfrm flipH="1">
            <a:off x="6108700" y="92075"/>
            <a:ext cx="6080125" cy="6080125"/>
          </a:xfrm>
          <a:prstGeom prst="straightConnector1">
            <a:avLst/>
          </a:prstGeom>
          <a:noFill/>
          <a:ln w="12700" cap="rnd" cmpd="sng">
            <a:solidFill>
              <a:schemeClr val="lt1"/>
            </a:solidFill>
            <a:prstDash val="solid"/>
            <a:miter lim="800000"/>
            <a:headEnd type="none" w="med" len="med"/>
            <a:tailEnd type="none" w="med" len="med"/>
          </a:ln>
        </p:spPr>
      </p:cxnSp>
      <p:cxnSp>
        <p:nvCxnSpPr>
          <p:cNvPr id="213" name="Google Shape;213;p50"/>
          <p:cNvCxnSpPr/>
          <p:nvPr/>
        </p:nvCxnSpPr>
        <p:spPr>
          <a:xfrm flipH="1">
            <a:off x="7235825" y="228600"/>
            <a:ext cx="4953000" cy="4953000"/>
          </a:xfrm>
          <a:prstGeom prst="straightConnector1">
            <a:avLst/>
          </a:prstGeom>
          <a:noFill/>
          <a:ln w="12700" cap="rnd" cmpd="sng">
            <a:solidFill>
              <a:schemeClr val="lt1"/>
            </a:solidFill>
            <a:prstDash val="solid"/>
            <a:miter lim="800000"/>
            <a:headEnd type="none" w="med" len="med"/>
            <a:tailEnd type="none" w="med" len="med"/>
          </a:ln>
        </p:spPr>
      </p:cxnSp>
      <p:cxnSp>
        <p:nvCxnSpPr>
          <p:cNvPr id="214" name="Google Shape;214;p50"/>
          <p:cNvCxnSpPr/>
          <p:nvPr/>
        </p:nvCxnSpPr>
        <p:spPr>
          <a:xfrm flipH="1">
            <a:off x="7335837" y="31750"/>
            <a:ext cx="4852987" cy="4852987"/>
          </a:xfrm>
          <a:prstGeom prst="straightConnector1">
            <a:avLst/>
          </a:prstGeom>
          <a:noFill/>
          <a:ln w="31750" cap="rnd" cmpd="sng">
            <a:solidFill>
              <a:schemeClr val="lt1"/>
            </a:solidFill>
            <a:prstDash val="solid"/>
            <a:miter lim="800000"/>
            <a:headEnd type="none" w="med" len="med"/>
            <a:tailEnd type="none" w="med" len="med"/>
          </a:ln>
        </p:spPr>
      </p:cxnSp>
      <p:cxnSp>
        <p:nvCxnSpPr>
          <p:cNvPr id="215" name="Google Shape;215;p50"/>
          <p:cNvCxnSpPr/>
          <p:nvPr/>
        </p:nvCxnSpPr>
        <p:spPr>
          <a:xfrm flipH="1">
            <a:off x="7845425" y="609600"/>
            <a:ext cx="4343400" cy="4343400"/>
          </a:xfrm>
          <a:prstGeom prst="straightConnector1">
            <a:avLst/>
          </a:prstGeom>
          <a:noFill/>
          <a:ln w="31750" cap="rnd" cmpd="sng">
            <a:solidFill>
              <a:schemeClr val="lt1"/>
            </a:solidFill>
            <a:prstDash val="solid"/>
            <a:miter lim="800000"/>
            <a:headEnd type="none" w="med" len="med"/>
            <a:tailEnd type="none" w="med" len="med"/>
          </a:ln>
        </p:spPr>
      </p:cxnSp>
      <p:sp>
        <p:nvSpPr>
          <p:cNvPr id="216" name="Google Shape;216;p50"/>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17" name="Google Shape;217;p50"/>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18" name="Google Shape;218;p5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19" name="Google Shape;219;p5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20" name="Google Shape;220;p50"/>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0"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Google Shape;228;p52"/>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29" name="Google Shape;229;p52"/>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30" name="Google Shape;230;p5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31" name="Google Shape;231;p5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32" name="Google Shape;232;p52"/>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2"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54"/>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41" name="Google Shape;241;p54"/>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42" name="Google Shape;242;p5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43" name="Google Shape;243;p5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44" name="Google Shape;244;p54"/>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4"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56"/>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53" name="Google Shape;253;p56"/>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54" name="Google Shape;254;p5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55" name="Google Shape;255;p5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56" name="Google Shape;256;p56"/>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6"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p58"/>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66" name="Google Shape;266;p58"/>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67" name="Google Shape;267;p5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68" name="Google Shape;268;p5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69" name="Google Shape;269;p58"/>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8"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60"/>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81" name="Google Shape;281;p60"/>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82" name="Google Shape;282;p6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3" name="Google Shape;283;p6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4" name="Google Shape;284;p60"/>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0"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62"/>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92" name="Google Shape;292;p62"/>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293" name="Google Shape;293;p6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94" name="Google Shape;294;p6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95" name="Google Shape;295;p62"/>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2"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64"/>
          <p:cNvSpPr txBox="1">
            <a:spLocks noGrp="1"/>
          </p:cNvSpPr>
          <p:nvPr>
            <p:ph type="title"/>
          </p:nvPr>
        </p:nvSpPr>
        <p:spPr>
          <a:xfrm>
            <a:off x="684212" y="4487862"/>
            <a:ext cx="8534400" cy="150653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05" name="Google Shape;305;p64"/>
          <p:cNvSpPr txBox="1">
            <a:spLocks noGrp="1"/>
          </p:cNvSpPr>
          <p:nvPr>
            <p:ph type="body" idx="1"/>
          </p:nvPr>
        </p:nvSpPr>
        <p:spPr>
          <a:xfrm>
            <a:off x="684212" y="685800"/>
            <a:ext cx="8534400" cy="3614737"/>
          </a:xfrm>
          <a:prstGeom prst="rect">
            <a:avLst/>
          </a:prstGeom>
          <a:noFill/>
          <a:ln>
            <a:noFill/>
          </a:ln>
        </p:spPr>
        <p:txBody>
          <a:bodyPr spcFirstLastPara="1" wrap="square" lIns="91425" tIns="45700" rIns="91425" bIns="45700" anchor="ctr" anchorCtr="0">
            <a:no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9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9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9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9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306" name="Google Shape;306;p6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a:solidFill>
                  <a:srgbClr val="0A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7" name="Google Shape;307;p6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8" name="Google Shape;308;p64"/>
          <p:cNvSpPr txBox="1">
            <a:spLocks noGrp="1"/>
          </p:cNvSpPr>
          <p:nvPr>
            <p:ph type="sldNum" idx="12"/>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A304A"/>
              </a:buClr>
              <a:buSzPts val="3200"/>
              <a:buFont typeface="Century Gothic"/>
              <a:buNone/>
              <a:defRPr sz="3200" b="0" i="0" u="none">
                <a:solidFill>
                  <a:srgbClr val="0A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4" r:id="rId1"/>
  </p:sldLayoutIdLst>
  <p:transition>
    <p:spli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90;p1"/>
          <p:cNvSpPr txBox="1"/>
          <p:nvPr/>
        </p:nvSpPr>
        <p:spPr>
          <a:xfrm>
            <a:off x="146304" y="182448"/>
            <a:ext cx="11091672"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600"/>
              <a:buFont typeface="Times New Roman"/>
              <a:buNone/>
            </a:pPr>
            <a:r>
              <a:rPr lang="en-US" sz="4400" b="1" i="0" u="none" strike="noStrike" cap="none" dirty="0">
                <a:solidFill>
                  <a:srgbClr val="C00000"/>
                </a:solidFill>
                <a:latin typeface="Times New Roman"/>
                <a:ea typeface="Times New Roman"/>
                <a:cs typeface="Times New Roman"/>
                <a:sym typeface="Times New Roman"/>
              </a:rPr>
              <a:t>BÀI 15: </a:t>
            </a:r>
          </a:p>
          <a:p>
            <a:pPr marL="0" marR="0" lvl="0" indent="0" algn="ctr" rtl="0">
              <a:lnSpc>
                <a:spcPct val="100000"/>
              </a:lnSpc>
              <a:spcBef>
                <a:spcPts val="0"/>
              </a:spcBef>
              <a:spcAft>
                <a:spcPts val="0"/>
              </a:spcAft>
              <a:buClr>
                <a:srgbClr val="00B050"/>
              </a:buClr>
              <a:buSzPts val="3600"/>
              <a:buFont typeface="Times New Roman"/>
              <a:buNone/>
            </a:pPr>
            <a:r>
              <a:rPr lang="en-US" sz="4400" b="1" i="0" u="none" strike="noStrike" cap="none" dirty="0">
                <a:solidFill>
                  <a:srgbClr val="FF0000"/>
                </a:solidFill>
                <a:latin typeface="Times New Roman"/>
                <a:ea typeface="Times New Roman"/>
                <a:cs typeface="Times New Roman"/>
                <a:sym typeface="Times New Roman"/>
              </a:rPr>
              <a:t>DI TRUYỀN GENE NGOÀI NHÂN</a:t>
            </a:r>
            <a:endParaRPr sz="4400" dirty="0"/>
          </a:p>
        </p:txBody>
      </p:sp>
      <p:graphicFrame>
        <p:nvGraphicFramePr>
          <p:cNvPr id="7" name="Content Placeholder 3"/>
          <p:cNvGraphicFramePr>
            <a:graphicFrameLocks/>
          </p:cNvGraphicFramePr>
          <p:nvPr>
            <p:extLst>
              <p:ext uri="{D42A27DB-BD31-4B8C-83A1-F6EECF244321}">
                <p14:modId xmlns:p14="http://schemas.microsoft.com/office/powerpoint/2010/main" val="252925339"/>
              </p:ext>
            </p:extLst>
          </p:nvPr>
        </p:nvGraphicFramePr>
        <p:xfrm>
          <a:off x="1905000" y="1447800"/>
          <a:ext cx="9220200"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08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90" t="38495" r="22587" b="15631"/>
          <a:stretch/>
        </p:blipFill>
        <p:spPr>
          <a:xfrm>
            <a:off x="1609344" y="1569660"/>
            <a:ext cx="9217152" cy="5246734"/>
          </a:xfrm>
          <a:prstGeom prst="rect">
            <a:avLst/>
          </a:prstGeom>
        </p:spPr>
      </p:pic>
      <p:sp>
        <p:nvSpPr>
          <p:cNvPr id="6" name="TextBox 5">
            <a:extLst>
              <a:ext uri="{FF2B5EF4-FFF2-40B4-BE49-F238E27FC236}">
                <a16:creationId xmlns:a16="http://schemas.microsoft.com/office/drawing/2014/main" id="{B028228A-812C-4AFE-881D-2683D26E942A}"/>
              </a:ext>
            </a:extLst>
          </p:cNvPr>
          <p:cNvSpPr txBox="1"/>
          <p:nvPr/>
        </p:nvSpPr>
        <p:spPr>
          <a:xfrm>
            <a:off x="0" y="0"/>
            <a:ext cx="12192000" cy="1569660"/>
          </a:xfrm>
          <a:prstGeom prst="rect">
            <a:avLst/>
          </a:prstGeom>
          <a:solidFill>
            <a:schemeClr val="accent2">
              <a:lumMod val="20000"/>
              <a:lumOff val="80000"/>
            </a:schemeClr>
          </a:solidFill>
        </p:spPr>
        <p:txBody>
          <a:bodyPr wrap="square">
            <a:spAutoFit/>
          </a:bodyPr>
          <a:lstStyle/>
          <a:p>
            <a:pPr algn="ctr"/>
            <a:r>
              <a:rPr lang="vi-VN" sz="2400" b="1" dirty="0">
                <a:solidFill>
                  <a:srgbClr val="0000FF"/>
                </a:solidFill>
              </a:rPr>
              <a:t>Thảo luận:</a:t>
            </a:r>
          </a:p>
          <a:p>
            <a:pPr algn="just"/>
            <a:r>
              <a:rPr lang="vi-VN" sz="2400" b="1" dirty="0"/>
              <a:t>Câu 1:</a:t>
            </a:r>
            <a:r>
              <a:rPr lang="vi-VN" sz="2400" dirty="0"/>
              <a:t> Một người mẹ bị chứng bệnh Leigh, biết gene quy định bệnh này là một gene đột biến nằm trên DNA ti thể. Làm cách nào để người mẹ sinh ra những đứa con không mắc chứng bệnh này?</a:t>
            </a:r>
          </a:p>
        </p:txBody>
      </p:sp>
    </p:spTree>
    <p:extLst>
      <p:ext uri="{BB962C8B-B14F-4D97-AF65-F5344CB8AC3E}">
        <p14:creationId xmlns:p14="http://schemas.microsoft.com/office/powerpoint/2010/main" val="354082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limited Free Image and File Hosting at Media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5" y="909721"/>
            <a:ext cx="11753088" cy="59482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1649" y="78724"/>
            <a:ext cx="11713464" cy="830997"/>
          </a:xfrm>
          <a:prstGeom prst="rect">
            <a:avLst/>
          </a:prstGeom>
          <a:solidFill>
            <a:schemeClr val="accent2">
              <a:lumMod val="20000"/>
              <a:lumOff val="80000"/>
            </a:schemeClr>
          </a:solidFill>
        </p:spPr>
        <p:txBody>
          <a:bodyPr wrap="square">
            <a:spAutoFit/>
          </a:bodyPr>
          <a:lstStyle/>
          <a:p>
            <a:pPr algn="just"/>
            <a:r>
              <a:rPr lang="vi-VN" sz="2400" b="1" dirty="0"/>
              <a:t>Câu 2:</a:t>
            </a:r>
            <a:r>
              <a:rPr lang="vi-VN" sz="2400" dirty="0"/>
              <a:t> Nhà nghiên cứu có thể sử dụng dòng bất thụ đực tế bào chất như thế nào để nâng cao hiệu quả của quá trình chọn lọc giống ngô lai?</a:t>
            </a:r>
          </a:p>
        </p:txBody>
      </p:sp>
    </p:spTree>
    <p:extLst>
      <p:ext uri="{BB962C8B-B14F-4D97-AF65-F5344CB8AC3E}">
        <p14:creationId xmlns:p14="http://schemas.microsoft.com/office/powerpoint/2010/main" val="1281198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866438-3E1F-4DF1-AB49-5A589B63703A}"/>
              </a:ext>
            </a:extLst>
          </p:cNvPr>
          <p:cNvSpPr txBox="1"/>
          <p:nvPr/>
        </p:nvSpPr>
        <p:spPr>
          <a:xfrm>
            <a:off x="1068769" y="1520439"/>
            <a:ext cx="9931463"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FF"/>
                </a:solidFill>
                <a:effectLst/>
                <a:uLnTx/>
                <a:uFillTx/>
                <a:latin typeface="Arial"/>
                <a:cs typeface="Arial"/>
                <a:sym typeface="Arial"/>
              </a:rPr>
              <a:t>Câu</a:t>
            </a:r>
            <a:r>
              <a:rPr kumimoji="0" lang="en-US" sz="2800" b="1" i="0" u="none" strike="noStrike" kern="0" cap="none" spc="0" normalizeH="0" noProof="0" dirty="0">
                <a:ln>
                  <a:noFill/>
                </a:ln>
                <a:solidFill>
                  <a:srgbClr val="0000FF"/>
                </a:solidFill>
                <a:effectLst/>
                <a:uLnTx/>
                <a:uFillTx/>
                <a:latin typeface="Arial"/>
                <a:cs typeface="Arial"/>
                <a:sym typeface="Arial"/>
              </a:rPr>
              <a:t> </a:t>
            </a:r>
            <a:r>
              <a:rPr lang="en-US" sz="2800" b="1" dirty="0">
                <a:solidFill>
                  <a:srgbClr val="0000FF"/>
                </a:solidFill>
              </a:rPr>
              <a:t>3</a:t>
            </a:r>
            <a:r>
              <a:rPr kumimoji="0" lang="en-US" sz="2800" b="1" i="0" u="none" strike="noStrike" kern="0" cap="none" spc="0" normalizeH="0" baseline="0" noProof="0" dirty="0">
                <a:ln>
                  <a:noFill/>
                </a:ln>
                <a:solidFill>
                  <a:srgbClr val="0000FF"/>
                </a:solidFill>
                <a:effectLst/>
                <a:uLnTx/>
                <a:uFillTx/>
                <a:latin typeface="Arial"/>
                <a:cs typeface="Arial"/>
                <a:sym typeface="Arial"/>
              </a:rPr>
              <a:t>.</a:t>
            </a:r>
            <a:r>
              <a:rPr kumimoji="0" lang="en-US" sz="2800" b="0" i="0" u="none" strike="noStrike" kern="0" cap="none" spc="0" normalizeH="0" baseline="0" noProof="0" dirty="0">
                <a:ln>
                  <a:noFill/>
                </a:ln>
                <a:solidFill>
                  <a:srgbClr val="0000FF"/>
                </a:solidFill>
                <a:effectLst/>
                <a:uLnTx/>
                <a:uFillTx/>
                <a:latin typeface="Arial"/>
                <a:cs typeface="Arial"/>
                <a:sym typeface="Arial"/>
              </a:rPr>
              <a:t> </a:t>
            </a:r>
            <a:r>
              <a:rPr kumimoji="0" lang="vi-VN" sz="2800" b="0" i="0" u="none" strike="noStrike" kern="0" cap="none" spc="0" normalizeH="0" baseline="0" noProof="0" dirty="0">
                <a:ln>
                  <a:noFill/>
                </a:ln>
                <a:solidFill>
                  <a:srgbClr val="0000FF"/>
                </a:solidFill>
                <a:effectLst/>
                <a:uLnTx/>
                <a:uFillTx/>
                <a:latin typeface="Arial"/>
                <a:cs typeface="Arial"/>
                <a:sym typeface="Arial"/>
              </a:rPr>
              <a:t>Đặc điểm nào của hệ gene ti thể khiến các nhà khoa học thường giải trình tự hệ gene này để xác định nhân thân ở người trong trường hợp các mẫu vật đem phân tích đã bị huỷ hoại nghiêm trọng bởi các yếu tố môi trường (ví dụ hài cốt)?</a:t>
            </a:r>
            <a:r>
              <a:rPr kumimoji="0" lang="en-US" sz="2800" b="0" i="0" u="none" strike="noStrike" kern="0" cap="none" spc="0" normalizeH="0" baseline="0" noProof="0" dirty="0">
                <a:ln>
                  <a:noFill/>
                </a:ln>
                <a:solidFill>
                  <a:srgbClr val="0000FF"/>
                </a:solidFill>
                <a:effectLst/>
                <a:uLnTx/>
                <a:uFillTx/>
                <a:latin typeface="Arial"/>
                <a:cs typeface="Arial"/>
                <a:sym typeface="Arial"/>
              </a:rPr>
              <a:t> </a:t>
            </a:r>
            <a:endParaRPr kumimoji="0" lang="vi-VN" sz="2800" b="0" i="0" u="none" strike="noStrike" kern="0" cap="none" spc="0" normalizeH="0" baseline="0" noProof="0" dirty="0">
              <a:ln>
                <a:noFill/>
              </a:ln>
              <a:solidFill>
                <a:srgbClr val="0000FF"/>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8B73D3C-BC40-4B3C-BCAA-EE3E12C03531}"/>
              </a:ext>
            </a:extLst>
          </p:cNvPr>
          <p:cNvSpPr txBox="1"/>
          <p:nvPr/>
        </p:nvSpPr>
        <p:spPr>
          <a:xfrm>
            <a:off x="1772857" y="3836147"/>
            <a:ext cx="7746047" cy="1077218"/>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Do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mỗi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gene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trong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ti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thể</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một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số</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lớn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bản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sao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và</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di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truyền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theo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dòng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Arial"/>
                <a:sym typeface="Arial"/>
              </a:rPr>
              <a:t>mẹ</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a:sym typeface="Arial"/>
              </a:rPr>
              <a:t>.</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386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39;p7"/>
          <p:cNvSpPr txBox="1"/>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white"/>
              </a:buClr>
              <a:buSzPts val="3200"/>
              <a:buFont typeface="Arial"/>
              <a:buNone/>
              <a:tabLst/>
              <a:defRPr/>
            </a:pPr>
            <a:fld id="{00000000-1234-1234-1234-123412341234}" type="slidenum">
              <a:rPr kumimoji="0" lang="en-US" sz="3200" b="0" i="0" u="none" strike="noStrike" kern="0" cap="none" spc="0" normalizeH="0" baseline="0" noProof="0">
                <a:ln>
                  <a:noFill/>
                </a:ln>
                <a:solidFill>
                  <a:prstClr val="white"/>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prstClr val="white"/>
                </a:buClr>
                <a:buSzPts val="3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499;p16"/>
          <p:cNvSpPr txBox="1"/>
          <p:nvPr/>
        </p:nvSpPr>
        <p:spPr>
          <a:xfrm>
            <a:off x="451079" y="1161288"/>
            <a:ext cx="11055121" cy="1785064"/>
          </a:xfrm>
          <a:prstGeom prst="rect">
            <a:avLst/>
          </a:prstGeom>
          <a:solidFill>
            <a:srgbClr val="CCFFCC"/>
          </a:solidFill>
          <a:ln>
            <a:noFill/>
          </a:ln>
        </p:spPr>
        <p:txBody>
          <a:bodyPr spcFirstLastPara="1" wrap="square" lIns="91425" tIns="45700" rIns="91425" bIns="45700" anchor="t" anchorCtr="0">
            <a:spAutoFit/>
          </a:bodyPr>
          <a:lstStyle/>
          <a:p>
            <a:pPr marL="23812" marR="0" lvl="0" indent="0" algn="just" rtl="0">
              <a:lnSpc>
                <a:spcPct val="100000"/>
              </a:lnSpc>
              <a:spcBef>
                <a:spcPts val="0"/>
              </a:spcBef>
              <a:spcAft>
                <a:spcPts val="0"/>
              </a:spcAft>
              <a:buClr>
                <a:srgbClr val="0000FF"/>
              </a:buClr>
              <a:buSzPts val="3200"/>
              <a:buFont typeface="Times New Roman"/>
              <a:buNone/>
            </a:pPr>
            <a:r>
              <a:rPr lang="en-US" sz="3200" b="1" dirty="0">
                <a:solidFill>
                  <a:srgbClr val="0000FF"/>
                </a:solidFill>
                <a:latin typeface="Times New Roman"/>
                <a:ea typeface="Times New Roman"/>
                <a:cs typeface="Times New Roman"/>
                <a:sym typeface="Times New Roman"/>
              </a:rPr>
              <a:t>III</a:t>
            </a:r>
            <a:r>
              <a:rPr lang="en-US" sz="3200" b="1" i="0" u="none" dirty="0">
                <a:solidFill>
                  <a:srgbClr val="0000FF"/>
                </a:solidFill>
                <a:latin typeface="Times New Roman"/>
                <a:ea typeface="Times New Roman"/>
                <a:cs typeface="Times New Roman"/>
                <a:sym typeface="Times New Roman"/>
              </a:rPr>
              <a:t>. </a:t>
            </a:r>
            <a:r>
              <a:rPr lang="en-US" sz="3200" b="1" i="0" u="none" dirty="0" err="1">
                <a:solidFill>
                  <a:srgbClr val="0000FF"/>
                </a:solidFill>
                <a:latin typeface="Times New Roman"/>
                <a:ea typeface="Times New Roman"/>
                <a:cs typeface="Times New Roman"/>
                <a:sym typeface="Times New Roman"/>
              </a:rPr>
              <a:t>Ứng</a:t>
            </a:r>
            <a:r>
              <a:rPr lang="en-US" sz="3200" b="1" i="0" u="none" dirty="0">
                <a:solidFill>
                  <a:srgbClr val="0000FF"/>
                </a:solidFill>
                <a:latin typeface="Times New Roman"/>
                <a:ea typeface="Times New Roman"/>
                <a:cs typeface="Times New Roman"/>
                <a:sym typeface="Times New Roman"/>
              </a:rPr>
              <a:t> </a:t>
            </a:r>
            <a:r>
              <a:rPr lang="en-US" sz="3200" b="1" i="0" u="none" dirty="0" err="1">
                <a:solidFill>
                  <a:srgbClr val="0000FF"/>
                </a:solidFill>
                <a:latin typeface="Times New Roman"/>
                <a:ea typeface="Times New Roman"/>
                <a:cs typeface="Times New Roman"/>
                <a:sym typeface="Times New Roman"/>
              </a:rPr>
              <a:t>dụng</a:t>
            </a:r>
            <a:r>
              <a:rPr lang="en-US" sz="3200" b="1" i="0" u="none" dirty="0">
                <a:solidFill>
                  <a:srgbClr val="0000FF"/>
                </a:solidFill>
                <a:latin typeface="Times New Roman"/>
                <a:ea typeface="Times New Roman"/>
                <a:cs typeface="Times New Roman"/>
                <a:sym typeface="Times New Roman"/>
              </a:rPr>
              <a:t> </a:t>
            </a:r>
            <a:r>
              <a:rPr lang="en-US" sz="3200" b="1" dirty="0">
                <a:solidFill>
                  <a:srgbClr val="0000FF"/>
                </a:solidFill>
                <a:latin typeface="Times New Roman"/>
                <a:ea typeface="Times New Roman"/>
                <a:cs typeface="Times New Roman"/>
                <a:sym typeface="Times New Roman"/>
              </a:rPr>
              <a:t>di </a:t>
            </a:r>
            <a:r>
              <a:rPr lang="en-US" sz="3200" b="1" dirty="0" err="1">
                <a:solidFill>
                  <a:srgbClr val="0000FF"/>
                </a:solidFill>
                <a:latin typeface="Times New Roman"/>
                <a:ea typeface="Times New Roman"/>
                <a:cs typeface="Times New Roman"/>
                <a:sym typeface="Times New Roman"/>
              </a:rPr>
              <a:t>truyền</a:t>
            </a:r>
            <a:r>
              <a:rPr lang="en-US" sz="3200" b="1" i="0" u="none" dirty="0">
                <a:solidFill>
                  <a:srgbClr val="0000FF"/>
                </a:solidFill>
                <a:latin typeface="Times New Roman"/>
                <a:ea typeface="Times New Roman"/>
                <a:cs typeface="Times New Roman"/>
                <a:sym typeface="Times New Roman"/>
              </a:rPr>
              <a:t> </a:t>
            </a:r>
            <a:r>
              <a:rPr lang="en-US" sz="3200" b="1" i="0" u="none" dirty="0" err="1">
                <a:solidFill>
                  <a:srgbClr val="0000FF"/>
                </a:solidFill>
                <a:latin typeface="Times New Roman"/>
                <a:ea typeface="Times New Roman"/>
                <a:cs typeface="Times New Roman"/>
                <a:sym typeface="Times New Roman"/>
              </a:rPr>
              <a:t>của</a:t>
            </a:r>
            <a:r>
              <a:rPr lang="en-US" sz="3200" b="1" i="0" u="none" dirty="0">
                <a:solidFill>
                  <a:srgbClr val="0000FF"/>
                </a:solidFill>
                <a:latin typeface="Times New Roman"/>
                <a:ea typeface="Times New Roman"/>
                <a:cs typeface="Times New Roman"/>
                <a:sym typeface="Times New Roman"/>
              </a:rPr>
              <a:t> gene </a:t>
            </a:r>
            <a:r>
              <a:rPr lang="en-US" sz="3200" b="1" i="0" u="none" dirty="0" err="1">
                <a:solidFill>
                  <a:srgbClr val="0000FF"/>
                </a:solidFill>
                <a:latin typeface="Times New Roman"/>
                <a:ea typeface="Times New Roman"/>
                <a:cs typeface="Times New Roman"/>
                <a:sym typeface="Times New Roman"/>
              </a:rPr>
              <a:t>ngoài</a:t>
            </a:r>
            <a:r>
              <a:rPr lang="en-US" sz="3200" b="1" i="0" u="none" dirty="0">
                <a:solidFill>
                  <a:srgbClr val="0000FF"/>
                </a:solidFill>
                <a:latin typeface="Times New Roman"/>
                <a:ea typeface="Times New Roman"/>
                <a:cs typeface="Times New Roman"/>
                <a:sym typeface="Times New Roman"/>
              </a:rPr>
              <a:t> </a:t>
            </a:r>
            <a:r>
              <a:rPr lang="en-US" sz="3200" b="1" i="0" u="none" dirty="0" err="1">
                <a:solidFill>
                  <a:srgbClr val="0000FF"/>
                </a:solidFill>
                <a:latin typeface="Times New Roman"/>
                <a:ea typeface="Times New Roman"/>
                <a:cs typeface="Times New Roman"/>
                <a:sym typeface="Times New Roman"/>
              </a:rPr>
              <a:t>nhân</a:t>
            </a:r>
            <a:r>
              <a:rPr lang="en-US" sz="3200" b="1" i="0" u="none" dirty="0">
                <a:solidFill>
                  <a:srgbClr val="0000FF"/>
                </a:solidFill>
                <a:latin typeface="Times New Roman"/>
                <a:ea typeface="Times New Roman"/>
                <a:cs typeface="Times New Roman"/>
                <a:sym typeface="Times New Roman"/>
              </a:rPr>
              <a:t>.</a:t>
            </a:r>
          </a:p>
          <a:p>
            <a:pPr marL="23812" lvl="0" algn="just">
              <a:buClr>
                <a:srgbClr val="0000FF"/>
              </a:buClr>
              <a:buSzPts val="3200"/>
            </a:pPr>
            <a:r>
              <a:rPr lang="vi-VN" sz="3200" dirty="0">
                <a:solidFill>
                  <a:schemeClr val="tx1"/>
                </a:solidFill>
                <a:latin typeface="Times New Roman"/>
                <a:cs typeface="Times New Roman"/>
                <a:sym typeface="Times New Roman"/>
              </a:rPr>
              <a:t>Di truyền gene ngoài nhân được ứng dụng trong nhiều lĩnh vực như y học, nông nghiệp, nghiên cứu tiến hoá,...</a:t>
            </a:r>
            <a:endParaRPr lang="en-US" sz="3200" dirty="0">
              <a:solidFill>
                <a:schemeClr val="tx1"/>
              </a:solidFill>
              <a:latin typeface="Times New Roman"/>
              <a:cs typeface="Times New Roman"/>
              <a:sym typeface="Times New Roman"/>
            </a:endParaRPr>
          </a:p>
          <a:p>
            <a:pPr marL="23812" marR="0" lvl="0" indent="0" algn="just" rtl="0">
              <a:lnSpc>
                <a:spcPct val="100000"/>
              </a:lnSpc>
              <a:spcBef>
                <a:spcPts val="0"/>
              </a:spcBef>
              <a:spcAft>
                <a:spcPts val="0"/>
              </a:spcAft>
              <a:buClr>
                <a:srgbClr val="0000FF"/>
              </a:buClr>
              <a:buSzPts val="3200"/>
              <a:buFont typeface="Times New Roman"/>
              <a:buNone/>
            </a:pPr>
            <a:endParaRPr dirty="0"/>
          </a:p>
        </p:txBody>
      </p:sp>
    </p:spTree>
    <p:extLst>
      <p:ext uri="{BB962C8B-B14F-4D97-AF65-F5344CB8AC3E}">
        <p14:creationId xmlns:p14="http://schemas.microsoft.com/office/powerpoint/2010/main" val="2259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10;p3"/>
          <p:cNvSpPr txBox="1"/>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3200"/>
              <a:buFont typeface="Arial"/>
              <a:buNone/>
            </a:pPr>
            <a:fld id="{00000000-1234-1234-1234-123412341234}" type="slidenum">
              <a:rPr lang="en-US" sz="3200" b="0" i="0" u="none">
                <a:solidFill>
                  <a:schemeClr val="lt1"/>
                </a:solidFill>
                <a:latin typeface="Arial"/>
                <a:ea typeface="Arial"/>
                <a:cs typeface="Arial"/>
                <a:sym typeface="Arial"/>
              </a:rPr>
              <a:t>2</a:t>
            </a:fld>
            <a:endParaRPr/>
          </a:p>
        </p:txBody>
      </p:sp>
      <p:sp>
        <p:nvSpPr>
          <p:cNvPr id="4" name="Google Shape;411;p3"/>
          <p:cNvSpPr txBox="1"/>
          <p:nvPr/>
        </p:nvSpPr>
        <p:spPr>
          <a:xfrm>
            <a:off x="832104" y="0"/>
            <a:ext cx="10102596" cy="83762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2400"/>
              </a:spcBef>
              <a:spcAft>
                <a:spcPts val="0"/>
              </a:spcAft>
              <a:buClr>
                <a:srgbClr val="C00000"/>
              </a:buClr>
              <a:buSzPts val="4800"/>
              <a:buFont typeface="Times New Roman"/>
              <a:buNone/>
            </a:pPr>
            <a:r>
              <a:rPr lang="en-US" sz="2400" b="1" i="0" u="none" dirty="0">
                <a:solidFill>
                  <a:srgbClr val="C00000"/>
                </a:solidFill>
                <a:latin typeface="Times New Roman"/>
                <a:ea typeface="Times New Roman"/>
                <a:cs typeface="Times New Roman"/>
                <a:sym typeface="Times New Roman"/>
              </a:rPr>
              <a:t>I. THÍ NGHIỆM CỦA CORRENS VỀ DI TRUYỀN GENE NGOÀI NHÂN</a:t>
            </a:r>
            <a:endParaRPr sz="2400" dirty="0"/>
          </a:p>
        </p:txBody>
      </p:sp>
      <p:pic>
        <p:nvPicPr>
          <p:cNvPr id="5" name="Picture 4"/>
          <p:cNvPicPr>
            <a:picLocks noChangeAspect="1"/>
          </p:cNvPicPr>
          <p:nvPr/>
        </p:nvPicPr>
        <p:blipFill rotWithShape="1">
          <a:blip r:embed="rId5"/>
          <a:srcRect l="56404" t="37139" r="27688" b="29535"/>
          <a:stretch/>
        </p:blipFill>
        <p:spPr>
          <a:xfrm>
            <a:off x="134111" y="960120"/>
            <a:ext cx="5276089" cy="5769864"/>
          </a:xfrm>
          <a:prstGeom prst="rect">
            <a:avLst/>
          </a:prstGeom>
        </p:spPr>
      </p:pic>
      <p:pic>
        <p:nvPicPr>
          <p:cNvPr id="1026" name="Picture 2" descr="Carl Corre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673352"/>
            <a:ext cx="6781800" cy="467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28582" t="24095" r="23205" b="25034"/>
          <a:stretch/>
        </p:blipFill>
        <p:spPr>
          <a:xfrm>
            <a:off x="2029967" y="924298"/>
            <a:ext cx="9610345" cy="4607822"/>
          </a:xfrm>
          <a:prstGeom prst="rect">
            <a:avLst/>
          </a:prstGeom>
          <a:ln>
            <a:noFill/>
          </a:ln>
        </p:spPr>
      </p:pic>
      <p:pic>
        <p:nvPicPr>
          <p:cNvPr id="8" name="Picture 7">
            <a:extLst>
              <a:ext uri="{FF2B5EF4-FFF2-40B4-BE49-F238E27FC236}">
                <a16:creationId xmlns:a16="http://schemas.microsoft.com/office/drawing/2014/main" id="{26EF4C65-8865-4AB3-86B9-F9FD75C2B1FC}"/>
              </a:ext>
            </a:extLst>
          </p:cNvPr>
          <p:cNvPicPr/>
          <p:nvPr/>
        </p:nvPicPr>
        <p:blipFill rotWithShape="1">
          <a:blip r:embed="rId6"/>
          <a:srcRect l="2802" r="82061" b="79792"/>
          <a:stretch/>
        </p:blipFill>
        <p:spPr>
          <a:xfrm>
            <a:off x="2132718" y="5529761"/>
            <a:ext cx="1563624" cy="1254940"/>
          </a:xfrm>
          <a:prstGeom prst="rect">
            <a:avLst/>
          </a:prstGeom>
        </p:spPr>
      </p:pic>
      <p:pic>
        <p:nvPicPr>
          <p:cNvPr id="9" name="Picture 8">
            <a:extLst>
              <a:ext uri="{FF2B5EF4-FFF2-40B4-BE49-F238E27FC236}">
                <a16:creationId xmlns:a16="http://schemas.microsoft.com/office/drawing/2014/main" id="{26EF4C65-8865-4AB3-86B9-F9FD75C2B1FC}"/>
              </a:ext>
            </a:extLst>
          </p:cNvPr>
          <p:cNvPicPr/>
          <p:nvPr/>
        </p:nvPicPr>
        <p:blipFill rotWithShape="1">
          <a:blip r:embed="rId6"/>
          <a:srcRect l="2807" t="26038" r="83260" b="54184"/>
          <a:stretch/>
        </p:blipFill>
        <p:spPr>
          <a:xfrm>
            <a:off x="4265439" y="5603060"/>
            <a:ext cx="1389888" cy="1254940"/>
          </a:xfrm>
          <a:prstGeom prst="rect">
            <a:avLst/>
          </a:prstGeom>
        </p:spPr>
      </p:pic>
      <p:pic>
        <p:nvPicPr>
          <p:cNvPr id="10" name="Picture 9">
            <a:extLst>
              <a:ext uri="{FF2B5EF4-FFF2-40B4-BE49-F238E27FC236}">
                <a16:creationId xmlns:a16="http://schemas.microsoft.com/office/drawing/2014/main" id="{26EF4C65-8865-4AB3-86B9-F9FD75C2B1FC}"/>
              </a:ext>
            </a:extLst>
          </p:cNvPr>
          <p:cNvPicPr/>
          <p:nvPr/>
        </p:nvPicPr>
        <p:blipFill rotWithShape="1">
          <a:blip r:embed="rId6"/>
          <a:srcRect l="3053" t="62909" r="82062" b="22663"/>
          <a:stretch/>
        </p:blipFill>
        <p:spPr>
          <a:xfrm>
            <a:off x="5794891" y="5603060"/>
            <a:ext cx="1650728" cy="938366"/>
          </a:xfrm>
          <a:prstGeom prst="rect">
            <a:avLst/>
          </a:prstGeom>
        </p:spPr>
      </p:pic>
      <p:pic>
        <p:nvPicPr>
          <p:cNvPr id="12" name="Picture 11">
            <a:extLst>
              <a:ext uri="{FF2B5EF4-FFF2-40B4-BE49-F238E27FC236}">
                <a16:creationId xmlns:a16="http://schemas.microsoft.com/office/drawing/2014/main" id="{26EF4C65-8865-4AB3-86B9-F9FD75C2B1FC}"/>
              </a:ext>
            </a:extLst>
          </p:cNvPr>
          <p:cNvPicPr/>
          <p:nvPr/>
        </p:nvPicPr>
        <p:blipFill rotWithShape="1">
          <a:blip r:embed="rId6"/>
          <a:srcRect l="3053" t="62909" r="82062" b="22663"/>
          <a:stretch/>
        </p:blipFill>
        <p:spPr>
          <a:xfrm>
            <a:off x="7797428" y="5557193"/>
            <a:ext cx="1650728" cy="938366"/>
          </a:xfrm>
          <a:prstGeom prst="rect">
            <a:avLst/>
          </a:prstGeom>
        </p:spPr>
      </p:pic>
      <p:sp>
        <p:nvSpPr>
          <p:cNvPr id="5" name="TextBox 4"/>
          <p:cNvSpPr txBox="1"/>
          <p:nvPr/>
        </p:nvSpPr>
        <p:spPr>
          <a:xfrm>
            <a:off x="6074019" y="6479283"/>
            <a:ext cx="1371600" cy="307777"/>
          </a:xfrm>
          <a:prstGeom prst="rect">
            <a:avLst/>
          </a:prstGeom>
          <a:noFill/>
        </p:spPr>
        <p:txBody>
          <a:bodyPr wrap="square" rtlCol="0">
            <a:spAutoFit/>
          </a:bodyPr>
          <a:lstStyle/>
          <a:p>
            <a:r>
              <a:rPr lang="en-US" dirty="0" err="1"/>
              <a:t>Cành</a:t>
            </a:r>
            <a:r>
              <a:rPr lang="en-US" dirty="0"/>
              <a:t> </a:t>
            </a:r>
            <a:r>
              <a:rPr lang="en-US" dirty="0" err="1"/>
              <a:t>lá</a:t>
            </a:r>
            <a:r>
              <a:rPr lang="en-US" dirty="0"/>
              <a:t> </a:t>
            </a:r>
            <a:r>
              <a:rPr lang="en-US" dirty="0" err="1"/>
              <a:t>khảm</a:t>
            </a:r>
            <a:endParaRPr lang="vi-VN" dirty="0"/>
          </a:p>
        </p:txBody>
      </p:sp>
      <p:sp>
        <p:nvSpPr>
          <p:cNvPr id="14" name="TextBox 13"/>
          <p:cNvSpPr txBox="1"/>
          <p:nvPr/>
        </p:nvSpPr>
        <p:spPr>
          <a:xfrm>
            <a:off x="7936992" y="6479283"/>
            <a:ext cx="1371600" cy="307777"/>
          </a:xfrm>
          <a:prstGeom prst="rect">
            <a:avLst/>
          </a:prstGeom>
          <a:noFill/>
        </p:spPr>
        <p:txBody>
          <a:bodyPr wrap="square" rtlCol="0">
            <a:spAutoFit/>
          </a:bodyPr>
          <a:lstStyle/>
          <a:p>
            <a:r>
              <a:rPr lang="en-US" dirty="0" err="1"/>
              <a:t>Cành</a:t>
            </a:r>
            <a:r>
              <a:rPr lang="en-US" dirty="0"/>
              <a:t> </a:t>
            </a:r>
            <a:r>
              <a:rPr lang="en-US" dirty="0" err="1"/>
              <a:t>lá</a:t>
            </a:r>
            <a:r>
              <a:rPr lang="en-US" dirty="0"/>
              <a:t> </a:t>
            </a:r>
            <a:r>
              <a:rPr lang="en-US" dirty="0" err="1"/>
              <a:t>khảm</a:t>
            </a:r>
            <a:endParaRPr lang="vi-VN" dirty="0"/>
          </a:p>
        </p:txBody>
      </p:sp>
      <p:sp>
        <p:nvSpPr>
          <p:cNvPr id="13" name="TextBox 12"/>
          <p:cNvSpPr txBox="1"/>
          <p:nvPr/>
        </p:nvSpPr>
        <p:spPr>
          <a:xfrm>
            <a:off x="481668" y="5944907"/>
            <a:ext cx="1159999" cy="523220"/>
          </a:xfrm>
          <a:prstGeom prst="rect">
            <a:avLst/>
          </a:prstGeom>
          <a:solidFill>
            <a:schemeClr val="accent2">
              <a:lumMod val="20000"/>
              <a:lumOff val="80000"/>
            </a:schemeClr>
          </a:solidFill>
        </p:spPr>
        <p:txBody>
          <a:bodyPr wrap="square" rtlCol="0">
            <a:spAutoFit/>
          </a:bodyPr>
          <a:lstStyle/>
          <a:p>
            <a:pPr algn="ctr"/>
            <a:r>
              <a:rPr lang="en-US" dirty="0"/>
              <a:t>KIỂU HÌNH ĐỜI CON</a:t>
            </a:r>
            <a:endParaRPr lang="vi-VN" dirty="0"/>
          </a:p>
        </p:txBody>
      </p:sp>
      <p:sp>
        <p:nvSpPr>
          <p:cNvPr id="16" name="Rectangle 15"/>
          <p:cNvSpPr/>
          <p:nvPr/>
        </p:nvSpPr>
        <p:spPr>
          <a:xfrm>
            <a:off x="3362379" y="252846"/>
            <a:ext cx="5423280" cy="584775"/>
          </a:xfrm>
          <a:prstGeom prst="rect">
            <a:avLst/>
          </a:prstGeom>
          <a:solidFill>
            <a:srgbClr val="0070C0"/>
          </a:solidFill>
        </p:spPr>
        <p:txBody>
          <a:bodyPr wrap="none">
            <a:spAutoFit/>
          </a:bodyPr>
          <a:lstStyle/>
          <a:p>
            <a:r>
              <a:rPr lang="en-US" sz="3200" b="1" dirty="0" err="1">
                <a:solidFill>
                  <a:srgbClr val="FFFF00"/>
                </a:solidFill>
                <a:latin typeface="Times New Roman"/>
                <a:ea typeface="Times New Roman"/>
                <a:cs typeface="Times New Roman"/>
                <a:sym typeface="Times New Roman"/>
              </a:rPr>
              <a:t>Giải</a:t>
            </a:r>
            <a:r>
              <a:rPr lang="en-US" sz="3200" b="1" dirty="0">
                <a:solidFill>
                  <a:srgbClr val="FFFF00"/>
                </a:solidFill>
                <a:latin typeface="Times New Roman"/>
                <a:ea typeface="Times New Roman"/>
                <a:cs typeface="Times New Roman"/>
                <a:sym typeface="Times New Roman"/>
              </a:rPr>
              <a:t> </a:t>
            </a:r>
            <a:r>
              <a:rPr lang="en-US" sz="3200" b="1" dirty="0" err="1">
                <a:solidFill>
                  <a:srgbClr val="FFFF00"/>
                </a:solidFill>
                <a:latin typeface="Times New Roman"/>
                <a:ea typeface="Times New Roman"/>
                <a:cs typeface="Times New Roman"/>
                <a:sym typeface="Times New Roman"/>
              </a:rPr>
              <a:t>thích</a:t>
            </a:r>
            <a:r>
              <a:rPr lang="en-US" sz="3200" b="1" dirty="0">
                <a:solidFill>
                  <a:srgbClr val="FFFF00"/>
                </a:solidFill>
                <a:latin typeface="Times New Roman"/>
                <a:ea typeface="Times New Roman"/>
                <a:cs typeface="Times New Roman"/>
                <a:sym typeface="Times New Roman"/>
              </a:rPr>
              <a:t> </a:t>
            </a:r>
            <a:r>
              <a:rPr lang="en-US" sz="3200" b="1" dirty="0" err="1">
                <a:solidFill>
                  <a:srgbClr val="FFFF00"/>
                </a:solidFill>
                <a:latin typeface="Times New Roman"/>
                <a:ea typeface="Times New Roman"/>
                <a:cs typeface="Times New Roman"/>
                <a:sym typeface="Times New Roman"/>
              </a:rPr>
              <a:t>kết</a:t>
            </a:r>
            <a:r>
              <a:rPr lang="en-US" sz="3200" b="1" dirty="0">
                <a:solidFill>
                  <a:srgbClr val="FFFF00"/>
                </a:solidFill>
                <a:latin typeface="Times New Roman"/>
                <a:ea typeface="Times New Roman"/>
                <a:cs typeface="Times New Roman"/>
                <a:sym typeface="Times New Roman"/>
              </a:rPr>
              <a:t> </a:t>
            </a:r>
            <a:r>
              <a:rPr lang="en-US" sz="3200" b="1" dirty="0" err="1">
                <a:solidFill>
                  <a:srgbClr val="FFFF00"/>
                </a:solidFill>
                <a:latin typeface="Times New Roman"/>
                <a:ea typeface="Times New Roman"/>
                <a:cs typeface="Times New Roman"/>
                <a:sym typeface="Times New Roman"/>
              </a:rPr>
              <a:t>quả</a:t>
            </a:r>
            <a:r>
              <a:rPr lang="en-US" sz="3200" b="1" dirty="0">
                <a:solidFill>
                  <a:srgbClr val="FFFF00"/>
                </a:solidFill>
                <a:latin typeface="Times New Roman"/>
                <a:ea typeface="Times New Roman"/>
                <a:cs typeface="Times New Roman"/>
                <a:sym typeface="Times New Roman"/>
              </a:rPr>
              <a:t> </a:t>
            </a:r>
            <a:r>
              <a:rPr lang="en-US" sz="3200" b="1" dirty="0" err="1">
                <a:solidFill>
                  <a:srgbClr val="FFFF00"/>
                </a:solidFill>
                <a:latin typeface="Times New Roman"/>
                <a:ea typeface="Times New Roman"/>
                <a:cs typeface="Times New Roman"/>
                <a:sym typeface="Times New Roman"/>
              </a:rPr>
              <a:t>thí</a:t>
            </a:r>
            <a:r>
              <a:rPr lang="en-US" sz="3200" b="1" dirty="0">
                <a:solidFill>
                  <a:srgbClr val="FFFF00"/>
                </a:solidFill>
                <a:latin typeface="Times New Roman"/>
                <a:ea typeface="Times New Roman"/>
                <a:cs typeface="Times New Roman"/>
                <a:sym typeface="Times New Roman"/>
              </a:rPr>
              <a:t> </a:t>
            </a:r>
            <a:r>
              <a:rPr lang="en-US" sz="3200" b="1" dirty="0" err="1">
                <a:solidFill>
                  <a:srgbClr val="FFFF00"/>
                </a:solidFill>
                <a:latin typeface="Times New Roman"/>
                <a:ea typeface="Times New Roman"/>
                <a:cs typeface="Times New Roman"/>
                <a:sym typeface="Times New Roman"/>
              </a:rPr>
              <a:t>nghiệm</a:t>
            </a:r>
            <a:r>
              <a:rPr lang="en-US" sz="3200" b="1" dirty="0">
                <a:solidFill>
                  <a:srgbClr val="FFFF00"/>
                </a:solidFill>
                <a:latin typeface="Times New Roman"/>
                <a:ea typeface="Times New Roman"/>
                <a:cs typeface="Times New Roman"/>
                <a:sym typeface="Times New Roman"/>
              </a:rPr>
              <a:t> </a:t>
            </a:r>
            <a:endParaRPr lang="vi-VN" sz="3200" dirty="0"/>
          </a:p>
        </p:txBody>
      </p:sp>
      <p:sp>
        <p:nvSpPr>
          <p:cNvPr id="18" name="Cloud 17"/>
          <p:cNvSpPr/>
          <p:nvPr/>
        </p:nvSpPr>
        <p:spPr>
          <a:xfrm>
            <a:off x="87688" y="853358"/>
            <a:ext cx="3696341" cy="2769878"/>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Google Shape;399;p2"/>
          <p:cNvSpPr txBox="1"/>
          <p:nvPr/>
        </p:nvSpPr>
        <p:spPr>
          <a:xfrm>
            <a:off x="481668" y="1352283"/>
            <a:ext cx="290838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00"/>
              </a:buClr>
              <a:buSzPts val="4400"/>
              <a:buFont typeface="Times New Roman"/>
              <a:buNone/>
            </a:pPr>
            <a:r>
              <a:rPr lang="en-US" sz="2400" b="1" dirty="0" err="1">
                <a:solidFill>
                  <a:schemeClr val="accent2">
                    <a:lumMod val="50000"/>
                  </a:schemeClr>
                </a:solidFill>
                <a:latin typeface="Times New Roman"/>
                <a:ea typeface="Times New Roman"/>
                <a:cs typeface="Times New Roman"/>
                <a:sym typeface="Times New Roman"/>
              </a:rPr>
              <a:t>Vì</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sao</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mẹ</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lá</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khảm</a:t>
            </a:r>
            <a:r>
              <a:rPr lang="en-US" sz="2400" b="1" i="0" u="none" dirty="0">
                <a:solidFill>
                  <a:schemeClr val="accent2">
                    <a:lumMod val="50000"/>
                  </a:schemeClr>
                </a:solidFill>
                <a:latin typeface="Times New Roman"/>
                <a:ea typeface="Times New Roman"/>
                <a:cs typeface="Times New Roman"/>
                <a:sym typeface="Times New Roman"/>
              </a:rPr>
              <a:t>, ở </a:t>
            </a:r>
            <a:r>
              <a:rPr lang="en-US" sz="2400" b="1" i="0" u="none" dirty="0" err="1">
                <a:solidFill>
                  <a:schemeClr val="accent2">
                    <a:lumMod val="50000"/>
                  </a:schemeClr>
                </a:solidFill>
                <a:latin typeface="Times New Roman"/>
                <a:ea typeface="Times New Roman"/>
                <a:cs typeface="Times New Roman"/>
                <a:sym typeface="Times New Roman"/>
              </a:rPr>
              <a:t>đời</a:t>
            </a:r>
            <a:r>
              <a:rPr lang="en-US" sz="2400" b="1" i="0" u="none" dirty="0">
                <a:solidFill>
                  <a:schemeClr val="accent2">
                    <a:lumMod val="50000"/>
                  </a:schemeClr>
                </a:solidFill>
                <a:latin typeface="Times New Roman"/>
                <a:ea typeface="Times New Roman"/>
                <a:cs typeface="Times New Roman"/>
                <a:sym typeface="Times New Roman"/>
              </a:rPr>
              <a:t> con </a:t>
            </a:r>
            <a:r>
              <a:rPr lang="en-US" sz="2400" b="1" i="0" u="none" dirty="0" err="1">
                <a:solidFill>
                  <a:schemeClr val="accent2">
                    <a:lumMod val="50000"/>
                  </a:schemeClr>
                </a:solidFill>
                <a:latin typeface="Times New Roman"/>
                <a:ea typeface="Times New Roman"/>
                <a:cs typeface="Times New Roman"/>
                <a:sym typeface="Times New Roman"/>
              </a:rPr>
              <a:t>trên</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cùng</a:t>
            </a:r>
            <a:r>
              <a:rPr lang="en-US" sz="2400" b="1" i="0" u="none" dirty="0">
                <a:solidFill>
                  <a:schemeClr val="accent2">
                    <a:lumMod val="50000"/>
                  </a:schemeClr>
                </a:solidFill>
                <a:latin typeface="Times New Roman"/>
                <a:ea typeface="Times New Roman"/>
                <a:cs typeface="Times New Roman"/>
                <a:sym typeface="Times New Roman"/>
              </a:rPr>
              <a:t> 1 </a:t>
            </a:r>
            <a:r>
              <a:rPr lang="en-US" sz="2400" b="1" i="0" u="none" dirty="0" err="1">
                <a:solidFill>
                  <a:schemeClr val="accent2">
                    <a:lumMod val="50000"/>
                  </a:schemeClr>
                </a:solidFill>
                <a:latin typeface="Times New Roman"/>
                <a:ea typeface="Times New Roman"/>
                <a:cs typeface="Times New Roman"/>
                <a:sym typeface="Times New Roman"/>
              </a:rPr>
              <a:t>cây</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có</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cả</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lá</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khảm</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lá</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xanh</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và</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lá</a:t>
            </a:r>
            <a:r>
              <a:rPr lang="en-US" sz="2400" b="1" i="0" u="none" dirty="0">
                <a:solidFill>
                  <a:schemeClr val="accent2">
                    <a:lumMod val="50000"/>
                  </a:schemeClr>
                </a:solidFill>
                <a:latin typeface="Times New Roman"/>
                <a:ea typeface="Times New Roman"/>
                <a:cs typeface="Times New Roman"/>
                <a:sym typeface="Times New Roman"/>
              </a:rPr>
              <a:t> </a:t>
            </a:r>
            <a:r>
              <a:rPr lang="en-US" sz="2400" b="1" i="0" u="none" dirty="0" err="1">
                <a:solidFill>
                  <a:schemeClr val="accent2">
                    <a:lumMod val="50000"/>
                  </a:schemeClr>
                </a:solidFill>
                <a:latin typeface="Times New Roman"/>
                <a:ea typeface="Times New Roman"/>
                <a:cs typeface="Times New Roman"/>
                <a:sym typeface="Times New Roman"/>
              </a:rPr>
              <a:t>trắng</a:t>
            </a:r>
            <a:endParaRPr sz="2400" dirty="0">
              <a:solidFill>
                <a:schemeClr val="accent2">
                  <a:lumMod val="50000"/>
                </a:schemeClr>
              </a:solidFill>
            </a:endParaRPr>
          </a:p>
        </p:txBody>
      </p:sp>
    </p:spTree>
    <p:extLst>
      <p:ext uri="{BB962C8B-B14F-4D97-AF65-F5344CB8AC3E}">
        <p14:creationId xmlns:p14="http://schemas.microsoft.com/office/powerpoint/2010/main" val="154814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080" y="976563"/>
            <a:ext cx="11082477" cy="5693866"/>
          </a:xfrm>
          <a:prstGeom prst="rect">
            <a:avLst/>
          </a:prstGeom>
          <a:solidFill>
            <a:schemeClr val="accent6">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1. Bối cảnh ra đời của thí nghiệm</a:t>
            </a:r>
            <a:endParaRPr kumimoji="0" lang="vi-VN" sz="2600" b="0" i="0" u="none" strike="noStrike" kern="0" cap="none" spc="0" normalizeH="0" baseline="0" noProof="0" dirty="0">
              <a:ln>
                <a:noFill/>
              </a:ln>
              <a:solidFill>
                <a:srgbClr val="00206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 Thời gian: 1909</a:t>
            </a:r>
            <a:endParaRPr kumimoji="0" lang="vi-VN" sz="2600" b="0" i="0" u="none" strike="noStrike" kern="0" cap="none" spc="0" normalizeH="0" baseline="0" noProof="0" dirty="0">
              <a:ln>
                <a:noFill/>
              </a:ln>
              <a:solidFill>
                <a:prstClr val="black"/>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 Đối tượng nghiên cứu: Cây hoa bốn giờ (</a:t>
            </a:r>
            <a:r>
              <a:rPr kumimoji="0" lang="vi-VN" sz="2600" b="0" i="1"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Mirabilis jalapa</a:t>
            </a: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a:t>
            </a:r>
            <a:endParaRPr kumimoji="0" lang="vi-VN" sz="2600" b="0" i="0" u="none" strike="noStrike" kern="0" cap="none" spc="0" normalizeH="0" baseline="0" noProof="0" dirty="0">
              <a:ln>
                <a:noFill/>
              </a:ln>
              <a:solidFill>
                <a:prstClr val="black"/>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 Đặc điểm: trên cùng một cây có ba loại nhánh với màu sắc khác nhau. Nhánh/cành toàn lá xanh, nhánh toàn lá trắng và nhánh có lá khảm/đốm.</a:t>
            </a:r>
            <a:endParaRPr kumimoji="0" lang="vi-VN" sz="2600" b="0" i="0" u="none" strike="noStrike" kern="0" cap="none" spc="0" normalizeH="0" baseline="0" noProof="0" dirty="0">
              <a:ln>
                <a:noFill/>
              </a:ln>
              <a:solidFill>
                <a:prstClr val="black"/>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2. Thí nghiệm</a:t>
            </a:r>
            <a:endParaRPr kumimoji="0" lang="vi-VN" sz="2600" b="0" i="0" u="none" strike="noStrike" kern="0" cap="none" spc="0" normalizeH="0" baseline="0" noProof="0" dirty="0">
              <a:ln>
                <a:noFill/>
              </a:ln>
              <a:solidFill>
                <a:srgbClr val="00206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 Correns đã sử dụng Phép lai thuận nghịch (thay đổi vai trò làm bố mẹ của cây đem lai).</a:t>
            </a:r>
          </a:p>
          <a:p>
            <a:pPr marL="0" marR="0" lvl="0" indent="0" algn="just" defTabSz="914400" rtl="0" eaLnBrk="1" fontAlgn="auto" latinLnBrk="0" hangingPunct="1">
              <a:lnSpc>
                <a:spcPct val="100000"/>
              </a:lnSpc>
              <a:spcBef>
                <a:spcPts val="0"/>
              </a:spcBef>
              <a:spcAft>
                <a:spcPts val="0"/>
              </a:spcAft>
              <a:buClr>
                <a:srgbClr val="FF0000"/>
              </a:buClr>
              <a:buSzPts val="2400"/>
              <a:buFont typeface="Arial"/>
              <a:buNone/>
              <a:tabLst/>
              <a:defRPr/>
            </a:pPr>
            <a:r>
              <a:rPr kumimoji="0" lang="vi-VN" sz="2600" b="1" i="0" u="none" strike="noStrike" kern="0" cap="none" spc="0" normalizeH="0" baseline="0" noProof="0" dirty="0">
                <a:ln>
                  <a:noFill/>
                </a:ln>
                <a:solidFill>
                  <a:srgbClr val="002060"/>
                </a:solidFill>
                <a:effectLst/>
                <a:uLnTx/>
                <a:uFillTx/>
                <a:latin typeface="Times New Roman"/>
                <a:cs typeface="Times New Roman"/>
                <a:sym typeface="Times New Roman"/>
              </a:rPr>
              <a:t>3. Nhận xét</a:t>
            </a:r>
            <a:endParaRPr kumimoji="0" lang="vi-VN" sz="2600" b="1" i="0" u="none" strike="noStrike" kern="0" cap="none" spc="0" normalizeH="0" baseline="0" noProof="0" dirty="0">
              <a:ln>
                <a:noFill/>
              </a:ln>
              <a:solidFill>
                <a:srgbClr val="00206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 Tính trạng màu sắc lá cây: Không di truyền tuân theo quy luật Mendel.</a:t>
            </a:r>
            <a:endParaRPr kumimoji="0" lang="vi-VN" sz="2600" b="0" i="0" u="none" strike="noStrike" kern="0" cap="none" spc="0" normalizeH="0" baseline="0" noProof="0" dirty="0">
              <a:ln>
                <a:noFill/>
              </a:ln>
              <a:solidFill>
                <a:prstClr val="black"/>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 Nhận xét màu sắc lá của cây F</a:t>
            </a:r>
            <a:r>
              <a:rPr kumimoji="0" lang="vi-VN" sz="2600" b="0" i="0" u="none" strike="noStrike" kern="0" cap="none" spc="0" normalizeH="0" baseline="-25000" noProof="0" dirty="0">
                <a:ln>
                  <a:noFill/>
                </a:ln>
                <a:solidFill>
                  <a:prstClr val="black"/>
                </a:solidFill>
                <a:effectLst/>
                <a:uLnTx/>
                <a:uFillTx/>
                <a:latin typeface="Times New Roman"/>
                <a:ea typeface="Times New Roman"/>
                <a:cs typeface="Times New Roman"/>
                <a:sym typeface="Times New Roman"/>
              </a:rPr>
              <a:t>1</a:t>
            </a: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 trong các phép lai: Phụ thuộc vào cây mẹ.</a:t>
            </a:r>
            <a:endParaRPr kumimoji="0" lang="vi-VN" sz="2600" b="0" i="0" u="none" strike="noStrike" kern="0" cap="none" spc="0" normalizeH="0" baseline="0" noProof="0" dirty="0">
              <a:ln>
                <a:noFill/>
              </a:ln>
              <a:solidFill>
                <a:prstClr val="black"/>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vi-VN" sz="26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4. Giải thích thí nghiệm</a:t>
            </a:r>
            <a:endParaRPr kumimoji="0" lang="vi-VN" sz="2600" b="0" i="0" u="none" strike="noStrike" kern="0" cap="none" spc="0" normalizeH="0" baseline="0" noProof="0" dirty="0">
              <a:ln>
                <a:noFill/>
              </a:ln>
              <a:solidFill>
                <a:srgbClr val="002060"/>
              </a:solidFill>
              <a:effectLst/>
              <a:uLnTx/>
              <a:uFillTx/>
              <a:latin typeface="Arial"/>
              <a:cs typeface="Arial"/>
              <a:sym typeface="Arial"/>
            </a:endParaRPr>
          </a:p>
          <a:p>
            <a:pPr marL="0" marR="0" lvl="0" indent="-121920" algn="just" defTabSz="914400" rtl="0" eaLnBrk="1" fontAlgn="auto" latinLnBrk="0" hangingPunct="1">
              <a:lnSpc>
                <a:spcPct val="100000"/>
              </a:lnSpc>
              <a:spcBef>
                <a:spcPts val="0"/>
              </a:spcBef>
              <a:spcAft>
                <a:spcPts val="0"/>
              </a:spcAft>
              <a:buClr>
                <a:prstClr val="white"/>
              </a:buClr>
              <a:buSzPts val="1920"/>
              <a:buFont typeface="Times New Roman"/>
              <a:buChar char="-"/>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Tính trạng màu sắc lá do gene nằm trong lục lạp quy định.</a:t>
            </a:r>
            <a:endParaRPr kumimoji="0" lang="vi-VN" sz="2600" b="0" i="0" u="none" strike="noStrike" kern="0" cap="none" spc="0" normalizeH="0" baseline="0" noProof="0" dirty="0">
              <a:ln>
                <a:noFill/>
              </a:ln>
              <a:solidFill>
                <a:prstClr val="black"/>
              </a:solidFill>
              <a:effectLst/>
              <a:uLnTx/>
              <a:uFillTx/>
              <a:latin typeface="Arial"/>
              <a:cs typeface="Arial"/>
              <a:sym typeface="Arial"/>
            </a:endParaRPr>
          </a:p>
          <a:p>
            <a:pPr marL="0" marR="0" lvl="0" indent="-121920" algn="just" defTabSz="914400" rtl="0" eaLnBrk="1" fontAlgn="auto" latinLnBrk="0" hangingPunct="1">
              <a:lnSpc>
                <a:spcPct val="100000"/>
              </a:lnSpc>
              <a:spcBef>
                <a:spcPts val="0"/>
              </a:spcBef>
              <a:spcAft>
                <a:spcPts val="0"/>
              </a:spcAft>
              <a:buClr>
                <a:prstClr val="white"/>
              </a:buClr>
              <a:buSzPts val="1920"/>
              <a:buFont typeface="Times New Roman"/>
              <a:buChar char="-"/>
              <a:tabLst/>
              <a:defRPr/>
            </a:pPr>
            <a:r>
              <a:rPr kumimoji="0" lang="vi-VN" sz="2600" b="0" i="0" u="none" strike="noStrike" kern="0" cap="none" spc="0" normalizeH="0" baseline="0" noProof="0" dirty="0">
                <a:ln>
                  <a:noFill/>
                </a:ln>
                <a:solidFill>
                  <a:prstClr val="black"/>
                </a:solidFill>
                <a:effectLst/>
                <a:uLnTx/>
                <a:uFillTx/>
                <a:latin typeface="Times New Roman"/>
                <a:ea typeface="Times New Roman"/>
                <a:cs typeface="Times New Roman"/>
                <a:sym typeface="Times New Roman"/>
              </a:rPr>
              <a:t>Các gene nằm trong lục lạp, ti thể ở tế bào chất chỉ được truyền từ mẹ cho con.</a:t>
            </a:r>
            <a:endParaRPr kumimoji="0" lang="vi-VN" sz="2600" b="0" i="0" u="none" strike="noStrike" kern="0" cap="none" spc="0" normalizeH="0" baseline="0" noProof="0" dirty="0">
              <a:ln>
                <a:noFill/>
              </a:ln>
              <a:solidFill>
                <a:prstClr val="black"/>
              </a:solidFill>
              <a:effectLst/>
              <a:uLnTx/>
              <a:uFillTx/>
              <a:latin typeface="Arial"/>
              <a:cs typeface="Arial"/>
              <a:sym typeface="Arial"/>
            </a:endParaRPr>
          </a:p>
        </p:txBody>
      </p:sp>
      <p:sp>
        <p:nvSpPr>
          <p:cNvPr id="4" name="Google Shape;411;p3"/>
          <p:cNvSpPr txBox="1"/>
          <p:nvPr/>
        </p:nvSpPr>
        <p:spPr>
          <a:xfrm>
            <a:off x="832104" y="0"/>
            <a:ext cx="10102596" cy="8376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2400"/>
              </a:spcBef>
              <a:spcAft>
                <a:spcPts val="0"/>
              </a:spcAft>
              <a:buClr>
                <a:srgbClr val="C00000"/>
              </a:buClr>
              <a:buSzPts val="4800"/>
              <a:buFont typeface="Times New Roman"/>
              <a:buNone/>
              <a:tabLst/>
              <a:defRPr/>
            </a:pPr>
            <a:r>
              <a:rPr kumimoji="0" lang="en-US" sz="2400" b="1" i="0" u="none" strike="noStrike" kern="0" cap="none" spc="0" normalizeH="0" baseline="0" noProof="0" dirty="0">
                <a:ln>
                  <a:noFill/>
                </a:ln>
                <a:solidFill>
                  <a:srgbClr val="C00000"/>
                </a:solidFill>
                <a:effectLst/>
                <a:uLnTx/>
                <a:uFillTx/>
                <a:latin typeface="Times New Roman"/>
                <a:ea typeface="Times New Roman"/>
                <a:cs typeface="Times New Roman"/>
                <a:sym typeface="Times New Roman"/>
              </a:rPr>
              <a:t>I. THÍ NGHIỆM CỦA CORRENS VỀ DI TRUYỀN GENE NGOÀI NHÂN</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076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39;p7"/>
          <p:cNvSpPr txBox="1"/>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3200"/>
              <a:buFont typeface="Arial"/>
              <a:buNone/>
            </a:pPr>
            <a:fld id="{00000000-1234-1234-1234-123412341234}" type="slidenum">
              <a:rPr lang="en-US" sz="3200" b="0" i="0" u="none">
                <a:solidFill>
                  <a:schemeClr val="lt1"/>
                </a:solidFill>
                <a:latin typeface="Arial"/>
                <a:ea typeface="Arial"/>
                <a:cs typeface="Arial"/>
                <a:sym typeface="Arial"/>
              </a:rPr>
              <a:t>5</a:t>
            </a:fld>
            <a:endParaRPr/>
          </a:p>
        </p:txBody>
      </p:sp>
      <p:sp>
        <p:nvSpPr>
          <p:cNvPr id="4" name="Google Shape;440;p7"/>
          <p:cNvSpPr txBox="1"/>
          <p:nvPr/>
        </p:nvSpPr>
        <p:spPr>
          <a:xfrm>
            <a:off x="236345" y="1813853"/>
            <a:ext cx="6301114" cy="2948459"/>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marL="0" marR="0" lvl="0" indent="0" algn="ctr" rtl="0">
              <a:lnSpc>
                <a:spcPct val="115000"/>
              </a:lnSpc>
              <a:spcBef>
                <a:spcPts val="2400"/>
              </a:spcBef>
              <a:spcAft>
                <a:spcPts val="0"/>
              </a:spcAft>
              <a:buClr>
                <a:srgbClr val="C00000"/>
              </a:buClr>
              <a:buSzPts val="4800"/>
              <a:buFont typeface="Times New Roman"/>
              <a:buNone/>
            </a:pPr>
            <a:r>
              <a:rPr lang="en-US" sz="4800" b="1" i="0" u="none" dirty="0">
                <a:solidFill>
                  <a:srgbClr val="C00000"/>
                </a:solidFill>
                <a:latin typeface="Times New Roman"/>
                <a:ea typeface="Times New Roman"/>
                <a:cs typeface="Times New Roman"/>
                <a:sym typeface="Times New Roman"/>
              </a:rPr>
              <a:t>II. ĐẶC ĐIỂM DI TRUYỀN CỦA GENE NGOÀI NHÂN </a:t>
            </a:r>
            <a:endParaRPr dirty="0"/>
          </a:p>
        </p:txBody>
      </p:sp>
      <p:pic>
        <p:nvPicPr>
          <p:cNvPr id="1026" name="Picture 2" descr="undefin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272" y="1224522"/>
            <a:ext cx="4885944" cy="517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7" name="Google Shape;447;p8"/>
          <p:cNvSpPr txBox="1"/>
          <p:nvPr/>
        </p:nvSpPr>
        <p:spPr>
          <a:xfrm>
            <a:off x="228600" y="538162"/>
            <a:ext cx="5075237"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FF"/>
              </a:buClr>
              <a:buSzPts val="2800"/>
              <a:buFont typeface="Times New Roman"/>
              <a:buNone/>
            </a:pPr>
            <a:r>
              <a:rPr lang="en-US" sz="2800" b="1" i="0" u="none" dirty="0">
                <a:solidFill>
                  <a:srgbClr val="0000FF"/>
                </a:solidFill>
                <a:latin typeface="Times New Roman"/>
                <a:ea typeface="Times New Roman"/>
                <a:cs typeface="Times New Roman"/>
                <a:sym typeface="Times New Roman"/>
              </a:rPr>
              <a:t>1. </a:t>
            </a:r>
            <a:r>
              <a:rPr lang="en-US" sz="2800" b="1" dirty="0" err="1">
                <a:solidFill>
                  <a:srgbClr val="0000FF"/>
                </a:solidFill>
                <a:latin typeface="Times New Roman"/>
                <a:ea typeface="Times New Roman"/>
                <a:cs typeface="Times New Roman"/>
                <a:sym typeface="Times New Roman"/>
              </a:rPr>
              <a:t>Tại</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sao</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kết</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quả</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lai</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thuận</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và</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nghịch</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trong</a:t>
            </a:r>
            <a:r>
              <a:rPr lang="en-US" sz="2800" b="1" dirty="0">
                <a:solidFill>
                  <a:srgbClr val="0000FF"/>
                </a:solidFill>
                <a:latin typeface="Times New Roman"/>
                <a:ea typeface="Times New Roman"/>
                <a:cs typeface="Times New Roman"/>
                <a:sym typeface="Times New Roman"/>
              </a:rPr>
              <a:t> di </a:t>
            </a:r>
            <a:r>
              <a:rPr lang="en-US" sz="2800" b="1" dirty="0" err="1">
                <a:solidFill>
                  <a:srgbClr val="0000FF"/>
                </a:solidFill>
                <a:latin typeface="Times New Roman"/>
                <a:ea typeface="Times New Roman"/>
                <a:cs typeface="Times New Roman"/>
                <a:sym typeface="Times New Roman"/>
              </a:rPr>
              <a:t>truyền</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ngoài</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nhân</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không</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giống</a:t>
            </a:r>
            <a:r>
              <a:rPr lang="en-US" sz="2800" b="1" dirty="0">
                <a:solidFill>
                  <a:srgbClr val="0000FF"/>
                </a:solidFill>
                <a:latin typeface="Times New Roman"/>
                <a:ea typeface="Times New Roman"/>
                <a:cs typeface="Times New Roman"/>
                <a:sym typeface="Times New Roman"/>
              </a:rPr>
              <a:t> </a:t>
            </a:r>
            <a:r>
              <a:rPr lang="en-US" sz="2800" b="1" dirty="0" err="1">
                <a:solidFill>
                  <a:srgbClr val="0000FF"/>
                </a:solidFill>
                <a:latin typeface="Times New Roman"/>
                <a:ea typeface="Times New Roman"/>
                <a:cs typeface="Times New Roman"/>
                <a:sym typeface="Times New Roman"/>
              </a:rPr>
              <a:t>nhau</a:t>
            </a:r>
            <a:r>
              <a:rPr lang="en-US" sz="2800" b="1" dirty="0">
                <a:solidFill>
                  <a:srgbClr val="0000FF"/>
                </a:solidFill>
                <a:latin typeface="Times New Roman"/>
                <a:ea typeface="Times New Roman"/>
                <a:cs typeface="Times New Roman"/>
                <a:sym typeface="Times New Roman"/>
              </a:rPr>
              <a:t>?</a:t>
            </a:r>
            <a:endParaRPr dirty="0"/>
          </a:p>
        </p:txBody>
      </p:sp>
      <p:pic>
        <p:nvPicPr>
          <p:cNvPr id="4" name="Picture 3" descr="DI TRUYỀN LIÊN KẾT VỚI GIỚI TÍNH VÀ DI TRUYỀN NGOÀI NHÂN">
            <a:extLst>
              <a:ext uri="{FF2B5EF4-FFF2-40B4-BE49-F238E27FC236}">
                <a16:creationId xmlns:a16="http://schemas.microsoft.com/office/drawing/2014/main" id="{67FDC3EA-FC33-4DB1-BA18-DF44B53896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7284378" y="866454"/>
            <a:ext cx="4291173" cy="5917915"/>
          </a:xfrm>
          <a:prstGeom prst="rect">
            <a:avLst/>
          </a:prstGeom>
          <a:noFill/>
          <a:ln>
            <a:noFill/>
          </a:ln>
        </p:spPr>
      </p:pic>
      <p:sp>
        <p:nvSpPr>
          <p:cNvPr id="5" name="Google Shape;447;p8">
            <a:extLst>
              <a:ext uri="{FF2B5EF4-FFF2-40B4-BE49-F238E27FC236}">
                <a16:creationId xmlns:a16="http://schemas.microsoft.com/office/drawing/2014/main" id="{52F57B68-AC87-47DE-89A9-EB5740BD3BCE}"/>
              </a:ext>
            </a:extLst>
          </p:cNvPr>
          <p:cNvSpPr txBox="1"/>
          <p:nvPr/>
        </p:nvSpPr>
        <p:spPr>
          <a:xfrm>
            <a:off x="339047" y="3002247"/>
            <a:ext cx="5876818" cy="2308284"/>
          </a:xfrm>
          <a:prstGeom prst="rect">
            <a:avLst/>
          </a:prstGeom>
          <a:noFill/>
          <a:ln>
            <a:noFill/>
          </a:ln>
        </p:spPr>
        <p:txBody>
          <a:bodyPr spcFirstLastPara="1" wrap="square" lIns="91425" tIns="45700" rIns="91425" bIns="45700" anchor="t" anchorCtr="0">
            <a:spAutoFit/>
          </a:bodyPr>
          <a:lstStyle/>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 di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gene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5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Google Shape;468;p11"/>
          <p:cNvSpPr txBox="1"/>
          <p:nvPr/>
        </p:nvSpPr>
        <p:spPr>
          <a:xfrm>
            <a:off x="339902" y="531688"/>
            <a:ext cx="11721958" cy="1578853"/>
          </a:xfrm>
          <a:prstGeom prst="rect">
            <a:avLst/>
          </a:prstGeom>
          <a:solidFill>
            <a:srgbClr val="CCFFCC"/>
          </a:solidFill>
          <a:ln>
            <a:noFill/>
          </a:ln>
        </p:spPr>
        <p:txBody>
          <a:bodyPr spcFirstLastPara="1" wrap="square" lIns="91425" tIns="45700" rIns="91425" bIns="45700" anchor="t" anchorCtr="0">
            <a:spAutoFit/>
          </a:bodyPr>
          <a:lstStyle/>
          <a:p>
            <a:pPr marR="0" lvl="0" algn="just" rtl="0">
              <a:lnSpc>
                <a:spcPct val="115000"/>
              </a:lnSpc>
              <a:spcBef>
                <a:spcPts val="0"/>
              </a:spcBef>
              <a:spcAft>
                <a:spcPts val="0"/>
              </a:spcAft>
              <a:buClr>
                <a:srgbClr val="0000FF"/>
              </a:buClr>
              <a:buSzPts val="2400"/>
            </a:pPr>
            <a:r>
              <a:rPr lang="en-US" sz="2800" b="1" dirty="0">
                <a:solidFill>
                  <a:srgbClr val="0000FF"/>
                </a:solidFill>
                <a:effectLst/>
                <a:latin typeface="Times New Roman" panose="02020603050405020304" pitchFamily="18" charset="0"/>
                <a:ea typeface="Arial" panose="020B0604020202020204" pitchFamily="34" charset="0"/>
              </a:rPr>
              <a:t>2. </a:t>
            </a:r>
            <a:r>
              <a:rPr lang="en-US" sz="2800" b="1" dirty="0" err="1">
                <a:solidFill>
                  <a:srgbClr val="0000FF"/>
                </a:solidFill>
                <a:effectLst/>
                <a:latin typeface="Times New Roman" panose="02020603050405020304" pitchFamily="18" charset="0"/>
                <a:ea typeface="Arial" panose="020B0604020202020204" pitchFamily="34" charset="0"/>
              </a:rPr>
              <a:t>Cây</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ngọc</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ngân</a:t>
            </a:r>
            <a:r>
              <a:rPr lang="en-US" sz="2800" b="1" dirty="0">
                <a:solidFill>
                  <a:srgbClr val="0000FF"/>
                </a:solidFill>
                <a:effectLst/>
                <a:latin typeface="Times New Roman" panose="02020603050405020304" pitchFamily="18" charset="0"/>
                <a:ea typeface="Arial" panose="020B0604020202020204" pitchFamily="34" charset="0"/>
              </a:rPr>
              <a:t> ( </a:t>
            </a:r>
            <a:r>
              <a:rPr lang="en-US" sz="2800" b="1" i="1" dirty="0">
                <a:solidFill>
                  <a:srgbClr val="0000FF"/>
                </a:solidFill>
                <a:effectLst/>
                <a:latin typeface="Times New Roman" panose="02020603050405020304" pitchFamily="18" charset="0"/>
                <a:ea typeface="Arial" panose="020B0604020202020204" pitchFamily="34" charset="0"/>
              </a:rPr>
              <a:t>Dieffenbachia </a:t>
            </a:r>
            <a:r>
              <a:rPr lang="en-US" sz="2800" b="1" i="1" dirty="0" err="1">
                <a:solidFill>
                  <a:srgbClr val="0000FF"/>
                </a:solidFill>
                <a:effectLst/>
                <a:latin typeface="Times New Roman" panose="02020603050405020304" pitchFamily="18" charset="0"/>
                <a:ea typeface="Arial" panose="020B0604020202020204" pitchFamily="34" charset="0"/>
              </a:rPr>
              <a:t>picta</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có</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lá</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đốm</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xanh</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trắng</a:t>
            </a:r>
            <a:r>
              <a:rPr lang="en-US" sz="2800" b="1" dirty="0">
                <a:solidFill>
                  <a:srgbClr val="0000FF"/>
                </a:solidFill>
                <a:effectLst/>
                <a:latin typeface="Times New Roman" panose="02020603050405020304" pitchFamily="18" charset="0"/>
                <a:ea typeface="Arial" panose="020B0604020202020204" pitchFamily="34" charset="0"/>
              </a:rPr>
              <a:t>. Khi </a:t>
            </a:r>
            <a:r>
              <a:rPr lang="en-US" sz="2800" b="1" dirty="0" err="1">
                <a:solidFill>
                  <a:srgbClr val="0000FF"/>
                </a:solidFill>
                <a:effectLst/>
                <a:latin typeface="Times New Roman" panose="02020603050405020304" pitchFamily="18" charset="0"/>
                <a:ea typeface="Arial" panose="020B0604020202020204" pitchFamily="34" charset="0"/>
              </a:rPr>
              <a:t>các</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lá</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mới</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tạo</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thành</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có</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thể</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quan</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sát</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thấy</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lá</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có</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màu</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xanh</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Hãy</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giải</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thích</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hiện</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tượng</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này</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biết</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rằng</a:t>
            </a:r>
            <a:r>
              <a:rPr lang="en-US" sz="2800" b="1" dirty="0">
                <a:solidFill>
                  <a:srgbClr val="0000FF"/>
                </a:solidFill>
                <a:effectLst/>
                <a:latin typeface="Times New Roman" panose="02020603050405020304" pitchFamily="18" charset="0"/>
                <a:ea typeface="Arial" panose="020B0604020202020204" pitchFamily="34" charset="0"/>
              </a:rPr>
              <a:t> gene </a:t>
            </a:r>
            <a:r>
              <a:rPr lang="en-US" sz="2800" b="1" dirty="0" err="1">
                <a:solidFill>
                  <a:srgbClr val="0000FF"/>
                </a:solidFill>
                <a:effectLst/>
                <a:latin typeface="Times New Roman" panose="02020603050405020304" pitchFamily="18" charset="0"/>
                <a:ea typeface="Arial" panose="020B0604020202020204" pitchFamily="34" charset="0"/>
              </a:rPr>
              <a:t>lục</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lạp</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mã</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hoá</a:t>
            </a:r>
            <a:r>
              <a:rPr lang="en-US" sz="2800" b="1" dirty="0">
                <a:solidFill>
                  <a:srgbClr val="0000FF"/>
                </a:solidFill>
                <a:effectLst/>
                <a:latin typeface="Times New Roman" panose="02020603050405020304" pitchFamily="18" charset="0"/>
                <a:ea typeface="Arial" panose="020B0604020202020204" pitchFamily="34" charset="0"/>
              </a:rPr>
              <a:t> enzyme </a:t>
            </a:r>
            <a:r>
              <a:rPr lang="en-US" sz="2800" b="1" dirty="0" err="1">
                <a:solidFill>
                  <a:srgbClr val="0000FF"/>
                </a:solidFill>
                <a:effectLst/>
                <a:latin typeface="Times New Roman" panose="02020603050405020304" pitchFamily="18" charset="0"/>
                <a:ea typeface="Arial" panose="020B0604020202020204" pitchFamily="34" charset="0"/>
              </a:rPr>
              <a:t>sinh</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tổng</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hợp</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diệp</a:t>
            </a:r>
            <a:r>
              <a:rPr lang="en-US" sz="2800" b="1" dirty="0">
                <a:solidFill>
                  <a:srgbClr val="0000FF"/>
                </a:solidFill>
                <a:effectLst/>
                <a:latin typeface="Times New Roman" panose="02020603050405020304" pitchFamily="18" charset="0"/>
                <a:ea typeface="Arial" panose="020B0604020202020204" pitchFamily="34" charset="0"/>
              </a:rPr>
              <a:t> </a:t>
            </a:r>
            <a:r>
              <a:rPr lang="en-US" sz="2800" b="1" dirty="0" err="1">
                <a:solidFill>
                  <a:srgbClr val="0000FF"/>
                </a:solidFill>
                <a:effectLst/>
                <a:latin typeface="Times New Roman" panose="02020603050405020304" pitchFamily="18" charset="0"/>
                <a:ea typeface="Arial" panose="020B0604020202020204" pitchFamily="34" charset="0"/>
              </a:rPr>
              <a:t>lục</a:t>
            </a:r>
            <a:r>
              <a:rPr lang="en-US" sz="2800" b="1" dirty="0">
                <a:solidFill>
                  <a:srgbClr val="0000FF"/>
                </a:solidFill>
                <a:effectLst/>
                <a:latin typeface="Times New Roman" panose="02020603050405020304" pitchFamily="18" charset="0"/>
                <a:ea typeface="Arial" panose="020B0604020202020204" pitchFamily="34" charset="0"/>
              </a:rPr>
              <a:t>?</a:t>
            </a:r>
          </a:p>
        </p:txBody>
      </p:sp>
      <p:pic>
        <p:nvPicPr>
          <p:cNvPr id="5" name="Picture 4">
            <a:extLst>
              <a:ext uri="{FF2B5EF4-FFF2-40B4-BE49-F238E27FC236}">
                <a16:creationId xmlns:a16="http://schemas.microsoft.com/office/drawing/2014/main" id="{23750046-D4C9-4BDA-9966-80B99B5AF6CE}"/>
              </a:ext>
            </a:extLst>
          </p:cNvPr>
          <p:cNvPicPr>
            <a:picLocks noChangeAspect="1"/>
          </p:cNvPicPr>
          <p:nvPr/>
        </p:nvPicPr>
        <p:blipFill>
          <a:blip r:embed="rId3"/>
          <a:stretch>
            <a:fillRect/>
          </a:stretch>
        </p:blipFill>
        <p:spPr>
          <a:xfrm>
            <a:off x="2895325" y="2234938"/>
            <a:ext cx="6611112" cy="4467614"/>
          </a:xfrm>
          <a:prstGeom prst="rect">
            <a:avLst/>
          </a:prstGeom>
        </p:spPr>
      </p:pic>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76072" y="252886"/>
            <a:ext cx="10853928" cy="6185157"/>
            <a:chOff x="576072" y="252886"/>
            <a:chExt cx="10853928" cy="6185157"/>
          </a:xfrm>
        </p:grpSpPr>
        <p:sp>
          <p:nvSpPr>
            <p:cNvPr id="3" name="Google Shape;498;p16"/>
            <p:cNvSpPr txBox="1"/>
            <p:nvPr/>
          </p:nvSpPr>
          <p:spPr>
            <a:xfrm>
              <a:off x="1938528" y="252886"/>
              <a:ext cx="7836408" cy="584735"/>
            </a:xfrm>
            <a:prstGeom prst="rect">
              <a:avLst/>
            </a:prstGeom>
            <a:solidFill>
              <a:srgbClr val="FAE5D7"/>
            </a:solidFill>
            <a:ln>
              <a:noFill/>
            </a:ln>
          </p:spPr>
          <p:txBody>
            <a:bodyPr spcFirstLastPara="1" wrap="square" lIns="91425" tIns="45700" rIns="91425" bIns="45700" anchor="t" anchorCtr="0">
              <a:spAutoFit/>
            </a:bodyPr>
            <a:lstStyle/>
            <a:p>
              <a:pPr marL="23812" lvl="0" algn="just">
                <a:buClr>
                  <a:srgbClr val="0000FF"/>
                </a:buClr>
                <a:buSzPts val="3200"/>
              </a:pPr>
              <a:r>
                <a:rPr lang="en-US" sz="3200" b="1" dirty="0">
                  <a:solidFill>
                    <a:srgbClr val="0000FF"/>
                  </a:solidFill>
                  <a:latin typeface="Times New Roman"/>
                  <a:ea typeface="Times New Roman"/>
                  <a:cs typeface="Times New Roman"/>
                  <a:sym typeface="Times New Roman"/>
                </a:rPr>
                <a:t>II. </a:t>
              </a:r>
              <a:r>
                <a:rPr lang="en-US" sz="3200" b="1" dirty="0" err="1">
                  <a:solidFill>
                    <a:srgbClr val="0000FF"/>
                  </a:solidFill>
                  <a:latin typeface="Times New Roman"/>
                  <a:ea typeface="Times New Roman"/>
                  <a:cs typeface="Times New Roman"/>
                  <a:sym typeface="Times New Roman"/>
                </a:rPr>
                <a:t>Đặc</a:t>
              </a:r>
              <a:r>
                <a:rPr lang="en-US" sz="3200" b="1" dirty="0">
                  <a:solidFill>
                    <a:srgbClr val="0000FF"/>
                  </a:solidFill>
                  <a:latin typeface="Times New Roman"/>
                  <a:ea typeface="Times New Roman"/>
                  <a:cs typeface="Times New Roman"/>
                  <a:sym typeface="Times New Roman"/>
                </a:rPr>
                <a:t> </a:t>
              </a:r>
              <a:r>
                <a:rPr lang="en-US" sz="3200" b="1" dirty="0" err="1">
                  <a:solidFill>
                    <a:srgbClr val="0000FF"/>
                  </a:solidFill>
                  <a:latin typeface="Times New Roman"/>
                  <a:ea typeface="Times New Roman"/>
                  <a:cs typeface="Times New Roman"/>
                  <a:sym typeface="Times New Roman"/>
                </a:rPr>
                <a:t>điểm</a:t>
              </a:r>
              <a:r>
                <a:rPr lang="en-US" sz="3200" b="1" dirty="0">
                  <a:solidFill>
                    <a:srgbClr val="0000FF"/>
                  </a:solidFill>
                  <a:latin typeface="Times New Roman"/>
                  <a:ea typeface="Times New Roman"/>
                  <a:cs typeface="Times New Roman"/>
                  <a:sym typeface="Times New Roman"/>
                </a:rPr>
                <a:t> di </a:t>
              </a:r>
              <a:r>
                <a:rPr lang="en-US" sz="3200" b="1" dirty="0" err="1">
                  <a:solidFill>
                    <a:srgbClr val="0000FF"/>
                  </a:solidFill>
                  <a:latin typeface="Times New Roman"/>
                  <a:ea typeface="Times New Roman"/>
                  <a:cs typeface="Times New Roman"/>
                  <a:sym typeface="Times New Roman"/>
                </a:rPr>
                <a:t>truyền</a:t>
              </a:r>
              <a:r>
                <a:rPr lang="en-US" sz="3200" b="1" dirty="0">
                  <a:solidFill>
                    <a:srgbClr val="0000FF"/>
                  </a:solidFill>
                  <a:latin typeface="Times New Roman"/>
                  <a:ea typeface="Times New Roman"/>
                  <a:cs typeface="Times New Roman"/>
                  <a:sym typeface="Times New Roman"/>
                </a:rPr>
                <a:t> </a:t>
              </a:r>
              <a:r>
                <a:rPr lang="en-US" sz="3200" b="1" dirty="0" err="1">
                  <a:solidFill>
                    <a:srgbClr val="0000FF"/>
                  </a:solidFill>
                  <a:latin typeface="Times New Roman"/>
                  <a:ea typeface="Times New Roman"/>
                  <a:cs typeface="Times New Roman"/>
                  <a:sym typeface="Times New Roman"/>
                </a:rPr>
                <a:t>của</a:t>
              </a:r>
              <a:r>
                <a:rPr lang="en-US" sz="3200" b="1" dirty="0">
                  <a:solidFill>
                    <a:srgbClr val="0000FF"/>
                  </a:solidFill>
                  <a:latin typeface="Times New Roman"/>
                  <a:ea typeface="Times New Roman"/>
                  <a:cs typeface="Times New Roman"/>
                  <a:sym typeface="Times New Roman"/>
                </a:rPr>
                <a:t> gene </a:t>
              </a:r>
              <a:r>
                <a:rPr lang="en-US" sz="3200" b="1" dirty="0" err="1">
                  <a:solidFill>
                    <a:srgbClr val="0000FF"/>
                  </a:solidFill>
                  <a:latin typeface="Times New Roman"/>
                  <a:ea typeface="Times New Roman"/>
                  <a:cs typeface="Times New Roman"/>
                  <a:sym typeface="Times New Roman"/>
                </a:rPr>
                <a:t>ngoài</a:t>
              </a:r>
              <a:r>
                <a:rPr lang="en-US" sz="3200" b="1" dirty="0">
                  <a:solidFill>
                    <a:srgbClr val="0000FF"/>
                  </a:solidFill>
                  <a:latin typeface="Times New Roman"/>
                  <a:ea typeface="Times New Roman"/>
                  <a:cs typeface="Times New Roman"/>
                  <a:sym typeface="Times New Roman"/>
                </a:rPr>
                <a:t> </a:t>
              </a:r>
              <a:r>
                <a:rPr lang="en-US" sz="3200" b="1" dirty="0" err="1">
                  <a:solidFill>
                    <a:srgbClr val="0000FF"/>
                  </a:solidFill>
                  <a:latin typeface="Times New Roman"/>
                  <a:ea typeface="Times New Roman"/>
                  <a:cs typeface="Times New Roman"/>
                  <a:sym typeface="Times New Roman"/>
                </a:rPr>
                <a:t>nhân</a:t>
              </a:r>
              <a:endParaRPr lang="en-US" sz="3200" b="1" dirty="0">
                <a:solidFill>
                  <a:srgbClr val="0000FF"/>
                </a:solidFill>
                <a:latin typeface="Times New Roman"/>
                <a:ea typeface="Times New Roman"/>
                <a:cs typeface="Times New Roman"/>
                <a:sym typeface="Times New Roman"/>
              </a:endParaRPr>
            </a:p>
          </p:txBody>
        </p:sp>
        <p:sp>
          <p:nvSpPr>
            <p:cNvPr id="4" name="Google Shape;499;p16"/>
            <p:cNvSpPr txBox="1"/>
            <p:nvPr/>
          </p:nvSpPr>
          <p:spPr>
            <a:xfrm>
              <a:off x="576072" y="1175104"/>
              <a:ext cx="10853928" cy="5262939"/>
            </a:xfrm>
            <a:prstGeom prst="rect">
              <a:avLst/>
            </a:prstGeom>
            <a:solidFill>
              <a:srgbClr val="CCFFCC"/>
            </a:solidFill>
            <a:ln>
              <a:noFill/>
            </a:ln>
          </p:spPr>
          <p:txBody>
            <a:bodyPr spcFirstLastPara="1" wrap="square" lIns="91425" tIns="45700" rIns="91425" bIns="45700" anchor="t" anchorCtr="0">
              <a:spAutoFit/>
            </a:bodyPr>
            <a:lstStyle/>
            <a:p>
              <a:pPr marL="23812" algn="just">
                <a:buClr>
                  <a:srgbClr val="0000FF"/>
                </a:buClr>
                <a:buSzPts val="3200"/>
              </a:pPr>
              <a:r>
                <a:rPr lang="vi-VN" sz="2800" dirty="0">
                  <a:solidFill>
                    <a:srgbClr val="C00000"/>
                  </a:solidFill>
                  <a:latin typeface="Times New Roman"/>
                  <a:ea typeface="Times New Roman"/>
                  <a:cs typeface="Times New Roman"/>
                  <a:sym typeface="Times New Roman"/>
                </a:rPr>
                <a:t>- Kết quả phép lai thuận nghịch là khác nhau, tính trạng được di truyền theo dòng mẹ và biểu hiện ở cả hai giới.</a:t>
              </a:r>
            </a:p>
            <a:p>
              <a:pPr marL="23812" lvl="0" algn="just">
                <a:buClr>
                  <a:srgbClr val="0000FF"/>
                </a:buClr>
                <a:buSzPts val="3200"/>
              </a:pP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Trong</a:t>
              </a:r>
              <a:r>
                <a:rPr lang="en-US" sz="2800" dirty="0">
                  <a:solidFill>
                    <a:srgbClr val="C00000"/>
                  </a:solidFill>
                  <a:latin typeface="Times New Roman"/>
                  <a:ea typeface="Times New Roman"/>
                  <a:cs typeface="Times New Roman"/>
                  <a:sym typeface="Times New Roman"/>
                </a:rPr>
                <a:t> di </a:t>
              </a:r>
              <a:r>
                <a:rPr lang="en-US" sz="2800" dirty="0" err="1">
                  <a:solidFill>
                    <a:srgbClr val="C00000"/>
                  </a:solidFill>
                  <a:latin typeface="Times New Roman"/>
                  <a:ea typeface="Times New Roman"/>
                  <a:cs typeface="Times New Roman"/>
                  <a:sym typeface="Times New Roman"/>
                </a:rPr>
                <a:t>truyền</a:t>
              </a:r>
              <a:r>
                <a:rPr lang="en-US" sz="2800" dirty="0">
                  <a:solidFill>
                    <a:srgbClr val="C00000"/>
                  </a:solidFill>
                  <a:latin typeface="Times New Roman"/>
                  <a:ea typeface="Times New Roman"/>
                  <a:cs typeface="Times New Roman"/>
                  <a:sym typeface="Times New Roman"/>
                </a:rPr>
                <a:t> gene </a:t>
              </a:r>
              <a:r>
                <a:rPr lang="en-US" sz="2800" dirty="0" err="1">
                  <a:solidFill>
                    <a:srgbClr val="C00000"/>
                  </a:solidFill>
                  <a:latin typeface="Times New Roman"/>
                  <a:ea typeface="Times New Roman"/>
                  <a:cs typeface="Times New Roman"/>
                  <a:sym typeface="Times New Roman"/>
                </a:rPr>
                <a:t>ngoài</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nhân</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vai</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trò</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của</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các</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giao</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tử</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đực</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và</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giao</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tử</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cái</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không</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ngang</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nhau</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mà</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vai</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trò</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chủ</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yếu</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thuộc</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về</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tế</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bào</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chất</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của</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giao</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tử</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cái</a:t>
              </a:r>
              <a:r>
                <a:rPr lang="en-US" sz="2800" dirty="0">
                  <a:solidFill>
                    <a:srgbClr val="C00000"/>
                  </a:solidFill>
                  <a:latin typeface="Times New Roman"/>
                  <a:ea typeface="Times New Roman"/>
                  <a:cs typeface="Times New Roman"/>
                  <a:sym typeface="Times New Roman"/>
                </a:rPr>
                <a:t>.</a:t>
              </a:r>
              <a:endParaRPr sz="2800" dirty="0"/>
            </a:p>
            <a:p>
              <a:pPr marL="23812" marR="0" lvl="0" indent="0" algn="just" rtl="0">
                <a:lnSpc>
                  <a:spcPct val="100000"/>
                </a:lnSpc>
                <a:spcBef>
                  <a:spcPts val="0"/>
                </a:spcBef>
                <a:spcAft>
                  <a:spcPts val="0"/>
                </a:spcAft>
                <a:buClr>
                  <a:srgbClr val="C00000"/>
                </a:buClr>
                <a:buSzPts val="3200"/>
                <a:buFont typeface="Times New Roman"/>
                <a:buNone/>
              </a:pPr>
              <a:r>
                <a:rPr lang="en-US" sz="2800" b="0" i="0" u="none" dirty="0">
                  <a:solidFill>
                    <a:srgbClr val="C00000"/>
                  </a:solidFill>
                  <a:latin typeface="Times New Roman"/>
                  <a:ea typeface="Times New Roman"/>
                  <a:cs typeface="Times New Roman"/>
                  <a:sym typeface="Times New Roman"/>
                </a:rPr>
                <a:t>- Gene </a:t>
              </a:r>
              <a:r>
                <a:rPr lang="en-US" sz="2800" b="0" i="0" u="none" dirty="0" err="1">
                  <a:solidFill>
                    <a:srgbClr val="C00000"/>
                  </a:solidFill>
                  <a:latin typeface="Times New Roman"/>
                  <a:ea typeface="Times New Roman"/>
                  <a:cs typeface="Times New Roman"/>
                  <a:sym typeface="Times New Roman"/>
                </a:rPr>
                <a:t>ngoài</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nhân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nằm</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trên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các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phân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tử</a:t>
              </a:r>
              <a:r>
                <a:rPr lang="en-US" sz="2800" b="0" i="0" u="none" dirty="0">
                  <a:solidFill>
                    <a:srgbClr val="C00000"/>
                  </a:solidFill>
                  <a:latin typeface="Times New Roman"/>
                  <a:ea typeface="Times New Roman"/>
                  <a:cs typeface="Times New Roman"/>
                  <a:sym typeface="Times New Roman"/>
                </a:rPr>
                <a:t> DNA </a:t>
              </a:r>
              <a:r>
                <a:rPr lang="en-US" sz="2800" b="0" i="0" u="none" dirty="0" err="1">
                  <a:solidFill>
                    <a:srgbClr val="C00000"/>
                  </a:solidFill>
                  <a:latin typeface="Times New Roman"/>
                  <a:ea typeface="Times New Roman"/>
                  <a:cs typeface="Times New Roman"/>
                  <a:sym typeface="Times New Roman"/>
                </a:rPr>
                <a:t>dạng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vòng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nhỏ</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trong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ti</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thể</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lục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lạp</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các</a:t>
              </a:r>
              <a:r>
                <a:rPr lang="en-US" sz="2800" b="0" i="0" u="none" dirty="0">
                  <a:solidFill>
                    <a:srgbClr val="C00000"/>
                  </a:solidFill>
                  <a:latin typeface="Times New Roman"/>
                  <a:ea typeface="Times New Roman"/>
                  <a:cs typeface="Times New Roman"/>
                  <a:sym typeface="Times New Roman"/>
                </a:rPr>
                <a:t> gene </a:t>
              </a:r>
              <a:r>
                <a:rPr lang="en-US" sz="2800" b="0" i="0" u="none" dirty="0" err="1">
                  <a:solidFill>
                    <a:srgbClr val="C00000"/>
                  </a:solidFill>
                  <a:latin typeface="Times New Roman"/>
                  <a:ea typeface="Times New Roman"/>
                  <a:cs typeface="Times New Roman"/>
                  <a:sym typeface="Times New Roman"/>
                </a:rPr>
                <a:t>này</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không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tồn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tại</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thành</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từng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cặp</a:t>
              </a:r>
              <a:r>
                <a:rPr lang="en-US" sz="2800" b="0" i="0" u="none" dirty="0">
                  <a:solidFill>
                    <a:srgbClr val="C00000"/>
                  </a:solidFill>
                  <a:latin typeface="Times New Roman"/>
                  <a:ea typeface="Times New Roman"/>
                  <a:cs typeface="Times New Roman"/>
                  <a:sym typeface="Times New Roman"/>
                </a:rPr>
                <a:t> allele </a:t>
              </a:r>
              <a:r>
                <a:rPr lang="en-US" sz="2800" b="0" i="0" u="none" dirty="0" err="1">
                  <a:solidFill>
                    <a:srgbClr val="C00000"/>
                  </a:solidFill>
                  <a:latin typeface="Times New Roman"/>
                  <a:ea typeface="Times New Roman"/>
                  <a:cs typeface="Times New Roman"/>
                  <a:sym typeface="Times New Roman"/>
                </a:rPr>
                <a:t>như</a:t>
              </a:r>
              <a:r>
                <a:rPr lang="en-US" sz="2800" b="0" i="0" u="none" dirty="0">
                  <a:solidFill>
                    <a:srgbClr val="C00000"/>
                  </a:solidFill>
                  <a:latin typeface="Times New Roman"/>
                  <a:ea typeface="Times New Roman"/>
                  <a:cs typeface="Times New Roman"/>
                  <a:sym typeface="Times New Roman"/>
                </a:rPr>
                <a:t> gene </a:t>
              </a:r>
              <a:r>
                <a:rPr lang="en-US" sz="2800" b="0" i="0" u="none" dirty="0" err="1">
                  <a:solidFill>
                    <a:srgbClr val="C00000"/>
                  </a:solidFill>
                  <a:latin typeface="Times New Roman"/>
                  <a:ea typeface="Times New Roman"/>
                  <a:cs typeface="Times New Roman"/>
                  <a:sym typeface="Times New Roman"/>
                </a:rPr>
                <a:t>trong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nhân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nên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chỉ</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cần</a:t>
              </a:r>
              <a:r>
                <a:rPr lang="en-US" sz="2800" b="0" i="0" u="none" dirty="0">
                  <a:solidFill>
                    <a:srgbClr val="C00000"/>
                  </a:solidFill>
                  <a:latin typeface="Times New Roman"/>
                  <a:ea typeface="Times New Roman"/>
                  <a:cs typeface="Times New Roman"/>
                  <a:sym typeface="Times New Roman"/>
                </a:rPr>
                <a:t> 1 allele </a:t>
              </a:r>
              <a:r>
                <a:rPr lang="en-US" sz="2800" b="0" i="0" u="none" dirty="0" err="1">
                  <a:solidFill>
                    <a:srgbClr val="C00000"/>
                  </a:solidFill>
                  <a:latin typeface="Times New Roman"/>
                  <a:ea typeface="Times New Roman"/>
                  <a:cs typeface="Times New Roman"/>
                  <a:sym typeface="Times New Roman"/>
                </a:rPr>
                <a:t>là</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được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biểu</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hiện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ra</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kiểu</a:t>
              </a:r>
              <a:r>
                <a:rPr lang="en-US" sz="2800" dirty="0">
                  <a:solidFill>
                    <a:srgbClr val="C00000"/>
                  </a:solidFill>
                  <a:latin typeface="Times New Roman"/>
                  <a:ea typeface="Times New Roman"/>
                  <a:cs typeface="Times New Roman"/>
                  <a:sym typeface="Times New Roman"/>
                </a:rPr>
                <a:t> </a:t>
              </a:r>
              <a:r>
                <a:rPr lang="en-US" sz="2800" dirty="0" err="1">
                  <a:solidFill>
                    <a:srgbClr val="C00000"/>
                  </a:solidFill>
                  <a:latin typeface="Times New Roman"/>
                  <a:ea typeface="Times New Roman"/>
                  <a:cs typeface="Times New Roman"/>
                  <a:sym typeface="Times New Roman"/>
                </a:rPr>
                <a:t>hình</a:t>
              </a:r>
              <a:r>
                <a:rPr lang="en-US" sz="2800" b="0" i="0" u="none" dirty="0">
                  <a:solidFill>
                    <a:srgbClr val="C00000"/>
                  </a:solidFill>
                  <a:latin typeface="Times New Roman"/>
                  <a:ea typeface="Times New Roman"/>
                  <a:cs typeface="Times New Roman"/>
                  <a:sym typeface="Times New Roman"/>
                </a:rPr>
                <a:t>.</a:t>
              </a:r>
            </a:p>
            <a:p>
              <a:pPr marL="23812" marR="0" lvl="0" indent="0" algn="just" rtl="0">
                <a:lnSpc>
                  <a:spcPct val="100000"/>
                </a:lnSpc>
                <a:spcBef>
                  <a:spcPts val="0"/>
                </a:spcBef>
                <a:spcAft>
                  <a:spcPts val="0"/>
                </a:spcAft>
                <a:buClr>
                  <a:srgbClr val="C00000"/>
                </a:buClr>
                <a:buSzPts val="3200"/>
                <a:buFont typeface="Times New Roman"/>
                <a:buNone/>
              </a:pP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Các</a:t>
              </a:r>
              <a:r>
                <a:rPr lang="en-US" sz="2800" b="0" i="0" u="none" dirty="0">
                  <a:solidFill>
                    <a:srgbClr val="C00000"/>
                  </a:solidFill>
                  <a:latin typeface="Times New Roman"/>
                  <a:ea typeface="Times New Roman"/>
                  <a:cs typeface="Times New Roman"/>
                  <a:sym typeface="Times New Roman"/>
                </a:rPr>
                <a:t> gene </a:t>
              </a:r>
              <a:r>
                <a:rPr lang="en-US" sz="2800" b="0" i="0" u="none" dirty="0" err="1">
                  <a:solidFill>
                    <a:srgbClr val="C00000"/>
                  </a:solidFill>
                  <a:latin typeface="Times New Roman"/>
                  <a:ea typeface="Times New Roman"/>
                  <a:cs typeface="Times New Roman"/>
                  <a:sym typeface="Times New Roman"/>
                </a:rPr>
                <a:t>ngoài</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nhân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mặc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dù</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được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truyền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từ</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mẹ</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nhưng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các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cá</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thể</a:t>
              </a:r>
              <a:r>
                <a:rPr lang="en-US" sz="2800" b="0" i="0" u="none" dirty="0">
                  <a:solidFill>
                    <a:srgbClr val="C00000"/>
                  </a:solidFill>
                  <a:latin typeface="Times New Roman"/>
                  <a:ea typeface="Times New Roman"/>
                  <a:cs typeface="Times New Roman"/>
                  <a:sym typeface="Times New Roman"/>
                </a:rPr>
                <a:t> con </a:t>
              </a:r>
              <a:r>
                <a:rPr lang="en-US" sz="2800" b="0" i="0" u="none" dirty="0" err="1">
                  <a:solidFill>
                    <a:srgbClr val="C00000"/>
                  </a:solidFill>
                  <a:latin typeface="Times New Roman"/>
                  <a:ea typeface="Times New Roman"/>
                  <a:cs typeface="Times New Roman"/>
                  <a:sym typeface="Times New Roman"/>
                </a:rPr>
                <a:t>của</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cùng</a:t>
              </a:r>
              <a:r>
                <a:rPr lang="en-US" sz="2800" b="0" i="0" u="none" dirty="0">
                  <a:solidFill>
                    <a:srgbClr val="C00000"/>
                  </a:solidFill>
                  <a:latin typeface="Times New Roman"/>
                  <a:ea typeface="Times New Roman"/>
                  <a:cs typeface="Times New Roman"/>
                  <a:sym typeface="Times New Roman"/>
                </a:rPr>
                <a:t> 1 </a:t>
              </a:r>
              <a:r>
                <a:rPr lang="en-US" sz="2800" b="0" i="0" u="none" dirty="0" err="1">
                  <a:solidFill>
                    <a:srgbClr val="C00000"/>
                  </a:solidFill>
                  <a:latin typeface="Times New Roman"/>
                  <a:ea typeface="Times New Roman"/>
                  <a:cs typeface="Times New Roman"/>
                  <a:sym typeface="Times New Roman"/>
                </a:rPr>
                <a:t>mẹ</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có</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thể</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nhận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được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số</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lượng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các</a:t>
              </a:r>
              <a:r>
                <a:rPr lang="en-US" sz="2800" b="0" i="0" u="none" dirty="0">
                  <a:solidFill>
                    <a:srgbClr val="C00000"/>
                  </a:solidFill>
                  <a:latin typeface="Times New Roman"/>
                  <a:ea typeface="Times New Roman"/>
                  <a:cs typeface="Times New Roman"/>
                  <a:sym typeface="Times New Roman"/>
                </a:rPr>
                <a:t> allele </a:t>
              </a:r>
              <a:r>
                <a:rPr lang="en-US" sz="2800" b="0" i="0" u="none" dirty="0" err="1">
                  <a:solidFill>
                    <a:srgbClr val="C00000"/>
                  </a:solidFill>
                  <a:latin typeface="Times New Roman"/>
                  <a:ea typeface="Times New Roman"/>
                  <a:cs typeface="Times New Roman"/>
                  <a:sym typeface="Times New Roman"/>
                </a:rPr>
                <a:t>khác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nhau</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dẫn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đến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có</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thể</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có</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các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kiểu</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hình</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khác</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nhau</a:t>
              </a:r>
              <a:r>
                <a:rPr lang="en-US" sz="2800" b="0" i="0" u="none" dirty="0">
                  <a:solidFill>
                    <a:srgbClr val="C00000"/>
                  </a:solidFill>
                  <a:latin typeface="Times New Roman"/>
                  <a:ea typeface="Times New Roman"/>
                  <a:cs typeface="Times New Roman"/>
                  <a:sym typeface="Times New Roman"/>
                </a:rPr>
                <a:t>.</a:t>
              </a:r>
            </a:p>
            <a:p>
              <a:pPr marL="23812" marR="0" lvl="0" indent="0" algn="just" rtl="0">
                <a:lnSpc>
                  <a:spcPct val="100000"/>
                </a:lnSpc>
                <a:spcBef>
                  <a:spcPts val="0"/>
                </a:spcBef>
                <a:spcAft>
                  <a:spcPts val="0"/>
                </a:spcAft>
                <a:buClr>
                  <a:srgbClr val="C00000"/>
                </a:buClr>
                <a:buSzPts val="3200"/>
                <a:buFont typeface="Times New Roman"/>
                <a:buNone/>
              </a:pP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Không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có</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sự</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tái</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tổ</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hợp</a:t>
              </a:r>
              <a:r>
                <a:rPr lang="en-US" sz="2800" b="0" i="0" u="none" dirty="0">
                  <a:solidFill>
                    <a:srgbClr val="C00000"/>
                  </a:solidFill>
                  <a:latin typeface="Times New Roman"/>
                  <a:ea typeface="Times New Roman"/>
                  <a:cs typeface="Times New Roman"/>
                  <a:sym typeface="Times New Roman"/>
                </a:rPr>
                <a:t> gene </a:t>
              </a:r>
              <a:r>
                <a:rPr lang="en-US" sz="2800" b="0" i="0" u="none" dirty="0" err="1">
                  <a:solidFill>
                    <a:srgbClr val="C00000"/>
                  </a:solidFill>
                  <a:latin typeface="Times New Roman"/>
                  <a:ea typeface="Times New Roman"/>
                  <a:cs typeface="Times New Roman"/>
                  <a:sym typeface="Times New Roman"/>
                </a:rPr>
                <a:t>ngoài</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nhân</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trong</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quá</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trình</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thụ</a:t>
              </a:r>
              <a:r>
                <a:rPr lang="en-US" sz="2800" b="0" i="0" u="none" dirty="0">
                  <a:solidFill>
                    <a:srgbClr val="C00000"/>
                  </a:solidFill>
                  <a:latin typeface="Times New Roman"/>
                  <a:ea typeface="Times New Roman"/>
                  <a:cs typeface="Times New Roman"/>
                  <a:sym typeface="Times New Roman"/>
                </a:rPr>
                <a:t> </a:t>
              </a:r>
              <a:r>
                <a:rPr lang="en-US" sz="2800" b="0" i="0" u="none" dirty="0" err="1">
                  <a:solidFill>
                    <a:srgbClr val="C00000"/>
                  </a:solidFill>
                  <a:latin typeface="Times New Roman"/>
                  <a:ea typeface="Times New Roman"/>
                  <a:cs typeface="Times New Roman"/>
                  <a:sym typeface="Times New Roman"/>
                </a:rPr>
                <a:t>tịnh</a:t>
              </a:r>
              <a:endParaRPr lang="en-US" sz="2800" b="0" i="0" u="none" dirty="0">
                <a:solidFill>
                  <a:srgbClr val="C00000"/>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5822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Hạt Giống Hoa Cúc Trắng】Là loài hoa thích nghi tốt, trồng quanh năm, dễ  trồng">
            <a:extLst>
              <a:ext uri="{FF2B5EF4-FFF2-40B4-BE49-F238E27FC236}">
                <a16:creationId xmlns:a16="http://schemas.microsoft.com/office/drawing/2014/main" id="{58E03E53-B9F0-5B07-CB1A-9BED368D0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4" t="10439" r="25515" b="30151"/>
          <a:stretch/>
        </p:blipFill>
        <p:spPr bwMode="auto">
          <a:xfrm>
            <a:off x="11722557" y="421178"/>
            <a:ext cx="469444" cy="41644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39;p7"/>
          <p:cNvSpPr txBox="1"/>
          <p:nvPr/>
        </p:nvSpPr>
        <p:spPr>
          <a:xfrm>
            <a:off x="10363200" y="5578475"/>
            <a:ext cx="1143000" cy="6699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3200"/>
              <a:buFont typeface="Arial"/>
              <a:buNone/>
            </a:pPr>
            <a:fld id="{00000000-1234-1234-1234-123412341234}" type="slidenum">
              <a:rPr lang="en-US" sz="3200" b="0" i="0" u="none">
                <a:solidFill>
                  <a:schemeClr val="lt1"/>
                </a:solidFill>
                <a:latin typeface="Arial"/>
                <a:ea typeface="Arial"/>
                <a:cs typeface="Arial"/>
                <a:sym typeface="Arial"/>
              </a:rPr>
              <a:t>9</a:t>
            </a:fld>
            <a:endParaRPr/>
          </a:p>
        </p:txBody>
      </p:sp>
      <p:sp>
        <p:nvSpPr>
          <p:cNvPr id="4" name="Google Shape;440;p7"/>
          <p:cNvSpPr txBox="1"/>
          <p:nvPr/>
        </p:nvSpPr>
        <p:spPr>
          <a:xfrm>
            <a:off x="309372" y="2100072"/>
            <a:ext cx="6065520" cy="2948459"/>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marL="0" marR="0" lvl="0" indent="0" algn="ctr" rtl="0">
              <a:lnSpc>
                <a:spcPct val="115000"/>
              </a:lnSpc>
              <a:spcBef>
                <a:spcPts val="2400"/>
              </a:spcBef>
              <a:spcAft>
                <a:spcPts val="0"/>
              </a:spcAft>
              <a:buClr>
                <a:srgbClr val="C00000"/>
              </a:buClr>
              <a:buSzPts val="4800"/>
              <a:buFont typeface="Times New Roman"/>
              <a:buNone/>
            </a:pPr>
            <a:r>
              <a:rPr lang="en-US" sz="4800" b="1" i="0" u="none" dirty="0">
                <a:solidFill>
                  <a:srgbClr val="C00000"/>
                </a:solidFill>
                <a:latin typeface="Times New Roman"/>
                <a:ea typeface="Times New Roman"/>
                <a:cs typeface="Times New Roman"/>
                <a:sym typeface="Times New Roman"/>
              </a:rPr>
              <a:t>III. ỨNG DỤNG CỦA DI TRUYỀN  GENE NGOÀI NHÂN </a:t>
            </a:r>
            <a:endParaRPr dirty="0"/>
          </a:p>
        </p:txBody>
      </p:sp>
      <p:pic>
        <p:nvPicPr>
          <p:cNvPr id="6" name="Picture 2" descr="undefin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256" y="1244152"/>
            <a:ext cx="4885944" cy="517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2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799</Words>
  <Application>Microsoft Office PowerPoint</Application>
  <PresentationFormat>Widescreen</PresentationFormat>
  <Paragraphs>55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13</vt:i4>
      </vt:variant>
    </vt:vector>
  </HeadingPairs>
  <TitlesOfParts>
    <vt:vector size="34" baseType="lpstr">
      <vt:lpstr>Times New Roman</vt:lpstr>
      <vt:lpstr>Century Gothic</vt:lpstr>
      <vt:lpstr>Arial</vt:lpstr>
      <vt:lpstr>Aptos</vt:lpstr>
      <vt:lpstr>Aptos Display</vt:lpstr>
      <vt:lpstr>Noto Sans Symbols</vt:lpstr>
      <vt:lpstr>Slice</vt:lpstr>
      <vt:lpstr>1_Slice</vt:lpstr>
      <vt:lpstr>2_Slice</vt:lpstr>
      <vt:lpstr>3_Slice</vt:lpstr>
      <vt:lpstr>4_Slice</vt:lpstr>
      <vt:lpstr>5_Slice</vt:lpstr>
      <vt:lpstr>6_Slice</vt:lpstr>
      <vt:lpstr>8_Slice</vt:lpstr>
      <vt:lpstr>9_Slice</vt:lpstr>
      <vt:lpstr>10_Slice</vt:lpstr>
      <vt:lpstr>11_Slice</vt:lpstr>
      <vt:lpstr>12_Slice</vt:lpstr>
      <vt:lpstr>13_Slice</vt:lpstr>
      <vt:lpstr>14_Slice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dc:creator>
  <cp:lastModifiedBy>PC</cp:lastModifiedBy>
  <cp:revision>42</cp:revision>
  <dcterms:created xsi:type="dcterms:W3CDTF">2010-08-06T14:46:18Z</dcterms:created>
  <dcterms:modified xsi:type="dcterms:W3CDTF">2026-03-02T14:55:37Z</dcterms:modified>
</cp:coreProperties>
</file>