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1"/>
  </p:notesMasterIdLst>
  <p:handoutMasterIdLst>
    <p:handoutMasterId r:id="rId32"/>
  </p:handoutMasterIdLst>
  <p:sldIdLst>
    <p:sldId id="350" r:id="rId5"/>
    <p:sldId id="352" r:id="rId6"/>
    <p:sldId id="361" r:id="rId7"/>
    <p:sldId id="354" r:id="rId8"/>
    <p:sldId id="381" r:id="rId9"/>
    <p:sldId id="365" r:id="rId10"/>
    <p:sldId id="366" r:id="rId11"/>
    <p:sldId id="382" r:id="rId12"/>
    <p:sldId id="383" r:id="rId13"/>
    <p:sldId id="367" r:id="rId14"/>
    <p:sldId id="368" r:id="rId15"/>
    <p:sldId id="384" r:id="rId16"/>
    <p:sldId id="369" r:id="rId17"/>
    <p:sldId id="370" r:id="rId18"/>
    <p:sldId id="385" r:id="rId19"/>
    <p:sldId id="371" r:id="rId20"/>
    <p:sldId id="372" r:id="rId21"/>
    <p:sldId id="379" r:id="rId22"/>
    <p:sldId id="373" r:id="rId23"/>
    <p:sldId id="374" r:id="rId24"/>
    <p:sldId id="380" r:id="rId25"/>
    <p:sldId id="378" r:id="rId26"/>
    <p:sldId id="355" r:id="rId27"/>
    <p:sldId id="375" r:id="rId28"/>
    <p:sldId id="377" r:id="rId29"/>
    <p:sldId id="3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26" autoAdjust="0"/>
  </p:normalViewPr>
  <p:slideViewPr>
    <p:cSldViewPr snapToGrid="0">
      <p:cViewPr varScale="1">
        <p:scale>
          <a:sx n="73" d="100"/>
          <a:sy n="73" d="100"/>
        </p:scale>
        <p:origin x="612"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June 13, 2022</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June 13, 2022</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June 13, 2022</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600"/>
              </a:spcBef>
              <a:spcAft>
                <a:spcPts val="600"/>
              </a:spcAft>
            </a:pPr>
            <a:r>
              <a:rPr lang="en-US" sz="3600">
                <a:solidFill>
                  <a:srgbClr val="FFC000"/>
                </a:solidFill>
                <a:latin typeface="Times New Roman" panose="02020603050405020304" pitchFamily="18" charset="0"/>
                <a:cs typeface="Times New Roman" panose="02020603050405020304" pitchFamily="18" charset="0"/>
              </a:rPr>
              <a:t>CHỦ ĐỀ G</a:t>
            </a:r>
            <a:br>
              <a:rPr lang="en-US" sz="3600">
                <a:solidFill>
                  <a:srgbClr val="FFC000"/>
                </a:solidFill>
                <a:latin typeface="Times New Roman" panose="02020603050405020304" pitchFamily="18" charset="0"/>
                <a:cs typeface="Times New Roman" panose="02020603050405020304" pitchFamily="18" charset="0"/>
              </a:rPr>
            </a:br>
            <a:r>
              <a:rPr lang="en-US" sz="3600">
                <a:solidFill>
                  <a:srgbClr val="C00000"/>
                </a:solidFill>
                <a:latin typeface="Times New Roman" panose="02020603050405020304" pitchFamily="18" charset="0"/>
                <a:cs typeface="Times New Roman" panose="02020603050405020304" pitchFamily="18" charset="0"/>
              </a:rPr>
              <a:t>HƯỚNG NGHIỆP VỚI TIN HỌC</a:t>
            </a: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2400">
                <a:solidFill>
                  <a:srgbClr val="00B050"/>
                </a:solidFill>
                <a:latin typeface="Times New Roman" panose="02020603050405020304" pitchFamily="18" charset="0"/>
                <a:cs typeface="Times New Roman" panose="02020603050405020304" pitchFamily="18" charset="0"/>
              </a:rPr>
              <a:t>GIỚI THIỆU NHÓM NGHỀ THIẾT KẾ VÀ LẬP TRÌNH </a:t>
            </a: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BÀI 1</a:t>
            </a: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3200">
                <a:solidFill>
                  <a:srgbClr val="0070C0"/>
                </a:solidFill>
                <a:latin typeface="Times New Roman" panose="02020603050405020304" pitchFamily="18" charset="0"/>
                <a:cs typeface="Times New Roman" panose="02020603050405020304" pitchFamily="18" charset="0"/>
              </a:rPr>
              <a:t>NHÓM NGHỀ THIẾT KẾ VÀ LẬP TRÌNH</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095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21926" y="2356209"/>
            <a:ext cx="10298524" cy="3334907"/>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i="1" smtClean="0">
                <a:solidFill>
                  <a:srgbClr val="00B050"/>
                </a:solidFill>
              </a:rPr>
              <a:t>Phát </a:t>
            </a:r>
            <a:r>
              <a:rPr lang="en-US" b="1" i="1">
                <a:solidFill>
                  <a:srgbClr val="00B050"/>
                </a:solidFill>
              </a:rPr>
              <a:t>triển phần mềm ứng dụng web</a:t>
            </a:r>
          </a:p>
          <a:p>
            <a:pPr marL="457200" indent="-457200">
              <a:buFont typeface="Arial" panose="020B0604020202020204" pitchFamily="34" charset="0"/>
              <a:buChar char="•"/>
            </a:pPr>
            <a:r>
              <a:rPr lang="en-US"/>
              <a:t>Lập trình ứng dụng web đã trở thành một lĩnh </a:t>
            </a:r>
            <a:r>
              <a:rPr lang="en-US" smtClean="0"/>
              <a:t>vực </a:t>
            </a:r>
            <a:r>
              <a:rPr lang="en-US"/>
              <a:t>sôi động và có tốc độ phát triển nhanh.</a:t>
            </a:r>
          </a:p>
          <a:p>
            <a:pPr marL="457200" indent="-457200">
              <a:buFont typeface="Arial" panose="020B0604020202020204" pitchFamily="34" charset="0"/>
              <a:buChar char="•"/>
            </a:pPr>
            <a:r>
              <a:rPr lang="en-US"/>
              <a:t>Các ứng dụng web được triển khai trên nhiều lĩnh vực: chính phủ điện tử, quản trị doanh nghiệp điện tử, thanh toán điện tử, giải trí điện tử, công dân điện tử, y tế điện tử, mạng xã hội, giáo dục trực tuyến, …</a:t>
            </a:r>
          </a:p>
        </p:txBody>
      </p:sp>
      <p:sp>
        <p:nvSpPr>
          <p:cNvPr id="7" name="Rectangle 6"/>
          <p:cNvSpPr/>
          <p:nvPr/>
        </p:nvSpPr>
        <p:spPr>
          <a:xfrm>
            <a:off x="826391" y="951510"/>
            <a:ext cx="8676350" cy="584775"/>
          </a:xfrm>
          <a:prstGeom prst="rect">
            <a:avLst/>
          </a:prstGeom>
        </p:spPr>
        <p:txBody>
          <a:bodyPr wrap="none">
            <a:spAutoFit/>
          </a:bodyPr>
          <a:lstStyle/>
          <a:p>
            <a:r>
              <a:rPr lang="en-US" sz="3200" b="1">
                <a:solidFill>
                  <a:srgbClr val="0070C0"/>
                </a:solidFill>
                <a:latin typeface="Times New Roman" panose="02020603050405020304" pitchFamily="18" charset="0"/>
                <a:cs typeface="Times New Roman" panose="02020603050405020304" pitchFamily="18" charset="0"/>
              </a:rPr>
              <a:t>b) Thiết kế và lập trình các sản phẩm phần mềm</a:t>
            </a:r>
          </a:p>
        </p:txBody>
      </p:sp>
    </p:spTree>
    <p:extLst>
      <p:ext uri="{BB962C8B-B14F-4D97-AF65-F5344CB8AC3E}">
        <p14:creationId xmlns:p14="http://schemas.microsoft.com/office/powerpoint/2010/main" val="1715363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21926" y="2220728"/>
            <a:ext cx="9696032" cy="1627941"/>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Tx/>
              <a:buChar char="-"/>
            </a:pPr>
            <a:r>
              <a:rPr lang="en-US" smtClean="0"/>
              <a:t>Đã </a:t>
            </a:r>
            <a:r>
              <a:rPr lang="en-US"/>
              <a:t>trở thành một phần không thể thiếu trong hoạt động kinh doanh của không chỉ các doanh nghiệp mà cả nhóm nhỏ lẻ, cá </a:t>
            </a:r>
            <a:r>
              <a:rPr lang="en-US" smtClean="0"/>
              <a:t>nhân</a:t>
            </a:r>
            <a:endParaRPr lang="en-US"/>
          </a:p>
        </p:txBody>
      </p:sp>
      <p:sp>
        <p:nvSpPr>
          <p:cNvPr id="7" name="Rectangle 6"/>
          <p:cNvSpPr/>
          <p:nvPr/>
        </p:nvSpPr>
        <p:spPr>
          <a:xfrm>
            <a:off x="921926" y="1087987"/>
            <a:ext cx="5258171" cy="584775"/>
          </a:xfrm>
          <a:prstGeom prst="rect">
            <a:avLst/>
          </a:prstGeom>
        </p:spPr>
        <p:txBody>
          <a:bodyPr wrap="none">
            <a:spAutoFit/>
          </a:bodyPr>
          <a:lstStyle/>
          <a:p>
            <a:r>
              <a:rPr lang="en-US" sz="3200" b="1" i="1">
                <a:solidFill>
                  <a:srgbClr val="00B050"/>
                </a:solidFill>
                <a:latin typeface="Times New Roman" panose="02020603050405020304" pitchFamily="18" charset="0"/>
                <a:cs typeface="Times New Roman" panose="02020603050405020304" pitchFamily="18" charset="0"/>
              </a:rPr>
              <a:t>Phát triển thương mại điện tử</a:t>
            </a:r>
          </a:p>
        </p:txBody>
      </p:sp>
    </p:spTree>
    <p:extLst>
      <p:ext uri="{BB962C8B-B14F-4D97-AF65-F5344CB8AC3E}">
        <p14:creationId xmlns:p14="http://schemas.microsoft.com/office/powerpoint/2010/main" val="919016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21926" y="2220728"/>
            <a:ext cx="10298524" cy="1477815"/>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 </a:t>
            </a:r>
            <a:r>
              <a:rPr lang="en-US"/>
              <a:t>Lập trình trò chơi (lập trình game), ngành công nghiệp này ở nước ta mới chỉ dừng lại ở mức phân phối phát hành và gia công các game nước ngoài</a:t>
            </a:r>
          </a:p>
        </p:txBody>
      </p:sp>
      <p:sp>
        <p:nvSpPr>
          <p:cNvPr id="2" name="Rectangle 1"/>
          <p:cNvSpPr/>
          <p:nvPr/>
        </p:nvSpPr>
        <p:spPr>
          <a:xfrm>
            <a:off x="921926" y="1183522"/>
            <a:ext cx="5054589" cy="584775"/>
          </a:xfrm>
          <a:prstGeom prst="rect">
            <a:avLst/>
          </a:prstGeom>
        </p:spPr>
        <p:txBody>
          <a:bodyPr wrap="none">
            <a:spAutoFit/>
          </a:bodyPr>
          <a:lstStyle/>
          <a:p>
            <a:r>
              <a:rPr lang="en-US" sz="3200" b="1" i="1">
                <a:solidFill>
                  <a:srgbClr val="00B050"/>
                </a:solidFill>
                <a:latin typeface="Times New Roman" panose="02020603050405020304" pitchFamily="18" charset="0"/>
                <a:cs typeface="Times New Roman" panose="02020603050405020304" pitchFamily="18" charset="0"/>
              </a:rPr>
              <a:t>Thiết kế và lập trình trò chơi</a:t>
            </a:r>
          </a:p>
        </p:txBody>
      </p:sp>
    </p:spTree>
    <p:extLst>
      <p:ext uri="{BB962C8B-B14F-4D97-AF65-F5344CB8AC3E}">
        <p14:creationId xmlns:p14="http://schemas.microsoft.com/office/powerpoint/2010/main" val="65353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4" y="2483893"/>
            <a:ext cx="9817708" cy="2197289"/>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Tx/>
              <a:buChar char="-"/>
            </a:pPr>
            <a:r>
              <a:rPr lang="en-US" smtClean="0"/>
              <a:t>Trong </a:t>
            </a:r>
            <a:r>
              <a:rPr lang="en-US"/>
              <a:t>những năm gần đây, nhiều doanh nghiệp thành lập ra studio riêng của mình nhằm phát triển sản xuất game thuần Việt =&gt; tăng trưởng lớn về nhu cầu nhân lực ở tất cả các khâu của quá trình sản xuất game: thiết kế đồ họa game (Game Design), lập trình game (Programming), âm thanh (Audio), …</a:t>
            </a:r>
          </a:p>
        </p:txBody>
      </p:sp>
    </p:spTree>
    <p:extLst>
      <p:ext uri="{BB962C8B-B14F-4D97-AF65-F5344CB8AC3E}">
        <p14:creationId xmlns:p14="http://schemas.microsoft.com/office/powerpoint/2010/main" val="289836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a:xfrm>
            <a:off x="964023" y="401955"/>
            <a:ext cx="8623322" cy="1087971"/>
          </a:xfrm>
        </p:spPr>
        <p:txBody>
          <a:bodyPr>
            <a:normAutofit/>
          </a:bodyPr>
          <a:lstStyle/>
          <a:p>
            <a:r>
              <a:rPr lang="en-US" sz="3200" b="1">
                <a:latin typeface="Times New Roman" panose="02020603050405020304" pitchFamily="18" charset="0"/>
                <a:cs typeface="Times New Roman" panose="02020603050405020304" pitchFamily="18" charset="0"/>
              </a:rPr>
              <a:t>2. Đặc điểm lao động, yêu cầu đối với nhóm nghề thiết kế và lập trình</a:t>
            </a:r>
            <a:endParaRPr lang="en-US" sz="32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3" y="2479040"/>
            <a:ext cx="10104311" cy="2816292"/>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Tx/>
              <a:buChar char="-"/>
            </a:pPr>
            <a:r>
              <a:rPr lang="en-US" b="1" i="1">
                <a:solidFill>
                  <a:srgbClr val="00B050"/>
                </a:solidFill>
              </a:rPr>
              <a:t>Với nghề thiết kế và lập trình, người lao động có rất nhiều lựa chọn việc làm:</a:t>
            </a:r>
          </a:p>
          <a:p>
            <a:r>
              <a:rPr lang="en-US" smtClean="0"/>
              <a:t>     + </a:t>
            </a:r>
            <a:r>
              <a:rPr lang="en-US"/>
              <a:t>Làm cho khối cơ quan nhà nước hay khối doanh nghiệp tư nhân</a:t>
            </a:r>
          </a:p>
          <a:p>
            <a:pPr marL="463550" indent="-463550"/>
            <a:r>
              <a:rPr lang="en-US" smtClean="0"/>
              <a:t>     + </a:t>
            </a:r>
            <a:r>
              <a:rPr lang="en-US"/>
              <a:t>Làm cho các công ty chuyên về IT, chuyên sản xuất phần mềm hay là thành viên trong bộ phận công nghệ thông tin phục vụ hoạt động của một đơn vị nào đó</a:t>
            </a:r>
            <a:r>
              <a:rPr lang="en-US" smtClean="0"/>
              <a:t>.</a:t>
            </a:r>
            <a:endParaRPr lang="en-US"/>
          </a:p>
        </p:txBody>
      </p:sp>
    </p:spTree>
    <p:extLst>
      <p:ext uri="{BB962C8B-B14F-4D97-AF65-F5344CB8AC3E}">
        <p14:creationId xmlns:p14="http://schemas.microsoft.com/office/powerpoint/2010/main" val="3172530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3" y="2402007"/>
            <a:ext cx="10058400" cy="1364776"/>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 </a:t>
            </a:r>
            <a:r>
              <a:rPr lang="en-US" b="1" i="1">
                <a:solidFill>
                  <a:srgbClr val="00B050"/>
                </a:solidFill>
              </a:rPr>
              <a:t>Nhóm nghề thiết kế và lập trình tạo ra những sản phẩm công nghệ thông tin đáp ứng nhu cầu phát triển xã hội, phục vụ sinh hoạt, giải trí của con </a:t>
            </a:r>
            <a:r>
              <a:rPr lang="en-US" b="1" i="1" smtClean="0">
                <a:solidFill>
                  <a:srgbClr val="00B050"/>
                </a:solidFill>
              </a:rPr>
              <a:t>người</a:t>
            </a:r>
            <a:endParaRPr lang="en-US" b="1" i="1">
              <a:solidFill>
                <a:srgbClr val="00B050"/>
              </a:solidFill>
            </a:endParaRPr>
          </a:p>
        </p:txBody>
      </p:sp>
    </p:spTree>
    <p:extLst>
      <p:ext uri="{BB962C8B-B14F-4D97-AF65-F5344CB8AC3E}">
        <p14:creationId xmlns:p14="http://schemas.microsoft.com/office/powerpoint/2010/main" val="187729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689675" y="1041140"/>
            <a:ext cx="10688045" cy="540669"/>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Tx/>
              <a:buChar char="-"/>
            </a:pPr>
            <a:r>
              <a:rPr lang="en-US" b="1" i="1">
                <a:solidFill>
                  <a:srgbClr val="00B050"/>
                </a:solidFill>
              </a:rPr>
              <a:t>Người theo nghề thiết kế và lập trình có những đặc điểm</a:t>
            </a:r>
            <a:r>
              <a:rPr lang="en-US" b="1" i="1" smtClean="0">
                <a:solidFill>
                  <a:srgbClr val="00B050"/>
                </a:solidFill>
              </a:rPr>
              <a:t>:</a:t>
            </a:r>
            <a:endParaRPr lang="en-US" b="1" i="1">
              <a:solidFill>
                <a:srgbClr val="00B050"/>
              </a:solidFill>
            </a:endParaRPr>
          </a:p>
        </p:txBody>
      </p:sp>
      <p:sp>
        <p:nvSpPr>
          <p:cNvPr id="3" name="Rectangle 2"/>
          <p:cNvSpPr/>
          <p:nvPr/>
        </p:nvSpPr>
        <p:spPr>
          <a:xfrm>
            <a:off x="6998572" y="5395465"/>
            <a:ext cx="4379148" cy="523220"/>
          </a:xfrm>
          <a:prstGeom prst="rect">
            <a:avLst/>
          </a:prstGeom>
        </p:spPr>
        <p:txBody>
          <a:bodyPr wrap="none">
            <a:spAutoFit/>
          </a:bodyPr>
          <a:lstStyle/>
          <a:p>
            <a:r>
              <a:rPr lang="en-US" sz="2800">
                <a:solidFill>
                  <a:schemeClr val="bg1"/>
                </a:solidFill>
                <a:latin typeface="Times New Roman" panose="02020603050405020304" pitchFamily="18" charset="0"/>
                <a:cs typeface="Times New Roman" panose="02020603050405020304" pitchFamily="18" charset="0"/>
              </a:rPr>
              <a:t>Khả năng đọc hiểu tiếng Anh</a:t>
            </a:r>
          </a:p>
        </p:txBody>
      </p:sp>
      <p:sp>
        <p:nvSpPr>
          <p:cNvPr id="7" name="Rectangle 6"/>
          <p:cNvSpPr/>
          <p:nvPr/>
        </p:nvSpPr>
        <p:spPr>
          <a:xfrm>
            <a:off x="689675" y="2615849"/>
            <a:ext cx="3924472" cy="523220"/>
          </a:xfrm>
          <a:prstGeom prst="rect">
            <a:avLst/>
          </a:prstGeom>
        </p:spPr>
        <p:txBody>
          <a:bodyPr wrap="none">
            <a:spAutoFit/>
          </a:bodyPr>
          <a:lstStyle/>
          <a:p>
            <a:r>
              <a:rPr lang="en-US" sz="2800">
                <a:solidFill>
                  <a:schemeClr val="bg1"/>
                </a:solidFill>
                <a:latin typeface="Times New Roman" panose="02020603050405020304" pitchFamily="18" charset="0"/>
                <a:cs typeface="Times New Roman" panose="02020603050405020304" pitchFamily="18" charset="0"/>
              </a:rPr>
              <a:t>Khả năng tự học, sáng tạo</a:t>
            </a:r>
          </a:p>
        </p:txBody>
      </p:sp>
      <p:sp>
        <p:nvSpPr>
          <p:cNvPr id="8" name="Rectangle 7"/>
          <p:cNvSpPr/>
          <p:nvPr/>
        </p:nvSpPr>
        <p:spPr>
          <a:xfrm>
            <a:off x="7618767" y="2812081"/>
            <a:ext cx="3934090" cy="523220"/>
          </a:xfrm>
          <a:prstGeom prst="rect">
            <a:avLst/>
          </a:prstGeom>
        </p:spPr>
        <p:txBody>
          <a:bodyPr wrap="none">
            <a:spAutoFit/>
          </a:bodyPr>
          <a:lstStyle/>
          <a:p>
            <a:r>
              <a:rPr lang="en-US" sz="2800">
                <a:solidFill>
                  <a:schemeClr val="bg1"/>
                </a:solidFill>
                <a:latin typeface="Times New Roman" panose="02020603050405020304" pitchFamily="18" charset="0"/>
                <a:cs typeface="Times New Roman" panose="02020603050405020304" pitchFamily="18" charset="0"/>
              </a:rPr>
              <a:t>Tư duy logic và chính xác</a:t>
            </a:r>
          </a:p>
        </p:txBody>
      </p:sp>
      <p:sp>
        <p:nvSpPr>
          <p:cNvPr id="10" name="Rectangle 9"/>
          <p:cNvSpPr/>
          <p:nvPr/>
        </p:nvSpPr>
        <p:spPr>
          <a:xfrm>
            <a:off x="1087824" y="4653053"/>
            <a:ext cx="2614818" cy="523220"/>
          </a:xfrm>
          <a:prstGeom prst="rect">
            <a:avLst/>
          </a:prstGeom>
        </p:spPr>
        <p:txBody>
          <a:bodyPr wrap="none">
            <a:spAutoFit/>
          </a:bodyPr>
          <a:lstStyle/>
          <a:p>
            <a:r>
              <a:rPr lang="en-US" sz="2800">
                <a:solidFill>
                  <a:schemeClr val="bg1"/>
                </a:solidFill>
                <a:latin typeface="Times New Roman" panose="02020603050405020304" pitchFamily="18" charset="0"/>
                <a:cs typeface="Times New Roman" panose="02020603050405020304" pitchFamily="18" charset="0"/>
              </a:rPr>
              <a:t>Kiên trì, đam mê</a:t>
            </a:r>
          </a:p>
        </p:txBody>
      </p:sp>
      <p:pic>
        <p:nvPicPr>
          <p:cNvPr id="1028" name="Picture 4" descr="IT là gì? Làm thế nào để trở thành một lập trình viên giỏ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129" y="3237441"/>
            <a:ext cx="2478443" cy="179804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Elbow Connector 15"/>
          <p:cNvCxnSpPr/>
          <p:nvPr/>
        </p:nvCxnSpPr>
        <p:spPr>
          <a:xfrm>
            <a:off x="2973819" y="3073691"/>
            <a:ext cx="1546310" cy="597557"/>
          </a:xfrm>
          <a:prstGeom prst="bentConnector3">
            <a:avLst>
              <a:gd name="adj1" fmla="val 574"/>
            </a:avLst>
          </a:prstGeom>
        </p:spPr>
        <p:style>
          <a:lnRef idx="1">
            <a:schemeClr val="dk1"/>
          </a:lnRef>
          <a:fillRef idx="0">
            <a:schemeClr val="dk1"/>
          </a:fillRef>
          <a:effectRef idx="0">
            <a:schemeClr val="dk1"/>
          </a:effectRef>
          <a:fontRef idx="minor">
            <a:schemeClr val="tx1"/>
          </a:fontRef>
        </p:style>
      </p:cxnSp>
      <p:cxnSp>
        <p:nvCxnSpPr>
          <p:cNvPr id="19" name="Elbow Connector 18"/>
          <p:cNvCxnSpPr/>
          <p:nvPr/>
        </p:nvCxnSpPr>
        <p:spPr>
          <a:xfrm flipV="1">
            <a:off x="2651911" y="4380932"/>
            <a:ext cx="1868218" cy="272121"/>
          </a:xfrm>
          <a:prstGeom prst="bentConnector3">
            <a:avLst>
              <a:gd name="adj1" fmla="val -1137"/>
            </a:avLst>
          </a:prstGeom>
        </p:spPr>
        <p:style>
          <a:lnRef idx="1">
            <a:schemeClr val="dk1"/>
          </a:lnRef>
          <a:fillRef idx="0">
            <a:schemeClr val="dk1"/>
          </a:fillRef>
          <a:effectRef idx="0">
            <a:schemeClr val="dk1"/>
          </a:effectRef>
          <a:fontRef idx="minor">
            <a:schemeClr val="tx1"/>
          </a:fontRef>
        </p:style>
      </p:cxnSp>
      <p:cxnSp>
        <p:nvCxnSpPr>
          <p:cNvPr id="23" name="Elbow Connector 22"/>
          <p:cNvCxnSpPr/>
          <p:nvPr/>
        </p:nvCxnSpPr>
        <p:spPr>
          <a:xfrm flipV="1">
            <a:off x="6998572" y="3232301"/>
            <a:ext cx="2307808" cy="532179"/>
          </a:xfrm>
          <a:prstGeom prst="bentConnector3">
            <a:avLst>
              <a:gd name="adj1" fmla="val 99675"/>
            </a:avLst>
          </a:prstGeom>
        </p:spPr>
        <p:style>
          <a:lnRef idx="1">
            <a:schemeClr val="dk1"/>
          </a:lnRef>
          <a:fillRef idx="0">
            <a:schemeClr val="dk1"/>
          </a:fillRef>
          <a:effectRef idx="0">
            <a:schemeClr val="dk1"/>
          </a:effectRef>
          <a:fontRef idx="minor">
            <a:schemeClr val="tx1"/>
          </a:fontRef>
        </p:style>
      </p:cxnSp>
      <p:cxnSp>
        <p:nvCxnSpPr>
          <p:cNvPr id="26" name="Elbow Connector 25"/>
          <p:cNvCxnSpPr/>
          <p:nvPr/>
        </p:nvCxnSpPr>
        <p:spPr>
          <a:xfrm>
            <a:off x="6998572" y="4516992"/>
            <a:ext cx="2416990" cy="878473"/>
          </a:xfrm>
          <a:prstGeom prst="bentConnector3">
            <a:avLst>
              <a:gd name="adj1" fmla="val 10025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85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3. Đào tạo và việc làm</a:t>
            </a:r>
            <a:endParaRPr lang="en-US" sz="3600" b="1" dirty="0">
              <a:latin typeface="Times New Roman" panose="02020603050405020304" pitchFamily="18" charset="0"/>
              <a:cs typeface="Times New Roman" panose="02020603050405020304" pitchFamily="18" charset="0"/>
            </a:endParaRPr>
          </a:p>
        </p:txBody>
      </p:sp>
      <p:sp>
        <p:nvSpPr>
          <p:cNvPr id="7" name="Text Placeholder 3">
            <a:extLst>
              <a:ext uri="{FF2B5EF4-FFF2-40B4-BE49-F238E27FC236}">
                <a16:creationId xmlns:a16="http://schemas.microsoft.com/office/drawing/2014/main" id="{6608A5F1-EC78-4845-87B5-D817272CCD39}"/>
              </a:ext>
            </a:extLst>
          </p:cNvPr>
          <p:cNvSpPr txBox="1">
            <a:spLocks/>
          </p:cNvSpPr>
          <p:nvPr/>
        </p:nvSpPr>
        <p:spPr>
          <a:xfrm>
            <a:off x="2647666" y="2715905"/>
            <a:ext cx="8488908" cy="2995787"/>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pPr algn="ctr"/>
            <a:r>
              <a:rPr lang="en-US"/>
              <a:t>Theo em những nghề thuộc nhóm thiết kế và lập trình có thể làm ở những cơ quan, tổ chức nào?</a:t>
            </a:r>
            <a:endParaRPr lang="en-US" dirty="0"/>
          </a:p>
        </p:txBody>
      </p:sp>
    </p:spTree>
    <p:extLst>
      <p:ext uri="{BB962C8B-B14F-4D97-AF65-F5344CB8AC3E}">
        <p14:creationId xmlns:p14="http://schemas.microsoft.com/office/powerpoint/2010/main" val="2556103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3. Đào tạo và việc làm</a:t>
            </a:r>
            <a:endParaRPr lang="en-US" sz="36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4" y="2518680"/>
            <a:ext cx="5859858" cy="2558287"/>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14350" indent="-514350">
              <a:buAutoNum type="alphaLcParenR"/>
            </a:pPr>
            <a:r>
              <a:rPr lang="en-US" b="1">
                <a:solidFill>
                  <a:srgbClr val="00B050"/>
                </a:solidFill>
              </a:rPr>
              <a:t>Các công ty phần mềm</a:t>
            </a:r>
          </a:p>
          <a:p>
            <a:pPr marL="457200" indent="-457200">
              <a:buFontTx/>
              <a:buChar char="-"/>
            </a:pPr>
            <a:r>
              <a:rPr lang="en-US"/>
              <a:t>Có nhiều công ty phần mềm với những quy mô khác nhau, sản xuất các loại sản phẩm phần mềm khác </a:t>
            </a:r>
            <a:r>
              <a:rPr lang="en-US" smtClean="0"/>
              <a:t>nhau</a:t>
            </a:r>
            <a:endParaRPr lang="en-US"/>
          </a:p>
        </p:txBody>
      </p:sp>
      <p:pic>
        <p:nvPicPr>
          <p:cNvPr id="2050" name="Picture 2" descr="Top 10 công ty phần mềm lớn nhất thế giới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962" y="2197290"/>
            <a:ext cx="3234587" cy="21550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oanh thu của Oracle là 38,8 tỷ đô la Mỹ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603" y="4626590"/>
            <a:ext cx="2553676" cy="2078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137512" y="4626590"/>
            <a:ext cx="2874900" cy="2078275"/>
          </a:xfrm>
          <a:prstGeom prst="rect">
            <a:avLst/>
          </a:prstGeom>
        </p:spPr>
      </p:pic>
    </p:spTree>
    <p:extLst>
      <p:ext uri="{BB962C8B-B14F-4D97-AF65-F5344CB8AC3E}">
        <p14:creationId xmlns:p14="http://schemas.microsoft.com/office/powerpoint/2010/main" val="7546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3. Đào tạo và việc làm</a:t>
            </a:r>
            <a:endParaRPr lang="en-US" sz="36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4" y="2096902"/>
            <a:ext cx="4713446" cy="4359143"/>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smtClean="0">
                <a:solidFill>
                  <a:srgbClr val="00B050"/>
                </a:solidFill>
              </a:rPr>
              <a:t>b</a:t>
            </a:r>
            <a:r>
              <a:rPr lang="en-US" b="1">
                <a:solidFill>
                  <a:srgbClr val="00B050"/>
                </a:solidFill>
              </a:rPr>
              <a:t>) Các cơ quan nhà nước</a:t>
            </a:r>
          </a:p>
          <a:p>
            <a:pPr marL="457200" indent="-457200">
              <a:buFontTx/>
              <a:buChar char="-"/>
            </a:pPr>
            <a:r>
              <a:rPr lang="en-US"/>
              <a:t>Phát triển phần mềm để thực hiện chính quyền điện tử rất được coi trọng và đầu tư</a:t>
            </a:r>
          </a:p>
          <a:p>
            <a:pPr marL="457200" indent="-457200">
              <a:buFontTx/>
              <a:buChar char="-"/>
            </a:pPr>
            <a:r>
              <a:rPr lang="en-US"/>
              <a:t>Các nhà thiết kế và lập trình viên có cơ hội lớn làm việc ở nhiều vị trí trong các cấp chính quyền và cấp bộ </a:t>
            </a:r>
            <a:r>
              <a:rPr lang="en-US" smtClean="0"/>
              <a:t>ngành</a:t>
            </a:r>
            <a:r>
              <a:rPr lang="en-US"/>
              <a:t>, chính phủ</a:t>
            </a:r>
          </a:p>
        </p:txBody>
      </p:sp>
      <p:pic>
        <p:nvPicPr>
          <p:cNvPr id="3" name="Picture 2"/>
          <p:cNvPicPr>
            <a:picLocks noChangeAspect="1"/>
          </p:cNvPicPr>
          <p:nvPr/>
        </p:nvPicPr>
        <p:blipFill>
          <a:blip r:embed="rId2"/>
          <a:stretch>
            <a:fillRect/>
          </a:stretch>
        </p:blipFill>
        <p:spPr>
          <a:xfrm>
            <a:off x="6661813" y="1184494"/>
            <a:ext cx="3802323" cy="2601876"/>
          </a:xfrm>
          <a:prstGeom prst="rect">
            <a:avLst/>
          </a:prstGeom>
        </p:spPr>
      </p:pic>
      <p:pic>
        <p:nvPicPr>
          <p:cNvPr id="7" name="Picture 6"/>
          <p:cNvPicPr>
            <a:picLocks noChangeAspect="1"/>
          </p:cNvPicPr>
          <p:nvPr/>
        </p:nvPicPr>
        <p:blipFill>
          <a:blip r:embed="rId3"/>
          <a:stretch>
            <a:fillRect/>
          </a:stretch>
        </p:blipFill>
        <p:spPr>
          <a:xfrm>
            <a:off x="9307772" y="4303110"/>
            <a:ext cx="2771065" cy="2254589"/>
          </a:xfrm>
          <a:prstGeom prst="rect">
            <a:avLst/>
          </a:prstGeom>
        </p:spPr>
      </p:pic>
      <p:pic>
        <p:nvPicPr>
          <p:cNvPr id="8" name="Picture 7"/>
          <p:cNvPicPr>
            <a:picLocks noChangeAspect="1"/>
          </p:cNvPicPr>
          <p:nvPr/>
        </p:nvPicPr>
        <p:blipFill>
          <a:blip r:embed="rId4"/>
          <a:stretch>
            <a:fillRect/>
          </a:stretch>
        </p:blipFill>
        <p:spPr>
          <a:xfrm>
            <a:off x="6014080" y="4267079"/>
            <a:ext cx="2957081" cy="2290620"/>
          </a:xfrm>
          <a:prstGeom prst="rect">
            <a:avLst/>
          </a:prstGeom>
        </p:spPr>
      </p:pic>
    </p:spTree>
    <p:extLst>
      <p:ext uri="{BB962C8B-B14F-4D97-AF65-F5344CB8AC3E}">
        <p14:creationId xmlns:p14="http://schemas.microsoft.com/office/powerpoint/2010/main" val="3670529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a16="http://schemas.microsoft.com/office/drawing/2014/main" id="{A550F405-EA03-4B71-A292-04C56AD3B0AB}"/>
              </a:ext>
            </a:extLst>
          </p:cNvPr>
          <p:cNvSpPr/>
          <p:nvPr/>
        </p:nvSpPr>
        <p:spPr>
          <a:xfrm>
            <a:off x="0" y="286603"/>
            <a:ext cx="10017457" cy="57866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bg1"/>
                </a:solidFill>
                <a:latin typeface="Times New Roman" panose="02020603050405020304" pitchFamily="18" charset="0"/>
                <a:cs typeface="Times New Roman" panose="02020603050405020304" pitchFamily="18" charset="0"/>
              </a:rPr>
              <a:t>Theo em, vì sao nghề thiết kế và lập trình đang được nhiều bạn trẻ yêu thích tin học ưu tiên lựa chọn?</a:t>
            </a:r>
          </a:p>
        </p:txBody>
      </p:sp>
    </p:spTree>
    <p:extLst>
      <p:ext uri="{BB962C8B-B14F-4D97-AF65-F5344CB8AC3E}">
        <p14:creationId xmlns:p14="http://schemas.microsoft.com/office/powerpoint/2010/main" val="289860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3. Đào tạo và việc làm</a:t>
            </a:r>
            <a:endParaRPr lang="en-US" sz="36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3" y="2146094"/>
            <a:ext cx="10688045" cy="4359143"/>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rgbClr val="00B050"/>
                </a:solidFill>
              </a:rPr>
              <a:t>c) Các doanh nghiệp tài chính – ngân hàng</a:t>
            </a:r>
          </a:p>
          <a:p>
            <a:pPr marL="457200" indent="-457200">
              <a:buFontTx/>
              <a:buChar char="-"/>
            </a:pPr>
            <a:r>
              <a:rPr lang="en-US"/>
              <a:t>Hệ thống tài chính là một trong những hệ thống thiết yếu, phức tạp, hàng ngày phải phân tích, thống kê xử lí khối lượng dữ liệu rất lớn</a:t>
            </a:r>
          </a:p>
          <a:p>
            <a:pPr marL="457200" indent="-457200">
              <a:buFontTx/>
              <a:buChar char="-"/>
            </a:pPr>
            <a:r>
              <a:rPr lang="en-US"/>
              <a:t>Các doanh nghiệp tài chính – ngân hàng của nhà nước hay tư nhân đều phải sử dụng những hệ thống phần mềm phức tạp có tính nghiệp vụ cao, yêu cầu bảo mật nghiêm ngặt =&gt; mở ra cơ hội lớn cho những người thiết kế và lập trình.</a:t>
            </a:r>
          </a:p>
        </p:txBody>
      </p:sp>
    </p:spTree>
    <p:extLst>
      <p:ext uri="{BB962C8B-B14F-4D97-AF65-F5344CB8AC3E}">
        <p14:creationId xmlns:p14="http://schemas.microsoft.com/office/powerpoint/2010/main" val="1697403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73206" y="109182"/>
            <a:ext cx="5905500" cy="3933825"/>
          </a:xfrm>
          <a:prstGeom prst="rect">
            <a:avLst/>
          </a:prstGeom>
        </p:spPr>
      </p:pic>
      <p:pic>
        <p:nvPicPr>
          <p:cNvPr id="17" name="Picture 16"/>
          <p:cNvPicPr>
            <a:picLocks noChangeAspect="1"/>
          </p:cNvPicPr>
          <p:nvPr/>
        </p:nvPicPr>
        <p:blipFill>
          <a:blip r:embed="rId3"/>
          <a:stretch>
            <a:fillRect/>
          </a:stretch>
        </p:blipFill>
        <p:spPr>
          <a:xfrm>
            <a:off x="5923127" y="3071049"/>
            <a:ext cx="5763905" cy="3650473"/>
          </a:xfrm>
          <a:prstGeom prst="rect">
            <a:avLst/>
          </a:prstGeom>
        </p:spPr>
      </p:pic>
    </p:spTree>
    <p:extLst>
      <p:ext uri="{BB962C8B-B14F-4D97-AF65-F5344CB8AC3E}">
        <p14:creationId xmlns:p14="http://schemas.microsoft.com/office/powerpoint/2010/main" val="152653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DCC5C9-1ECB-49F1-A55A-9DC26293FB2B}"/>
              </a:ext>
            </a:extLst>
          </p:cNvPr>
          <p:cNvPicPr>
            <a:picLocks noChangeAspect="1"/>
          </p:cNvPicPr>
          <p:nvPr/>
        </p:nvPicPr>
        <p:blipFill rotWithShape="1">
          <a:blip r:embed="rId2"/>
          <a:srcRect l="51857" t="31992" r="7428" b="44378"/>
          <a:stretch/>
        </p:blipFill>
        <p:spPr>
          <a:xfrm>
            <a:off x="461588" y="1783080"/>
            <a:ext cx="11268823" cy="4095205"/>
          </a:xfrm>
          <a:prstGeom prst="rect">
            <a:avLst/>
          </a:prstGeom>
        </p:spPr>
      </p:pic>
    </p:spTree>
    <p:extLst>
      <p:ext uri="{BB962C8B-B14F-4D97-AF65-F5344CB8AC3E}">
        <p14:creationId xmlns:p14="http://schemas.microsoft.com/office/powerpoint/2010/main" val="1710496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964021" y="3082592"/>
            <a:ext cx="7132320" cy="1898841"/>
          </a:xfrm>
        </p:spPr>
        <p:txBody>
          <a:bodyPr vert="horz" lIns="0" tIns="0" rIns="0" bIns="0" rtlCol="0">
            <a:noAutofit/>
          </a:bodyPr>
          <a:lstStyle/>
          <a:p>
            <a:pPr algn="just">
              <a:spcBef>
                <a:spcPts val="1000"/>
              </a:spcBef>
              <a:buFont typeface="Arial" panose="020B0604020202020204" pitchFamily="34" charset="0"/>
            </a:pPr>
            <a:r>
              <a:rPr lang="en-US" b="1">
                <a:solidFill>
                  <a:srgbClr val="0070C0"/>
                </a:solidFill>
                <a:latin typeface="Times New Roman" panose="02020603050405020304" pitchFamily="18" charset="0"/>
                <a:ea typeface="+mn-ea"/>
                <a:cs typeface="Times New Roman" panose="02020603050405020304" pitchFamily="18" charset="0"/>
              </a:rPr>
              <a:t>Bài 1. </a:t>
            </a:r>
            <a:r>
              <a:rPr lang="en-US">
                <a:latin typeface="Times New Roman" panose="02020603050405020304" pitchFamily="18" charset="0"/>
                <a:ea typeface="+mn-ea"/>
                <a:cs typeface="Times New Roman" panose="02020603050405020304" pitchFamily="18" charset="0"/>
              </a:rPr>
              <a:t>Nếu giáo viên dạy môn Tin ở trường em viết phần mềm quản lí điểm cho trường thì em có thể gọi giáo viên đó là lập trình viên được không? Vì sao?</a:t>
            </a:r>
            <a:endParaRPr lang="en-US" dirty="0">
              <a:latin typeface="Times New Roman" panose="02020603050405020304" pitchFamily="18" charset="0"/>
              <a:ea typeface="+mn-ea"/>
              <a:cs typeface="Times New Roman" panose="02020603050405020304" pitchFamily="18" charset="0"/>
            </a:endParaRPr>
          </a:p>
        </p:txBody>
      </p:sp>
      <p:sp>
        <p:nvSpPr>
          <p:cNvPr id="3" name="Title 1">
            <a:extLst>
              <a:ext uri="{FF2B5EF4-FFF2-40B4-BE49-F238E27FC236}">
                <a16:creationId xmlns:a16="http://schemas.microsoft.com/office/drawing/2014/main" id="{15BF49DF-B801-4800-997A-DDC3B2297A0F}"/>
              </a:ext>
            </a:extLst>
          </p:cNvPr>
          <p:cNvSpPr txBox="1">
            <a:spLocks/>
          </p:cNvSpPr>
          <p:nvPr/>
        </p:nvSpPr>
        <p:spPr>
          <a:xfrm>
            <a:off x="2059443" y="1349326"/>
            <a:ext cx="4941477" cy="610863"/>
          </a:xfrm>
          <a:prstGeom prst="rect">
            <a:avLst/>
          </a:prstGeom>
          <a:ln>
            <a:noFill/>
          </a:ln>
        </p:spPr>
        <p:txBody>
          <a:bodyPr vert="horz" lIns="0" tIns="0" rIns="0" bIns="0" rtlCol="0" anchor="t"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a:solidFill>
                  <a:srgbClr val="0070C0"/>
                </a:solidFill>
                <a:latin typeface="Times New Roman" panose="02020603050405020304" pitchFamily="18" charset="0"/>
                <a:cs typeface="Times New Roman" panose="02020603050405020304" pitchFamily="18" charset="0"/>
              </a:rPr>
              <a:t>BÀI TẬP</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035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964021" y="3158888"/>
            <a:ext cx="7132320" cy="1112861"/>
          </a:xfrm>
        </p:spPr>
        <p:txBody>
          <a:bodyPr vert="horz" lIns="0" tIns="0" rIns="0" bIns="0" rtlCol="0">
            <a:noAutofit/>
          </a:bodyPr>
          <a:lstStyle/>
          <a:p>
            <a:pPr algn="just">
              <a:spcBef>
                <a:spcPts val="1000"/>
              </a:spcBef>
              <a:buFont typeface="Arial" panose="020B0604020202020204" pitchFamily="34" charset="0"/>
            </a:pPr>
            <a:r>
              <a:rPr lang="en-US" b="1">
                <a:solidFill>
                  <a:srgbClr val="0070C0"/>
                </a:solidFill>
                <a:latin typeface="Times New Roman" panose="02020603050405020304" pitchFamily="18" charset="0"/>
                <a:ea typeface="+mn-ea"/>
                <a:cs typeface="Times New Roman" panose="02020603050405020304" pitchFamily="18" charset="0"/>
              </a:rPr>
              <a:t>Bài 2. </a:t>
            </a:r>
            <a:r>
              <a:rPr lang="en-US">
                <a:latin typeface="Times New Roman" panose="02020603050405020304" pitchFamily="18" charset="0"/>
                <a:ea typeface="+mn-ea"/>
                <a:cs typeface="Times New Roman" panose="02020603050405020304" pitchFamily="18" charset="0"/>
              </a:rPr>
              <a:t>Em có dự định sẽ làm việc trong các lĩnh vực thiết kế và lập trình không? Vì sao?</a:t>
            </a:r>
            <a:endParaRPr lang="en-US" dirty="0">
              <a:latin typeface="Times New Roman" panose="02020603050405020304" pitchFamily="18" charset="0"/>
              <a:ea typeface="+mn-ea"/>
              <a:cs typeface="Times New Roman" panose="02020603050405020304" pitchFamily="18" charset="0"/>
            </a:endParaRPr>
          </a:p>
        </p:txBody>
      </p:sp>
      <p:sp>
        <p:nvSpPr>
          <p:cNvPr id="3" name="Title 1">
            <a:extLst>
              <a:ext uri="{FF2B5EF4-FFF2-40B4-BE49-F238E27FC236}">
                <a16:creationId xmlns:a16="http://schemas.microsoft.com/office/drawing/2014/main" id="{15BF49DF-B801-4800-997A-DDC3B2297A0F}"/>
              </a:ext>
            </a:extLst>
          </p:cNvPr>
          <p:cNvSpPr txBox="1">
            <a:spLocks/>
          </p:cNvSpPr>
          <p:nvPr/>
        </p:nvSpPr>
        <p:spPr>
          <a:xfrm>
            <a:off x="2059443" y="1349326"/>
            <a:ext cx="4941477" cy="610863"/>
          </a:xfrm>
          <a:prstGeom prst="rect">
            <a:avLst/>
          </a:prstGeom>
          <a:ln>
            <a:noFill/>
          </a:ln>
        </p:spPr>
        <p:txBody>
          <a:bodyPr vert="horz" lIns="0" tIns="0" rIns="0" bIns="0" rtlCol="0" anchor="t"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a:solidFill>
                  <a:srgbClr val="0070C0"/>
                </a:solidFill>
                <a:latin typeface="Times New Roman" panose="02020603050405020304" pitchFamily="18" charset="0"/>
                <a:cs typeface="Times New Roman" panose="02020603050405020304" pitchFamily="18" charset="0"/>
              </a:rPr>
              <a:t>BÀI TẬP</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298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71550" y="977377"/>
            <a:ext cx="10688045" cy="5354843"/>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600"/>
              </a:spcBef>
              <a:spcAft>
                <a:spcPts val="600"/>
              </a:spcAft>
            </a:pPr>
            <a:r>
              <a:rPr lang="en-US" b="1">
                <a:solidFill>
                  <a:srgbClr val="0070C0"/>
                </a:solidFill>
                <a:latin typeface="Times New Roman" panose="02020603050405020304" pitchFamily="18" charset="0"/>
                <a:ea typeface="+mn-ea"/>
                <a:cs typeface="Times New Roman" panose="02020603050405020304" pitchFamily="18" charset="0"/>
              </a:rPr>
              <a:t>Câu 3.</a:t>
            </a:r>
            <a:r>
              <a:rPr lang="en-US">
                <a:latin typeface="Times New Roman" panose="02020603050405020304" pitchFamily="18" charset="0"/>
                <a:ea typeface="+mn-ea"/>
                <a:cs typeface="Times New Roman" panose="02020603050405020304" pitchFamily="18" charset="0"/>
              </a:rPr>
              <a:t> Trong các câu sau đây, những câu nào đúng?</a:t>
            </a:r>
          </a:p>
          <a:p>
            <a:pPr marL="514350" indent="-514350">
              <a:spcBef>
                <a:spcPts val="600"/>
              </a:spcBef>
              <a:spcAft>
                <a:spcPts val="600"/>
              </a:spcAft>
              <a:buAutoNum type="arabicParenR"/>
            </a:pPr>
            <a:r>
              <a:rPr lang="en-US">
                <a:latin typeface="Times New Roman" panose="02020603050405020304" pitchFamily="18" charset="0"/>
                <a:ea typeface="+mn-ea"/>
                <a:cs typeface="Times New Roman" panose="02020603050405020304" pitchFamily="18" charset="0"/>
              </a:rPr>
              <a:t>Công việc của lập trình viên là viết các dòng lệnh bằng một ngôn ngữ lập trình.</a:t>
            </a:r>
          </a:p>
          <a:p>
            <a:pPr marL="514350" indent="-514350">
              <a:spcBef>
                <a:spcPts val="600"/>
              </a:spcBef>
              <a:spcAft>
                <a:spcPts val="600"/>
              </a:spcAft>
              <a:buAutoNum type="arabicParenR"/>
            </a:pPr>
            <a:r>
              <a:rPr lang="en-US">
                <a:latin typeface="Times New Roman" panose="02020603050405020304" pitchFamily="18" charset="0"/>
                <a:ea typeface="+mn-ea"/>
                <a:cs typeface="Times New Roman" panose="02020603050405020304" pitchFamily="18" charset="0"/>
              </a:rPr>
              <a:t>Phần mềm ứng dụng cần nâng cấp, chỉnh sửa để đáp ứng sự thay đổi mới của công nghệ số</a:t>
            </a:r>
          </a:p>
          <a:p>
            <a:pPr marL="514350" indent="-514350">
              <a:spcBef>
                <a:spcPts val="600"/>
              </a:spcBef>
              <a:spcAft>
                <a:spcPts val="600"/>
              </a:spcAft>
              <a:buAutoNum type="arabicParenR"/>
            </a:pPr>
            <a:r>
              <a:rPr lang="en-US">
                <a:latin typeface="Times New Roman" panose="02020603050405020304" pitchFamily="18" charset="0"/>
                <a:ea typeface="+mn-ea"/>
                <a:cs typeface="Times New Roman" panose="02020603050405020304" pitchFamily="18" charset="0"/>
              </a:rPr>
              <a:t>Để thiết kế và lập trình cần rất giỏi Toán và thành thạo tiếng Anh</a:t>
            </a:r>
          </a:p>
          <a:p>
            <a:pPr marL="514350" indent="-514350">
              <a:spcBef>
                <a:spcPts val="600"/>
              </a:spcBef>
              <a:spcAft>
                <a:spcPts val="600"/>
              </a:spcAft>
              <a:buAutoNum type="arabicParenR"/>
            </a:pPr>
            <a:r>
              <a:rPr lang="en-US">
                <a:latin typeface="Times New Roman" panose="02020603050405020304" pitchFamily="18" charset="0"/>
                <a:ea typeface="+mn-ea"/>
                <a:cs typeface="Times New Roman" panose="02020603050405020304" pitchFamily="18" charset="0"/>
              </a:rPr>
              <a:t>Số lượng cung cầu về lập trình viên ở Việt Nam đã cân bằng. Do vậy nhiều sinh viên tốt nghiệp ngành lập trình trong những năm tới rất khó tìm kiếm được việc làm.</a:t>
            </a:r>
          </a:p>
          <a:p>
            <a:pPr marL="514350" indent="-514350">
              <a:spcBef>
                <a:spcPts val="600"/>
              </a:spcBef>
              <a:spcAft>
                <a:spcPts val="600"/>
              </a:spcAft>
              <a:buAutoNum type="arabicParenR"/>
            </a:pPr>
            <a:r>
              <a:rPr lang="en-US">
                <a:latin typeface="Times New Roman" panose="02020603050405020304" pitchFamily="18" charset="0"/>
                <a:ea typeface="+mn-ea"/>
                <a:cs typeface="Times New Roman" panose="02020603050405020304" pitchFamily="18" charset="0"/>
              </a:rPr>
              <a:t>Sinh viên tốt nghiệp nghành công nghệ thông tin không có cơ hội tìm kiếm việc làm trong lĩnh vực tài chính</a:t>
            </a:r>
            <a:endParaRPr lang="en-US"/>
          </a:p>
        </p:txBody>
      </p:sp>
      <p:sp>
        <p:nvSpPr>
          <p:cNvPr id="7" name="Title 1">
            <a:extLst>
              <a:ext uri="{FF2B5EF4-FFF2-40B4-BE49-F238E27FC236}">
                <a16:creationId xmlns:a16="http://schemas.microsoft.com/office/drawing/2014/main" id="{7E7F0D83-E523-4305-8B0F-955F80B4E4C0}"/>
              </a:ext>
            </a:extLst>
          </p:cNvPr>
          <p:cNvSpPr txBox="1">
            <a:spLocks/>
          </p:cNvSpPr>
          <p:nvPr/>
        </p:nvSpPr>
        <p:spPr>
          <a:xfrm>
            <a:off x="3737294" y="278129"/>
            <a:ext cx="4941477" cy="610863"/>
          </a:xfrm>
          <a:prstGeom prst="rect">
            <a:avLst/>
          </a:prstGeom>
          <a:ln>
            <a:noFill/>
          </a:ln>
        </p:spPr>
        <p:txBody>
          <a:bodyPr vert="horz" lIns="0" tIns="0" rIns="0" bIns="0" rtlCol="0" anchor="t"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a:solidFill>
                  <a:srgbClr val="0070C0"/>
                </a:solidFill>
                <a:latin typeface="Times New Roman" panose="02020603050405020304" pitchFamily="18" charset="0"/>
                <a:cs typeface="Times New Roman" panose="02020603050405020304" pitchFamily="18" charset="0"/>
              </a:rPr>
              <a:t>BÀI TẬP</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771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p14="http://schemas.microsoft.com/office/powerpoint/2010/main" val="2336677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71550" y="2497182"/>
            <a:ext cx="6016104" cy="3354978"/>
          </a:xfrm>
        </p:spPr>
        <p:txBody>
          <a:bodyPr/>
          <a:lstStyle/>
          <a:p>
            <a:pPr algn="just"/>
            <a:r>
              <a:rPr lang="en-US" sz="2800">
                <a:latin typeface="Times New Roman" panose="02020603050405020304" pitchFamily="18" charset="0"/>
                <a:cs typeface="Times New Roman" panose="02020603050405020304" pitchFamily="18" charset="0"/>
              </a:rPr>
              <a:t>- Định hướng, lựa chọn nghề nghiệp cho tương lai là việc rất quan trọng</a:t>
            </a:r>
          </a:p>
          <a:p>
            <a:pPr algn="just"/>
            <a:r>
              <a:rPr lang="en-US" sz="2800">
                <a:latin typeface="Times New Roman" panose="02020603050405020304" pitchFamily="18" charset="0"/>
                <a:cs typeface="Times New Roman" panose="02020603050405020304" pitchFamily="18" charset="0"/>
              </a:rPr>
              <a:t>- Dựa trên khả năng, cá tính, sở thích và nguyện vọng của bản thân kết hợp với đặc điểm ngành nghề</a:t>
            </a:r>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1108165-D7AD-4762-A2DD-BCEC11338A7B}"/>
              </a:ext>
            </a:extLst>
          </p:cNvPr>
          <p:cNvPicPr>
            <a:picLocks noChangeAspect="1"/>
          </p:cNvPicPr>
          <p:nvPr/>
        </p:nvPicPr>
        <p:blipFill rotWithShape="1">
          <a:blip r:embed="rId2"/>
          <a:srcRect l="73750" t="20187" r="1023" b="18369"/>
          <a:stretch/>
        </p:blipFill>
        <p:spPr>
          <a:xfrm>
            <a:off x="7402830" y="507821"/>
            <a:ext cx="4253345" cy="5824399"/>
          </a:xfrm>
          <a:prstGeom prst="rect">
            <a:avLst/>
          </a:prstGeom>
        </p:spPr>
      </p:pic>
    </p:spTree>
    <p:extLst>
      <p:ext uri="{BB962C8B-B14F-4D97-AF65-F5344CB8AC3E}">
        <p14:creationId xmlns:p14="http://schemas.microsoft.com/office/powerpoint/2010/main" val="3912460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a:xfrm>
            <a:off x="964023" y="879063"/>
            <a:ext cx="8263104" cy="610863"/>
          </a:xfrm>
        </p:spPr>
        <p:txBody>
          <a:bodyPr>
            <a:normAutofit/>
          </a:bodyPr>
          <a:lstStyle/>
          <a:p>
            <a:r>
              <a:rPr lang="en-US" sz="3200" b="1">
                <a:latin typeface="Times New Roman" panose="02020603050405020304" pitchFamily="18" charset="0"/>
                <a:cs typeface="Times New Roman" panose="02020603050405020304" pitchFamily="18" charset="0"/>
              </a:rPr>
              <a:t>1. Mô tả nhóm nghề thiết kế và lập trình </a:t>
            </a:r>
            <a:endParaRPr lang="en-US" sz="32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3434509" y="1688419"/>
            <a:ext cx="5655491" cy="375825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pPr algn="ctr"/>
            <a:r>
              <a:rPr lang="en-US"/>
              <a:t>Em đã nghe tới cụm từ “lập trình viên” chưa? Em hãy trình bày những hiểu biết, suy nghĩ, cảm nhận của em về “lập trình viên”</a:t>
            </a:r>
            <a:endParaRPr lang="en-US" dirty="0"/>
          </a:p>
        </p:txBody>
      </p:sp>
    </p:spTree>
    <p:extLst>
      <p:ext uri="{BB962C8B-B14F-4D97-AF65-F5344CB8AC3E}">
        <p14:creationId xmlns:p14="http://schemas.microsoft.com/office/powerpoint/2010/main" val="1556310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a:xfrm>
            <a:off x="964023" y="879063"/>
            <a:ext cx="8013722" cy="610863"/>
          </a:xfrm>
        </p:spPr>
        <p:txBody>
          <a:bodyPr>
            <a:normAutofit/>
          </a:bodyPr>
          <a:lstStyle/>
          <a:p>
            <a:r>
              <a:rPr lang="en-US" sz="3200" b="1">
                <a:latin typeface="Times New Roman" panose="02020603050405020304" pitchFamily="18" charset="0"/>
                <a:cs typeface="Times New Roman" panose="02020603050405020304" pitchFamily="18" charset="0"/>
              </a:rPr>
              <a:t>1. Mô tả nhóm nghề thiết kế và lập trình </a:t>
            </a:r>
            <a:endParaRPr lang="en-US" sz="32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964023" y="2381095"/>
            <a:ext cx="10298524" cy="2388577"/>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514350" indent="-514350">
              <a:spcBef>
                <a:spcPts val="400"/>
              </a:spcBef>
              <a:spcAft>
                <a:spcPts val="400"/>
              </a:spcAft>
              <a:buAutoNum type="alphaLcParenR"/>
            </a:pPr>
            <a:r>
              <a:rPr lang="en-US" b="1" smtClean="0">
                <a:solidFill>
                  <a:srgbClr val="0070C0"/>
                </a:solidFill>
              </a:rPr>
              <a:t>Vài </a:t>
            </a:r>
            <a:r>
              <a:rPr lang="en-US" b="1">
                <a:solidFill>
                  <a:srgbClr val="0070C0"/>
                </a:solidFill>
              </a:rPr>
              <a:t>nét sơ lược về phát triển phần </a:t>
            </a:r>
            <a:r>
              <a:rPr lang="en-US" b="1" smtClean="0">
                <a:solidFill>
                  <a:srgbClr val="0070C0"/>
                </a:solidFill>
              </a:rPr>
              <a:t>mềm</a:t>
            </a:r>
          </a:p>
          <a:p>
            <a:pPr>
              <a:spcBef>
                <a:spcPts val="400"/>
              </a:spcBef>
              <a:spcAft>
                <a:spcPts val="400"/>
              </a:spcAft>
            </a:pPr>
            <a:endParaRPr lang="en-US" b="1" dirty="0">
              <a:solidFill>
                <a:srgbClr val="0070C0"/>
              </a:solidFill>
            </a:endParaRPr>
          </a:p>
          <a:p>
            <a:pPr>
              <a:spcBef>
                <a:spcPts val="400"/>
              </a:spcBef>
              <a:spcAft>
                <a:spcPts val="400"/>
              </a:spcAft>
            </a:pPr>
            <a:r>
              <a:rPr lang="en-US"/>
              <a:t>- Phát triển phần mềm là công việc của nhóm nghề thiết kế và lập trình, đó là quá trình tạo ra sản phẩm phần mềm máy tính để đáp ứng nhu cầu của một cộng đồng người dùng</a:t>
            </a:r>
            <a:r>
              <a:rPr lang="en-US" smtClean="0"/>
              <a:t>.</a:t>
            </a:r>
            <a:endParaRPr lang="en-US"/>
          </a:p>
        </p:txBody>
      </p:sp>
    </p:spTree>
    <p:extLst>
      <p:ext uri="{BB962C8B-B14F-4D97-AF65-F5344CB8AC3E}">
        <p14:creationId xmlns:p14="http://schemas.microsoft.com/office/powerpoint/2010/main" val="1974590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868489" y="1152797"/>
            <a:ext cx="10298524" cy="553173"/>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400"/>
              </a:spcBef>
              <a:spcAft>
                <a:spcPts val="400"/>
              </a:spcAft>
            </a:pPr>
            <a:r>
              <a:rPr lang="en-US" smtClean="0"/>
              <a:t>- </a:t>
            </a:r>
            <a:r>
              <a:rPr lang="en-US"/>
              <a:t>Các công đoạn chính</a:t>
            </a:r>
            <a:r>
              <a:rPr lang="en-US" smtClean="0"/>
              <a:t>:</a:t>
            </a:r>
            <a:endParaRPr lang="en-US"/>
          </a:p>
        </p:txBody>
      </p:sp>
      <p:pic>
        <p:nvPicPr>
          <p:cNvPr id="3" name="Picture 2"/>
          <p:cNvPicPr>
            <a:picLocks noChangeAspect="1"/>
          </p:cNvPicPr>
          <p:nvPr/>
        </p:nvPicPr>
        <p:blipFill>
          <a:blip r:embed="rId2"/>
          <a:stretch>
            <a:fillRect/>
          </a:stretch>
        </p:blipFill>
        <p:spPr>
          <a:xfrm>
            <a:off x="1350031" y="3241662"/>
            <a:ext cx="642544" cy="642544"/>
          </a:xfrm>
          <a:prstGeom prst="rect">
            <a:avLst/>
          </a:prstGeom>
        </p:spPr>
      </p:pic>
      <p:pic>
        <p:nvPicPr>
          <p:cNvPr id="4" name="Picture 3"/>
          <p:cNvPicPr>
            <a:picLocks noChangeAspect="1"/>
          </p:cNvPicPr>
          <p:nvPr/>
        </p:nvPicPr>
        <p:blipFill>
          <a:blip r:embed="rId3"/>
          <a:stretch>
            <a:fillRect/>
          </a:stretch>
        </p:blipFill>
        <p:spPr>
          <a:xfrm>
            <a:off x="4240871" y="4824866"/>
            <a:ext cx="576789" cy="576789"/>
          </a:xfrm>
          <a:prstGeom prst="rect">
            <a:avLst/>
          </a:prstGeom>
        </p:spPr>
      </p:pic>
      <p:pic>
        <p:nvPicPr>
          <p:cNvPr id="5" name="Picture 4"/>
          <p:cNvPicPr>
            <a:picLocks noChangeAspect="1"/>
          </p:cNvPicPr>
          <p:nvPr/>
        </p:nvPicPr>
        <p:blipFill>
          <a:blip r:embed="rId4"/>
          <a:stretch>
            <a:fillRect/>
          </a:stretch>
        </p:blipFill>
        <p:spPr>
          <a:xfrm>
            <a:off x="7162423" y="3121700"/>
            <a:ext cx="702860" cy="702860"/>
          </a:xfrm>
          <a:prstGeom prst="rect">
            <a:avLst/>
          </a:prstGeom>
        </p:spPr>
      </p:pic>
      <p:pic>
        <p:nvPicPr>
          <p:cNvPr id="6" name="Picture 5"/>
          <p:cNvPicPr>
            <a:picLocks noChangeAspect="1"/>
          </p:cNvPicPr>
          <p:nvPr/>
        </p:nvPicPr>
        <p:blipFill>
          <a:blip r:embed="rId5"/>
          <a:stretch>
            <a:fillRect/>
          </a:stretch>
        </p:blipFill>
        <p:spPr>
          <a:xfrm>
            <a:off x="9826939" y="4667592"/>
            <a:ext cx="962764" cy="802303"/>
          </a:xfrm>
          <a:prstGeom prst="rect">
            <a:avLst/>
          </a:prstGeom>
        </p:spPr>
      </p:pic>
      <p:cxnSp>
        <p:nvCxnSpPr>
          <p:cNvPr id="11" name="Straight Connector 10"/>
          <p:cNvCxnSpPr/>
          <p:nvPr/>
        </p:nvCxnSpPr>
        <p:spPr>
          <a:xfrm>
            <a:off x="696035" y="4251051"/>
            <a:ext cx="1088136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692323" y="3862090"/>
            <a:ext cx="0" cy="777922"/>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528150" y="3862090"/>
            <a:ext cx="0" cy="777922"/>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414741" y="3862090"/>
            <a:ext cx="0" cy="777922"/>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0308321" y="3862090"/>
            <a:ext cx="0" cy="777922"/>
          </a:xfrm>
          <a:prstGeom prst="line">
            <a:avLst/>
          </a:prstGeom>
          <a:ln w="38100"/>
        </p:spPr>
        <p:style>
          <a:lnRef idx="1">
            <a:schemeClr val="dk1"/>
          </a:lnRef>
          <a:fillRef idx="0">
            <a:schemeClr val="dk1"/>
          </a:fillRef>
          <a:effectRef idx="0">
            <a:schemeClr val="dk1"/>
          </a:effectRef>
          <a:fontRef idx="minor">
            <a:schemeClr val="tx1"/>
          </a:fontRef>
        </p:style>
      </p:cxnSp>
      <p:sp>
        <p:nvSpPr>
          <p:cNvPr id="17" name="Rectangle 16"/>
          <p:cNvSpPr/>
          <p:nvPr/>
        </p:nvSpPr>
        <p:spPr>
          <a:xfrm>
            <a:off x="348874" y="4767363"/>
            <a:ext cx="3071675" cy="523220"/>
          </a:xfrm>
          <a:prstGeom prst="rect">
            <a:avLst/>
          </a:prstGeom>
        </p:spPr>
        <p:txBody>
          <a:bodyPr wrap="none">
            <a:spAutoFit/>
          </a:bodyPr>
          <a:lstStyle/>
          <a:p>
            <a:pPr>
              <a:spcBef>
                <a:spcPts val="400"/>
              </a:spcBef>
              <a:spcAft>
                <a:spcPts val="400"/>
              </a:spcAft>
            </a:pPr>
            <a:r>
              <a:rPr lang="en-US" sz="2800" b="1">
                <a:solidFill>
                  <a:srgbClr val="00B050"/>
                </a:solidFill>
                <a:latin typeface="Times New Roman" panose="02020603050405020304" pitchFamily="18" charset="0"/>
                <a:cs typeface="Times New Roman" panose="02020603050405020304" pitchFamily="18" charset="0"/>
              </a:rPr>
              <a:t>Phân tích hệ thống</a:t>
            </a:r>
          </a:p>
        </p:txBody>
      </p:sp>
      <p:sp>
        <p:nvSpPr>
          <p:cNvPr id="18" name="Rectangle 17"/>
          <p:cNvSpPr/>
          <p:nvPr/>
        </p:nvSpPr>
        <p:spPr>
          <a:xfrm>
            <a:off x="2992770" y="3271741"/>
            <a:ext cx="3169457" cy="523220"/>
          </a:xfrm>
          <a:prstGeom prst="rect">
            <a:avLst/>
          </a:prstGeom>
        </p:spPr>
        <p:txBody>
          <a:bodyPr wrap="none">
            <a:spAutoFit/>
          </a:bodyPr>
          <a:lstStyle/>
          <a:p>
            <a:pPr>
              <a:spcBef>
                <a:spcPts val="400"/>
              </a:spcBef>
              <a:spcAft>
                <a:spcPts val="400"/>
              </a:spcAft>
            </a:pPr>
            <a:r>
              <a:rPr lang="en-US" sz="2800" b="1">
                <a:solidFill>
                  <a:srgbClr val="00B050"/>
                </a:solidFill>
                <a:latin typeface="Times New Roman" panose="02020603050405020304" pitchFamily="18" charset="0"/>
                <a:cs typeface="Times New Roman" panose="02020603050405020304" pitchFamily="18" charset="0"/>
              </a:rPr>
              <a:t>Thiết kế phần mềm</a:t>
            </a:r>
          </a:p>
        </p:txBody>
      </p:sp>
      <p:sp>
        <p:nvSpPr>
          <p:cNvPr id="19" name="Rectangle 18"/>
          <p:cNvSpPr/>
          <p:nvPr/>
        </p:nvSpPr>
        <p:spPr>
          <a:xfrm>
            <a:off x="6533730" y="4788699"/>
            <a:ext cx="1762021" cy="523220"/>
          </a:xfrm>
          <a:prstGeom prst="rect">
            <a:avLst/>
          </a:prstGeom>
        </p:spPr>
        <p:txBody>
          <a:bodyPr wrap="none">
            <a:spAutoFit/>
          </a:bodyPr>
          <a:lstStyle/>
          <a:p>
            <a:r>
              <a:rPr lang="en-US" sz="2800" b="1">
                <a:solidFill>
                  <a:srgbClr val="00B050"/>
                </a:solidFill>
                <a:latin typeface="Times New Roman" panose="02020603050405020304" pitchFamily="18" charset="0"/>
                <a:cs typeface="Times New Roman" panose="02020603050405020304" pitchFamily="18" charset="0"/>
              </a:rPr>
              <a:t>Lập trình </a:t>
            </a:r>
          </a:p>
        </p:txBody>
      </p:sp>
      <p:sp>
        <p:nvSpPr>
          <p:cNvPr id="20" name="Rectangle 19"/>
          <p:cNvSpPr/>
          <p:nvPr/>
        </p:nvSpPr>
        <p:spPr>
          <a:xfrm>
            <a:off x="8625809" y="3080495"/>
            <a:ext cx="3365024" cy="523220"/>
          </a:xfrm>
          <a:prstGeom prst="rect">
            <a:avLst/>
          </a:prstGeom>
        </p:spPr>
        <p:txBody>
          <a:bodyPr wrap="none">
            <a:spAutoFit/>
          </a:bodyPr>
          <a:lstStyle/>
          <a:p>
            <a:r>
              <a:rPr lang="en-US" sz="2800" b="1">
                <a:solidFill>
                  <a:srgbClr val="00B050"/>
                </a:solidFill>
                <a:latin typeface="Times New Roman" panose="02020603050405020304" pitchFamily="18" charset="0"/>
                <a:cs typeface="Times New Roman" panose="02020603050405020304" pitchFamily="18" charset="0"/>
              </a:rPr>
              <a:t>Kiểm thử phần mềm</a:t>
            </a:r>
          </a:p>
        </p:txBody>
      </p:sp>
    </p:spTree>
    <p:extLst>
      <p:ext uri="{BB962C8B-B14F-4D97-AF65-F5344CB8AC3E}">
        <p14:creationId xmlns:p14="http://schemas.microsoft.com/office/powerpoint/2010/main" val="9319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a:xfrm>
            <a:off x="562976" y="165819"/>
            <a:ext cx="10688046" cy="719921"/>
          </a:xfrm>
        </p:spPr>
        <p:txBody>
          <a:bodyPr>
            <a:normAutofit/>
          </a:bodyPr>
          <a:lstStyle/>
          <a:p>
            <a:r>
              <a:rPr lang="en-US" sz="3200" b="1" smtClean="0">
                <a:latin typeface="Times New Roman" panose="02020603050405020304" pitchFamily="18" charset="0"/>
                <a:cs typeface="Times New Roman" panose="02020603050405020304" pitchFamily="18" charset="0"/>
              </a:rPr>
              <a:t>Lưu ý:</a:t>
            </a:r>
            <a:endParaRPr lang="en-US" sz="3200" b="1" dirty="0">
              <a:latin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562976" y="1777268"/>
            <a:ext cx="10958463" cy="2876619"/>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Arial" panose="020B0604020202020204" pitchFamily="34" charset="0"/>
              <a:buChar char="•"/>
            </a:pPr>
            <a:r>
              <a:rPr lang="en-US" b="1" i="1">
                <a:solidFill>
                  <a:srgbClr val="00B050"/>
                </a:solidFill>
              </a:rPr>
              <a:t>Khi xây dựng một phần mềm nhỏ </a:t>
            </a:r>
            <a:r>
              <a:rPr lang="en-US"/>
              <a:t>thì một người có thể làm tất cả các công đoạn, vừa thiết kế c</a:t>
            </a:r>
            <a:r>
              <a:rPr lang="vi-VN"/>
              <a:t>hương trình</a:t>
            </a:r>
            <a:r>
              <a:rPr lang="en-US"/>
              <a:t> vừa lập trình</a:t>
            </a:r>
            <a:r>
              <a:rPr lang="en-US" smtClean="0"/>
              <a:t>.</a:t>
            </a:r>
          </a:p>
          <a:p>
            <a:endParaRPr lang="en-US"/>
          </a:p>
          <a:p>
            <a:pPr marL="457200" indent="-457200">
              <a:buFont typeface="Arial" panose="020B0604020202020204" pitchFamily="34" charset="0"/>
              <a:buChar char="•"/>
            </a:pPr>
            <a:r>
              <a:rPr lang="en-US" b="1" i="1">
                <a:solidFill>
                  <a:srgbClr val="00B050"/>
                </a:solidFill>
              </a:rPr>
              <a:t>Khi xây dựng các hệ thống phần mềm lớn</a:t>
            </a:r>
            <a:r>
              <a:rPr lang="en-US"/>
              <a:t>, mỗi công đoạn của phát triển phần mềm sẽ do một nhóm chuyên biệt thực </a:t>
            </a:r>
            <a:r>
              <a:rPr lang="en-US" smtClean="0"/>
              <a:t>hiện</a:t>
            </a:r>
            <a:endParaRPr lang="en-US"/>
          </a:p>
        </p:txBody>
      </p:sp>
    </p:spTree>
    <p:extLst>
      <p:ext uri="{BB962C8B-B14F-4D97-AF65-F5344CB8AC3E}">
        <p14:creationId xmlns:p14="http://schemas.microsoft.com/office/powerpoint/2010/main" val="2652229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662829" y="398843"/>
            <a:ext cx="10958463" cy="1948571"/>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Arial" panose="020B0604020202020204" pitchFamily="34" charset="0"/>
              <a:buChar char="•"/>
            </a:pPr>
            <a:r>
              <a:rPr lang="en-US" b="1" i="1" smtClean="0">
                <a:solidFill>
                  <a:srgbClr val="0070C0"/>
                </a:solidFill>
              </a:rPr>
              <a:t>Hai loại tình huống điển hình cần phải có nguồn nhân lực phát triển phần mềm:</a:t>
            </a:r>
          </a:p>
          <a:p>
            <a:pPr marL="341313" indent="-341313"/>
            <a:r>
              <a:rPr lang="en-US" smtClean="0"/>
              <a:t>    + </a:t>
            </a:r>
            <a:r>
              <a:rPr lang="en-US"/>
              <a:t>Tổ </a:t>
            </a:r>
            <a:r>
              <a:rPr lang="en-US" smtClean="0"/>
              <a:t>chức </a:t>
            </a:r>
            <a:r>
              <a:rPr lang="en-US"/>
              <a:t>hoặc doanh nghiệp muốn áp dụng công nghệ số để phục vụ quản lí, sản xuất hay kinh </a:t>
            </a:r>
            <a:r>
              <a:rPr lang="en-US" smtClean="0"/>
              <a:t>doanh</a:t>
            </a:r>
            <a:endParaRPr lang="en-US"/>
          </a:p>
        </p:txBody>
      </p:sp>
      <p:pic>
        <p:nvPicPr>
          <p:cNvPr id="5" name="Picture 4"/>
          <p:cNvPicPr>
            <a:picLocks noChangeAspect="1"/>
          </p:cNvPicPr>
          <p:nvPr/>
        </p:nvPicPr>
        <p:blipFill>
          <a:blip r:embed="rId2"/>
          <a:stretch>
            <a:fillRect/>
          </a:stretch>
        </p:blipFill>
        <p:spPr>
          <a:xfrm>
            <a:off x="793699" y="2774874"/>
            <a:ext cx="5129426" cy="3274407"/>
          </a:xfrm>
          <a:prstGeom prst="rect">
            <a:avLst/>
          </a:prstGeom>
        </p:spPr>
      </p:pic>
      <p:pic>
        <p:nvPicPr>
          <p:cNvPr id="6" name="Picture 5"/>
          <p:cNvPicPr>
            <a:picLocks noChangeAspect="1"/>
          </p:cNvPicPr>
          <p:nvPr/>
        </p:nvPicPr>
        <p:blipFill>
          <a:blip r:embed="rId3"/>
          <a:stretch>
            <a:fillRect/>
          </a:stretch>
        </p:blipFill>
        <p:spPr>
          <a:xfrm>
            <a:off x="6728344" y="2774874"/>
            <a:ext cx="4909213" cy="3274407"/>
          </a:xfrm>
          <a:prstGeom prst="rect">
            <a:avLst/>
          </a:prstGeom>
        </p:spPr>
      </p:pic>
      <p:sp>
        <p:nvSpPr>
          <p:cNvPr id="7" name="TextBox 6"/>
          <p:cNvSpPr txBox="1"/>
          <p:nvPr/>
        </p:nvSpPr>
        <p:spPr>
          <a:xfrm>
            <a:off x="7465322" y="6223380"/>
            <a:ext cx="3766782" cy="523220"/>
          </a:xfrm>
          <a:prstGeom prst="rect">
            <a:avLst/>
          </a:prstGeom>
          <a:noFill/>
        </p:spPr>
        <p:txBody>
          <a:bodyPr wrap="square" rtlCol="0">
            <a:spAutoFit/>
          </a:bodyPr>
          <a:lstStyle/>
          <a:p>
            <a:pPr algn="ctr"/>
            <a:r>
              <a:rPr lang="en-US" sz="2800" b="1" smtClean="0">
                <a:solidFill>
                  <a:srgbClr val="00B050"/>
                </a:solidFill>
                <a:latin typeface="Times New Roman" panose="02020603050405020304" pitchFamily="18" charset="0"/>
                <a:cs typeface="Times New Roman" panose="02020603050405020304" pitchFamily="18" charset="0"/>
              </a:rPr>
              <a:t>Công nghệ in 3D</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93699" y="6213055"/>
            <a:ext cx="4925649" cy="523220"/>
          </a:xfrm>
          <a:prstGeom prst="rect">
            <a:avLst/>
          </a:prstGeom>
          <a:noFill/>
        </p:spPr>
        <p:txBody>
          <a:bodyPr wrap="square" rtlCol="0">
            <a:spAutoFit/>
          </a:bodyPr>
          <a:lstStyle/>
          <a:p>
            <a:pPr algn="ctr"/>
            <a:r>
              <a:rPr lang="en-US" sz="2800" b="1" smtClean="0">
                <a:solidFill>
                  <a:srgbClr val="00B050"/>
                </a:solidFill>
                <a:latin typeface="Times New Roman" panose="02020603050405020304" pitchFamily="18" charset="0"/>
                <a:cs typeface="Times New Roman" panose="02020603050405020304" pitchFamily="18" charset="0"/>
              </a:rPr>
              <a:t>Tự động hóa trong sản xuất</a:t>
            </a:r>
            <a:endParaRPr lang="en-US"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60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07919D1-AD3F-4652-99B5-AC04010786F6}"/>
              </a:ext>
            </a:extLst>
          </p:cNvPr>
          <p:cNvSpPr txBox="1">
            <a:spLocks/>
          </p:cNvSpPr>
          <p:nvPr/>
        </p:nvSpPr>
        <p:spPr>
          <a:xfrm>
            <a:off x="557573" y="235070"/>
            <a:ext cx="10958463" cy="1197944"/>
          </a:xfrm>
          <a:prstGeom prst="rect">
            <a:avLst/>
          </a:prstGeom>
        </p:spPr>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 </a:t>
            </a:r>
            <a:r>
              <a:rPr lang="en-US"/>
              <a:t>Công nghệ phát triển và thay đổi làm cho các tổ chức, doanh nghiệp phải cập nhật theo xu hướng mới để tồn tại và phát triển</a:t>
            </a:r>
          </a:p>
        </p:txBody>
      </p:sp>
      <p:pic>
        <p:nvPicPr>
          <p:cNvPr id="2" name="Picture 1"/>
          <p:cNvPicPr>
            <a:picLocks noChangeAspect="1"/>
          </p:cNvPicPr>
          <p:nvPr/>
        </p:nvPicPr>
        <p:blipFill>
          <a:blip r:embed="rId2"/>
          <a:stretch>
            <a:fillRect/>
          </a:stretch>
        </p:blipFill>
        <p:spPr>
          <a:xfrm>
            <a:off x="624269" y="1427895"/>
            <a:ext cx="5222543" cy="2789264"/>
          </a:xfrm>
          <a:prstGeom prst="rect">
            <a:avLst/>
          </a:prstGeom>
        </p:spPr>
      </p:pic>
      <p:pic>
        <p:nvPicPr>
          <p:cNvPr id="3" name="Picture 2"/>
          <p:cNvPicPr>
            <a:picLocks noChangeAspect="1"/>
          </p:cNvPicPr>
          <p:nvPr/>
        </p:nvPicPr>
        <p:blipFill>
          <a:blip r:embed="rId3"/>
          <a:stretch>
            <a:fillRect/>
          </a:stretch>
        </p:blipFill>
        <p:spPr>
          <a:xfrm>
            <a:off x="6299863" y="1427895"/>
            <a:ext cx="5669224" cy="2789263"/>
          </a:xfrm>
          <a:prstGeom prst="rect">
            <a:avLst/>
          </a:prstGeom>
          <a:ln>
            <a:solidFill>
              <a:srgbClr val="00B050"/>
            </a:solidFill>
          </a:ln>
        </p:spPr>
      </p:pic>
      <p:pic>
        <p:nvPicPr>
          <p:cNvPr id="4" name="Picture 3"/>
          <p:cNvPicPr>
            <a:picLocks noChangeAspect="1"/>
          </p:cNvPicPr>
          <p:nvPr/>
        </p:nvPicPr>
        <p:blipFill>
          <a:blip r:embed="rId4"/>
          <a:stretch>
            <a:fillRect/>
          </a:stretch>
        </p:blipFill>
        <p:spPr>
          <a:xfrm>
            <a:off x="3121711" y="4217158"/>
            <a:ext cx="5830186" cy="2640841"/>
          </a:xfrm>
          <a:prstGeom prst="rect">
            <a:avLst/>
          </a:prstGeom>
        </p:spPr>
      </p:pic>
    </p:spTree>
    <p:extLst>
      <p:ext uri="{BB962C8B-B14F-4D97-AF65-F5344CB8AC3E}">
        <p14:creationId xmlns:p14="http://schemas.microsoft.com/office/powerpoint/2010/main" val="1461762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252</TotalTime>
  <Words>1185</Words>
  <Application>Microsoft Office PowerPoint</Application>
  <PresentationFormat>Widescreen</PresentationFormat>
  <Paragraphs>73</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Franklin Gothic Book</vt:lpstr>
      <vt:lpstr>Franklin Gothic Demi</vt:lpstr>
      <vt:lpstr>Times New Roman</vt:lpstr>
      <vt:lpstr>Wingdings</vt:lpstr>
      <vt:lpstr>Theme1</vt:lpstr>
      <vt:lpstr>CHỦ ĐỀ G HƯỚNG NGHIỆP VỚI TIN HỌC GIỚI THIỆU NHÓM NGHỀ THIẾT KẾ VÀ LẬP TRÌNH  BÀI 1 NHÓM NGHỀ THIẾT KẾ VÀ LẬP TRÌNH</vt:lpstr>
      <vt:lpstr>PowerPoint Presentation</vt:lpstr>
      <vt:lpstr>PowerPoint Presentation</vt:lpstr>
      <vt:lpstr>1. Mô tả nhóm nghề thiết kế và lập trình </vt:lpstr>
      <vt:lpstr>1. Mô tả nhóm nghề thiết kế và lập trình </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2. Đặc điểm lao động, yêu cầu đối với nhóm nghề thiết kế và lập trình</vt:lpstr>
      <vt:lpstr>PowerPoint Presentation</vt:lpstr>
      <vt:lpstr>PowerPoint Presentation</vt:lpstr>
      <vt:lpstr>3. Đào tạo và việc làm</vt:lpstr>
      <vt:lpstr>3. Đào tạo và việc làm</vt:lpstr>
      <vt:lpstr>3. Đào tạo và việc làm</vt:lpstr>
      <vt:lpstr>3. Đào tạo và việc làm</vt:lpstr>
      <vt:lpstr>PowerPoint Presentation</vt:lpstr>
      <vt:lpstr>PowerPoint Presentation</vt:lpstr>
      <vt:lpstr>Bài 1. Nếu giáo viên dạy môn Tin ở trường em viết phần mềm quản lí điểm cho trường thì em có thể gọi giáo viên đó là lập trình viên được không? Vì sao?</vt:lpstr>
      <vt:lpstr>Bài 2. Em có dự định sẽ làm việc trong các lĩnh vực thiết kế và lập trình không? Vì sao?</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Administrator</cp:lastModifiedBy>
  <cp:revision>13</cp:revision>
  <dcterms:created xsi:type="dcterms:W3CDTF">2022-01-21T15:16:43Z</dcterms:created>
  <dcterms:modified xsi:type="dcterms:W3CDTF">2022-06-13T09:32:31Z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