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40"/>
  </p:notesMasterIdLst>
  <p:sldIdLst>
    <p:sldId id="256" r:id="rId4"/>
    <p:sldId id="264" r:id="rId5"/>
    <p:sldId id="268" r:id="rId6"/>
    <p:sldId id="265" r:id="rId7"/>
    <p:sldId id="261" r:id="rId8"/>
    <p:sldId id="266" r:id="rId9"/>
    <p:sldId id="260" r:id="rId10"/>
    <p:sldId id="267" r:id="rId11"/>
    <p:sldId id="269" r:id="rId12"/>
    <p:sldId id="272" r:id="rId13"/>
    <p:sldId id="275" r:id="rId14"/>
    <p:sldId id="273" r:id="rId15"/>
    <p:sldId id="274" r:id="rId16"/>
    <p:sldId id="278" r:id="rId17"/>
    <p:sldId id="280" r:id="rId18"/>
    <p:sldId id="281" r:id="rId19"/>
    <p:sldId id="283" r:id="rId20"/>
    <p:sldId id="284" r:id="rId21"/>
    <p:sldId id="285" r:id="rId22"/>
    <p:sldId id="286" r:id="rId23"/>
    <p:sldId id="276" r:id="rId24"/>
    <p:sldId id="277" r:id="rId25"/>
    <p:sldId id="271" r:id="rId26"/>
    <p:sldId id="288" r:id="rId27"/>
    <p:sldId id="289" r:id="rId28"/>
    <p:sldId id="295" r:id="rId29"/>
    <p:sldId id="293" r:id="rId30"/>
    <p:sldId id="290" r:id="rId31"/>
    <p:sldId id="291" r:id="rId32"/>
    <p:sldId id="296" r:id="rId33"/>
    <p:sldId id="297" r:id="rId34"/>
    <p:sldId id="287" r:id="rId35"/>
    <p:sldId id="298" r:id="rId36"/>
    <p:sldId id="279" r:id="rId37"/>
    <p:sldId id="262" r:id="rId38"/>
    <p:sldId id="263" r:id="rId39"/>
  </p:sldIdLst>
  <p:sldSz cx="18288000" cy="10287000"/>
  <p:notesSz cx="6858000" cy="9144000"/>
  <p:embeddedFontLst>
    <p:embeddedFont>
      <p:font typeface="Tahoma" panose="020B0604030504040204" pitchFamily="34" charset="0"/>
      <p:regular r:id="rId41"/>
      <p:bold r:id="rId42"/>
    </p:embeddedFont>
    <p:embeddedFont>
      <p:font typeface="Calibri Light" panose="020F0302020204030204" pitchFamily="34" charset="0"/>
      <p:regular r:id="rId43"/>
      <p:italic r:id="rId44"/>
    </p:embeddedFont>
    <p:embeddedFont>
      <p:font typeface="Calibri" panose="020F0502020204030204" pitchFamily="34" charset="0"/>
      <p:regular r:id="rId45"/>
      <p:bold r:id="rId46"/>
      <p:italic r:id="rId47"/>
      <p:bold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9946" autoAdjust="0"/>
  </p:normalViewPr>
  <p:slideViewPr>
    <p:cSldViewPr>
      <p:cViewPr varScale="1">
        <p:scale>
          <a:sx n="45" d="100"/>
          <a:sy n="45" d="100"/>
        </p:scale>
        <p:origin x="228"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font" Target="fonts/font5.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4.fntdata"/><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5.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6.fntdata"/><Relationship Id="rId20" Type="http://schemas.openxmlformats.org/officeDocument/2006/relationships/slide" Target="slides/slide17.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11F8CC-6DC9-4DEA-B456-1B3A6E63F67E}" type="datetimeFigureOut">
              <a:rPr lang="en-US" smtClean="0"/>
              <a:t>11/12/2023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BEC29B-200F-4591-ADFF-2AFBF2A0A3BD}" type="slidenum">
              <a:rPr lang="en-US" smtClean="0"/>
              <a:t>‹#›</a:t>
            </a:fld>
            <a:endParaRPr lang="en-US"/>
          </a:p>
        </p:txBody>
      </p:sp>
    </p:spTree>
    <p:extLst>
      <p:ext uri="{BB962C8B-B14F-4D97-AF65-F5344CB8AC3E}">
        <p14:creationId xmlns:p14="http://schemas.microsoft.com/office/powerpoint/2010/main" val="1562550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mtClean="0"/>
              <a:t>Bấm</a:t>
            </a:r>
            <a:r>
              <a:rPr lang="vi-VN" baseline="0" smtClean="0"/>
              <a:t> các số để mở câu hỏi. Bấm "Quay" để quay bánh xe, bấm vào tâm bánh xe để ngừng quay. Bấm mũi tên góc trái màn hình để đến slide Luyện tập</a:t>
            </a:r>
            <a:endParaRPr lang="en-US"/>
          </a:p>
        </p:txBody>
      </p:sp>
      <p:sp>
        <p:nvSpPr>
          <p:cNvPr id="4" name="Slide Number Placeholder 3"/>
          <p:cNvSpPr>
            <a:spLocks noGrp="1"/>
          </p:cNvSpPr>
          <p:nvPr>
            <p:ph type="sldNum" sz="quarter" idx="10"/>
          </p:nvPr>
        </p:nvSpPr>
        <p:spPr/>
        <p:txBody>
          <a:bodyPr/>
          <a:lstStyle/>
          <a:p>
            <a:fld id="{16BEC29B-200F-4591-ADFF-2AFBF2A0A3BD}" type="slidenum">
              <a:rPr lang="en-US" smtClean="0"/>
              <a:t>25</a:t>
            </a:fld>
            <a:endParaRPr lang="en-US"/>
          </a:p>
        </p:txBody>
      </p:sp>
    </p:spTree>
    <p:extLst>
      <p:ext uri="{BB962C8B-B14F-4D97-AF65-F5344CB8AC3E}">
        <p14:creationId xmlns:p14="http://schemas.microsoft.com/office/powerpoint/2010/main" val="2593628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11/11/2023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4309426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11/11/2023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3127919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11/11/2023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629198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11/11/2023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3035448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11/11/2023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9559439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11/11/2023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172577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11/11/2023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5549273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11/11/2023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288354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11/11/2023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4951461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11/11/2023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1658123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11/11/2023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7418288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11/11/2023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6810815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11/11/2023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5188858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11/11/2023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8078879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11/11/2023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3457888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11/11/2023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6644460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11/11/2023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5706573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11/11/2023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852449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11/11/2023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8994120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11/11/2023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1014651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11/11/2023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6044208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11/11/2023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608141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defRPr/>
            </a:pPr>
            <a:fld id="{DBA32C21-FD13-4697-ADCD-F9E33DDFF06F}" type="datetimeFigureOut">
              <a:rPr lang="vi-VN" smtClean="0">
                <a:solidFill>
                  <a:prstClr val="black">
                    <a:tint val="75000"/>
                  </a:prstClr>
                </a:solidFill>
              </a:rPr>
              <a:pPr>
                <a:defRPr/>
              </a:pPr>
              <a:t>11/11/2023</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6497173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defRPr/>
            </a:pPr>
            <a:fld id="{08ED132D-452A-49E5-B8CD-EA0C46A12A5F}" type="datetimeFigureOut">
              <a:rPr lang="vi-VN" smtClean="0">
                <a:solidFill>
                  <a:prstClr val="black">
                    <a:tint val="75000"/>
                  </a:prstClr>
                </a:solidFill>
              </a:rPr>
              <a:pPr>
                <a:defRPr/>
              </a:pPr>
              <a:t>11/11/2023</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1296318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7"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8.sv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7"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Layout" Target="../slideLayouts/slideLayout7.xml"/><Relationship Id="rId9"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gif"/></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8" Type="http://schemas.openxmlformats.org/officeDocument/2006/relationships/slide" Target="slide27.xml"/><Relationship Id="rId13" Type="http://schemas.openxmlformats.org/officeDocument/2006/relationships/image" Target="../media/image50.gif"/><Relationship Id="rId18" Type="http://schemas.openxmlformats.org/officeDocument/2006/relationships/image" Target="NULL"/><Relationship Id="rId3" Type="http://schemas.openxmlformats.org/officeDocument/2006/relationships/slideLayout" Target="../slideLayouts/slideLayout13.xml"/><Relationship Id="rId7" Type="http://schemas.openxmlformats.org/officeDocument/2006/relationships/slide" Target="slide26.xml"/><Relationship Id="rId12" Type="http://schemas.openxmlformats.org/officeDocument/2006/relationships/image" Target="../media/image49.gif"/><Relationship Id="rId17" Type="http://schemas.openxmlformats.org/officeDocument/2006/relationships/image" Target="../media/image53.png"/><Relationship Id="rId2" Type="http://schemas.openxmlformats.org/officeDocument/2006/relationships/audio" Target="../media/media2.wav"/><Relationship Id="rId16" Type="http://schemas.openxmlformats.org/officeDocument/2006/relationships/slide" Target="slide31.xml"/><Relationship Id="rId1" Type="http://schemas.microsoft.com/office/2007/relationships/media" Target="../media/media2.wav"/><Relationship Id="rId6" Type="http://schemas.openxmlformats.org/officeDocument/2006/relationships/image" Target="NULL"/><Relationship Id="rId11" Type="http://schemas.openxmlformats.org/officeDocument/2006/relationships/slide" Target="slide30.xml"/><Relationship Id="rId5" Type="http://schemas.openxmlformats.org/officeDocument/2006/relationships/image" Target="../media/image48.png"/><Relationship Id="rId15" Type="http://schemas.openxmlformats.org/officeDocument/2006/relationships/image" Target="../media/image52.png"/><Relationship Id="rId10" Type="http://schemas.openxmlformats.org/officeDocument/2006/relationships/slide" Target="slide29.xml"/><Relationship Id="rId19" Type="http://schemas.openxmlformats.org/officeDocument/2006/relationships/image" Target="../media/image54.png"/><Relationship Id="rId4" Type="http://schemas.openxmlformats.org/officeDocument/2006/relationships/notesSlide" Target="../notesSlides/notesSlide1.xml"/><Relationship Id="rId9" Type="http://schemas.openxmlformats.org/officeDocument/2006/relationships/slide" Target="slide28.xml"/><Relationship Id="rId14" Type="http://schemas.openxmlformats.org/officeDocument/2006/relationships/image" Target="../media/image51.png"/></Relationships>
</file>

<file path=ppt/slides/_rels/slide26.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slide" Target="slide25.xml"/><Relationship Id="rId3" Type="http://schemas.openxmlformats.org/officeDocument/2006/relationships/audio" Target="../media/audio2.wav"/><Relationship Id="rId7" Type="http://schemas.openxmlformats.org/officeDocument/2006/relationships/image" Target="../media/image56.png"/><Relationship Id="rId12" Type="http://schemas.openxmlformats.org/officeDocument/2006/relationships/image" Target="../media/image59.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3.wdp"/><Relationship Id="rId11" Type="http://schemas.openxmlformats.org/officeDocument/2006/relationships/image" Target="../media/image58.png"/><Relationship Id="rId5" Type="http://schemas.openxmlformats.org/officeDocument/2006/relationships/image" Target="../media/image55.png"/><Relationship Id="rId15" Type="http://schemas.openxmlformats.org/officeDocument/2006/relationships/image" Target="NULL"/><Relationship Id="rId10" Type="http://schemas.microsoft.com/office/2007/relationships/hdphoto" Target="../media/hdphoto5.wdp"/><Relationship Id="rId4" Type="http://schemas.openxmlformats.org/officeDocument/2006/relationships/audio" Target="../media/audio3.wav"/><Relationship Id="rId9" Type="http://schemas.openxmlformats.org/officeDocument/2006/relationships/image" Target="../media/image57.png"/><Relationship Id="rId14" Type="http://schemas.openxmlformats.org/officeDocument/2006/relationships/image" Target="../media/image60.png"/></Relationships>
</file>

<file path=ppt/slides/_rels/slide27.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slide" Target="slide25.xml"/><Relationship Id="rId3" Type="http://schemas.openxmlformats.org/officeDocument/2006/relationships/audio" Target="../media/audio2.wav"/><Relationship Id="rId7" Type="http://schemas.openxmlformats.org/officeDocument/2006/relationships/image" Target="../media/image56.png"/><Relationship Id="rId12" Type="http://schemas.openxmlformats.org/officeDocument/2006/relationships/image" Target="../media/image59.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3.wdp"/><Relationship Id="rId11" Type="http://schemas.openxmlformats.org/officeDocument/2006/relationships/image" Target="../media/image58.png"/><Relationship Id="rId5" Type="http://schemas.openxmlformats.org/officeDocument/2006/relationships/image" Target="../media/image55.png"/><Relationship Id="rId15" Type="http://schemas.openxmlformats.org/officeDocument/2006/relationships/image" Target="NULL"/><Relationship Id="rId10" Type="http://schemas.microsoft.com/office/2007/relationships/hdphoto" Target="../media/hdphoto5.wdp"/><Relationship Id="rId4" Type="http://schemas.openxmlformats.org/officeDocument/2006/relationships/audio" Target="../media/audio3.wav"/><Relationship Id="rId9" Type="http://schemas.openxmlformats.org/officeDocument/2006/relationships/image" Target="../media/image57.png"/><Relationship Id="rId14" Type="http://schemas.openxmlformats.org/officeDocument/2006/relationships/image" Target="../media/image60.png"/></Relationships>
</file>

<file path=ppt/slides/_rels/slide28.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58.png"/><Relationship Id="rId3" Type="http://schemas.openxmlformats.org/officeDocument/2006/relationships/audio" Target="../media/audio3.wav"/><Relationship Id="rId7" Type="http://schemas.openxmlformats.org/officeDocument/2006/relationships/image" Target="../media/image56.png"/><Relationship Id="rId12" Type="http://schemas.openxmlformats.org/officeDocument/2006/relationships/image" Target="../media/image62.png"/><Relationship Id="rId2" Type="http://schemas.openxmlformats.org/officeDocument/2006/relationships/audio" Target="../media/audio1.wav"/><Relationship Id="rId16" Type="http://schemas.openxmlformats.org/officeDocument/2006/relationships/image" Target="NULL"/><Relationship Id="rId1" Type="http://schemas.openxmlformats.org/officeDocument/2006/relationships/slideLayout" Target="../slideLayouts/slideLayout23.xml"/><Relationship Id="rId6" Type="http://schemas.microsoft.com/office/2007/relationships/hdphoto" Target="../media/hdphoto3.wdp"/><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image" Target="../media/image60.png"/><Relationship Id="rId10" Type="http://schemas.microsoft.com/office/2007/relationships/hdphoto" Target="../media/hdphoto5.wdp"/><Relationship Id="rId4" Type="http://schemas.openxmlformats.org/officeDocument/2006/relationships/audio" Target="../media/audio2.wav"/><Relationship Id="rId9" Type="http://schemas.openxmlformats.org/officeDocument/2006/relationships/image" Target="../media/image57.png"/><Relationship Id="rId14" Type="http://schemas.openxmlformats.org/officeDocument/2006/relationships/slide" Target="slide25.xml"/></Relationships>
</file>

<file path=ppt/slides/_rels/slide29.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59.png"/><Relationship Id="rId3" Type="http://schemas.openxmlformats.org/officeDocument/2006/relationships/audio" Target="../media/audio2.wav"/><Relationship Id="rId7" Type="http://schemas.openxmlformats.org/officeDocument/2006/relationships/image" Target="../media/image56.png"/><Relationship Id="rId12" Type="http://schemas.openxmlformats.org/officeDocument/2006/relationships/image" Target="../media/image62.png"/><Relationship Id="rId2" Type="http://schemas.openxmlformats.org/officeDocument/2006/relationships/audio" Target="../media/audio1.wav"/><Relationship Id="rId16" Type="http://schemas.openxmlformats.org/officeDocument/2006/relationships/image" Target="NULL"/><Relationship Id="rId1" Type="http://schemas.openxmlformats.org/officeDocument/2006/relationships/slideLayout" Target="../slideLayouts/slideLayout23.xml"/><Relationship Id="rId6" Type="http://schemas.microsoft.com/office/2007/relationships/hdphoto" Target="../media/hdphoto3.wdp"/><Relationship Id="rId11" Type="http://schemas.openxmlformats.org/officeDocument/2006/relationships/image" Target="../media/image58.png"/><Relationship Id="rId5" Type="http://schemas.openxmlformats.org/officeDocument/2006/relationships/image" Target="../media/image55.png"/><Relationship Id="rId15" Type="http://schemas.openxmlformats.org/officeDocument/2006/relationships/image" Target="../media/image60.png"/><Relationship Id="rId10" Type="http://schemas.microsoft.com/office/2007/relationships/hdphoto" Target="../media/hdphoto5.wdp"/><Relationship Id="rId4" Type="http://schemas.openxmlformats.org/officeDocument/2006/relationships/audio" Target="../media/audio3.wav"/><Relationship Id="rId9" Type="http://schemas.openxmlformats.org/officeDocument/2006/relationships/image" Target="../media/image57.png"/><Relationship Id="rId14" Type="http://schemas.openxmlformats.org/officeDocument/2006/relationships/slide" Target="slide25.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slide" Target="slide25.xml"/><Relationship Id="rId3" Type="http://schemas.openxmlformats.org/officeDocument/2006/relationships/audio" Target="../media/audio2.wav"/><Relationship Id="rId7" Type="http://schemas.openxmlformats.org/officeDocument/2006/relationships/image" Target="../media/image56.png"/><Relationship Id="rId12" Type="http://schemas.openxmlformats.org/officeDocument/2006/relationships/image" Target="../media/image59.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3.wdp"/><Relationship Id="rId11" Type="http://schemas.openxmlformats.org/officeDocument/2006/relationships/image" Target="../media/image58.png"/><Relationship Id="rId5" Type="http://schemas.openxmlformats.org/officeDocument/2006/relationships/image" Target="../media/image55.png"/><Relationship Id="rId15" Type="http://schemas.openxmlformats.org/officeDocument/2006/relationships/image" Target="NULL"/><Relationship Id="rId10" Type="http://schemas.microsoft.com/office/2007/relationships/hdphoto" Target="../media/hdphoto5.wdp"/><Relationship Id="rId4" Type="http://schemas.openxmlformats.org/officeDocument/2006/relationships/audio" Target="../media/audio3.wav"/><Relationship Id="rId9" Type="http://schemas.openxmlformats.org/officeDocument/2006/relationships/image" Target="../media/image57.png"/><Relationship Id="rId1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6.png"/><Relationship Id="rId4" Type="http://schemas.openxmlformats.org/officeDocument/2006/relationships/image" Target="../media/image6.svg"/><Relationship Id="rId9" Type="http://schemas.openxmlformats.org/officeDocument/2006/relationships/image" Target="../media/image64.png"/></Relationships>
</file>

<file path=ppt/slides/_rels/slide36.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6.png"/><Relationship Id="rId4" Type="http://schemas.openxmlformats.org/officeDocument/2006/relationships/image" Target="../media/image6.svg"/><Relationship Id="rId9"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2.gif"/></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8.sv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gif"/><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ECD5"/>
        </a:solidFill>
        <a:effectLst/>
      </p:bgPr>
    </p:bg>
    <p:spTree>
      <p:nvGrpSpPr>
        <p:cNvPr id="1" name=""/>
        <p:cNvGrpSpPr/>
        <p:nvPr/>
      </p:nvGrpSpPr>
      <p:grpSpPr>
        <a:xfrm>
          <a:off x="0" y="0"/>
          <a:ext cx="0" cy="0"/>
          <a:chOff x="0" y="0"/>
          <a:chExt cx="0" cy="0"/>
        </a:xfrm>
      </p:grpSpPr>
      <p:grpSp>
        <p:nvGrpSpPr>
          <p:cNvPr id="8" name="Group 7"/>
          <p:cNvGrpSpPr/>
          <p:nvPr/>
        </p:nvGrpSpPr>
        <p:grpSpPr>
          <a:xfrm>
            <a:off x="2667000" y="6105860"/>
            <a:ext cx="13180101" cy="8362280"/>
            <a:chOff x="1526500" y="4618842"/>
            <a:chExt cx="15235001" cy="9666037"/>
          </a:xfrm>
        </p:grpSpPr>
        <p:sp>
          <p:nvSpPr>
            <p:cNvPr id="2" name="Freeform 2"/>
            <p:cNvSpPr/>
            <p:nvPr/>
          </p:nvSpPr>
          <p:spPr>
            <a:xfrm>
              <a:off x="1526500" y="6568355"/>
              <a:ext cx="15235001" cy="7008100"/>
            </a:xfrm>
            <a:custGeom>
              <a:avLst/>
              <a:gdLst/>
              <a:ahLst/>
              <a:cxnLst/>
              <a:rect l="l" t="t" r="r" b="b"/>
              <a:pathLst>
                <a:path w="15235001" h="7008100">
                  <a:moveTo>
                    <a:pt x="0" y="0"/>
                  </a:moveTo>
                  <a:lnTo>
                    <a:pt x="15235000" y="0"/>
                  </a:lnTo>
                  <a:lnTo>
                    <a:pt x="15235000" y="7008100"/>
                  </a:lnTo>
                  <a:lnTo>
                    <a:pt x="0" y="7008100"/>
                  </a:lnTo>
                  <a:lnTo>
                    <a:pt x="0" y="0"/>
                  </a:lnTo>
                  <a:close/>
                </a:path>
              </a:pathLst>
            </a:custGeom>
            <a:blipFill>
              <a:blip r:embed="rId2"/>
              <a:stretch>
                <a:fillRect/>
              </a:stretch>
            </a:blipFill>
          </p:spPr>
        </p:sp>
        <p:sp>
          <p:nvSpPr>
            <p:cNvPr id="3" name="Freeform 3"/>
            <p:cNvSpPr/>
            <p:nvPr/>
          </p:nvSpPr>
          <p:spPr>
            <a:xfrm>
              <a:off x="11262801" y="4618842"/>
              <a:ext cx="4512105" cy="3525082"/>
            </a:xfrm>
            <a:custGeom>
              <a:avLst/>
              <a:gdLst/>
              <a:ahLst/>
              <a:cxnLst/>
              <a:rect l="l" t="t" r="r" b="b"/>
              <a:pathLst>
                <a:path w="4512105" h="3525082">
                  <a:moveTo>
                    <a:pt x="0" y="0"/>
                  </a:moveTo>
                  <a:lnTo>
                    <a:pt x="4512106" y="0"/>
                  </a:lnTo>
                  <a:lnTo>
                    <a:pt x="4512106" y="3525082"/>
                  </a:lnTo>
                  <a:lnTo>
                    <a:pt x="0" y="3525082"/>
                  </a:lnTo>
                  <a:lnTo>
                    <a:pt x="0" y="0"/>
                  </a:lnTo>
                  <a:close/>
                </a:path>
              </a:pathLst>
            </a:custGeom>
            <a:blipFill>
              <a:blip r:embed="rId3"/>
              <a:stretch>
                <a:fillRect/>
              </a:stretch>
            </a:blipFill>
          </p:spPr>
        </p:sp>
        <p:sp>
          <p:nvSpPr>
            <p:cNvPr id="6" name="Freeform 6"/>
            <p:cNvSpPr/>
            <p:nvPr/>
          </p:nvSpPr>
          <p:spPr>
            <a:xfrm>
              <a:off x="5987004" y="5859930"/>
              <a:ext cx="5939589" cy="8424949"/>
            </a:xfrm>
            <a:custGeom>
              <a:avLst/>
              <a:gdLst/>
              <a:ahLst/>
              <a:cxnLst/>
              <a:rect l="l" t="t" r="r" b="b"/>
              <a:pathLst>
                <a:path w="5939589" h="8424949">
                  <a:moveTo>
                    <a:pt x="0" y="0"/>
                  </a:moveTo>
                  <a:lnTo>
                    <a:pt x="5939590" y="0"/>
                  </a:lnTo>
                  <a:lnTo>
                    <a:pt x="5939590" y="8424950"/>
                  </a:lnTo>
                  <a:lnTo>
                    <a:pt x="0" y="8424950"/>
                  </a:lnTo>
                  <a:lnTo>
                    <a:pt x="0" y="0"/>
                  </a:lnTo>
                  <a:close/>
                </a:path>
              </a:pathLst>
            </a:custGeom>
            <a:blipFill>
              <a:blip r:embed="rId4"/>
              <a:stretch>
                <a:fillRect/>
              </a:stretch>
            </a:blipFill>
          </p:spPr>
        </p:sp>
      </p:grpSp>
      <p:sp>
        <p:nvSpPr>
          <p:cNvPr id="9" name="TextBox 8"/>
          <p:cNvSpPr txBox="1"/>
          <p:nvPr/>
        </p:nvSpPr>
        <p:spPr>
          <a:xfrm>
            <a:off x="1219200" y="4618099"/>
            <a:ext cx="15621000" cy="3785652"/>
          </a:xfrm>
          <a:prstGeom prst="rect">
            <a:avLst/>
          </a:prstGeom>
          <a:noFill/>
        </p:spPr>
        <p:txBody>
          <a:bodyPr wrap="square" rtlCol="0">
            <a:prstTxWarp prst="textArchUp">
              <a:avLst/>
            </a:prstTxWarp>
            <a:spAutoFit/>
          </a:bodyPr>
          <a:lstStyle/>
          <a:p>
            <a:pPr algn="ctr">
              <a:lnSpc>
                <a:spcPct val="150000"/>
              </a:lnSpc>
            </a:pPr>
            <a:r>
              <a:rPr lang="vi-VN" sz="8000" b="1" smtClean="0">
                <a:solidFill>
                  <a:schemeClr val="accent4">
                    <a:lumMod val="50000"/>
                  </a:schemeClr>
                </a:solidFill>
                <a:latin typeface="Arial" panose="020B0604020202020204" pitchFamily="34" charset="0"/>
                <a:cs typeface="Arial" panose="020B0604020202020204" pitchFamily="34" charset="0"/>
              </a:rPr>
              <a:t>CHÀO ĐÓN CẢ LỚP</a:t>
            </a:r>
          </a:p>
          <a:p>
            <a:pPr algn="ctr">
              <a:lnSpc>
                <a:spcPct val="150000"/>
              </a:lnSpc>
            </a:pPr>
            <a:r>
              <a:rPr lang="vi-VN" sz="8000" b="1" smtClean="0">
                <a:solidFill>
                  <a:schemeClr val="accent4">
                    <a:lumMod val="50000"/>
                  </a:schemeClr>
                </a:solidFill>
                <a:latin typeface="Arial" panose="020B0604020202020204" pitchFamily="34" charset="0"/>
                <a:cs typeface="Arial" panose="020B0604020202020204" pitchFamily="34" charset="0"/>
              </a:rPr>
              <a:t> ĐẾN VỚI BUỔI HỌC HÔM NAY!</a:t>
            </a:r>
            <a:endParaRPr lang="en-US" sz="8000" b="1">
              <a:solidFill>
                <a:schemeClr val="accent4">
                  <a:lumMod val="50000"/>
                </a:schemeClr>
              </a:solidFill>
              <a:latin typeface="Arial" panose="020B0604020202020204" pitchFamily="34" charset="0"/>
              <a:cs typeface="Arial" panose="020B0604020202020204" pitchFamily="34" charset="0"/>
            </a:endParaRPr>
          </a:p>
        </p:txBody>
      </p:sp>
      <p:grpSp>
        <p:nvGrpSpPr>
          <p:cNvPr id="10" name="Group 3"/>
          <p:cNvGrpSpPr/>
          <p:nvPr/>
        </p:nvGrpSpPr>
        <p:grpSpPr>
          <a:xfrm>
            <a:off x="533400" y="647700"/>
            <a:ext cx="3276600" cy="1109236"/>
            <a:chOff x="0" y="0"/>
            <a:chExt cx="4849303" cy="1641646"/>
          </a:xfrm>
        </p:grpSpPr>
        <p:sp>
          <p:nvSpPr>
            <p:cNvPr id="11" name="Freeform 4"/>
            <p:cNvSpPr/>
            <p:nvPr/>
          </p:nvSpPr>
          <p:spPr>
            <a:xfrm rot="3895077">
              <a:off x="182537" y="221308"/>
              <a:ext cx="1251360" cy="1199030"/>
            </a:xfrm>
            <a:custGeom>
              <a:avLst/>
              <a:gdLst/>
              <a:ahLst/>
              <a:cxnLst/>
              <a:rect l="l" t="t" r="r" b="b"/>
              <a:pathLst>
                <a:path w="1251360" h="1199030">
                  <a:moveTo>
                    <a:pt x="0" y="0"/>
                  </a:moveTo>
                  <a:lnTo>
                    <a:pt x="1251360" y="0"/>
                  </a:lnTo>
                  <a:lnTo>
                    <a:pt x="1251360" y="1199030"/>
                  </a:lnTo>
                  <a:lnTo>
                    <a:pt x="0" y="119903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5"/>
            <p:cNvSpPr/>
            <p:nvPr/>
          </p:nvSpPr>
          <p:spPr>
            <a:xfrm rot="3895077">
              <a:off x="1798972" y="221308"/>
              <a:ext cx="1251360" cy="1199030"/>
            </a:xfrm>
            <a:custGeom>
              <a:avLst/>
              <a:gdLst/>
              <a:ahLst/>
              <a:cxnLst/>
              <a:rect l="l" t="t" r="r" b="b"/>
              <a:pathLst>
                <a:path w="1251360" h="1199030">
                  <a:moveTo>
                    <a:pt x="0" y="0"/>
                  </a:moveTo>
                  <a:lnTo>
                    <a:pt x="1251359" y="0"/>
                  </a:lnTo>
                  <a:lnTo>
                    <a:pt x="1251359" y="1199030"/>
                  </a:lnTo>
                  <a:lnTo>
                    <a:pt x="0" y="119903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3" name="Freeform 6"/>
            <p:cNvSpPr/>
            <p:nvPr/>
          </p:nvSpPr>
          <p:spPr>
            <a:xfrm rot="3895077">
              <a:off x="3415406" y="221308"/>
              <a:ext cx="1251360" cy="1199030"/>
            </a:xfrm>
            <a:custGeom>
              <a:avLst/>
              <a:gdLst/>
              <a:ahLst/>
              <a:cxnLst/>
              <a:rect l="l" t="t" r="r" b="b"/>
              <a:pathLst>
                <a:path w="1251360" h="1199030">
                  <a:moveTo>
                    <a:pt x="0" y="0"/>
                  </a:moveTo>
                  <a:lnTo>
                    <a:pt x="1251360" y="0"/>
                  </a:lnTo>
                  <a:lnTo>
                    <a:pt x="1251360" y="1199030"/>
                  </a:lnTo>
                  <a:lnTo>
                    <a:pt x="0" y="119903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spTree>
  </p:cSld>
  <p:clrMapOvr>
    <a:masterClrMapping/>
  </p:clrMapOvr>
  <p:transition spd="med">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CECD5"/>
        </a:solidFill>
        <a:effectLst/>
      </p:bgPr>
    </p:bg>
    <p:spTree>
      <p:nvGrpSpPr>
        <p:cNvPr id="1" name=""/>
        <p:cNvGrpSpPr/>
        <p:nvPr/>
      </p:nvGrpSpPr>
      <p:grpSpPr>
        <a:xfrm>
          <a:off x="0" y="0"/>
          <a:ext cx="0" cy="0"/>
          <a:chOff x="0" y="0"/>
          <a:chExt cx="0" cy="0"/>
        </a:xfrm>
      </p:grpSpPr>
      <p:grpSp>
        <p:nvGrpSpPr>
          <p:cNvPr id="4" name="Group 3"/>
          <p:cNvGrpSpPr/>
          <p:nvPr/>
        </p:nvGrpSpPr>
        <p:grpSpPr>
          <a:xfrm>
            <a:off x="1214120" y="746760"/>
            <a:ext cx="3566529" cy="1981200"/>
            <a:chOff x="1295400" y="723900"/>
            <a:chExt cx="3566529" cy="198120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 y="723900"/>
              <a:ext cx="3566529" cy="1981200"/>
            </a:xfrm>
            <a:prstGeom prst="rect">
              <a:avLst/>
            </a:prstGeom>
          </p:spPr>
        </p:pic>
        <p:sp>
          <p:nvSpPr>
            <p:cNvPr id="3" name="TextBox 2"/>
            <p:cNvSpPr txBox="1"/>
            <p:nvPr/>
          </p:nvSpPr>
          <p:spPr>
            <a:xfrm>
              <a:off x="1821364" y="1181100"/>
              <a:ext cx="2514600" cy="769441"/>
            </a:xfrm>
            <a:prstGeom prst="rect">
              <a:avLst/>
            </a:prstGeom>
            <a:noFill/>
          </p:spPr>
          <p:txBody>
            <a:bodyPr wrap="square" rtlCol="0">
              <a:spAutoFit/>
            </a:bodyPr>
            <a:lstStyle/>
            <a:p>
              <a:pPr algn="ctr"/>
              <a:r>
                <a:rPr lang="vi-VN" sz="4400" b="1" smtClean="0">
                  <a:latin typeface="Arial" panose="020B0604020202020204" pitchFamily="34" charset="0"/>
                  <a:cs typeface="Arial" panose="020B0604020202020204" pitchFamily="34" charset="0"/>
                </a:rPr>
                <a:t>Lưu ý</a:t>
              </a:r>
              <a:endParaRPr lang="en-US" sz="4400" b="1">
                <a:latin typeface="Arial" panose="020B0604020202020204" pitchFamily="34" charset="0"/>
                <a:cs typeface="Arial" panose="020B0604020202020204" pitchFamily="34" charset="0"/>
              </a:endParaRPr>
            </a:p>
          </p:txBody>
        </p:sp>
      </p:grpSp>
      <p:sp>
        <p:nvSpPr>
          <p:cNvPr id="5" name="Rectangle 4"/>
          <p:cNvSpPr/>
          <p:nvPr/>
        </p:nvSpPr>
        <p:spPr>
          <a:xfrm>
            <a:off x="1209040" y="2904503"/>
            <a:ext cx="8615680" cy="2748253"/>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smtClean="0">
                <a:latin typeface="Arial" panose="020B0604020202020204" pitchFamily="34" charset="0"/>
                <a:cs typeface="Arial" panose="020B0604020202020204" pitchFamily="34" charset="0"/>
              </a:rPr>
              <a:t>Nếu </a:t>
            </a:r>
            <a:r>
              <a:rPr lang="vi-VN" sz="4000">
                <a:latin typeface="Arial" panose="020B0604020202020204" pitchFamily="34" charset="0"/>
                <a:cs typeface="Arial" panose="020B0604020202020204" pitchFamily="34" charset="0"/>
              </a:rPr>
              <a:t>sự thay đổi giữa hai khung hình thay đổi quá nhiều thì chuyển động của ảnh động sẽ bị giật</a:t>
            </a:r>
            <a:r>
              <a:rPr lang="vi-VN" sz="4000">
                <a:latin typeface="Arial" panose="020B0604020202020204" pitchFamily="34" charset="0"/>
                <a:cs typeface="Arial" panose="020B0604020202020204" pitchFamily="34" charset="0"/>
              </a:rPr>
              <a:t>. </a:t>
            </a:r>
            <a:endParaRPr lang="vi-VN" sz="4000">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t="82447"/>
          <a:stretch/>
        </p:blipFill>
        <p:spPr>
          <a:xfrm>
            <a:off x="10668000" y="6057900"/>
            <a:ext cx="6904038" cy="1706336"/>
          </a:xfrm>
          <a:prstGeom prst="rect">
            <a:avLst/>
          </a:prstGeom>
        </p:spPr>
      </p:pic>
      <p:sp>
        <p:nvSpPr>
          <p:cNvPr id="7" name="Rectangle 6"/>
          <p:cNvSpPr/>
          <p:nvPr/>
        </p:nvSpPr>
        <p:spPr>
          <a:xfrm>
            <a:off x="1209040" y="5829300"/>
            <a:ext cx="8615680" cy="3785652"/>
          </a:xfrm>
          <a:prstGeom prst="rect">
            <a:avLst/>
          </a:prstGeom>
        </p:spPr>
        <p:txBody>
          <a:bodyPr wrap="square">
            <a:spAutoFit/>
          </a:bodyPr>
          <a:lstStyle/>
          <a:p>
            <a:pPr marL="571500" lvl="0" indent="-571500" algn="just">
              <a:lnSpc>
                <a:spcPct val="150000"/>
              </a:lnSpc>
              <a:buFont typeface="Wingdings" panose="05000000000000000000" pitchFamily="2" charset="2"/>
              <a:buChar char="§"/>
            </a:pPr>
            <a:r>
              <a:rPr lang="vi-VN" sz="4000">
                <a:solidFill>
                  <a:prstClr val="black"/>
                </a:solidFill>
                <a:cs typeface="Arial" panose="020B0604020202020204" pitchFamily="34" charset="0"/>
              </a:rPr>
              <a:t>Càng nhiều khung hình biểu thị một hành động của đối tượng thì chuyển động của ảnh động càng mềm mại hơn.</a:t>
            </a:r>
            <a:endParaRPr lang="vi-VN" sz="4000">
              <a:solidFill>
                <a:prstClr val="black"/>
              </a:solidFill>
              <a:cs typeface="Arial" panose="020B0604020202020204" pitchFamily="34" charset="0"/>
            </a:endParaRPr>
          </a:p>
        </p:txBody>
      </p:sp>
      <p:pic>
        <p:nvPicPr>
          <p:cNvPr id="8" name="Flour Sack and Bal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668000" y="1802254"/>
            <a:ext cx="6904038" cy="3883522"/>
          </a:xfrm>
          <a:prstGeom prst="rect">
            <a:avLst/>
          </a:prstGeom>
          <a:ln>
            <a:solidFill>
              <a:schemeClr val="tx1"/>
            </a:solidFill>
          </a:ln>
        </p:spPr>
      </p:pic>
      <p:sp>
        <p:nvSpPr>
          <p:cNvPr id="9" name="TextBox 8"/>
          <p:cNvSpPr txBox="1"/>
          <p:nvPr/>
        </p:nvSpPr>
        <p:spPr>
          <a:xfrm>
            <a:off x="10668000" y="8242269"/>
            <a:ext cx="6904038" cy="1306063"/>
          </a:xfrm>
          <a:prstGeom prst="rect">
            <a:avLst/>
          </a:prstGeom>
          <a:solidFill>
            <a:schemeClr val="bg1"/>
          </a:solidFill>
        </p:spPr>
        <p:txBody>
          <a:bodyPr wrap="square" rtlCol="0">
            <a:spAutoFit/>
          </a:bodyPr>
          <a:lstStyle/>
          <a:p>
            <a:pPr algn="ctr">
              <a:lnSpc>
                <a:spcPct val="130000"/>
              </a:lnSpc>
            </a:pPr>
            <a:r>
              <a:rPr lang="vi-VN" sz="3200" i="1" u="sng" smtClean="0">
                <a:solidFill>
                  <a:srgbClr val="0070C0"/>
                </a:solidFill>
                <a:latin typeface="Arial" panose="020B0604020202020204" pitchFamily="34" charset="0"/>
                <a:cs typeface="Arial" panose="020B0604020202020204" pitchFamily="34" charset="0"/>
              </a:rPr>
              <a:t>Ví dụ</a:t>
            </a:r>
            <a:r>
              <a:rPr lang="vi-VN" sz="3200" i="1" smtClean="0">
                <a:solidFill>
                  <a:srgbClr val="0070C0"/>
                </a:solidFill>
                <a:latin typeface="Arial" panose="020B0604020202020204" pitchFamily="34" charset="0"/>
                <a:cs typeface="Arial" panose="020B0604020202020204" pitchFamily="34" charset="0"/>
              </a:rPr>
              <a:t>: Để tạo ra sự chuyển động dài 2s trên, cần tạo ra 32 khung hình</a:t>
            </a:r>
            <a:endParaRPr lang="en-US" sz="3200" i="1">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626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anim calcmode="lin" valueType="num">
                                      <p:cBhvr>
                                        <p:cTn id="30" dur="500" fill="hold"/>
                                        <p:tgtEl>
                                          <p:spTgt spid="6"/>
                                        </p:tgtEl>
                                        <p:attrNameLst>
                                          <p:attrName>ppt_x</p:attrName>
                                        </p:attrNameLst>
                                      </p:cBhvr>
                                      <p:tavLst>
                                        <p:tav tm="0">
                                          <p:val>
                                            <p:strVal val="#ppt_x"/>
                                          </p:val>
                                        </p:tav>
                                        <p:tav tm="100000">
                                          <p:val>
                                            <p:strVal val="#ppt_x"/>
                                          </p:val>
                                        </p:tav>
                                      </p:tavLst>
                                    </p:anim>
                                    <p:anim calcmode="lin" valueType="num">
                                      <p:cBhvr>
                                        <p:cTn id="31" dur="500" fill="hold"/>
                                        <p:tgtEl>
                                          <p:spTgt spid="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anim calcmode="lin" valueType="num">
                                      <p:cBhvr>
                                        <p:cTn id="35" dur="500" fill="hold"/>
                                        <p:tgtEl>
                                          <p:spTgt spid="9"/>
                                        </p:tgtEl>
                                        <p:attrNameLst>
                                          <p:attrName>ppt_x</p:attrName>
                                        </p:attrNameLst>
                                      </p:cBhvr>
                                      <p:tavLst>
                                        <p:tav tm="0">
                                          <p:val>
                                            <p:strVal val="#ppt_x"/>
                                          </p:val>
                                        </p:tav>
                                        <p:tav tm="100000">
                                          <p:val>
                                            <p:strVal val="#ppt_x"/>
                                          </p:val>
                                        </p:tav>
                                      </p:tavLst>
                                    </p:anim>
                                    <p:anim calcmode="lin" valueType="num">
                                      <p:cBhvr>
                                        <p:cTn id="36"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267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fill="hold" display="0">
                  <p:stCondLst>
                    <p:cond delay="indefinite"/>
                  </p:stCondLst>
                </p:cTn>
                <p:tgtEl>
                  <p:spTgt spid="8"/>
                </p:tgtEl>
              </p:cMediaNode>
            </p:video>
          </p:childTnLst>
        </p:cTn>
      </p:par>
    </p:tnLst>
    <p:bldLst>
      <p:bldP spid="5" grpId="0"/>
      <p:bldP spid="7" grpId="0"/>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DEFE3"/>
        </a:solidFill>
        <a:effectLst/>
      </p:bgPr>
    </p:bg>
    <p:spTree>
      <p:nvGrpSpPr>
        <p:cNvPr id="1" name=""/>
        <p:cNvGrpSpPr/>
        <p:nvPr/>
      </p:nvGrpSpPr>
      <p:grpSpPr>
        <a:xfrm>
          <a:off x="0" y="0"/>
          <a:ext cx="0" cy="0"/>
          <a:chOff x="0" y="0"/>
          <a:chExt cx="0" cy="0"/>
        </a:xfrm>
      </p:grpSpPr>
      <p:sp>
        <p:nvSpPr>
          <p:cNvPr id="11" name="Freeform 7"/>
          <p:cNvSpPr/>
          <p:nvPr/>
        </p:nvSpPr>
        <p:spPr>
          <a:xfrm rot="3895077">
            <a:off x="7400180" y="725342"/>
            <a:ext cx="3016903" cy="3120939"/>
          </a:xfrm>
          <a:custGeom>
            <a:avLst/>
            <a:gdLst/>
            <a:ahLst/>
            <a:cxnLst/>
            <a:rect l="l" t="t" r="r" b="b"/>
            <a:pathLst>
              <a:path w="1698605" h="1627573">
                <a:moveTo>
                  <a:pt x="0" y="0"/>
                </a:moveTo>
                <a:lnTo>
                  <a:pt x="1698605" y="0"/>
                </a:lnTo>
                <a:lnTo>
                  <a:pt x="1698605" y="1627573"/>
                </a:lnTo>
                <a:lnTo>
                  <a:pt x="0" y="1627573"/>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sp>
        <p:nvSpPr>
          <p:cNvPr id="2" name="Freeform 2"/>
          <p:cNvSpPr/>
          <p:nvPr/>
        </p:nvSpPr>
        <p:spPr>
          <a:xfrm>
            <a:off x="12387082" y="4018427"/>
            <a:ext cx="8582150" cy="6704805"/>
          </a:xfrm>
          <a:custGeom>
            <a:avLst/>
            <a:gdLst/>
            <a:ahLst/>
            <a:cxnLst/>
            <a:rect l="l" t="t" r="r" b="b"/>
            <a:pathLst>
              <a:path w="8582150" h="6704805">
                <a:moveTo>
                  <a:pt x="0" y="0"/>
                </a:moveTo>
                <a:lnTo>
                  <a:pt x="8582150" y="0"/>
                </a:lnTo>
                <a:lnTo>
                  <a:pt x="8582150" y="6704805"/>
                </a:lnTo>
                <a:lnTo>
                  <a:pt x="0" y="6704805"/>
                </a:lnTo>
                <a:lnTo>
                  <a:pt x="0" y="0"/>
                </a:lnTo>
                <a:close/>
              </a:path>
            </a:pathLst>
          </a:custGeom>
          <a:blipFill>
            <a:blip r:embed="rId6"/>
            <a:stretch>
              <a:fillRect/>
            </a:stretch>
          </a:blipFill>
        </p:spPr>
      </p:sp>
      <p:sp>
        <p:nvSpPr>
          <p:cNvPr id="3" name="Freeform 3"/>
          <p:cNvSpPr/>
          <p:nvPr/>
        </p:nvSpPr>
        <p:spPr>
          <a:xfrm rot="-846053">
            <a:off x="438578" y="5935816"/>
            <a:ext cx="2728963" cy="6440030"/>
          </a:xfrm>
          <a:custGeom>
            <a:avLst/>
            <a:gdLst/>
            <a:ahLst/>
            <a:cxnLst/>
            <a:rect l="l" t="t" r="r" b="b"/>
            <a:pathLst>
              <a:path w="3749449" h="8848257">
                <a:moveTo>
                  <a:pt x="0" y="0"/>
                </a:moveTo>
                <a:lnTo>
                  <a:pt x="3749449" y="0"/>
                </a:lnTo>
                <a:lnTo>
                  <a:pt x="3749449" y="8848257"/>
                </a:lnTo>
                <a:lnTo>
                  <a:pt x="0" y="8848257"/>
                </a:lnTo>
                <a:lnTo>
                  <a:pt x="0" y="0"/>
                </a:lnTo>
                <a:close/>
              </a:path>
            </a:pathLst>
          </a:custGeom>
          <a:blipFill>
            <a:blip r:embed="rId7"/>
            <a:stretch>
              <a:fillRect/>
            </a:stretch>
          </a:blipFill>
        </p:spPr>
      </p:sp>
      <p:sp>
        <p:nvSpPr>
          <p:cNvPr id="9" name="TextBox 8"/>
          <p:cNvSpPr txBox="1"/>
          <p:nvPr/>
        </p:nvSpPr>
        <p:spPr>
          <a:xfrm>
            <a:off x="8077202" y="1485233"/>
            <a:ext cx="1600200" cy="1446550"/>
          </a:xfrm>
          <a:prstGeom prst="rect">
            <a:avLst/>
          </a:prstGeom>
          <a:noFill/>
        </p:spPr>
        <p:txBody>
          <a:bodyPr wrap="square" rtlCol="0">
            <a:spAutoFit/>
          </a:bodyPr>
          <a:lstStyle/>
          <a:p>
            <a:pPr algn="ctr"/>
            <a:r>
              <a:rPr lang="vi-VN" sz="8800" b="1" smtClean="0">
                <a:solidFill>
                  <a:prstClr val="black"/>
                </a:solidFill>
                <a:cs typeface="Arial" panose="020B0604020202020204" pitchFamily="34" charset="0"/>
              </a:rPr>
              <a:t>02</a:t>
            </a:r>
            <a:endParaRPr lang="en-US" sz="8800" b="1">
              <a:solidFill>
                <a:prstClr val="black"/>
              </a:solidFill>
              <a:latin typeface="Arial" panose="020B0604020202020204" pitchFamily="34" charset="0"/>
              <a:cs typeface="Arial" panose="020B0604020202020204" pitchFamily="34" charset="0"/>
            </a:endParaRPr>
          </a:p>
        </p:txBody>
      </p:sp>
      <p:sp>
        <p:nvSpPr>
          <p:cNvPr id="10" name="Rectangle 9"/>
          <p:cNvSpPr/>
          <p:nvPr/>
        </p:nvSpPr>
        <p:spPr>
          <a:xfrm>
            <a:off x="2782399" y="3695700"/>
            <a:ext cx="12189803" cy="5632311"/>
          </a:xfrm>
          <a:prstGeom prst="rect">
            <a:avLst/>
          </a:prstGeom>
        </p:spPr>
        <p:txBody>
          <a:bodyPr wrap="square">
            <a:spAutoFit/>
          </a:bodyPr>
          <a:lstStyle/>
          <a:p>
            <a:pPr algn="ctr">
              <a:lnSpc>
                <a:spcPct val="150000"/>
              </a:lnSpc>
            </a:pPr>
            <a:r>
              <a:rPr lang="en-US" sz="8000" b="1" smtClean="0">
                <a:latin typeface="Arial" panose="020B0604020202020204" pitchFamily="34" charset="0"/>
                <a:cs typeface="Arial" panose="020B0604020202020204" pitchFamily="34" charset="0"/>
              </a:rPr>
              <a:t>TẠO ẢNH ĐỘNG VỚI HIỆU ỨNG TỰ THIẾT KẾ TRONG GIMP</a:t>
            </a:r>
            <a:endParaRPr lang="en-US" sz="8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0892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CECD5"/>
        </a:solidFill>
        <a:effectLst/>
      </p:bgPr>
    </p:bg>
    <p:spTree>
      <p:nvGrpSpPr>
        <p:cNvPr id="1" name=""/>
        <p:cNvGrpSpPr/>
        <p:nvPr/>
      </p:nvGrpSpPr>
      <p:grpSpPr>
        <a:xfrm>
          <a:off x="0" y="0"/>
          <a:ext cx="0" cy="0"/>
          <a:chOff x="0" y="0"/>
          <a:chExt cx="0" cy="0"/>
        </a:xfrm>
      </p:grpSpPr>
      <p:grpSp>
        <p:nvGrpSpPr>
          <p:cNvPr id="5" name="Group 4"/>
          <p:cNvGrpSpPr/>
          <p:nvPr/>
        </p:nvGrpSpPr>
        <p:grpSpPr>
          <a:xfrm>
            <a:off x="1371600" y="876300"/>
            <a:ext cx="4577038" cy="1345861"/>
            <a:chOff x="1038881" y="524552"/>
            <a:chExt cx="4577038" cy="1345861"/>
          </a:xfrm>
        </p:grpSpPr>
        <p:sp>
          <p:nvSpPr>
            <p:cNvPr id="4" name="Rounded Rectangle 3"/>
            <p:cNvSpPr/>
            <p:nvPr/>
          </p:nvSpPr>
          <p:spPr>
            <a:xfrm>
              <a:off x="1645963" y="723900"/>
              <a:ext cx="3969956" cy="993747"/>
            </a:xfrm>
            <a:prstGeom prst="roundRect">
              <a:avLst/>
            </a:prstGeom>
            <a:solidFill>
              <a:schemeClr val="accent5">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   Hoạt động 1</a:t>
              </a:r>
              <a:endParaRPr lang="en-US" sz="4000" b="1">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1038881" y="524552"/>
              <a:ext cx="1181208" cy="1345861"/>
            </a:xfrm>
            <a:prstGeom prst="rect">
              <a:avLst/>
            </a:prstGeom>
          </p:spPr>
        </p:pic>
      </p:grpSp>
      <p:grpSp>
        <p:nvGrpSpPr>
          <p:cNvPr id="8" name="Group 7"/>
          <p:cNvGrpSpPr/>
          <p:nvPr/>
        </p:nvGrpSpPr>
        <p:grpSpPr>
          <a:xfrm>
            <a:off x="8839200" y="2705100"/>
            <a:ext cx="8336237" cy="6705600"/>
            <a:chOff x="1645963" y="2628900"/>
            <a:chExt cx="8336237" cy="6705600"/>
          </a:xfrm>
        </p:grpSpPr>
        <p:sp>
          <p:nvSpPr>
            <p:cNvPr id="7" name="Folded Corner 6"/>
            <p:cNvSpPr/>
            <p:nvPr/>
          </p:nvSpPr>
          <p:spPr>
            <a:xfrm>
              <a:off x="1645963" y="2628900"/>
              <a:ext cx="8336237" cy="6705600"/>
            </a:xfrm>
            <a:prstGeom prst="foldedCorner">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927881" y="3165544"/>
              <a:ext cx="7726637" cy="5632311"/>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Tương tự như kịch bản cho hiệu ứng “vỗ cánh” được giới </a:t>
              </a:r>
              <a:r>
                <a:rPr lang="vi-VN" sz="4000">
                  <a:latin typeface="Arial" panose="020B0604020202020204" pitchFamily="34" charset="0"/>
                  <a:cs typeface="Arial" panose="020B0604020202020204" pitchFamily="34" charset="0"/>
                </a:rPr>
                <a:t>thiệu </a:t>
              </a:r>
              <a:r>
                <a:rPr lang="vi-VN" sz="4000" smtClean="0">
                  <a:latin typeface="Arial" panose="020B0604020202020204" pitchFamily="34" charset="0"/>
                  <a:cs typeface="Arial" panose="020B0604020202020204" pitchFamily="34" charset="0"/>
                </a:rPr>
                <a:t>trong phần 1, </a:t>
              </a:r>
              <a:r>
                <a:rPr lang="vi-VN" sz="4000">
                  <a:latin typeface="Arial" panose="020B0604020202020204" pitchFamily="34" charset="0"/>
                  <a:cs typeface="Arial" panose="020B0604020202020204" pitchFamily="34" charset="0"/>
                </a:rPr>
                <a:t>em hãy đề xuất ý tưởng kịch bản cho một hiệu ứng khác, ví dụ hiệu ứng “chữ chạy”, “lá rơi”, “tải dữ liệu”...</a:t>
              </a:r>
              <a:endParaRPr lang="en-US" sz="4000">
                <a:latin typeface="Arial" panose="020B0604020202020204" pitchFamily="34" charset="0"/>
                <a:cs typeface="Arial" panose="020B0604020202020204" pitchFamily="34" charset="0"/>
              </a:endParaRPr>
            </a:p>
          </p:txBody>
        </p:sp>
      </p:grpSp>
      <p:pic>
        <p:nvPicPr>
          <p:cNvPr id="9" name="Picture 8"/>
          <p:cNvPicPr>
            <a:picLocks noChangeAspect="1"/>
          </p:cNvPicPr>
          <p:nvPr/>
        </p:nvPicPr>
        <p:blipFill>
          <a:blip r:embed="rId3"/>
          <a:stretch>
            <a:fillRect/>
          </a:stretch>
        </p:blipFill>
        <p:spPr>
          <a:xfrm>
            <a:off x="1346200" y="2857500"/>
            <a:ext cx="6849948" cy="65532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22500" y="647699"/>
            <a:ext cx="2965500" cy="1421695"/>
          </a:xfrm>
          <a:prstGeom prst="rect">
            <a:avLst/>
          </a:prstGeom>
        </p:spPr>
      </p:pic>
    </p:spTree>
    <p:extLst>
      <p:ext uri="{BB962C8B-B14F-4D97-AF65-F5344CB8AC3E}">
        <p14:creationId xmlns:p14="http://schemas.microsoft.com/office/powerpoint/2010/main" val="115180209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CECD5"/>
        </a:solidFill>
        <a:effectLst/>
      </p:bgPr>
    </p:bg>
    <p:spTree>
      <p:nvGrpSpPr>
        <p:cNvPr id="1" name=""/>
        <p:cNvGrpSpPr/>
        <p:nvPr/>
      </p:nvGrpSpPr>
      <p:grpSpPr>
        <a:xfrm>
          <a:off x="0" y="0"/>
          <a:ext cx="0" cy="0"/>
          <a:chOff x="0" y="0"/>
          <a:chExt cx="0" cy="0"/>
        </a:xfrm>
      </p:grpSpPr>
      <p:grpSp>
        <p:nvGrpSpPr>
          <p:cNvPr id="2" name="Group 1"/>
          <p:cNvGrpSpPr/>
          <p:nvPr/>
        </p:nvGrpSpPr>
        <p:grpSpPr>
          <a:xfrm>
            <a:off x="1363980" y="548093"/>
            <a:ext cx="2748280" cy="1981200"/>
            <a:chOff x="1295400" y="723900"/>
            <a:chExt cx="3566529" cy="198120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723900"/>
              <a:ext cx="3566529" cy="1981200"/>
            </a:xfrm>
            <a:prstGeom prst="rect">
              <a:avLst/>
            </a:prstGeom>
          </p:spPr>
        </p:pic>
        <p:sp>
          <p:nvSpPr>
            <p:cNvPr id="4" name="TextBox 3"/>
            <p:cNvSpPr txBox="1"/>
            <p:nvPr/>
          </p:nvSpPr>
          <p:spPr>
            <a:xfrm>
              <a:off x="1821364" y="1181100"/>
              <a:ext cx="2514600" cy="769441"/>
            </a:xfrm>
            <a:prstGeom prst="rect">
              <a:avLst/>
            </a:prstGeom>
            <a:noFill/>
          </p:spPr>
          <p:txBody>
            <a:bodyPr wrap="square" rtlCol="0">
              <a:spAutoFit/>
            </a:bodyPr>
            <a:lstStyle/>
            <a:p>
              <a:pPr algn="ctr"/>
              <a:r>
                <a:rPr lang="vi-VN" sz="4400" b="1" smtClean="0">
                  <a:latin typeface="Arial" panose="020B0604020202020204" pitchFamily="34" charset="0"/>
                  <a:cs typeface="Arial" panose="020B0604020202020204" pitchFamily="34" charset="0"/>
                </a:rPr>
                <a:t>Gợi ý</a:t>
              </a:r>
              <a:endParaRPr lang="en-US" sz="4400" b="1">
                <a:latin typeface="Arial" panose="020B0604020202020204" pitchFamily="34" charset="0"/>
                <a:cs typeface="Arial" panose="020B0604020202020204" pitchFamily="34" charset="0"/>
              </a:endParaRPr>
            </a:p>
          </p:txBody>
        </p:sp>
      </p:grpSp>
      <p:sp>
        <p:nvSpPr>
          <p:cNvPr id="5" name="Rectangle 4"/>
          <p:cNvSpPr/>
          <p:nvPr/>
        </p:nvSpPr>
        <p:spPr>
          <a:xfrm>
            <a:off x="4777767" y="590301"/>
            <a:ext cx="11963400" cy="1938992"/>
          </a:xfrm>
          <a:prstGeom prst="rect">
            <a:avLst/>
          </a:prstGeom>
        </p:spPr>
        <p:txBody>
          <a:bodyPr wrap="square">
            <a:spAutoFit/>
          </a:bodyPr>
          <a:lstStyle/>
          <a:p>
            <a:pPr algn="just">
              <a:lnSpc>
                <a:spcPct val="150000"/>
              </a:lnSpc>
            </a:pPr>
            <a:r>
              <a:rPr lang="vi-VN" sz="4000" b="1" smtClean="0">
                <a:latin typeface="Arial" panose="020B0604020202020204" pitchFamily="34" charset="0"/>
                <a:cs typeface="Arial" panose="020B0604020202020204" pitchFamily="34" charset="0"/>
              </a:rPr>
              <a:t>Các bước t</a:t>
            </a:r>
            <a:r>
              <a:rPr lang="en-US" sz="4000" b="1" smtClean="0">
                <a:latin typeface="Arial" panose="020B0604020202020204" pitchFamily="34" charset="0"/>
                <a:cs typeface="Arial" panose="020B0604020202020204" pitchFamily="34" charset="0"/>
              </a:rPr>
              <a:t>ạo </a:t>
            </a:r>
            <a:r>
              <a:rPr lang="en-US" sz="4000" b="1">
                <a:latin typeface="Arial" panose="020B0604020202020204" pitchFamily="34" charset="0"/>
                <a:cs typeface="Arial" panose="020B0604020202020204" pitchFamily="34" charset="0"/>
              </a:rPr>
              <a:t>ảnh động với hiệu ứng tự thiết kế trong GIMP</a:t>
            </a:r>
          </a:p>
        </p:txBody>
      </p:sp>
      <p:sp>
        <p:nvSpPr>
          <p:cNvPr id="6" name="Pentagon 5"/>
          <p:cNvSpPr/>
          <p:nvPr/>
        </p:nvSpPr>
        <p:spPr>
          <a:xfrm>
            <a:off x="0" y="3009900"/>
            <a:ext cx="2971800" cy="990600"/>
          </a:xfrm>
          <a:prstGeom prst="homePlate">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Bước 1:</a:t>
            </a:r>
            <a:endParaRPr lang="en-US" sz="40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3271520" y="3151257"/>
            <a:ext cx="7487947" cy="707886"/>
          </a:xfrm>
          <a:prstGeom prst="rect">
            <a:avLst/>
          </a:prstGeom>
        </p:spPr>
        <p:txBody>
          <a:bodyPr wrap="none">
            <a:spAutoFit/>
          </a:bodyPr>
          <a:lstStyle/>
          <a:p>
            <a:r>
              <a:rPr lang="en-US" sz="4000">
                <a:solidFill>
                  <a:srgbClr val="C00000"/>
                </a:solidFill>
                <a:latin typeface="Arial" panose="020B0604020202020204" pitchFamily="34" charset="0"/>
                <a:cs typeface="Arial" panose="020B0604020202020204" pitchFamily="34" charset="0"/>
              </a:rPr>
              <a:t>Chuẩn bị ảnh tĩnh cho ảnh động</a:t>
            </a:r>
          </a:p>
        </p:txBody>
      </p:sp>
      <p:sp>
        <p:nvSpPr>
          <p:cNvPr id="10" name="Rectangle 9"/>
          <p:cNvSpPr/>
          <p:nvPr/>
        </p:nvSpPr>
        <p:spPr>
          <a:xfrm>
            <a:off x="1363980" y="7048500"/>
            <a:ext cx="15750567" cy="2748253"/>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smtClean="0">
                <a:latin typeface="Arial" panose="020B0604020202020204" pitchFamily="34" charset="0"/>
                <a:cs typeface="Arial" panose="020B0604020202020204" pitchFamily="34" charset="0"/>
              </a:rPr>
              <a:t>Nếu </a:t>
            </a:r>
            <a:r>
              <a:rPr lang="vi-VN" sz="4000">
                <a:latin typeface="Arial" panose="020B0604020202020204" pitchFamily="34" charset="0"/>
                <a:cs typeface="Arial" panose="020B0604020202020204" pitchFamily="34" charset="0"/>
              </a:rPr>
              <a:t>các ảnh tĩnh được chuẩn bị ở các tệp độc lập:</a:t>
            </a:r>
          </a:p>
          <a:p>
            <a:pPr marL="1028700" lvl="1" indent="-571500" algn="just">
              <a:lnSpc>
                <a:spcPct val="150000"/>
              </a:lnSpc>
              <a:buFont typeface="Arial" panose="020B0604020202020204" pitchFamily="34" charset="0"/>
              <a:buChar char="•"/>
            </a:pPr>
            <a:r>
              <a:rPr lang="vi-VN" sz="4000" smtClean="0">
                <a:latin typeface="Arial" panose="020B0604020202020204" pitchFamily="34" charset="0"/>
                <a:cs typeface="Arial" panose="020B0604020202020204" pitchFamily="34" charset="0"/>
              </a:rPr>
              <a:t>Mở </a:t>
            </a:r>
            <a:r>
              <a:rPr lang="vi-VN" sz="4000">
                <a:latin typeface="Arial" panose="020B0604020202020204" pitchFamily="34" charset="0"/>
                <a:cs typeface="Arial" panose="020B0604020202020204" pitchFamily="34" charset="0"/>
              </a:rPr>
              <a:t>ảnh tĩnh ứng với khung hình thứ nhất.</a:t>
            </a:r>
          </a:p>
          <a:p>
            <a:pPr marL="1028700" lvl="1" indent="-571500" algn="just">
              <a:lnSpc>
                <a:spcPct val="150000"/>
              </a:lnSpc>
              <a:buFont typeface="Arial" panose="020B0604020202020204" pitchFamily="34" charset="0"/>
              <a:buChar char="•"/>
            </a:pPr>
            <a:r>
              <a:rPr lang="vi-VN" sz="4000" smtClean="0">
                <a:latin typeface="Arial" panose="020B0604020202020204" pitchFamily="34" charset="0"/>
                <a:cs typeface="Arial" panose="020B0604020202020204" pitchFamily="34" charset="0"/>
              </a:rPr>
              <a:t>Thực </a:t>
            </a:r>
            <a:r>
              <a:rPr lang="vi-VN" sz="4000">
                <a:latin typeface="Arial" panose="020B0604020202020204" pitchFamily="34" charset="0"/>
                <a:cs typeface="Arial" panose="020B0604020202020204" pitchFamily="34" charset="0"/>
              </a:rPr>
              <a:t>hiện lệnh </a:t>
            </a:r>
            <a:r>
              <a:rPr lang="vi-VN" sz="4000" b="1">
                <a:latin typeface="Arial" panose="020B0604020202020204" pitchFamily="34" charset="0"/>
                <a:cs typeface="Arial" panose="020B0604020202020204" pitchFamily="34" charset="0"/>
              </a:rPr>
              <a:t>File\Open As Layers </a:t>
            </a:r>
            <a:r>
              <a:rPr lang="vi-VN" sz="4000">
                <a:latin typeface="Arial" panose="020B0604020202020204" pitchFamily="34" charset="0"/>
                <a:cs typeface="Arial" panose="020B0604020202020204" pitchFamily="34" charset="0"/>
              </a:rPr>
              <a:t>để mở các ảnh còn lại.</a:t>
            </a:r>
          </a:p>
        </p:txBody>
      </p:sp>
      <p:grpSp>
        <p:nvGrpSpPr>
          <p:cNvPr id="14" name="Group 13"/>
          <p:cNvGrpSpPr/>
          <p:nvPr/>
        </p:nvGrpSpPr>
        <p:grpSpPr>
          <a:xfrm>
            <a:off x="1363980" y="4115801"/>
            <a:ext cx="16924020" cy="2862322"/>
            <a:chOff x="1363980" y="4115801"/>
            <a:chExt cx="16924020" cy="2862322"/>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1210" y="4287489"/>
              <a:ext cx="8006790" cy="2620256"/>
            </a:xfrm>
            <a:prstGeom prst="rect">
              <a:avLst/>
            </a:prstGeom>
          </p:spPr>
        </p:pic>
        <p:sp>
          <p:nvSpPr>
            <p:cNvPr id="12" name="Rectangle 11"/>
            <p:cNvSpPr/>
            <p:nvPr/>
          </p:nvSpPr>
          <p:spPr>
            <a:xfrm>
              <a:off x="1363980" y="4115801"/>
              <a:ext cx="8770620" cy="2862322"/>
            </a:xfrm>
            <a:prstGeom prst="rect">
              <a:avLst/>
            </a:prstGeom>
          </p:spPr>
          <p:txBody>
            <a:bodyPr wrap="square">
              <a:spAutoFit/>
            </a:bodyPr>
            <a:lstStyle/>
            <a:p>
              <a:pPr marL="571500" indent="-571500" algn="just">
                <a:lnSpc>
                  <a:spcPct val="150000"/>
                </a:lnSpc>
                <a:spcAft>
                  <a:spcPts val="0"/>
                </a:spcAft>
                <a:buFont typeface="Wingdings" panose="05000000000000000000" pitchFamily="2" charset="2"/>
                <a:buChar char="§"/>
              </a:pPr>
              <a:r>
                <a:rPr lang="en-US" sz="4000">
                  <a:latin typeface="Arial" panose="020B0604020202020204" pitchFamily="34" charset="0"/>
                  <a:ea typeface="Times New Roman" panose="02020603050405020304" pitchFamily="18" charset="0"/>
                  <a:cs typeface="Arial" panose="020B0604020202020204" pitchFamily="34" charset="0"/>
                </a:rPr>
                <a:t>Có thể tự thiết kế hoặc sưu tầm các ảnh tĩnh, và chỉnh sửa lại cho phù hợp (nếu cần).</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pSp>
      <p:pic>
        <p:nvPicPr>
          <p:cNvPr id="13" name="Picture 12"/>
          <p:cNvPicPr>
            <a:picLocks noChangeAspect="1"/>
          </p:cNvPicPr>
          <p:nvPr/>
        </p:nvPicPr>
        <p:blipFill>
          <a:blip r:embed="rId4"/>
          <a:stretch>
            <a:fillRect/>
          </a:stretch>
        </p:blipFill>
        <p:spPr>
          <a:xfrm>
            <a:off x="304800" y="8397076"/>
            <a:ext cx="823031" cy="1889924"/>
          </a:xfrm>
          <a:prstGeom prst="rect">
            <a:avLst/>
          </a:prstGeom>
        </p:spPr>
      </p:pic>
    </p:spTree>
    <p:extLst>
      <p:ext uri="{BB962C8B-B14F-4D97-AF65-F5344CB8AC3E}">
        <p14:creationId xmlns:p14="http://schemas.microsoft.com/office/powerpoint/2010/main" val="263470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anim calcmode="lin" valueType="num">
                                      <p:cBhvr>
                                        <p:cTn id="35" dur="500" fill="hold"/>
                                        <p:tgtEl>
                                          <p:spTgt spid="10"/>
                                        </p:tgtEl>
                                        <p:attrNameLst>
                                          <p:attrName>ppt_x</p:attrName>
                                        </p:attrNameLst>
                                      </p:cBhvr>
                                      <p:tavLst>
                                        <p:tav tm="0">
                                          <p:val>
                                            <p:strVal val="#ppt_x"/>
                                          </p:val>
                                        </p:tav>
                                        <p:tav tm="100000">
                                          <p:val>
                                            <p:strVal val="#ppt_x"/>
                                          </p:val>
                                        </p:tav>
                                      </p:tavLst>
                                    </p:anim>
                                    <p:anim calcmode="lin" valueType="num">
                                      <p:cBhvr>
                                        <p:cTn id="36"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CECD5"/>
        </a:solidFill>
        <a:effectLst/>
      </p:bgPr>
    </p:bg>
    <p:spTree>
      <p:nvGrpSpPr>
        <p:cNvPr id="1" name=""/>
        <p:cNvGrpSpPr/>
        <p:nvPr/>
      </p:nvGrpSpPr>
      <p:grpSpPr>
        <a:xfrm>
          <a:off x="0" y="0"/>
          <a:ext cx="0" cy="0"/>
          <a:chOff x="0" y="0"/>
          <a:chExt cx="0" cy="0"/>
        </a:xfrm>
      </p:grpSpPr>
      <p:sp>
        <p:nvSpPr>
          <p:cNvPr id="2" name="Pentagon 1"/>
          <p:cNvSpPr/>
          <p:nvPr/>
        </p:nvSpPr>
        <p:spPr>
          <a:xfrm>
            <a:off x="0" y="603031"/>
            <a:ext cx="2971800" cy="990600"/>
          </a:xfrm>
          <a:prstGeom prst="homePlate">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Bước 2:</a:t>
            </a:r>
            <a:endParaRPr lang="en-US" sz="4000" b="1">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3200400" y="752614"/>
            <a:ext cx="10854253" cy="707886"/>
          </a:xfrm>
          <a:prstGeom prst="rect">
            <a:avLst/>
          </a:prstGeom>
        </p:spPr>
        <p:txBody>
          <a:bodyPr wrap="none">
            <a:spAutoFit/>
          </a:bodyPr>
          <a:lstStyle/>
          <a:p>
            <a:r>
              <a:rPr lang="en-US" sz="4000">
                <a:solidFill>
                  <a:srgbClr val="C00000"/>
                </a:solidFill>
                <a:latin typeface="Arial" panose="020B0604020202020204" pitchFamily="34" charset="0"/>
                <a:cs typeface="Arial" panose="020B0604020202020204" pitchFamily="34" charset="0"/>
              </a:rPr>
              <a:t>Xây dựng kịch bản cho hiệu ứng của ảnh động</a:t>
            </a:r>
          </a:p>
        </p:txBody>
      </p:sp>
      <p:sp>
        <p:nvSpPr>
          <p:cNvPr id="4" name="Rectangle 3"/>
          <p:cNvSpPr/>
          <p:nvPr/>
        </p:nvSpPr>
        <p:spPr>
          <a:xfrm>
            <a:off x="1143000" y="1807697"/>
            <a:ext cx="15755620" cy="378565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smtClean="0">
                <a:latin typeface="Arial" panose="020B0604020202020204" pitchFamily="34" charset="0"/>
                <a:cs typeface="Arial" panose="020B0604020202020204" pitchFamily="34" charset="0"/>
              </a:rPr>
              <a:t>Cần </a:t>
            </a:r>
            <a:r>
              <a:rPr lang="vi-VN" sz="4000">
                <a:latin typeface="Arial" panose="020B0604020202020204" pitchFamily="34" charset="0"/>
                <a:cs typeface="Arial" panose="020B0604020202020204" pitchFamily="34" charset="0"/>
              </a:rPr>
              <a:t>tưởng tượng ra hoạt động của đối tượng → tạo nội dung cho từng khung hình cùng với thứ tự và thời gian xuất hiện.</a:t>
            </a:r>
          </a:p>
          <a:p>
            <a:pPr marL="571500" indent="-571500" algn="just">
              <a:lnSpc>
                <a:spcPct val="150000"/>
              </a:lnSpc>
              <a:buFont typeface="Wingdings" panose="05000000000000000000" pitchFamily="2" charset="2"/>
              <a:buChar char="§"/>
            </a:pPr>
            <a:r>
              <a:rPr lang="vi-VN" sz="4000" smtClean="0">
                <a:latin typeface="Arial" panose="020B0604020202020204" pitchFamily="34" charset="0"/>
                <a:cs typeface="Arial" panose="020B0604020202020204" pitchFamily="34" charset="0"/>
              </a:rPr>
              <a:t>Thực </a:t>
            </a:r>
            <a:r>
              <a:rPr lang="vi-VN" sz="4000">
                <a:latin typeface="Arial" panose="020B0604020202020204" pitchFamily="34" charset="0"/>
                <a:cs typeface="Arial" panose="020B0604020202020204" pitchFamily="34" charset="0"/>
              </a:rPr>
              <a:t>hiện lệnh </a:t>
            </a:r>
            <a:r>
              <a:rPr lang="vi-VN" sz="4000" b="1">
                <a:latin typeface="Arial" panose="020B0604020202020204" pitchFamily="34" charset="0"/>
                <a:cs typeface="Arial" panose="020B0604020202020204" pitchFamily="34" charset="0"/>
              </a:rPr>
              <a:t>Filters\Animation\ (for GIF) </a:t>
            </a:r>
            <a:r>
              <a:rPr lang="vi-VN" sz="4000">
                <a:latin typeface="Arial" panose="020B0604020202020204" pitchFamily="34" charset="0"/>
                <a:cs typeface="Arial" panose="020B0604020202020204" pitchFamily="34" charset="0"/>
              </a:rPr>
              <a:t>để gắn thời gian cho các khung hình (nếu cần).</a:t>
            </a:r>
          </a:p>
        </p:txBody>
      </p:sp>
      <p:grpSp>
        <p:nvGrpSpPr>
          <p:cNvPr id="9" name="Group 8"/>
          <p:cNvGrpSpPr/>
          <p:nvPr/>
        </p:nvGrpSpPr>
        <p:grpSpPr>
          <a:xfrm>
            <a:off x="3657599" y="5943086"/>
            <a:ext cx="11353800" cy="3961545"/>
            <a:chOff x="3657599" y="5943086"/>
            <a:chExt cx="11353800" cy="3961545"/>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237" r="2824" b="29682"/>
            <a:stretch/>
          </p:blipFill>
          <p:spPr>
            <a:xfrm>
              <a:off x="5609370" y="5943086"/>
              <a:ext cx="7450257" cy="3207751"/>
            </a:xfrm>
            <a:prstGeom prst="rect">
              <a:avLst/>
            </a:prstGeom>
          </p:spPr>
        </p:pic>
        <p:sp>
          <p:nvSpPr>
            <p:cNvPr id="7" name="TextBox 6"/>
            <p:cNvSpPr txBox="1"/>
            <p:nvPr/>
          </p:nvSpPr>
          <p:spPr>
            <a:xfrm>
              <a:off x="3657599" y="9258300"/>
              <a:ext cx="11353800" cy="646331"/>
            </a:xfrm>
            <a:prstGeom prst="rect">
              <a:avLst/>
            </a:prstGeom>
            <a:noFill/>
          </p:spPr>
          <p:txBody>
            <a:bodyPr wrap="square" rtlCol="0">
              <a:spAutoFit/>
            </a:bodyPr>
            <a:lstStyle/>
            <a:p>
              <a:pPr algn="ctr"/>
              <a:r>
                <a:rPr lang="vi-VN" sz="3600" i="1" smtClean="0">
                  <a:solidFill>
                    <a:srgbClr val="0070C0"/>
                  </a:solidFill>
                  <a:latin typeface="Arial" panose="020B0604020202020204" pitchFamily="34" charset="0"/>
                  <a:cs typeface="Arial" panose="020B0604020202020204" pitchFamily="34" charset="0"/>
                </a:rPr>
                <a:t>Dãy khung hình của ảnh động có quy định thời gian </a:t>
              </a:r>
              <a:endParaRPr lang="en-US" sz="3600" i="1">
                <a:solidFill>
                  <a:srgbClr val="0070C0"/>
                </a:solidFill>
                <a:latin typeface="Arial" panose="020B0604020202020204" pitchFamily="34" charset="0"/>
                <a:cs typeface="Arial" panose="020B0604020202020204" pitchFamily="34" charset="0"/>
              </a:endParaRPr>
            </a:p>
          </p:txBody>
        </p:sp>
      </p:grpSp>
      <p:pic>
        <p:nvPicPr>
          <p:cNvPr id="8" name="Picture 7"/>
          <p:cNvPicPr>
            <a:picLocks noChangeAspect="1"/>
          </p:cNvPicPr>
          <p:nvPr/>
        </p:nvPicPr>
        <p:blipFill>
          <a:blip r:embed="rId3"/>
          <a:stretch>
            <a:fillRect/>
          </a:stretch>
        </p:blipFill>
        <p:spPr>
          <a:xfrm>
            <a:off x="304800" y="8397076"/>
            <a:ext cx="823031" cy="1889924"/>
          </a:xfrm>
          <a:prstGeom prst="rect">
            <a:avLst/>
          </a:prstGeom>
        </p:spPr>
      </p:pic>
    </p:spTree>
    <p:extLst>
      <p:ext uri="{BB962C8B-B14F-4D97-AF65-F5344CB8AC3E}">
        <p14:creationId xmlns:p14="http://schemas.microsoft.com/office/powerpoint/2010/main" val="425194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500"/>
                                        <p:tgtEl>
                                          <p:spTgt spid="4">
                                            <p:txEl>
                                              <p:pRg st="1" end="1"/>
                                            </p:txEl>
                                          </p:spTgt>
                                        </p:tgtEl>
                                      </p:cBhvr>
                                    </p:animEffect>
                                    <p:anim calcmode="lin" valueType="num">
                                      <p:cBhvr>
                                        <p:cTn id="22"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4">
                                            <p:txEl>
                                              <p:pRg st="1" end="1"/>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anim calcmode="lin" valueType="num">
                                      <p:cBhvr>
                                        <p:cTn id="27" dur="500" fill="hold"/>
                                        <p:tgtEl>
                                          <p:spTgt spid="9"/>
                                        </p:tgtEl>
                                        <p:attrNameLst>
                                          <p:attrName>ppt_x</p:attrName>
                                        </p:attrNameLst>
                                      </p:cBhvr>
                                      <p:tavLst>
                                        <p:tav tm="0">
                                          <p:val>
                                            <p:strVal val="#ppt_x"/>
                                          </p:val>
                                        </p:tav>
                                        <p:tav tm="100000">
                                          <p:val>
                                            <p:strVal val="#ppt_x"/>
                                          </p:val>
                                        </p:tav>
                                      </p:tavLst>
                                    </p:anim>
                                    <p:anim calcmode="lin" valueType="num">
                                      <p:cBhvr>
                                        <p:cTn id="28"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CECD5"/>
        </a:solidFill>
        <a:effectLst/>
      </p:bgPr>
    </p:bg>
    <p:spTree>
      <p:nvGrpSpPr>
        <p:cNvPr id="1" name=""/>
        <p:cNvGrpSpPr/>
        <p:nvPr/>
      </p:nvGrpSpPr>
      <p:grpSpPr>
        <a:xfrm>
          <a:off x="0" y="0"/>
          <a:ext cx="0" cy="0"/>
          <a:chOff x="0" y="0"/>
          <a:chExt cx="0" cy="0"/>
        </a:xfrm>
      </p:grpSpPr>
      <p:sp>
        <p:nvSpPr>
          <p:cNvPr id="2" name="Pentagon 1"/>
          <p:cNvSpPr/>
          <p:nvPr/>
        </p:nvSpPr>
        <p:spPr>
          <a:xfrm>
            <a:off x="0" y="603031"/>
            <a:ext cx="2971800" cy="990600"/>
          </a:xfrm>
          <a:prstGeom prst="homePlate">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Bước 3:</a:t>
            </a:r>
            <a:endParaRPr lang="en-US" sz="4000" b="1">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3200400" y="752614"/>
            <a:ext cx="3522118" cy="707886"/>
          </a:xfrm>
          <a:prstGeom prst="rect">
            <a:avLst/>
          </a:prstGeom>
        </p:spPr>
        <p:txBody>
          <a:bodyPr wrap="none">
            <a:spAutoFit/>
          </a:bodyPr>
          <a:lstStyle/>
          <a:p>
            <a:r>
              <a:rPr lang="en-US" sz="4000">
                <a:solidFill>
                  <a:srgbClr val="C00000"/>
                </a:solidFill>
                <a:latin typeface="Arial" panose="020B0604020202020204" pitchFamily="34" charset="0"/>
                <a:cs typeface="Arial" panose="020B0604020202020204" pitchFamily="34" charset="0"/>
              </a:rPr>
              <a:t>Xuất ảnh động</a:t>
            </a:r>
          </a:p>
        </p:txBody>
      </p:sp>
      <p:pic>
        <p:nvPicPr>
          <p:cNvPr id="8" name="Picture 7"/>
          <p:cNvPicPr>
            <a:picLocks noChangeAspect="1"/>
          </p:cNvPicPr>
          <p:nvPr/>
        </p:nvPicPr>
        <p:blipFill>
          <a:blip r:embed="rId2"/>
          <a:stretch>
            <a:fillRect/>
          </a:stretch>
        </p:blipFill>
        <p:spPr>
          <a:xfrm>
            <a:off x="304800" y="8397076"/>
            <a:ext cx="823031" cy="1889924"/>
          </a:xfrm>
          <a:prstGeom prst="rect">
            <a:avLst/>
          </a:prstGeom>
        </p:spPr>
      </p:pic>
      <p:sp>
        <p:nvSpPr>
          <p:cNvPr id="5" name="Rectangle 4"/>
          <p:cNvSpPr/>
          <p:nvPr/>
        </p:nvSpPr>
        <p:spPr>
          <a:xfrm>
            <a:off x="1485900" y="1790700"/>
            <a:ext cx="9563100" cy="2862322"/>
          </a:xfrm>
          <a:prstGeom prst="rect">
            <a:avLst/>
          </a:prstGeom>
        </p:spPr>
        <p:txBody>
          <a:bodyPr wrap="square">
            <a:spAutoFit/>
          </a:bodyPr>
          <a:lstStyle/>
          <a:p>
            <a:pPr marL="742950" indent="-742950" algn="just">
              <a:lnSpc>
                <a:spcPct val="150000"/>
              </a:lnSpc>
              <a:spcAft>
                <a:spcPts val="0"/>
              </a:spcAft>
              <a:buFont typeface="Wingdings" panose="05000000000000000000" pitchFamily="2" charset="2"/>
              <a:buChar char="§"/>
            </a:pPr>
            <a:r>
              <a:rPr lang="en-US" sz="4000">
                <a:latin typeface="Arial" panose="020B0604020202020204" pitchFamily="34" charset="0"/>
                <a:ea typeface="Times New Roman" panose="02020603050405020304" pitchFamily="18" charset="0"/>
                <a:cs typeface="Arial" panose="020B0604020202020204" pitchFamily="34" charset="0"/>
              </a:rPr>
              <a:t>Thực hiện </a:t>
            </a:r>
            <a:r>
              <a:rPr lang="en-US" sz="4000">
                <a:latin typeface="Arial" panose="020B0604020202020204" pitchFamily="34" charset="0"/>
                <a:ea typeface="Times New Roman" panose="02020603050405020304" pitchFamily="18" charset="0"/>
                <a:cs typeface="Arial" panose="020B0604020202020204" pitchFamily="34" charset="0"/>
              </a:rPr>
              <a:t>lệnh </a:t>
            </a:r>
            <a:r>
              <a:rPr lang="en-US" sz="4000" b="1" smtClean="0">
                <a:latin typeface="Arial" panose="020B0604020202020204" pitchFamily="34" charset="0"/>
                <a:ea typeface="Times New Roman" panose="02020603050405020304" pitchFamily="18" charset="0"/>
                <a:cs typeface="Arial" panose="020B0604020202020204" pitchFamily="34" charset="0"/>
              </a:rPr>
              <a:t>Filters</a:t>
            </a:r>
            <a:r>
              <a:rPr lang="vi-VN" sz="4000" b="1" smtClean="0">
                <a:latin typeface="Arial" panose="020B0604020202020204" pitchFamily="34" charset="0"/>
                <a:ea typeface="Times New Roman" panose="02020603050405020304" pitchFamily="18" charset="0"/>
                <a:cs typeface="Arial" panose="020B0604020202020204" pitchFamily="34" charset="0"/>
              </a:rPr>
              <a:t>\ </a:t>
            </a:r>
            <a:r>
              <a:rPr lang="en-US" sz="4000" b="1" smtClean="0">
                <a:latin typeface="Arial" panose="020B0604020202020204" pitchFamily="34" charset="0"/>
                <a:ea typeface="Times New Roman" panose="02020603050405020304" pitchFamily="18" charset="0"/>
                <a:cs typeface="Arial" panose="020B0604020202020204" pitchFamily="34" charset="0"/>
              </a:rPr>
              <a:t>Animation\</a:t>
            </a:r>
            <a:r>
              <a:rPr lang="vi-VN" sz="4000" b="1" smtClean="0">
                <a:latin typeface="Arial" panose="020B0604020202020204" pitchFamily="34" charset="0"/>
                <a:ea typeface="Times New Roman" panose="02020603050405020304" pitchFamily="18" charset="0"/>
                <a:cs typeface="Arial" panose="020B0604020202020204" pitchFamily="34" charset="0"/>
              </a:rPr>
              <a:t> </a:t>
            </a:r>
            <a:r>
              <a:rPr lang="en-US" sz="4000" b="1" smtClean="0">
                <a:latin typeface="Arial" panose="020B0604020202020204" pitchFamily="34" charset="0"/>
                <a:ea typeface="Times New Roman" panose="02020603050405020304" pitchFamily="18" charset="0"/>
                <a:cs typeface="Arial" panose="020B0604020202020204" pitchFamily="34" charset="0"/>
              </a:rPr>
              <a:t>Playback</a:t>
            </a:r>
            <a:r>
              <a:rPr lang="en-US" sz="4000" smtClean="0">
                <a:latin typeface="Arial" panose="020B0604020202020204" pitchFamily="34" charset="0"/>
                <a:ea typeface="Times New Roman" panose="02020603050405020304" pitchFamily="18" charset="0"/>
                <a:cs typeface="Arial" panose="020B0604020202020204" pitchFamily="34" charset="0"/>
              </a:rPr>
              <a:t> </a:t>
            </a:r>
            <a:r>
              <a:rPr lang="en-US" sz="4000">
                <a:latin typeface="Arial" panose="020B0604020202020204" pitchFamily="34" charset="0"/>
                <a:ea typeface="Times New Roman" panose="02020603050405020304" pitchFamily="18" charset="0"/>
                <a:cs typeface="Arial" panose="020B0604020202020204" pitchFamily="34" charset="0"/>
              </a:rPr>
              <a:t>để xem trước ảnh động (nếu cần).</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9" name="Rectangle 8"/>
          <p:cNvSpPr/>
          <p:nvPr/>
        </p:nvSpPr>
        <p:spPr>
          <a:xfrm>
            <a:off x="1485900" y="4686042"/>
            <a:ext cx="9715500" cy="1938992"/>
          </a:xfrm>
          <a:prstGeom prst="rect">
            <a:avLst/>
          </a:prstGeom>
        </p:spPr>
        <p:txBody>
          <a:bodyPr wrap="square">
            <a:spAutoFit/>
          </a:bodyPr>
          <a:lstStyle/>
          <a:p>
            <a:pPr marL="571500" indent="-571500" algn="just">
              <a:lnSpc>
                <a:spcPct val="150000"/>
              </a:lnSpc>
              <a:spcAft>
                <a:spcPts val="0"/>
              </a:spcAft>
              <a:buFont typeface="Wingdings" panose="05000000000000000000" pitchFamily="2" charset="2"/>
              <a:buChar char="§"/>
            </a:pPr>
            <a:r>
              <a:rPr lang="en-US" sz="4000">
                <a:latin typeface="Arial" panose="020B0604020202020204" pitchFamily="34" charset="0"/>
                <a:ea typeface="Times New Roman" panose="02020603050405020304" pitchFamily="18" charset="0"/>
                <a:cs typeface="Arial" panose="020B0604020202020204" pitchFamily="34" charset="0"/>
              </a:rPr>
              <a:t>Thực hiện lệnh </a:t>
            </a:r>
            <a:r>
              <a:rPr lang="en-US" sz="4000" b="1">
                <a:latin typeface="Arial" panose="020B0604020202020204" pitchFamily="34" charset="0"/>
                <a:ea typeface="Times New Roman" panose="02020603050405020304" pitchFamily="18" charset="0"/>
                <a:cs typeface="Arial" panose="020B0604020202020204" pitchFamily="34" charset="0"/>
              </a:rPr>
              <a:t>File\Export As</a:t>
            </a:r>
            <a:r>
              <a:rPr lang="en-US" sz="4000">
                <a:latin typeface="Arial" panose="020B0604020202020204" pitchFamily="34" charset="0"/>
                <a:ea typeface="Times New Roman" panose="02020603050405020304" pitchFamily="18" charset="0"/>
                <a:cs typeface="Arial" panose="020B0604020202020204" pitchFamily="34" charset="0"/>
              </a:rPr>
              <a:t> để xuất ảnh động sang tệp định dạng GIF.</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11000" y="1442720"/>
            <a:ext cx="5638800" cy="2940776"/>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9076" y="6896997"/>
            <a:ext cx="6756747" cy="2470277"/>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11000" y="4639756"/>
            <a:ext cx="5654040" cy="5647244"/>
          </a:xfrm>
          <a:prstGeom prst="rect">
            <a:avLst/>
          </a:prstGeom>
        </p:spPr>
      </p:pic>
    </p:spTree>
    <p:extLst>
      <p:ext uri="{BB962C8B-B14F-4D97-AF65-F5344CB8AC3E}">
        <p14:creationId xmlns:p14="http://schemas.microsoft.com/office/powerpoint/2010/main" val="18374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anim calcmode="lin" valueType="num">
                                      <p:cBhvr>
                                        <p:cTn id="17" dur="500" fill="hold"/>
                                        <p:tgtEl>
                                          <p:spTgt spid="5"/>
                                        </p:tgtEl>
                                        <p:attrNameLst>
                                          <p:attrName>ppt_x</p:attrName>
                                        </p:attrNameLst>
                                      </p:cBhvr>
                                      <p:tavLst>
                                        <p:tav tm="0">
                                          <p:val>
                                            <p:strVal val="#ppt_x"/>
                                          </p:val>
                                        </p:tav>
                                        <p:tav tm="100000">
                                          <p:val>
                                            <p:strVal val="#ppt_x"/>
                                          </p:val>
                                        </p:tav>
                                      </p:tavLst>
                                    </p:anim>
                                    <p:anim calcmode="lin" valueType="num">
                                      <p:cBhvr>
                                        <p:cTn id="18" dur="500" fill="hold"/>
                                        <p:tgtEl>
                                          <p:spTgt spid="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anim calcmode="lin" valueType="num">
                                      <p:cBhvr>
                                        <p:cTn id="22" dur="500" fill="hold"/>
                                        <p:tgtEl>
                                          <p:spTgt spid="10"/>
                                        </p:tgtEl>
                                        <p:attrNameLst>
                                          <p:attrName>ppt_x</p:attrName>
                                        </p:attrNameLst>
                                      </p:cBhvr>
                                      <p:tavLst>
                                        <p:tav tm="0">
                                          <p:val>
                                            <p:strVal val="#ppt_x"/>
                                          </p:val>
                                        </p:tav>
                                        <p:tav tm="100000">
                                          <p:val>
                                            <p:strVal val="#ppt_x"/>
                                          </p:val>
                                        </p:tav>
                                      </p:tavLst>
                                    </p:anim>
                                    <p:anim calcmode="lin" valueType="num">
                                      <p:cBhvr>
                                        <p:cTn id="23"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anim calcmode="lin" valueType="num">
                                      <p:cBhvr>
                                        <p:cTn id="29" dur="500" fill="hold"/>
                                        <p:tgtEl>
                                          <p:spTgt spid="9"/>
                                        </p:tgtEl>
                                        <p:attrNameLst>
                                          <p:attrName>ppt_x</p:attrName>
                                        </p:attrNameLst>
                                      </p:cBhvr>
                                      <p:tavLst>
                                        <p:tav tm="0">
                                          <p:val>
                                            <p:strVal val="#ppt_x"/>
                                          </p:val>
                                        </p:tav>
                                        <p:tav tm="100000">
                                          <p:val>
                                            <p:strVal val="#ppt_x"/>
                                          </p:val>
                                        </p:tav>
                                      </p:tavLst>
                                    </p:anim>
                                    <p:anim calcmode="lin" valueType="num">
                                      <p:cBhvr>
                                        <p:cTn id="30" dur="5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anim calcmode="lin" valueType="num">
                                      <p:cBhvr>
                                        <p:cTn id="34" dur="500" fill="hold"/>
                                        <p:tgtEl>
                                          <p:spTgt spid="11"/>
                                        </p:tgtEl>
                                        <p:attrNameLst>
                                          <p:attrName>ppt_x</p:attrName>
                                        </p:attrNameLst>
                                      </p:cBhvr>
                                      <p:tavLst>
                                        <p:tav tm="0">
                                          <p:val>
                                            <p:strVal val="#ppt_x"/>
                                          </p:val>
                                        </p:tav>
                                        <p:tav tm="100000">
                                          <p:val>
                                            <p:strVal val="#ppt_x"/>
                                          </p:val>
                                        </p:tav>
                                      </p:tavLst>
                                    </p:anim>
                                    <p:anim calcmode="lin" valueType="num">
                                      <p:cBhvr>
                                        <p:cTn id="35" dur="500" fill="hold"/>
                                        <p:tgtEl>
                                          <p:spTgt spid="11"/>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anim calcmode="lin" valueType="num">
                                      <p:cBhvr>
                                        <p:cTn id="39" dur="500" fill="hold"/>
                                        <p:tgtEl>
                                          <p:spTgt spid="12"/>
                                        </p:tgtEl>
                                        <p:attrNameLst>
                                          <p:attrName>ppt_x</p:attrName>
                                        </p:attrNameLst>
                                      </p:cBhvr>
                                      <p:tavLst>
                                        <p:tav tm="0">
                                          <p:val>
                                            <p:strVal val="#ppt_x"/>
                                          </p:val>
                                        </p:tav>
                                        <p:tav tm="100000">
                                          <p:val>
                                            <p:strVal val="#ppt_x"/>
                                          </p:val>
                                        </p:tav>
                                      </p:tavLst>
                                    </p:anim>
                                    <p:anim calcmode="lin" valueType="num">
                                      <p:cBhvr>
                                        <p:cTn id="40"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DEFE3"/>
        </a:solidFill>
        <a:effectLst/>
      </p:bgPr>
    </p:bg>
    <p:spTree>
      <p:nvGrpSpPr>
        <p:cNvPr id="1" name=""/>
        <p:cNvGrpSpPr/>
        <p:nvPr/>
      </p:nvGrpSpPr>
      <p:grpSpPr>
        <a:xfrm>
          <a:off x="0" y="0"/>
          <a:ext cx="0" cy="0"/>
          <a:chOff x="0" y="0"/>
          <a:chExt cx="0" cy="0"/>
        </a:xfrm>
      </p:grpSpPr>
      <p:sp>
        <p:nvSpPr>
          <p:cNvPr id="13" name="Freeform 10"/>
          <p:cNvSpPr/>
          <p:nvPr/>
        </p:nvSpPr>
        <p:spPr>
          <a:xfrm rot="3895077">
            <a:off x="7342326" y="746135"/>
            <a:ext cx="3069951" cy="3108686"/>
          </a:xfrm>
          <a:custGeom>
            <a:avLst/>
            <a:gdLst/>
            <a:ahLst/>
            <a:cxnLst/>
            <a:rect l="l" t="t" r="r" b="b"/>
            <a:pathLst>
              <a:path w="1698605" h="1627573">
                <a:moveTo>
                  <a:pt x="0" y="0"/>
                </a:moveTo>
                <a:lnTo>
                  <a:pt x="1698605" y="0"/>
                </a:lnTo>
                <a:lnTo>
                  <a:pt x="1698605" y="1627573"/>
                </a:lnTo>
                <a:lnTo>
                  <a:pt x="0" y="1627573"/>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2" name="Freeform 2"/>
          <p:cNvSpPr/>
          <p:nvPr/>
        </p:nvSpPr>
        <p:spPr>
          <a:xfrm>
            <a:off x="12387082" y="4018427"/>
            <a:ext cx="8582150" cy="6704805"/>
          </a:xfrm>
          <a:custGeom>
            <a:avLst/>
            <a:gdLst/>
            <a:ahLst/>
            <a:cxnLst/>
            <a:rect l="l" t="t" r="r" b="b"/>
            <a:pathLst>
              <a:path w="8582150" h="6704805">
                <a:moveTo>
                  <a:pt x="0" y="0"/>
                </a:moveTo>
                <a:lnTo>
                  <a:pt x="8582150" y="0"/>
                </a:lnTo>
                <a:lnTo>
                  <a:pt x="8582150" y="6704805"/>
                </a:lnTo>
                <a:lnTo>
                  <a:pt x="0" y="6704805"/>
                </a:lnTo>
                <a:lnTo>
                  <a:pt x="0" y="0"/>
                </a:lnTo>
                <a:close/>
              </a:path>
            </a:pathLst>
          </a:custGeom>
          <a:blipFill>
            <a:blip r:embed="rId8"/>
            <a:stretch>
              <a:fillRect/>
            </a:stretch>
          </a:blipFill>
        </p:spPr>
      </p:sp>
      <p:sp>
        <p:nvSpPr>
          <p:cNvPr id="3" name="Freeform 3"/>
          <p:cNvSpPr/>
          <p:nvPr/>
        </p:nvSpPr>
        <p:spPr>
          <a:xfrm rot="-846053">
            <a:off x="438578" y="5935816"/>
            <a:ext cx="2728963" cy="6440030"/>
          </a:xfrm>
          <a:custGeom>
            <a:avLst/>
            <a:gdLst/>
            <a:ahLst/>
            <a:cxnLst/>
            <a:rect l="l" t="t" r="r" b="b"/>
            <a:pathLst>
              <a:path w="3749449" h="8848257">
                <a:moveTo>
                  <a:pt x="0" y="0"/>
                </a:moveTo>
                <a:lnTo>
                  <a:pt x="3749449" y="0"/>
                </a:lnTo>
                <a:lnTo>
                  <a:pt x="3749449" y="8848257"/>
                </a:lnTo>
                <a:lnTo>
                  <a:pt x="0" y="8848257"/>
                </a:lnTo>
                <a:lnTo>
                  <a:pt x="0" y="0"/>
                </a:lnTo>
                <a:close/>
              </a:path>
            </a:pathLst>
          </a:custGeom>
          <a:blipFill>
            <a:blip r:embed="rId9"/>
            <a:stretch>
              <a:fillRect/>
            </a:stretch>
          </a:blipFill>
        </p:spPr>
      </p:sp>
      <p:sp>
        <p:nvSpPr>
          <p:cNvPr id="9" name="TextBox 8"/>
          <p:cNvSpPr txBox="1"/>
          <p:nvPr/>
        </p:nvSpPr>
        <p:spPr>
          <a:xfrm>
            <a:off x="8077200" y="1577204"/>
            <a:ext cx="1600200" cy="1446550"/>
          </a:xfrm>
          <a:prstGeom prst="rect">
            <a:avLst/>
          </a:prstGeom>
          <a:noFill/>
        </p:spPr>
        <p:txBody>
          <a:bodyPr wrap="square" rtlCol="0">
            <a:spAutoFit/>
          </a:bodyPr>
          <a:lstStyle/>
          <a:p>
            <a:pPr algn="ctr"/>
            <a:r>
              <a:rPr lang="vi-VN" sz="8800" b="1" smtClean="0">
                <a:solidFill>
                  <a:prstClr val="black"/>
                </a:solidFill>
                <a:cs typeface="Arial" panose="020B0604020202020204" pitchFamily="34" charset="0"/>
              </a:rPr>
              <a:t>03</a:t>
            </a:r>
            <a:endParaRPr lang="en-US" sz="8800" b="1">
              <a:solidFill>
                <a:prstClr val="black"/>
              </a:solidFill>
              <a:latin typeface="Arial" panose="020B0604020202020204" pitchFamily="34" charset="0"/>
              <a:cs typeface="Arial" panose="020B0604020202020204" pitchFamily="34" charset="0"/>
            </a:endParaRPr>
          </a:p>
        </p:txBody>
      </p:sp>
      <p:sp>
        <p:nvSpPr>
          <p:cNvPr id="10" name="Rectangle 9"/>
          <p:cNvSpPr/>
          <p:nvPr/>
        </p:nvSpPr>
        <p:spPr>
          <a:xfrm>
            <a:off x="2782398" y="3754199"/>
            <a:ext cx="12189803" cy="5404172"/>
          </a:xfrm>
          <a:prstGeom prst="rect">
            <a:avLst/>
          </a:prstGeom>
        </p:spPr>
        <p:txBody>
          <a:bodyPr wrap="square">
            <a:spAutoFit/>
          </a:bodyPr>
          <a:lstStyle/>
          <a:p>
            <a:pPr algn="ctr">
              <a:lnSpc>
                <a:spcPct val="150000"/>
              </a:lnSpc>
            </a:pPr>
            <a:r>
              <a:rPr lang="en-US" sz="8000" b="1" smtClean="0">
                <a:latin typeface="Arial" panose="020B0604020202020204" pitchFamily="34" charset="0"/>
                <a:cs typeface="Arial" panose="020B0604020202020204" pitchFamily="34" charset="0"/>
              </a:rPr>
              <a:t>TẠO ẢNH ĐỘNG VỚI HIỆU ỨNG CÓ SẴN TRONG GIMP</a:t>
            </a:r>
            <a:endParaRPr lang="en-US" sz="8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267157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CECD5"/>
        </a:solidFill>
        <a:effectLst/>
      </p:bgPr>
    </p:bg>
    <p:spTree>
      <p:nvGrpSpPr>
        <p:cNvPr id="1" name=""/>
        <p:cNvGrpSpPr/>
        <p:nvPr/>
      </p:nvGrpSpPr>
      <p:grpSpPr>
        <a:xfrm>
          <a:off x="0" y="0"/>
          <a:ext cx="0" cy="0"/>
          <a:chOff x="0" y="0"/>
          <a:chExt cx="0" cy="0"/>
        </a:xfrm>
      </p:grpSpPr>
      <p:grpSp>
        <p:nvGrpSpPr>
          <p:cNvPr id="5" name="Group 4"/>
          <p:cNvGrpSpPr/>
          <p:nvPr/>
        </p:nvGrpSpPr>
        <p:grpSpPr>
          <a:xfrm>
            <a:off x="1371600" y="876300"/>
            <a:ext cx="4577038" cy="1345861"/>
            <a:chOff x="1038881" y="524552"/>
            <a:chExt cx="4577038" cy="1345861"/>
          </a:xfrm>
        </p:grpSpPr>
        <p:sp>
          <p:nvSpPr>
            <p:cNvPr id="4" name="Rounded Rectangle 3"/>
            <p:cNvSpPr/>
            <p:nvPr/>
          </p:nvSpPr>
          <p:spPr>
            <a:xfrm>
              <a:off x="1645963" y="723900"/>
              <a:ext cx="3969956" cy="993747"/>
            </a:xfrm>
            <a:prstGeom prst="roundRect">
              <a:avLst/>
            </a:prstGeom>
            <a:solidFill>
              <a:schemeClr val="accent5">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smtClean="0">
                  <a:solidFill>
                    <a:prstClr val="white"/>
                  </a:solidFill>
                  <a:cs typeface="Arial" panose="020B0604020202020204" pitchFamily="34" charset="0"/>
                </a:rPr>
                <a:t>   Hoạt </a:t>
              </a:r>
              <a:r>
                <a:rPr lang="vi-VN" sz="4000" b="1" smtClean="0">
                  <a:solidFill>
                    <a:prstClr val="white"/>
                  </a:solidFill>
                  <a:cs typeface="Arial" panose="020B0604020202020204" pitchFamily="34" charset="0"/>
                </a:rPr>
                <a:t>động </a:t>
              </a:r>
              <a:r>
                <a:rPr lang="vi-VN" sz="4000" b="1" smtClean="0">
                  <a:solidFill>
                    <a:prstClr val="white"/>
                  </a:solidFill>
                  <a:cs typeface="Arial" panose="020B0604020202020204" pitchFamily="34" charset="0"/>
                </a:rPr>
                <a:t>2</a:t>
              </a:r>
              <a:endParaRPr lang="en-US" sz="4000" b="1">
                <a:solidFill>
                  <a:prstClr val="white"/>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1038881" y="524552"/>
              <a:ext cx="1181208" cy="1345861"/>
            </a:xfrm>
            <a:prstGeom prst="rect">
              <a:avLst/>
            </a:prstGeom>
          </p:spPr>
        </p:pic>
      </p:grpSp>
      <p:grpSp>
        <p:nvGrpSpPr>
          <p:cNvPr id="8" name="Group 7"/>
          <p:cNvGrpSpPr/>
          <p:nvPr/>
        </p:nvGrpSpPr>
        <p:grpSpPr>
          <a:xfrm>
            <a:off x="1600200" y="2933700"/>
            <a:ext cx="8336237" cy="6400800"/>
            <a:chOff x="1645963" y="2628900"/>
            <a:chExt cx="8336237" cy="6400800"/>
          </a:xfrm>
        </p:grpSpPr>
        <p:sp>
          <p:nvSpPr>
            <p:cNvPr id="7" name="Folded Corner 6"/>
            <p:cNvSpPr/>
            <p:nvPr/>
          </p:nvSpPr>
          <p:spPr>
            <a:xfrm>
              <a:off x="1645963" y="2628900"/>
              <a:ext cx="8336237" cy="6400800"/>
            </a:xfrm>
            <a:prstGeom prst="foldedCorner">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2221240" y="3238500"/>
              <a:ext cx="7185682" cy="4708981"/>
            </a:xfrm>
            <a:prstGeom prst="rect">
              <a:avLst/>
            </a:prstGeom>
          </p:spPr>
          <p:txBody>
            <a:bodyPr wrap="square">
              <a:spAutoFit/>
            </a:bodyPr>
            <a:lstStyle/>
            <a:p>
              <a:pPr algn="just">
                <a:lnSpc>
                  <a:spcPct val="150000"/>
                </a:lnSpc>
                <a:spcAft>
                  <a:spcPts val="0"/>
                </a:spcAft>
              </a:pPr>
              <a:r>
                <a:rPr lang="en-US" sz="4000">
                  <a:latin typeface="Arial" panose="020B0604020202020204" pitchFamily="34" charset="0"/>
                  <a:ea typeface="Times New Roman" panose="02020603050405020304" pitchFamily="18" charset="0"/>
                  <a:cs typeface="Arial" panose="020B0604020202020204" pitchFamily="34" charset="0"/>
                </a:rPr>
                <a:t>Lệnh </a:t>
              </a:r>
              <a:r>
                <a:rPr lang="en-US" sz="4000" b="1">
                  <a:latin typeface="Arial" panose="020B0604020202020204" pitchFamily="34" charset="0"/>
                  <a:ea typeface="Times New Roman" panose="02020603050405020304" pitchFamily="18" charset="0"/>
                  <a:cs typeface="Arial" panose="020B0604020202020204" pitchFamily="34" charset="0"/>
                </a:rPr>
                <a:t>Filters\Animation </a:t>
              </a:r>
              <a:r>
                <a:rPr lang="en-US" sz="4000">
                  <a:latin typeface="Arial" panose="020B0604020202020204" pitchFamily="34" charset="0"/>
                  <a:ea typeface="Times New Roman" panose="02020603050405020304" pitchFamily="18" charset="0"/>
                  <a:cs typeface="Arial" panose="020B0604020202020204" pitchFamily="34" charset="0"/>
                </a:rPr>
                <a:t>của GIMP cung cấp một số hiệu ứng để tạo ảnh động. Hãy khám phá các hiệu ứng có sẵn trong GIMP để tạo ảnh động.</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gr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22500" y="647699"/>
            <a:ext cx="2965500" cy="1421695"/>
          </a:xfrm>
          <a:prstGeom prst="rect">
            <a:avLst/>
          </a:prstGeom>
        </p:spPr>
      </p:pic>
      <p:pic>
        <p:nvPicPr>
          <p:cNvPr id="2" name="Picture 1"/>
          <p:cNvPicPr>
            <a:picLocks noChangeAspect="1"/>
          </p:cNvPicPr>
          <p:nvPr/>
        </p:nvPicPr>
        <p:blipFill>
          <a:blip r:embed="rId4"/>
          <a:stretch>
            <a:fillRect/>
          </a:stretch>
        </p:blipFill>
        <p:spPr>
          <a:xfrm>
            <a:off x="10521874" y="2705100"/>
            <a:ext cx="7059538" cy="7315200"/>
          </a:xfrm>
          <a:prstGeom prst="rect">
            <a:avLst/>
          </a:prstGeom>
        </p:spPr>
      </p:pic>
    </p:spTree>
    <p:extLst>
      <p:ext uri="{BB962C8B-B14F-4D97-AF65-F5344CB8AC3E}">
        <p14:creationId xmlns:p14="http://schemas.microsoft.com/office/powerpoint/2010/main" val="114978511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CECD5"/>
        </a:solidFill>
        <a:effectLst/>
      </p:bgPr>
    </p:bg>
    <p:spTree>
      <p:nvGrpSpPr>
        <p:cNvPr id="1" name=""/>
        <p:cNvGrpSpPr/>
        <p:nvPr/>
      </p:nvGrpSpPr>
      <p:grpSpPr>
        <a:xfrm>
          <a:off x="0" y="0"/>
          <a:ext cx="0" cy="0"/>
          <a:chOff x="0" y="0"/>
          <a:chExt cx="0" cy="0"/>
        </a:xfrm>
      </p:grpSpPr>
      <p:grpSp>
        <p:nvGrpSpPr>
          <p:cNvPr id="2" name="Group 1"/>
          <p:cNvGrpSpPr/>
          <p:nvPr/>
        </p:nvGrpSpPr>
        <p:grpSpPr>
          <a:xfrm>
            <a:off x="1363980" y="548093"/>
            <a:ext cx="2748280" cy="1981200"/>
            <a:chOff x="1295400" y="723900"/>
            <a:chExt cx="3566529" cy="198120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723900"/>
              <a:ext cx="3566529" cy="1981200"/>
            </a:xfrm>
            <a:prstGeom prst="rect">
              <a:avLst/>
            </a:prstGeom>
          </p:spPr>
        </p:pic>
        <p:sp>
          <p:nvSpPr>
            <p:cNvPr id="4" name="TextBox 3"/>
            <p:cNvSpPr txBox="1"/>
            <p:nvPr/>
          </p:nvSpPr>
          <p:spPr>
            <a:xfrm>
              <a:off x="1821364" y="1181100"/>
              <a:ext cx="2514600" cy="769441"/>
            </a:xfrm>
            <a:prstGeom prst="rect">
              <a:avLst/>
            </a:prstGeom>
            <a:noFill/>
          </p:spPr>
          <p:txBody>
            <a:bodyPr wrap="square" rtlCol="0">
              <a:spAutoFit/>
            </a:bodyPr>
            <a:lstStyle/>
            <a:p>
              <a:pPr algn="ctr"/>
              <a:r>
                <a:rPr lang="vi-VN" sz="4400" b="1" smtClean="0">
                  <a:solidFill>
                    <a:prstClr val="black"/>
                  </a:solidFill>
                  <a:cs typeface="Arial" panose="020B0604020202020204" pitchFamily="34" charset="0"/>
                </a:rPr>
                <a:t>Gợi ý</a:t>
              </a:r>
              <a:endParaRPr lang="en-US" sz="4400" b="1">
                <a:solidFill>
                  <a:prstClr val="black"/>
                </a:solidFill>
                <a:latin typeface="Arial" panose="020B0604020202020204" pitchFamily="34" charset="0"/>
                <a:cs typeface="Arial" panose="020B0604020202020204" pitchFamily="34" charset="0"/>
              </a:endParaRPr>
            </a:p>
          </p:txBody>
        </p:sp>
      </p:grpSp>
      <p:sp>
        <p:nvSpPr>
          <p:cNvPr id="5" name="Rectangle 4"/>
          <p:cNvSpPr/>
          <p:nvPr/>
        </p:nvSpPr>
        <p:spPr>
          <a:xfrm>
            <a:off x="4777767" y="590301"/>
            <a:ext cx="11529033" cy="1938992"/>
          </a:xfrm>
          <a:prstGeom prst="rect">
            <a:avLst/>
          </a:prstGeom>
        </p:spPr>
        <p:txBody>
          <a:bodyPr wrap="square">
            <a:spAutoFit/>
          </a:bodyPr>
          <a:lstStyle/>
          <a:p>
            <a:pPr algn="just">
              <a:lnSpc>
                <a:spcPct val="150000"/>
              </a:lnSpc>
            </a:pPr>
            <a:r>
              <a:rPr lang="vi-VN" sz="4000" b="1" smtClean="0">
                <a:solidFill>
                  <a:prstClr val="black"/>
                </a:solidFill>
                <a:cs typeface="Arial" panose="020B0604020202020204" pitchFamily="34" charset="0"/>
              </a:rPr>
              <a:t>Các bước t</a:t>
            </a:r>
            <a:r>
              <a:rPr lang="en-US" sz="4000" b="1" smtClean="0">
                <a:solidFill>
                  <a:prstClr val="black"/>
                </a:solidFill>
                <a:latin typeface="Arial" panose="020B0604020202020204" pitchFamily="34" charset="0"/>
                <a:cs typeface="Arial" panose="020B0604020202020204" pitchFamily="34" charset="0"/>
              </a:rPr>
              <a:t>ạo </a:t>
            </a:r>
            <a:r>
              <a:rPr lang="en-US" sz="4000" b="1">
                <a:solidFill>
                  <a:prstClr val="black"/>
                </a:solidFill>
                <a:latin typeface="Arial" panose="020B0604020202020204" pitchFamily="34" charset="0"/>
                <a:cs typeface="Arial" panose="020B0604020202020204" pitchFamily="34" charset="0"/>
              </a:rPr>
              <a:t>ảnh động với hiệu </a:t>
            </a:r>
            <a:r>
              <a:rPr lang="en-US" sz="4000" b="1">
                <a:solidFill>
                  <a:prstClr val="black"/>
                </a:solidFill>
                <a:latin typeface="Arial" panose="020B0604020202020204" pitchFamily="34" charset="0"/>
                <a:cs typeface="Arial" panose="020B0604020202020204" pitchFamily="34" charset="0"/>
              </a:rPr>
              <a:t>ứng </a:t>
            </a:r>
            <a:r>
              <a:rPr lang="vi-VN" sz="4000" b="1" smtClean="0">
                <a:solidFill>
                  <a:prstClr val="black"/>
                </a:solidFill>
                <a:latin typeface="Arial" panose="020B0604020202020204" pitchFamily="34" charset="0"/>
                <a:cs typeface="Arial" panose="020B0604020202020204" pitchFamily="34" charset="0"/>
              </a:rPr>
              <a:t>có sẵn </a:t>
            </a:r>
            <a:r>
              <a:rPr lang="en-US" sz="4000" b="1" smtClean="0">
                <a:solidFill>
                  <a:prstClr val="black"/>
                </a:solidFill>
                <a:latin typeface="Arial" panose="020B0604020202020204" pitchFamily="34" charset="0"/>
                <a:cs typeface="Arial" panose="020B0604020202020204" pitchFamily="34" charset="0"/>
              </a:rPr>
              <a:t>trong </a:t>
            </a:r>
            <a:r>
              <a:rPr lang="en-US" sz="4000" b="1">
                <a:solidFill>
                  <a:prstClr val="black"/>
                </a:solidFill>
                <a:latin typeface="Arial" panose="020B0604020202020204" pitchFamily="34" charset="0"/>
                <a:cs typeface="Arial" panose="020B0604020202020204" pitchFamily="34" charset="0"/>
              </a:rPr>
              <a:t>GIMP</a:t>
            </a:r>
          </a:p>
        </p:txBody>
      </p:sp>
      <p:sp>
        <p:nvSpPr>
          <p:cNvPr id="6" name="Pentagon 5"/>
          <p:cNvSpPr/>
          <p:nvPr/>
        </p:nvSpPr>
        <p:spPr>
          <a:xfrm>
            <a:off x="0" y="3009900"/>
            <a:ext cx="2971800" cy="990600"/>
          </a:xfrm>
          <a:prstGeom prst="homePlate">
            <a:avLst/>
          </a:prstGeom>
          <a:solidFill>
            <a:schemeClr val="accent6">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smtClean="0">
                <a:solidFill>
                  <a:prstClr val="white"/>
                </a:solidFill>
                <a:cs typeface="Arial" panose="020B0604020202020204" pitchFamily="34" charset="0"/>
              </a:rPr>
              <a:t>Bước 1:</a:t>
            </a:r>
            <a:endParaRPr lang="en-US" sz="4000" b="1">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3271520" y="3151257"/>
            <a:ext cx="7487947" cy="707886"/>
          </a:xfrm>
          <a:prstGeom prst="rect">
            <a:avLst/>
          </a:prstGeom>
        </p:spPr>
        <p:txBody>
          <a:bodyPr wrap="none">
            <a:spAutoFit/>
          </a:bodyPr>
          <a:lstStyle/>
          <a:p>
            <a:r>
              <a:rPr lang="en-US" sz="4000">
                <a:solidFill>
                  <a:srgbClr val="002060"/>
                </a:solidFill>
                <a:latin typeface="Arial" panose="020B0604020202020204" pitchFamily="34" charset="0"/>
                <a:cs typeface="Arial" panose="020B0604020202020204" pitchFamily="34" charset="0"/>
              </a:rPr>
              <a:t>Chuẩn bị ảnh tĩnh cho ảnh động</a:t>
            </a:r>
          </a:p>
        </p:txBody>
      </p:sp>
      <p:pic>
        <p:nvPicPr>
          <p:cNvPr id="13" name="Picture 12"/>
          <p:cNvPicPr>
            <a:picLocks noChangeAspect="1"/>
          </p:cNvPicPr>
          <p:nvPr/>
        </p:nvPicPr>
        <p:blipFill>
          <a:blip r:embed="rId3"/>
          <a:stretch>
            <a:fillRect/>
          </a:stretch>
        </p:blipFill>
        <p:spPr>
          <a:xfrm>
            <a:off x="304800" y="8397076"/>
            <a:ext cx="823031" cy="1889924"/>
          </a:xfrm>
          <a:prstGeom prst="rect">
            <a:avLst/>
          </a:prstGeom>
        </p:spPr>
      </p:pic>
      <p:sp>
        <p:nvSpPr>
          <p:cNvPr id="14" name="Pentagon 13"/>
          <p:cNvSpPr/>
          <p:nvPr/>
        </p:nvSpPr>
        <p:spPr>
          <a:xfrm>
            <a:off x="0" y="4481107"/>
            <a:ext cx="2971800" cy="990600"/>
          </a:xfrm>
          <a:prstGeom prst="homePlate">
            <a:avLst/>
          </a:prstGeom>
          <a:solidFill>
            <a:schemeClr val="accent6">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smtClean="0">
                <a:solidFill>
                  <a:prstClr val="white"/>
                </a:solidFill>
                <a:cs typeface="Arial" panose="020B0604020202020204" pitchFamily="34" charset="0"/>
              </a:rPr>
              <a:t>Bước </a:t>
            </a:r>
            <a:r>
              <a:rPr lang="vi-VN" sz="4000" b="1" smtClean="0">
                <a:solidFill>
                  <a:prstClr val="white"/>
                </a:solidFill>
                <a:cs typeface="Arial" panose="020B0604020202020204" pitchFamily="34" charset="0"/>
              </a:rPr>
              <a:t>2:</a:t>
            </a:r>
            <a:endParaRPr lang="en-US" sz="4000" b="1">
              <a:solidFill>
                <a:prstClr val="white"/>
              </a:solidFill>
              <a:latin typeface="Arial" panose="020B0604020202020204" pitchFamily="34" charset="0"/>
              <a:cs typeface="Arial" panose="020B0604020202020204" pitchFamily="34" charset="0"/>
            </a:endParaRPr>
          </a:p>
        </p:txBody>
      </p:sp>
      <p:sp>
        <p:nvSpPr>
          <p:cNvPr id="15" name="Rectangle 14"/>
          <p:cNvSpPr/>
          <p:nvPr/>
        </p:nvSpPr>
        <p:spPr>
          <a:xfrm>
            <a:off x="3271520" y="4622464"/>
            <a:ext cx="14100335" cy="707886"/>
          </a:xfrm>
          <a:prstGeom prst="rect">
            <a:avLst/>
          </a:prstGeom>
        </p:spPr>
        <p:txBody>
          <a:bodyPr wrap="none">
            <a:spAutoFit/>
          </a:bodyPr>
          <a:lstStyle/>
          <a:p>
            <a:r>
              <a:rPr lang="vi-VN" sz="4000" smtClean="0">
                <a:solidFill>
                  <a:srgbClr val="002060"/>
                </a:solidFill>
                <a:latin typeface="Arial" panose="020B0604020202020204" pitchFamily="34" charset="0"/>
                <a:cs typeface="Arial" panose="020B0604020202020204" pitchFamily="34" charset="0"/>
              </a:rPr>
              <a:t>Tạo dãy khung hình cho ảnh động và gắn thời gian (nếu cần)</a:t>
            </a:r>
            <a:endParaRPr lang="en-US" sz="4000">
              <a:solidFill>
                <a:srgbClr val="002060"/>
              </a:solidFill>
              <a:latin typeface="Arial" panose="020B0604020202020204" pitchFamily="34" charset="0"/>
              <a:cs typeface="Arial" panose="020B0604020202020204" pitchFamily="34" charset="0"/>
            </a:endParaRPr>
          </a:p>
        </p:txBody>
      </p:sp>
      <p:sp>
        <p:nvSpPr>
          <p:cNvPr id="18" name="Rectangle 17"/>
          <p:cNvSpPr/>
          <p:nvPr/>
        </p:nvSpPr>
        <p:spPr>
          <a:xfrm>
            <a:off x="2303139" y="5578019"/>
            <a:ext cx="15068716" cy="4708981"/>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Thực hiện lệnh </a:t>
            </a:r>
            <a:r>
              <a:rPr lang="en-US" sz="4000" b="1">
                <a:latin typeface="Arial" panose="020B0604020202020204" pitchFamily="34" charset="0"/>
                <a:cs typeface="Arial" panose="020B0604020202020204" pitchFamily="34" charset="0"/>
              </a:rPr>
              <a:t>Filters\Animation</a:t>
            </a:r>
            <a:r>
              <a:rPr lang="en-US" sz="4000">
                <a:latin typeface="Arial" panose="020B0604020202020204" pitchFamily="34" charset="0"/>
                <a:cs typeface="Arial" panose="020B0604020202020204" pitchFamily="34" charset="0"/>
              </a:rPr>
              <a:t> rồi chọn tên một hiệu ứng.</a:t>
            </a:r>
          </a:p>
          <a:p>
            <a:pPr marL="571500" indent="-571500" algn="just">
              <a:lnSpc>
                <a:spcPct val="150000"/>
              </a:lnSpc>
              <a:buFont typeface="Wingdings" panose="05000000000000000000" pitchFamily="2" charset="2"/>
              <a:buChar char="§"/>
            </a:pPr>
            <a:r>
              <a:rPr lang="en-US" sz="4000" smtClean="0">
                <a:latin typeface="Arial" panose="020B0604020202020204" pitchFamily="34" charset="0"/>
                <a:cs typeface="Arial" panose="020B0604020202020204" pitchFamily="34" charset="0"/>
              </a:rPr>
              <a:t>Thực </a:t>
            </a:r>
            <a:r>
              <a:rPr lang="en-US" sz="4000">
                <a:latin typeface="Arial" panose="020B0604020202020204" pitchFamily="34" charset="0"/>
                <a:cs typeface="Arial" panose="020B0604020202020204" pitchFamily="34" charset="0"/>
              </a:rPr>
              <a:t>hiện lệnh </a:t>
            </a:r>
            <a:r>
              <a:rPr lang="en-US" sz="4000" b="1">
                <a:latin typeface="Arial" panose="020B0604020202020204" pitchFamily="34" charset="0"/>
                <a:cs typeface="Arial" panose="020B0604020202020204" pitchFamily="34" charset="0"/>
              </a:rPr>
              <a:t>Filters\Animation\Optimize (for GIF) </a:t>
            </a:r>
            <a:r>
              <a:rPr lang="en-US" sz="4000">
                <a:latin typeface="Arial" panose="020B0604020202020204" pitchFamily="34" charset="0"/>
                <a:cs typeface="Arial" panose="020B0604020202020204" pitchFamily="34" charset="0"/>
              </a:rPr>
              <a:t>để gắn thời gian cho các khung hình (nếu </a:t>
            </a:r>
            <a:r>
              <a:rPr lang="en-US" sz="4000">
                <a:latin typeface="Arial" panose="020B0604020202020204" pitchFamily="34" charset="0"/>
                <a:cs typeface="Arial" panose="020B0604020202020204" pitchFamily="34" charset="0"/>
              </a:rPr>
              <a:t>cần</a:t>
            </a:r>
            <a:r>
              <a:rPr lang="en-US"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en-US" sz="4000" smtClean="0">
                <a:latin typeface="Arial" panose="020B0604020202020204" pitchFamily="34" charset="0"/>
                <a:cs typeface="Arial" panose="020B0604020202020204" pitchFamily="34" charset="0"/>
              </a:rPr>
              <a:t>Tăng </a:t>
            </a:r>
            <a:r>
              <a:rPr lang="en-US" sz="4000">
                <a:latin typeface="Arial" panose="020B0604020202020204" pitchFamily="34" charset="0"/>
                <a:cs typeface="Arial" panose="020B0604020202020204" pitchFamily="34" charset="0"/>
              </a:rPr>
              <a:t>thời gian cho một khung hình bằng cách nháy đúp chuột vào khung hình đó để sửa lại thời gian (nếu cần).</a:t>
            </a:r>
          </a:p>
        </p:txBody>
      </p:sp>
    </p:spTree>
    <p:extLst>
      <p:ext uri="{BB962C8B-B14F-4D97-AF65-F5344CB8AC3E}">
        <p14:creationId xmlns:p14="http://schemas.microsoft.com/office/powerpoint/2010/main" val="4174782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anim calcmode="lin" valueType="num">
                                      <p:cBhvr>
                                        <p:cTn id="37" dur="500" fill="hold"/>
                                        <p:tgtEl>
                                          <p:spTgt spid="18"/>
                                        </p:tgtEl>
                                        <p:attrNameLst>
                                          <p:attrName>ppt_x</p:attrName>
                                        </p:attrNameLst>
                                      </p:cBhvr>
                                      <p:tavLst>
                                        <p:tav tm="0">
                                          <p:val>
                                            <p:strVal val="#ppt_x"/>
                                          </p:val>
                                        </p:tav>
                                        <p:tav tm="100000">
                                          <p:val>
                                            <p:strVal val="#ppt_x"/>
                                          </p:val>
                                        </p:tav>
                                      </p:tavLst>
                                    </p:anim>
                                    <p:anim calcmode="lin" valueType="num">
                                      <p:cBhvr>
                                        <p:cTn id="38"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14" grpId="0" animBg="1"/>
      <p:bldP spid="15"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CECD5"/>
        </a:solidFill>
        <a:effectLst/>
      </p:bgPr>
    </p:bg>
    <p:spTree>
      <p:nvGrpSpPr>
        <p:cNvPr id="1" name=""/>
        <p:cNvGrpSpPr/>
        <p:nvPr/>
      </p:nvGrpSpPr>
      <p:grpSpPr>
        <a:xfrm>
          <a:off x="0" y="0"/>
          <a:ext cx="0" cy="0"/>
          <a:chOff x="0" y="0"/>
          <a:chExt cx="0" cy="0"/>
        </a:xfrm>
      </p:grpSpPr>
      <p:sp>
        <p:nvSpPr>
          <p:cNvPr id="2" name="Pentagon 1"/>
          <p:cNvSpPr/>
          <p:nvPr/>
        </p:nvSpPr>
        <p:spPr>
          <a:xfrm>
            <a:off x="-5080" y="879117"/>
            <a:ext cx="2971800" cy="990600"/>
          </a:xfrm>
          <a:prstGeom prst="homePlate">
            <a:avLst/>
          </a:prstGeom>
          <a:solidFill>
            <a:schemeClr val="accent6">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smtClean="0">
                <a:solidFill>
                  <a:prstClr val="white"/>
                </a:solidFill>
                <a:latin typeface="Arial" panose="020B0604020202020204" pitchFamily="34" charset="0"/>
                <a:cs typeface="Arial" panose="020B0604020202020204" pitchFamily="34" charset="0"/>
              </a:rPr>
              <a:t>Bước </a:t>
            </a:r>
            <a:r>
              <a:rPr lang="vi-VN" sz="4000" b="1" smtClean="0">
                <a:solidFill>
                  <a:prstClr val="white"/>
                </a:solidFill>
                <a:latin typeface="Arial" panose="020B0604020202020204" pitchFamily="34" charset="0"/>
                <a:cs typeface="Arial" panose="020B0604020202020204" pitchFamily="34" charset="0"/>
              </a:rPr>
              <a:t>3:</a:t>
            </a:r>
            <a:endParaRPr lang="en-US" sz="4000" b="1">
              <a:solidFill>
                <a:prstClr val="white"/>
              </a:solidFill>
              <a:latin typeface="Arial" panose="020B0604020202020204" pitchFamily="34" charset="0"/>
              <a:cs typeface="Arial" panose="020B0604020202020204" pitchFamily="34" charset="0"/>
            </a:endParaRPr>
          </a:p>
        </p:txBody>
      </p:sp>
      <p:sp>
        <p:nvSpPr>
          <p:cNvPr id="3" name="Rectangle 2"/>
          <p:cNvSpPr/>
          <p:nvPr/>
        </p:nvSpPr>
        <p:spPr>
          <a:xfrm>
            <a:off x="3195320" y="1028700"/>
            <a:ext cx="3522118" cy="707886"/>
          </a:xfrm>
          <a:prstGeom prst="rect">
            <a:avLst/>
          </a:prstGeom>
        </p:spPr>
        <p:txBody>
          <a:bodyPr wrap="none">
            <a:spAutoFit/>
          </a:bodyPr>
          <a:lstStyle/>
          <a:p>
            <a:r>
              <a:rPr lang="vi-VN" sz="4000" smtClean="0">
                <a:solidFill>
                  <a:srgbClr val="002060"/>
                </a:solidFill>
                <a:latin typeface="Arial" panose="020B0604020202020204" pitchFamily="34" charset="0"/>
                <a:cs typeface="Arial" panose="020B0604020202020204" pitchFamily="34" charset="0"/>
              </a:rPr>
              <a:t>Xuất ảnh động</a:t>
            </a:r>
            <a:endParaRPr lang="en-US" sz="4000">
              <a:solidFill>
                <a:srgbClr val="002060"/>
              </a:solidFill>
              <a:latin typeface="Arial" panose="020B0604020202020204" pitchFamily="34" charset="0"/>
              <a:cs typeface="Arial" panose="020B0604020202020204" pitchFamily="34" charset="0"/>
            </a:endParaRPr>
          </a:p>
        </p:txBody>
      </p:sp>
      <p:sp>
        <p:nvSpPr>
          <p:cNvPr id="4" name="Rectangle 3"/>
          <p:cNvSpPr/>
          <p:nvPr/>
        </p:nvSpPr>
        <p:spPr>
          <a:xfrm>
            <a:off x="1127831" y="2171700"/>
            <a:ext cx="15859689" cy="3785652"/>
          </a:xfrm>
          <a:prstGeom prst="rect">
            <a:avLst/>
          </a:prstGeom>
        </p:spPr>
        <p:txBody>
          <a:bodyPr wrap="square">
            <a:spAutoFit/>
          </a:bodyPr>
          <a:lstStyle/>
          <a:p>
            <a:pPr marL="571500" indent="-571500" algn="just">
              <a:lnSpc>
                <a:spcPct val="150000"/>
              </a:lnSpc>
              <a:spcAft>
                <a:spcPts val="0"/>
              </a:spcAft>
              <a:buFont typeface="Wingdings" panose="05000000000000000000" pitchFamily="2" charset="2"/>
              <a:buChar char="§"/>
            </a:pPr>
            <a:r>
              <a:rPr lang="en-US" sz="4000">
                <a:latin typeface="Arial" panose="020B0604020202020204" pitchFamily="34" charset="0"/>
                <a:ea typeface="Times New Roman" panose="02020603050405020304" pitchFamily="18" charset="0"/>
                <a:cs typeface="Arial" panose="020B0604020202020204" pitchFamily="34" charset="0"/>
              </a:rPr>
              <a:t>Thực hiện lệnh </a:t>
            </a:r>
            <a:r>
              <a:rPr lang="en-US" sz="4000" b="1">
                <a:latin typeface="Arial" panose="020B0604020202020204" pitchFamily="34" charset="0"/>
                <a:ea typeface="Times New Roman" panose="02020603050405020304" pitchFamily="18" charset="0"/>
                <a:cs typeface="Arial" panose="020B0604020202020204" pitchFamily="34" charset="0"/>
              </a:rPr>
              <a:t>Filters\Animation\Playback</a:t>
            </a:r>
            <a:r>
              <a:rPr lang="en-US" sz="4000">
                <a:latin typeface="Arial" panose="020B0604020202020204" pitchFamily="34" charset="0"/>
                <a:ea typeface="Times New Roman" panose="02020603050405020304" pitchFamily="18" charset="0"/>
                <a:cs typeface="Arial" panose="020B0604020202020204" pitchFamily="34" charset="0"/>
              </a:rPr>
              <a:t> để xem trước ảnh động (nếu cần).</a:t>
            </a:r>
            <a:endParaRPr lang="en-US" sz="40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en-US" sz="4000" smtClean="0">
                <a:latin typeface="Arial" panose="020B0604020202020204" pitchFamily="34" charset="0"/>
                <a:ea typeface="Times New Roman" panose="02020603050405020304" pitchFamily="18" charset="0"/>
                <a:cs typeface="Arial" panose="020B0604020202020204" pitchFamily="34" charset="0"/>
              </a:rPr>
              <a:t>Thực </a:t>
            </a:r>
            <a:r>
              <a:rPr lang="en-US" sz="4000">
                <a:latin typeface="Arial" panose="020B0604020202020204" pitchFamily="34" charset="0"/>
                <a:ea typeface="Times New Roman" panose="02020603050405020304" pitchFamily="18" charset="0"/>
                <a:cs typeface="Arial" panose="020B0604020202020204" pitchFamily="34" charset="0"/>
              </a:rPr>
              <a:t>hiện lệnh </a:t>
            </a:r>
            <a:r>
              <a:rPr lang="en-US" sz="4000" b="1">
                <a:latin typeface="Arial" panose="020B0604020202020204" pitchFamily="34" charset="0"/>
                <a:ea typeface="Times New Roman" panose="02020603050405020304" pitchFamily="18" charset="0"/>
                <a:cs typeface="Arial" panose="020B0604020202020204" pitchFamily="34" charset="0"/>
              </a:rPr>
              <a:t>File\Export As</a:t>
            </a:r>
            <a:r>
              <a:rPr lang="en-US" sz="4000">
                <a:latin typeface="Arial" panose="020B0604020202020204" pitchFamily="34" charset="0"/>
                <a:ea typeface="Times New Roman" panose="02020603050405020304" pitchFamily="18" charset="0"/>
                <a:cs typeface="Arial" panose="020B0604020202020204" pitchFamily="34" charset="0"/>
              </a:rPr>
              <a:t> để xuất ảnh động sang tệp định dạng GIF.</a:t>
            </a:r>
            <a:endParaRPr lang="vi-VN" sz="4000">
              <a:solidFill>
                <a:prstClr val="black"/>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
          <a:stretch>
            <a:fillRect/>
          </a:stretch>
        </p:blipFill>
        <p:spPr>
          <a:xfrm>
            <a:off x="304800" y="8397076"/>
            <a:ext cx="823031" cy="1889924"/>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7613" y="5957352"/>
            <a:ext cx="9760124" cy="3568316"/>
          </a:xfrm>
          <a:prstGeom prst="rect">
            <a:avLst/>
          </a:prstGeom>
        </p:spPr>
      </p:pic>
      <p:pic>
        <p:nvPicPr>
          <p:cNvPr id="5" name="Picture 4"/>
          <p:cNvPicPr>
            <a:picLocks noChangeAspect="1"/>
          </p:cNvPicPr>
          <p:nvPr/>
        </p:nvPicPr>
        <p:blipFill>
          <a:blip r:embed="rId4"/>
          <a:stretch>
            <a:fillRect/>
          </a:stretch>
        </p:blipFill>
        <p:spPr>
          <a:xfrm>
            <a:off x="14706600" y="6527966"/>
            <a:ext cx="3413760" cy="3759034"/>
          </a:xfrm>
          <a:prstGeom prst="rect">
            <a:avLst/>
          </a:prstGeom>
        </p:spPr>
      </p:pic>
    </p:spTree>
    <p:extLst>
      <p:ext uri="{BB962C8B-B14F-4D97-AF65-F5344CB8AC3E}">
        <p14:creationId xmlns:p14="http://schemas.microsoft.com/office/powerpoint/2010/main" val="421668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anim calcmode="lin" valueType="num">
                                      <p:cBhvr>
                                        <p:cTn id="22" dur="500" fill="hold"/>
                                        <p:tgtEl>
                                          <p:spTgt spid="10"/>
                                        </p:tgtEl>
                                        <p:attrNameLst>
                                          <p:attrName>ppt_x</p:attrName>
                                        </p:attrNameLst>
                                      </p:cBhvr>
                                      <p:tavLst>
                                        <p:tav tm="0">
                                          <p:val>
                                            <p:strVal val="#ppt_x"/>
                                          </p:val>
                                        </p:tav>
                                        <p:tav tm="100000">
                                          <p:val>
                                            <p:strVal val="#ppt_x"/>
                                          </p:val>
                                        </p:tav>
                                      </p:tavLst>
                                    </p:anim>
                                    <p:anim calcmode="lin" valueType="num">
                                      <p:cBhvr>
                                        <p:cTn id="23"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CECD5"/>
        </a:solidFill>
        <a:effectLst/>
      </p:bgPr>
    </p:bg>
    <p:spTree>
      <p:nvGrpSpPr>
        <p:cNvPr id="1" name=""/>
        <p:cNvGrpSpPr/>
        <p:nvPr/>
      </p:nvGrpSpPr>
      <p:grpSpPr>
        <a:xfrm>
          <a:off x="0" y="0"/>
          <a:ext cx="0" cy="0"/>
          <a:chOff x="0" y="0"/>
          <a:chExt cx="0" cy="0"/>
        </a:xfrm>
      </p:grpSpPr>
      <p:sp>
        <p:nvSpPr>
          <p:cNvPr id="12" name="TextBox 2"/>
          <p:cNvSpPr txBox="1"/>
          <p:nvPr/>
        </p:nvSpPr>
        <p:spPr>
          <a:xfrm>
            <a:off x="457200" y="800100"/>
            <a:ext cx="17315282" cy="1095043"/>
          </a:xfrm>
          <a:prstGeom prst="rect">
            <a:avLst/>
          </a:prstGeom>
        </p:spPr>
        <p:txBody>
          <a:bodyPr lIns="0" tIns="0" rIns="0" bIns="0" rtlCol="0" anchor="t">
            <a:spAutoFit/>
          </a:bodyPr>
          <a:lstStyle/>
          <a:p>
            <a:pPr algn="ctr">
              <a:lnSpc>
                <a:spcPts val="9220"/>
              </a:lnSpc>
            </a:pPr>
            <a:r>
              <a:rPr lang="vi-VN" sz="6600" b="1" smtClean="0">
                <a:solidFill>
                  <a:srgbClr val="3A3031"/>
                </a:solidFill>
                <a:latin typeface="Arial" panose="020B0604020202020204" pitchFamily="34" charset="0"/>
                <a:cs typeface="Arial" panose="020B0604020202020204" pitchFamily="34" charset="0"/>
              </a:rPr>
              <a:t>KHỞI ĐỘNG</a:t>
            </a:r>
            <a:endParaRPr lang="en-US" sz="6600" b="1">
              <a:solidFill>
                <a:srgbClr val="3A3031"/>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2"/>
          <a:stretch>
            <a:fillRect/>
          </a:stretch>
        </p:blipFill>
        <p:spPr>
          <a:xfrm>
            <a:off x="439420" y="704408"/>
            <a:ext cx="2057400" cy="1912326"/>
          </a:xfrm>
          <a:prstGeom prst="rect">
            <a:avLst/>
          </a:prstGeom>
        </p:spPr>
      </p:pic>
      <p:sp>
        <p:nvSpPr>
          <p:cNvPr id="14" name="Rectangle 13"/>
          <p:cNvSpPr/>
          <p:nvPr/>
        </p:nvSpPr>
        <p:spPr>
          <a:xfrm>
            <a:off x="1143000" y="2233298"/>
            <a:ext cx="16383000" cy="3671583"/>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Hình 1 minh họa một dãy các lớp ảnh tĩnh trong GIMP. Ảnh thứ nhất (Hình 1a) là hình con bướm đang dang cánh rộng nhất. Ảnh thứ 3 (Hình 1c) là hình con bướm đó với cánh được gập hẹp lại. Ảnh thứ hai và thứ tư (Hình 1b và Hình 1d) là hình nền màu vàng.</a:t>
            </a:r>
            <a:endParaRPr lang="en-US" sz="4000">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48521"/>
            <a:ext cx="18282921" cy="3938479"/>
          </a:xfrm>
          <a:prstGeom prst="rect">
            <a:avLst/>
          </a:prstGeom>
        </p:spPr>
      </p:pic>
    </p:spTree>
    <p:extLst>
      <p:ext uri="{BB962C8B-B14F-4D97-AF65-F5344CB8AC3E}">
        <p14:creationId xmlns:p14="http://schemas.microsoft.com/office/powerpoint/2010/main" val="264713554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3" presetClass="entr" presetSubtype="5"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linds(vertical)">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DEFE3"/>
        </a:solidFill>
        <a:effectLst/>
      </p:bgPr>
    </p:bg>
    <p:spTree>
      <p:nvGrpSpPr>
        <p:cNvPr id="1" name=""/>
        <p:cNvGrpSpPr/>
        <p:nvPr/>
      </p:nvGrpSpPr>
      <p:grpSpPr>
        <a:xfrm>
          <a:off x="0" y="0"/>
          <a:ext cx="0" cy="0"/>
          <a:chOff x="0" y="0"/>
          <a:chExt cx="0" cy="0"/>
        </a:xfrm>
      </p:grpSpPr>
      <p:sp>
        <p:nvSpPr>
          <p:cNvPr id="2" name="Freeform 2"/>
          <p:cNvSpPr/>
          <p:nvPr/>
        </p:nvSpPr>
        <p:spPr>
          <a:xfrm>
            <a:off x="12387082" y="4018427"/>
            <a:ext cx="8582150" cy="6704805"/>
          </a:xfrm>
          <a:custGeom>
            <a:avLst/>
            <a:gdLst/>
            <a:ahLst/>
            <a:cxnLst/>
            <a:rect l="l" t="t" r="r" b="b"/>
            <a:pathLst>
              <a:path w="8582150" h="6704805">
                <a:moveTo>
                  <a:pt x="0" y="0"/>
                </a:moveTo>
                <a:lnTo>
                  <a:pt x="8582150" y="0"/>
                </a:lnTo>
                <a:lnTo>
                  <a:pt x="8582150" y="6704805"/>
                </a:lnTo>
                <a:lnTo>
                  <a:pt x="0" y="6704805"/>
                </a:lnTo>
                <a:lnTo>
                  <a:pt x="0" y="0"/>
                </a:lnTo>
                <a:close/>
              </a:path>
            </a:pathLst>
          </a:custGeom>
          <a:blipFill>
            <a:blip r:embed="rId2"/>
            <a:stretch>
              <a:fillRect/>
            </a:stretch>
          </a:blipFill>
        </p:spPr>
      </p:sp>
      <p:sp>
        <p:nvSpPr>
          <p:cNvPr id="3" name="Freeform 3"/>
          <p:cNvSpPr/>
          <p:nvPr/>
        </p:nvSpPr>
        <p:spPr>
          <a:xfrm rot="-846053">
            <a:off x="438578" y="5935816"/>
            <a:ext cx="2728963" cy="6440030"/>
          </a:xfrm>
          <a:custGeom>
            <a:avLst/>
            <a:gdLst/>
            <a:ahLst/>
            <a:cxnLst/>
            <a:rect l="l" t="t" r="r" b="b"/>
            <a:pathLst>
              <a:path w="3749449" h="8848257">
                <a:moveTo>
                  <a:pt x="0" y="0"/>
                </a:moveTo>
                <a:lnTo>
                  <a:pt x="3749449" y="0"/>
                </a:lnTo>
                <a:lnTo>
                  <a:pt x="3749449" y="8848257"/>
                </a:lnTo>
                <a:lnTo>
                  <a:pt x="0" y="8848257"/>
                </a:lnTo>
                <a:lnTo>
                  <a:pt x="0" y="0"/>
                </a:lnTo>
                <a:close/>
              </a:path>
            </a:pathLst>
          </a:custGeom>
          <a:blipFill>
            <a:blip r:embed="rId3"/>
            <a:stretch>
              <a:fillRect/>
            </a:stretch>
          </a:blipFill>
        </p:spPr>
      </p:sp>
      <p:grpSp>
        <p:nvGrpSpPr>
          <p:cNvPr id="7" name="Group 6"/>
          <p:cNvGrpSpPr/>
          <p:nvPr/>
        </p:nvGrpSpPr>
        <p:grpSpPr>
          <a:xfrm>
            <a:off x="7467600" y="1123466"/>
            <a:ext cx="2949329" cy="2894961"/>
            <a:chOff x="1819175" y="2718629"/>
            <a:chExt cx="1572257" cy="1543274"/>
          </a:xfrm>
        </p:grpSpPr>
        <p:sp>
          <p:nvSpPr>
            <p:cNvPr id="8" name="Freeform 5"/>
            <p:cNvSpPr/>
            <p:nvPr/>
          </p:nvSpPr>
          <p:spPr>
            <a:xfrm rot="3895077">
              <a:off x="1833667" y="2704137"/>
              <a:ext cx="1543274" cy="1572257"/>
            </a:xfrm>
            <a:custGeom>
              <a:avLst/>
              <a:gdLst/>
              <a:ahLst/>
              <a:cxnLst/>
              <a:rect l="l" t="t" r="r" b="b"/>
              <a:pathLst>
                <a:path w="1698605" h="1627573">
                  <a:moveTo>
                    <a:pt x="0" y="0"/>
                  </a:moveTo>
                  <a:lnTo>
                    <a:pt x="1698605" y="0"/>
                  </a:lnTo>
                  <a:lnTo>
                    <a:pt x="1698605" y="1627573"/>
                  </a:lnTo>
                  <a:lnTo>
                    <a:pt x="0" y="16275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TextBox 8"/>
            <p:cNvSpPr txBox="1"/>
            <p:nvPr/>
          </p:nvSpPr>
          <p:spPr>
            <a:xfrm>
              <a:off x="2144147" y="3104695"/>
              <a:ext cx="853050" cy="771141"/>
            </a:xfrm>
            <a:prstGeom prst="rect">
              <a:avLst/>
            </a:prstGeom>
            <a:noFill/>
          </p:spPr>
          <p:txBody>
            <a:bodyPr wrap="square" rtlCol="0">
              <a:spAutoFit/>
            </a:bodyPr>
            <a:lstStyle/>
            <a:p>
              <a:pPr algn="ctr"/>
              <a:r>
                <a:rPr lang="vi-VN" sz="8800" b="1" smtClean="0">
                  <a:solidFill>
                    <a:prstClr val="black"/>
                  </a:solidFill>
                  <a:cs typeface="Arial" panose="020B0604020202020204" pitchFamily="34" charset="0"/>
                </a:rPr>
                <a:t>04</a:t>
              </a:r>
              <a:endParaRPr lang="en-US" sz="8800" b="1">
                <a:solidFill>
                  <a:prstClr val="black"/>
                </a:solidFill>
                <a:latin typeface="Arial" panose="020B0604020202020204" pitchFamily="34" charset="0"/>
                <a:cs typeface="Arial" panose="020B0604020202020204" pitchFamily="34" charset="0"/>
              </a:endParaRPr>
            </a:p>
          </p:txBody>
        </p:sp>
      </p:grpSp>
      <p:sp>
        <p:nvSpPr>
          <p:cNvPr id="10" name="Rectangle 9"/>
          <p:cNvSpPr/>
          <p:nvPr/>
        </p:nvSpPr>
        <p:spPr>
          <a:xfrm>
            <a:off x="3190263" y="4514685"/>
            <a:ext cx="11504003" cy="3600986"/>
          </a:xfrm>
          <a:prstGeom prst="rect">
            <a:avLst/>
          </a:prstGeom>
        </p:spPr>
        <p:txBody>
          <a:bodyPr wrap="square">
            <a:spAutoFit/>
          </a:bodyPr>
          <a:lstStyle/>
          <a:p>
            <a:pPr algn="ctr">
              <a:lnSpc>
                <a:spcPct val="150000"/>
              </a:lnSpc>
            </a:pPr>
            <a:r>
              <a:rPr lang="vi-VN" sz="7600" b="1" smtClean="0">
                <a:solidFill>
                  <a:prstClr val="black"/>
                </a:solidFill>
                <a:latin typeface="Arial" panose="020B0604020202020204" pitchFamily="34" charset="0"/>
                <a:cs typeface="Arial" panose="020B0604020202020204" pitchFamily="34" charset="0"/>
              </a:rPr>
              <a:t>THỰC HÀNH TẠO HIỆU ỨNG CHO</a:t>
            </a:r>
            <a:r>
              <a:rPr lang="en-US" sz="7600" b="1" smtClean="0">
                <a:solidFill>
                  <a:prstClr val="black"/>
                </a:solidFill>
                <a:latin typeface="Arial" panose="020B0604020202020204" pitchFamily="34" charset="0"/>
                <a:cs typeface="Arial" panose="020B0604020202020204" pitchFamily="34" charset="0"/>
              </a:rPr>
              <a:t> </a:t>
            </a:r>
            <a:r>
              <a:rPr lang="en-US" sz="7600" b="1" smtClean="0">
                <a:solidFill>
                  <a:prstClr val="black"/>
                </a:solidFill>
                <a:latin typeface="Arial" panose="020B0604020202020204" pitchFamily="34" charset="0"/>
                <a:cs typeface="Arial" panose="020B0604020202020204" pitchFamily="34" charset="0"/>
              </a:rPr>
              <a:t>ẢNH ĐỘNG</a:t>
            </a:r>
            <a:endParaRPr lang="en-US" sz="7600" b="1">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315509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CECD5"/>
        </a:solidFill>
        <a:effectLst/>
      </p:bgPr>
    </p:bg>
    <p:spTree>
      <p:nvGrpSpPr>
        <p:cNvPr id="1" name=""/>
        <p:cNvGrpSpPr/>
        <p:nvPr/>
      </p:nvGrpSpPr>
      <p:grpSpPr>
        <a:xfrm>
          <a:off x="0" y="0"/>
          <a:ext cx="0" cy="0"/>
          <a:chOff x="0" y="0"/>
          <a:chExt cx="0" cy="0"/>
        </a:xfrm>
      </p:grpSpPr>
      <p:grpSp>
        <p:nvGrpSpPr>
          <p:cNvPr id="2" name="Group 1"/>
          <p:cNvGrpSpPr/>
          <p:nvPr/>
        </p:nvGrpSpPr>
        <p:grpSpPr>
          <a:xfrm>
            <a:off x="2819400" y="647700"/>
            <a:ext cx="3566529" cy="1905000"/>
            <a:chOff x="1295398" y="701040"/>
            <a:chExt cx="3566529" cy="190500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398" y="701040"/>
              <a:ext cx="3566529" cy="1905000"/>
            </a:xfrm>
            <a:prstGeom prst="rect">
              <a:avLst/>
            </a:prstGeom>
          </p:spPr>
        </p:pic>
        <p:sp>
          <p:nvSpPr>
            <p:cNvPr id="4" name="TextBox 3"/>
            <p:cNvSpPr txBox="1"/>
            <p:nvPr/>
          </p:nvSpPr>
          <p:spPr>
            <a:xfrm>
              <a:off x="1558381" y="1158240"/>
              <a:ext cx="3040565" cy="769441"/>
            </a:xfrm>
            <a:prstGeom prst="rect">
              <a:avLst/>
            </a:prstGeom>
            <a:noFill/>
          </p:spPr>
          <p:txBody>
            <a:bodyPr wrap="square" rtlCol="0">
              <a:spAutoFit/>
            </a:bodyPr>
            <a:lstStyle/>
            <a:p>
              <a:pPr algn="ctr"/>
              <a:r>
                <a:rPr lang="vi-VN" sz="4400" b="1" smtClean="0">
                  <a:latin typeface="Arial" panose="020B0604020202020204" pitchFamily="34" charset="0"/>
                  <a:cs typeface="Arial" panose="020B0604020202020204" pitchFamily="34" charset="0"/>
                </a:rPr>
                <a:t>Nhiệm vụ:</a:t>
              </a:r>
              <a:endParaRPr lang="en-US" sz="4400" b="1">
                <a:latin typeface="Arial" panose="020B0604020202020204" pitchFamily="34" charset="0"/>
                <a:cs typeface="Arial" panose="020B0604020202020204" pitchFamily="34" charset="0"/>
              </a:endParaRPr>
            </a:p>
          </p:txBody>
        </p:sp>
      </p:grpSp>
      <p:sp>
        <p:nvSpPr>
          <p:cNvPr id="5" name="Rectangle 4"/>
          <p:cNvSpPr/>
          <p:nvPr/>
        </p:nvSpPr>
        <p:spPr>
          <a:xfrm>
            <a:off x="819656" y="2861096"/>
            <a:ext cx="8382000" cy="6555641"/>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Hình 9 cho thấy trong nửa đầu chu kì dao động của con lắc, con lắc chuyển động từ A qua O đến B. Trong nửa sau chu kì dao động, con lắc chuyển động ngược lại: từ B qua O về A. Hãy tạo ảnh động biểu thị dao động của một con lắc đơn.</a:t>
            </a:r>
            <a:endParaRPr lang="en-US" sz="400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32598">
            <a:off x="16324909" y="359098"/>
            <a:ext cx="1749704" cy="132904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49400" y="2894116"/>
            <a:ext cx="3829050" cy="5054346"/>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7316" y="3723638"/>
            <a:ext cx="4084136" cy="4054683"/>
          </a:xfrm>
          <a:prstGeom prst="rect">
            <a:avLst/>
          </a:prstGeom>
        </p:spPr>
      </p:pic>
      <p:sp>
        <p:nvSpPr>
          <p:cNvPr id="10" name="Right Arrow 9"/>
          <p:cNvSpPr/>
          <p:nvPr/>
        </p:nvSpPr>
        <p:spPr>
          <a:xfrm>
            <a:off x="13253720" y="5134180"/>
            <a:ext cx="724360" cy="616800"/>
          </a:xfrm>
          <a:prstGeom prst="rightArrow">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673898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CECD5"/>
        </a:solidFill>
        <a:effectLst/>
      </p:bgPr>
    </p:bg>
    <p:spTree>
      <p:nvGrpSpPr>
        <p:cNvPr id="1" name=""/>
        <p:cNvGrpSpPr/>
        <p:nvPr/>
      </p:nvGrpSpPr>
      <p:grpSpPr>
        <a:xfrm>
          <a:off x="0" y="0"/>
          <a:ext cx="0" cy="0"/>
          <a:chOff x="0" y="0"/>
          <a:chExt cx="0" cy="0"/>
        </a:xfrm>
      </p:grpSpPr>
      <p:grpSp>
        <p:nvGrpSpPr>
          <p:cNvPr id="4" name="Group 3"/>
          <p:cNvGrpSpPr/>
          <p:nvPr/>
        </p:nvGrpSpPr>
        <p:grpSpPr>
          <a:xfrm>
            <a:off x="5943600" y="-266700"/>
            <a:ext cx="7010400" cy="1524000"/>
            <a:chOff x="5943600" y="-266700"/>
            <a:chExt cx="7010400" cy="1524000"/>
          </a:xfrm>
        </p:grpSpPr>
        <p:sp>
          <p:nvSpPr>
            <p:cNvPr id="2" name="Rounded Rectangle 1"/>
            <p:cNvSpPr/>
            <p:nvPr/>
          </p:nvSpPr>
          <p:spPr>
            <a:xfrm>
              <a:off x="5943600" y="-266700"/>
              <a:ext cx="7010400" cy="1524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 name="TextBox 2"/>
            <p:cNvSpPr txBox="1"/>
            <p:nvPr/>
          </p:nvSpPr>
          <p:spPr>
            <a:xfrm>
              <a:off x="6400800" y="266700"/>
              <a:ext cx="6096000" cy="769441"/>
            </a:xfrm>
            <a:prstGeom prst="rect">
              <a:avLst/>
            </a:prstGeom>
            <a:noFill/>
          </p:spPr>
          <p:txBody>
            <a:bodyPr wrap="square" rtlCol="0">
              <a:spAutoFit/>
            </a:bodyPr>
            <a:lstStyle/>
            <a:p>
              <a:pPr algn="ctr"/>
              <a:r>
                <a:rPr lang="vi-VN" sz="4400" b="1" smtClean="0">
                  <a:latin typeface="Arial" panose="020B0604020202020204" pitchFamily="34" charset="0"/>
                  <a:cs typeface="Arial" panose="020B0604020202020204" pitchFamily="34" charset="0"/>
                </a:rPr>
                <a:t>Hướng dẫn thực hiện</a:t>
              </a:r>
              <a:endParaRPr lang="en-US" sz="4400" b="1">
                <a:latin typeface="Arial" panose="020B0604020202020204" pitchFamily="34" charset="0"/>
                <a:cs typeface="Arial" panose="020B0604020202020204" pitchFamily="34" charset="0"/>
              </a:endParaRPr>
            </a:p>
          </p:txBody>
        </p:sp>
      </p:grpSp>
      <p:sp>
        <p:nvSpPr>
          <p:cNvPr id="5" name="Pentagon 4"/>
          <p:cNvSpPr/>
          <p:nvPr/>
        </p:nvSpPr>
        <p:spPr>
          <a:xfrm>
            <a:off x="-20320" y="2019300"/>
            <a:ext cx="2971800" cy="990600"/>
          </a:xfrm>
          <a:prstGeom prst="homePlate">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Bước 1:</a:t>
            </a:r>
            <a:endParaRPr lang="en-US" sz="4000" b="1">
              <a:solidFill>
                <a:schemeClr val="bg1"/>
              </a:solidFill>
              <a:latin typeface="Arial" panose="020B0604020202020204" pitchFamily="34" charset="0"/>
              <a:cs typeface="Arial" panose="020B0604020202020204" pitchFamily="34" charset="0"/>
            </a:endParaRPr>
          </a:p>
        </p:txBody>
      </p:sp>
      <p:sp>
        <p:nvSpPr>
          <p:cNvPr id="6" name="Rectangle 5"/>
          <p:cNvSpPr/>
          <p:nvPr/>
        </p:nvSpPr>
        <p:spPr>
          <a:xfrm>
            <a:off x="3251200" y="2160657"/>
            <a:ext cx="8428911" cy="707886"/>
          </a:xfrm>
          <a:prstGeom prst="rect">
            <a:avLst/>
          </a:prstGeom>
        </p:spPr>
        <p:txBody>
          <a:bodyPr wrap="none">
            <a:spAutoFit/>
          </a:bodyPr>
          <a:lstStyle/>
          <a:p>
            <a:r>
              <a:rPr lang="en-US" sz="4000">
                <a:solidFill>
                  <a:srgbClr val="C00000"/>
                </a:solidFill>
                <a:latin typeface="Arial" panose="020B0604020202020204" pitchFamily="34" charset="0"/>
                <a:cs typeface="Arial" panose="020B0604020202020204" pitchFamily="34" charset="0"/>
              </a:rPr>
              <a:t>Chuẩn </a:t>
            </a:r>
            <a:r>
              <a:rPr lang="en-US" sz="4000">
                <a:solidFill>
                  <a:srgbClr val="C00000"/>
                </a:solidFill>
                <a:latin typeface="Arial" panose="020B0604020202020204" pitchFamily="34" charset="0"/>
                <a:cs typeface="Arial" panose="020B0604020202020204" pitchFamily="34" charset="0"/>
              </a:rPr>
              <a:t>bị </a:t>
            </a:r>
            <a:r>
              <a:rPr lang="vi-VN" sz="4000" smtClean="0">
                <a:solidFill>
                  <a:srgbClr val="C00000"/>
                </a:solidFill>
                <a:latin typeface="Arial" panose="020B0604020202020204" pitchFamily="34" charset="0"/>
                <a:cs typeface="Arial" panose="020B0604020202020204" pitchFamily="34" charset="0"/>
              </a:rPr>
              <a:t>các </a:t>
            </a:r>
            <a:r>
              <a:rPr lang="en-US" sz="4000" smtClean="0">
                <a:solidFill>
                  <a:srgbClr val="C00000"/>
                </a:solidFill>
                <a:latin typeface="Arial" panose="020B0604020202020204" pitchFamily="34" charset="0"/>
                <a:cs typeface="Arial" panose="020B0604020202020204" pitchFamily="34" charset="0"/>
              </a:rPr>
              <a:t>ảnh </a:t>
            </a:r>
            <a:r>
              <a:rPr lang="en-US" sz="4000">
                <a:solidFill>
                  <a:srgbClr val="C00000"/>
                </a:solidFill>
                <a:latin typeface="Arial" panose="020B0604020202020204" pitchFamily="34" charset="0"/>
                <a:cs typeface="Arial" panose="020B0604020202020204" pitchFamily="34" charset="0"/>
              </a:rPr>
              <a:t>tĩnh cho ảnh động</a:t>
            </a:r>
          </a:p>
        </p:txBody>
      </p:sp>
      <p:grpSp>
        <p:nvGrpSpPr>
          <p:cNvPr id="9" name="Group 8"/>
          <p:cNvGrpSpPr/>
          <p:nvPr/>
        </p:nvGrpSpPr>
        <p:grpSpPr>
          <a:xfrm>
            <a:off x="990600" y="3314700"/>
            <a:ext cx="16412308" cy="6393468"/>
            <a:chOff x="990600" y="3314700"/>
            <a:chExt cx="16412308" cy="6393468"/>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3314700"/>
              <a:ext cx="16412308" cy="5334000"/>
            </a:xfrm>
            <a:prstGeom prst="rect">
              <a:avLst/>
            </a:prstGeom>
          </p:spPr>
        </p:pic>
        <p:sp>
          <p:nvSpPr>
            <p:cNvPr id="8" name="TextBox 7"/>
            <p:cNvSpPr txBox="1"/>
            <p:nvPr/>
          </p:nvSpPr>
          <p:spPr>
            <a:xfrm>
              <a:off x="3492500" y="9061837"/>
              <a:ext cx="11912600" cy="646331"/>
            </a:xfrm>
            <a:prstGeom prst="rect">
              <a:avLst/>
            </a:prstGeom>
            <a:noFill/>
          </p:spPr>
          <p:txBody>
            <a:bodyPr wrap="square" rtlCol="0">
              <a:spAutoFit/>
            </a:bodyPr>
            <a:lstStyle/>
            <a:p>
              <a:pPr algn="ctr"/>
              <a:r>
                <a:rPr lang="vi-VN" sz="3600" i="1" smtClean="0">
                  <a:latin typeface="Arial" panose="020B0604020202020204" pitchFamily="34" charset="0"/>
                  <a:cs typeface="Arial" panose="020B0604020202020204" pitchFamily="34" charset="0"/>
                </a:rPr>
                <a:t>Các khung hình của chu kì dao động của con lắc</a:t>
              </a:r>
              <a:endParaRPr lang="en-US" sz="3600" i="1">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43124603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ssolv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CECD5"/>
        </a:solidFill>
        <a:effectLst/>
      </p:bgPr>
    </p:bg>
    <p:spTree>
      <p:nvGrpSpPr>
        <p:cNvPr id="1" name=""/>
        <p:cNvGrpSpPr/>
        <p:nvPr/>
      </p:nvGrpSpPr>
      <p:grpSpPr>
        <a:xfrm>
          <a:off x="0" y="0"/>
          <a:ext cx="0" cy="0"/>
          <a:chOff x="0" y="0"/>
          <a:chExt cx="0" cy="0"/>
        </a:xfrm>
      </p:grpSpPr>
      <p:sp>
        <p:nvSpPr>
          <p:cNvPr id="2" name="Pentagon 1"/>
          <p:cNvSpPr/>
          <p:nvPr/>
        </p:nvSpPr>
        <p:spPr>
          <a:xfrm>
            <a:off x="0" y="1104900"/>
            <a:ext cx="2971800" cy="990600"/>
          </a:xfrm>
          <a:prstGeom prst="homePlate">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Bước 2:</a:t>
            </a:r>
            <a:endParaRPr lang="en-US" sz="4000" b="1">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3271520" y="1246257"/>
            <a:ext cx="10854253" cy="707886"/>
          </a:xfrm>
          <a:prstGeom prst="rect">
            <a:avLst/>
          </a:prstGeom>
        </p:spPr>
        <p:txBody>
          <a:bodyPr wrap="none">
            <a:spAutoFit/>
          </a:bodyPr>
          <a:lstStyle/>
          <a:p>
            <a:r>
              <a:rPr lang="vi-VN" sz="4000" smtClean="0">
                <a:solidFill>
                  <a:srgbClr val="C00000"/>
                </a:solidFill>
                <a:latin typeface="Arial" panose="020B0604020202020204" pitchFamily="34" charset="0"/>
                <a:cs typeface="Arial" panose="020B0604020202020204" pitchFamily="34" charset="0"/>
              </a:rPr>
              <a:t>Xây dựng kịch bản cho hiệu ứng của ảnh động</a:t>
            </a:r>
            <a:endParaRPr lang="en-US" sz="4000">
              <a:solidFill>
                <a:srgbClr val="C0000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19200" y="2400300"/>
            <a:ext cx="15862123" cy="7696200"/>
          </a:xfrm>
          <a:prstGeom prst="rect">
            <a:avLst/>
          </a:prstGeom>
        </p:spPr>
      </p:pic>
      <p:pic>
        <p:nvPicPr>
          <p:cNvPr id="5" name="Picture 4"/>
          <p:cNvPicPr>
            <a:picLocks noChangeAspect="1"/>
          </p:cNvPicPr>
          <p:nvPr/>
        </p:nvPicPr>
        <p:blipFill>
          <a:blip r:embed="rId3"/>
          <a:stretch>
            <a:fillRect/>
          </a:stretch>
        </p:blipFill>
        <p:spPr>
          <a:xfrm>
            <a:off x="16166833" y="190410"/>
            <a:ext cx="1828979" cy="1828979"/>
          </a:xfrm>
          <a:prstGeom prst="rect">
            <a:avLst/>
          </a:prstGeom>
        </p:spPr>
      </p:pic>
    </p:spTree>
    <p:extLst>
      <p:ext uri="{BB962C8B-B14F-4D97-AF65-F5344CB8AC3E}">
        <p14:creationId xmlns:p14="http://schemas.microsoft.com/office/powerpoint/2010/main" val="292477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CECD5"/>
        </a:solidFill>
        <a:effectLst/>
      </p:bgPr>
    </p:bg>
    <p:spTree>
      <p:nvGrpSpPr>
        <p:cNvPr id="1" name=""/>
        <p:cNvGrpSpPr/>
        <p:nvPr/>
      </p:nvGrpSpPr>
      <p:grpSpPr>
        <a:xfrm>
          <a:off x="0" y="0"/>
          <a:ext cx="0" cy="0"/>
          <a:chOff x="0" y="0"/>
          <a:chExt cx="0" cy="0"/>
        </a:xfrm>
      </p:grpSpPr>
      <p:sp>
        <p:nvSpPr>
          <p:cNvPr id="2" name="Pentagon 1"/>
          <p:cNvSpPr/>
          <p:nvPr/>
        </p:nvSpPr>
        <p:spPr>
          <a:xfrm>
            <a:off x="0" y="1104900"/>
            <a:ext cx="2971800" cy="990600"/>
          </a:xfrm>
          <a:prstGeom prst="homePlate">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Bước 3:</a:t>
            </a:r>
            <a:endParaRPr lang="en-US" sz="4000" b="1">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3271520" y="1246257"/>
            <a:ext cx="3522118" cy="707886"/>
          </a:xfrm>
          <a:prstGeom prst="rect">
            <a:avLst/>
          </a:prstGeom>
        </p:spPr>
        <p:txBody>
          <a:bodyPr wrap="none">
            <a:spAutoFit/>
          </a:bodyPr>
          <a:lstStyle/>
          <a:p>
            <a:r>
              <a:rPr lang="vi-VN" sz="4000" smtClean="0">
                <a:solidFill>
                  <a:srgbClr val="C00000"/>
                </a:solidFill>
                <a:latin typeface="Arial" panose="020B0604020202020204" pitchFamily="34" charset="0"/>
                <a:cs typeface="Arial" panose="020B0604020202020204" pitchFamily="34" charset="0"/>
              </a:rPr>
              <a:t>Xuất ảnh động</a:t>
            </a:r>
            <a:endParaRPr lang="en-US" sz="4000">
              <a:solidFill>
                <a:srgbClr val="C0000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16166833" y="190410"/>
            <a:ext cx="1828979" cy="1828979"/>
          </a:xfrm>
          <a:prstGeom prst="rect">
            <a:avLst/>
          </a:prstGeom>
        </p:spPr>
      </p:pic>
      <p:sp>
        <p:nvSpPr>
          <p:cNvPr id="6" name="TextBox 5"/>
          <p:cNvSpPr txBox="1"/>
          <p:nvPr/>
        </p:nvSpPr>
        <p:spPr>
          <a:xfrm>
            <a:off x="990600" y="3086100"/>
            <a:ext cx="9525000" cy="2862322"/>
          </a:xfrm>
          <a:prstGeom prst="rect">
            <a:avLst/>
          </a:prstGeom>
          <a:noFill/>
        </p:spPr>
        <p:txBody>
          <a:bodyPr wrap="square" rtlCol="0">
            <a:spAutoFit/>
          </a:bodyPr>
          <a:lstStyle/>
          <a:p>
            <a:pPr algn="just">
              <a:lnSpc>
                <a:spcPct val="150000"/>
              </a:lnSpc>
            </a:pPr>
            <a:r>
              <a:rPr lang="vi-VN" sz="4000" smtClean="0">
                <a:latin typeface="Arial" panose="020B0604020202020204" pitchFamily="34" charset="0"/>
                <a:cs typeface="Arial" panose="020B0604020202020204" pitchFamily="34" charset="0"/>
              </a:rPr>
              <a:t>Chọn tệp ảnh với dãy 10 khung hình như ở Hình 12 rồi thực hiện </a:t>
            </a:r>
            <a:r>
              <a:rPr lang="vi-VN" sz="4000" b="1" smtClean="0">
                <a:latin typeface="Arial" panose="020B0604020202020204" pitchFamily="34" charset="0"/>
                <a:cs typeface="Arial" panose="020B0604020202020204" pitchFamily="34" charset="0"/>
              </a:rPr>
              <a:t>File\Export As </a:t>
            </a:r>
            <a:r>
              <a:rPr lang="vi-VN" sz="4000" smtClean="0">
                <a:latin typeface="Arial" panose="020B0604020202020204" pitchFamily="34" charset="0"/>
                <a:cs typeface="Arial" panose="020B0604020202020204" pitchFamily="34" charset="0"/>
              </a:rPr>
              <a:t>để xuất ảnh động với định dạng GIF.</a:t>
            </a:r>
            <a:endParaRPr lang="en-US" sz="400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0" y="1485900"/>
            <a:ext cx="7223760" cy="8185564"/>
          </a:xfrm>
          <a:prstGeom prst="rect">
            <a:avLst/>
          </a:prstGeom>
        </p:spPr>
      </p:pic>
      <p:sp>
        <p:nvSpPr>
          <p:cNvPr id="8" name="Freeform 6"/>
          <p:cNvSpPr/>
          <p:nvPr/>
        </p:nvSpPr>
        <p:spPr>
          <a:xfrm flipH="1">
            <a:off x="4688991" y="7920885"/>
            <a:ext cx="2128218" cy="1753119"/>
          </a:xfrm>
          <a:custGeom>
            <a:avLst/>
            <a:gdLst/>
            <a:ahLst/>
            <a:cxnLst/>
            <a:rect l="l" t="t" r="r" b="b"/>
            <a:pathLst>
              <a:path w="2128218" h="1753119">
                <a:moveTo>
                  <a:pt x="0" y="0"/>
                </a:moveTo>
                <a:lnTo>
                  <a:pt x="2128217" y="0"/>
                </a:lnTo>
                <a:lnTo>
                  <a:pt x="2128217" y="1753119"/>
                </a:lnTo>
                <a:lnTo>
                  <a:pt x="0" y="1753119"/>
                </a:lnTo>
                <a:lnTo>
                  <a:pt x="0" y="0"/>
                </a:lnTo>
                <a:close/>
              </a:path>
            </a:pathLst>
          </a:custGeom>
          <a:blipFill>
            <a:blip r:embed="rId4"/>
            <a:stretch>
              <a:fillRect/>
            </a:stretch>
          </a:blipFill>
        </p:spPr>
      </p:sp>
    </p:spTree>
    <p:extLst>
      <p:ext uri="{BB962C8B-B14F-4D97-AF65-F5344CB8AC3E}">
        <p14:creationId xmlns:p14="http://schemas.microsoft.com/office/powerpoint/2010/main" val="3232147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anim calcmode="lin" valueType="num">
                                      <p:cBhvr>
                                        <p:cTn id="17" dur="500" fill="hold"/>
                                        <p:tgtEl>
                                          <p:spTgt spid="6"/>
                                        </p:tgtEl>
                                        <p:attrNameLst>
                                          <p:attrName>ppt_x</p:attrName>
                                        </p:attrNameLst>
                                      </p:cBhvr>
                                      <p:tavLst>
                                        <p:tav tm="0">
                                          <p:val>
                                            <p:strVal val="#ppt_x"/>
                                          </p:val>
                                        </p:tav>
                                        <p:tav tm="100000">
                                          <p:val>
                                            <p:strVal val="#ppt_x"/>
                                          </p:val>
                                        </p:tav>
                                      </p:tavLst>
                                    </p:anim>
                                    <p:anim calcmode="lin" valueType="num">
                                      <p:cBhvr>
                                        <p:cTn id="18" dur="500" fill="hold"/>
                                        <p:tgtEl>
                                          <p:spTgt spid="6"/>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
                                          </p:val>
                                        </p:tav>
                                        <p:tav tm="100000">
                                          <p:val>
                                            <p:strVal val="#ppt_x"/>
                                          </p:val>
                                        </p:tav>
                                      </p:tavLst>
                                    </p:anim>
                                    <p:anim calcmode="lin" valueType="num">
                                      <p:cBhvr>
                                        <p:cTn id="23" dur="500" fill="hold"/>
                                        <p:tgtEl>
                                          <p:spTgt spid="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anim calcmode="lin" valueType="num">
                                      <p:cBhvr>
                                        <p:cTn id="27" dur="500" fill="hold"/>
                                        <p:tgtEl>
                                          <p:spTgt spid="8"/>
                                        </p:tgtEl>
                                        <p:attrNameLst>
                                          <p:attrName>ppt_x</p:attrName>
                                        </p:attrNameLst>
                                      </p:cBhvr>
                                      <p:tavLst>
                                        <p:tav tm="0">
                                          <p:val>
                                            <p:strVal val="#ppt_x"/>
                                          </p:val>
                                        </p:tav>
                                        <p:tav tm="100000">
                                          <p:val>
                                            <p:strVal val="#ppt_x"/>
                                          </p:val>
                                        </p:tav>
                                      </p:tavLst>
                                    </p:anim>
                                    <p:anim calcmode="lin" valueType="num">
                                      <p:cBhvr>
                                        <p:cTn id="28"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xmlns="" id="{16893AB8-406D-FC72-4644-0155557EA20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920717" y="717762"/>
            <a:ext cx="7151594" cy="9569238"/>
          </a:xfrm>
          <a:prstGeom prst="rect">
            <a:avLst/>
          </a:prstGeom>
        </p:spPr>
      </p:pic>
      <p:sp>
        <p:nvSpPr>
          <p:cNvPr id="23" name="Isosceles Triangle 22"/>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26" name="Rounded Rectangle 25">
            <a:hlinkClick r:id="rId7" action="ppaction://hlinksldjump"/>
          </p:cNvPr>
          <p:cNvSpPr/>
          <p:nvPr/>
        </p:nvSpPr>
        <p:spPr>
          <a:xfrm>
            <a:off x="1286708" y="4167156"/>
            <a:ext cx="2006532" cy="2006532"/>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6600" b="1" dirty="0">
                <a:solidFill>
                  <a:prstClr val="black"/>
                </a:solidFill>
                <a:latin typeface="Arial" panose="020B0604020202020204" pitchFamily="34" charset="0"/>
                <a:ea typeface="Tahoma" panose="020B0604030504040204" pitchFamily="34" charset="0"/>
                <a:cs typeface="Arial" panose="020B0604020202020204" pitchFamily="34" charset="0"/>
              </a:rPr>
              <a:t>1</a:t>
            </a:r>
            <a:endParaRPr lang="vi-VN" sz="6600" b="1"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27" name="Rounded Rectangle 26">
            <a:hlinkClick r:id="rId8" action="ppaction://hlinksldjump"/>
          </p:cNvPr>
          <p:cNvSpPr/>
          <p:nvPr/>
        </p:nvSpPr>
        <p:spPr>
          <a:xfrm>
            <a:off x="3533583" y="4167156"/>
            <a:ext cx="2006532" cy="2006532"/>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6600" b="1" dirty="0">
                <a:solidFill>
                  <a:prstClr val="black"/>
                </a:solidFill>
                <a:latin typeface="Arial" panose="020B0604020202020204" pitchFamily="34" charset="0"/>
                <a:ea typeface="Tahoma" panose="020B0604030504040204" pitchFamily="34" charset="0"/>
                <a:cs typeface="Arial" panose="020B0604020202020204" pitchFamily="34" charset="0"/>
              </a:rPr>
              <a:t>2</a:t>
            </a:r>
            <a:endParaRPr lang="vi-VN" sz="6600" b="1"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28" name="Rounded Rectangle 27">
            <a:hlinkClick r:id="rId9" action="ppaction://hlinksldjump"/>
          </p:cNvPr>
          <p:cNvSpPr/>
          <p:nvPr/>
        </p:nvSpPr>
        <p:spPr>
          <a:xfrm>
            <a:off x="5780457" y="4167156"/>
            <a:ext cx="2006532" cy="2006532"/>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6600" b="1" dirty="0">
                <a:solidFill>
                  <a:prstClr val="black"/>
                </a:solidFill>
                <a:latin typeface="Arial" panose="020B0604020202020204" pitchFamily="34" charset="0"/>
                <a:ea typeface="Tahoma" panose="020B0604030504040204" pitchFamily="34" charset="0"/>
                <a:cs typeface="Arial" panose="020B0604020202020204" pitchFamily="34" charset="0"/>
              </a:rPr>
              <a:t>3</a:t>
            </a:r>
            <a:endParaRPr lang="vi-VN" sz="6600" b="1"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35" name="Rounded Rectangle 34">
            <a:hlinkClick r:id="rId10" action="ppaction://hlinksldjump"/>
          </p:cNvPr>
          <p:cNvSpPr/>
          <p:nvPr/>
        </p:nvSpPr>
        <p:spPr>
          <a:xfrm>
            <a:off x="2358409" y="6472168"/>
            <a:ext cx="2006532" cy="2006532"/>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6600" b="1" dirty="0">
                <a:solidFill>
                  <a:prstClr val="black"/>
                </a:solidFill>
                <a:latin typeface="Arial" panose="020B0604020202020204" pitchFamily="34" charset="0"/>
                <a:ea typeface="Tahoma" panose="020B0604030504040204" pitchFamily="34" charset="0"/>
                <a:cs typeface="Arial" panose="020B0604020202020204" pitchFamily="34" charset="0"/>
              </a:rPr>
              <a:t>4</a:t>
            </a:r>
            <a:endParaRPr lang="vi-VN" sz="6600" b="1"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36" name="Rounded Rectangle 35">
            <a:hlinkClick r:id="rId11" action="ppaction://hlinksldjump"/>
          </p:cNvPr>
          <p:cNvSpPr/>
          <p:nvPr/>
        </p:nvSpPr>
        <p:spPr>
          <a:xfrm>
            <a:off x="4605284" y="6472168"/>
            <a:ext cx="2006532" cy="2006532"/>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6600" b="1" dirty="0">
                <a:solidFill>
                  <a:prstClr val="black"/>
                </a:solidFill>
                <a:latin typeface="Arial" panose="020B0604020202020204" pitchFamily="34" charset="0"/>
                <a:ea typeface="Tahoma" panose="020B0604030504040204" pitchFamily="34" charset="0"/>
                <a:cs typeface="Arial" panose="020B0604020202020204" pitchFamily="34" charset="0"/>
              </a:rPr>
              <a:t>5</a:t>
            </a:r>
            <a:endParaRPr lang="vi-VN" sz="6600" b="1"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41" name="Rectangle 40"/>
          <p:cNvSpPr/>
          <p:nvPr/>
        </p:nvSpPr>
        <p:spPr>
          <a:xfrm>
            <a:off x="607647" y="1029357"/>
            <a:ext cx="7674858" cy="2908489"/>
          </a:xfrm>
          <a:prstGeom prst="rect">
            <a:avLst/>
          </a:prstGeom>
          <a:noFill/>
        </p:spPr>
        <p:txBody>
          <a:bodyPr wrap="none" lIns="137160" tIns="68580" rIns="137160" bIns="68580">
            <a:spAutoFit/>
          </a:bodyPr>
          <a:lstStyle/>
          <a:p>
            <a:pPr algn="ctr">
              <a:defRPr/>
            </a:pPr>
            <a:r>
              <a:rPr lang="en-US" sz="9000" b="1" dirty="0">
                <a:ln w="6600">
                  <a:solidFill>
                    <a:srgbClr val="ED7D31"/>
                  </a:solidFill>
                  <a:prstDash val="solid"/>
                </a:ln>
                <a:solidFill>
                  <a:srgbClr val="FFFFFF"/>
                </a:solidFill>
                <a:effectLst>
                  <a:outerShdw dist="38100" dir="2700000" algn="tl" rotWithShape="0">
                    <a:srgbClr val="ED7D31"/>
                  </a:outerShdw>
                </a:effectLst>
                <a:latin typeface="Arial" panose="020B0604020202020204" pitchFamily="34" charset="0"/>
                <a:ea typeface="Tahoma" panose="020B0604030504040204" pitchFamily="34" charset="0"/>
                <a:cs typeface="Arial" panose="020B0604020202020204" pitchFamily="34" charset="0"/>
              </a:rPr>
              <a:t>VÒNG QUAY </a:t>
            </a:r>
          </a:p>
          <a:p>
            <a:pPr algn="ctr">
              <a:defRPr/>
            </a:pPr>
            <a:r>
              <a:rPr lang="en-US" sz="9000" b="1" dirty="0">
                <a:ln w="6600">
                  <a:solidFill>
                    <a:srgbClr val="ED7D31"/>
                  </a:solidFill>
                  <a:prstDash val="solid"/>
                </a:ln>
                <a:solidFill>
                  <a:srgbClr val="FFFFFF"/>
                </a:solidFill>
                <a:effectLst>
                  <a:outerShdw dist="38100" dir="2700000" algn="tl" rotWithShape="0">
                    <a:srgbClr val="ED7D31"/>
                  </a:outerShdw>
                </a:effectLst>
                <a:latin typeface="Arial" panose="020B0604020202020204" pitchFamily="34" charset="0"/>
                <a:ea typeface="Tahoma" panose="020B0604030504040204" pitchFamily="34" charset="0"/>
                <a:cs typeface="Arial" panose="020B0604020202020204" pitchFamily="34" charset="0"/>
              </a:rPr>
              <a:t>MAY MẮN</a:t>
            </a:r>
          </a:p>
        </p:txBody>
      </p:sp>
      <p:pic>
        <p:nvPicPr>
          <p:cNvPr id="44" name="Picture 4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7211" y="2154989"/>
            <a:ext cx="742950" cy="657225"/>
          </a:xfrm>
          <a:prstGeom prst="rect">
            <a:avLst/>
          </a:prstGeom>
        </p:spPr>
      </p:pic>
      <p:pic>
        <p:nvPicPr>
          <p:cNvPr id="45" name="Picture 4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44609" y="2697900"/>
            <a:ext cx="742950" cy="657225"/>
          </a:xfrm>
          <a:prstGeom prst="rect">
            <a:avLst/>
          </a:prstGeom>
        </p:spPr>
      </p:pic>
      <p:pic>
        <p:nvPicPr>
          <p:cNvPr id="46" name="Picture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78725" y="1907109"/>
            <a:ext cx="742950" cy="657225"/>
          </a:xfrm>
          <a:prstGeom prst="rect">
            <a:avLst/>
          </a:prstGeom>
        </p:spPr>
      </p:pic>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667746" y="717763"/>
            <a:ext cx="1071563" cy="1785938"/>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4571228" y="-1040600"/>
            <a:ext cx="914400" cy="914400"/>
          </a:xfrm>
          <a:prstGeom prst="rect">
            <a:avLst/>
          </a:prstGeom>
        </p:spPr>
      </p:pic>
      <p:sp>
        <p:nvSpPr>
          <p:cNvPr id="31" name="Isosceles Triangle 30"/>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32" name="Isosceles Triangle 31"/>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33" name="Isosceles Triangle 32"/>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34" name="Isosceles Triangle 33"/>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Isosceles Triangle 41"/>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3" name="Isosceles Triangle 42"/>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8" name="Isosceles Triangle 47"/>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9" name="Isosceles Triangle 48"/>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0" name="Isosceles Triangle 49"/>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1" name="Isosceles Triangle 50"/>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2" name="Isosceles Triangle 51"/>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3" name="Isosceles Triangle 52"/>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4" name="Isosceles Triangle 53"/>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5" name="Isosceles Triangle 54"/>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6" name="Isosceles Triangle 55"/>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7" name="Isosceles Triangle 56"/>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8" name="Isosceles Triangle 57"/>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9" name="Isosceles Triangle 58"/>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60" name="Isosceles Triangle 59"/>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pic>
        <p:nvPicPr>
          <p:cNvPr id="8" name="Picture 7" descr="A picture containing text, orange&#10;&#10;Description automatically generated">
            <a:extLst>
              <a:ext uri="{FF2B5EF4-FFF2-40B4-BE49-F238E27FC236}">
                <a16:creationId xmlns:a16="http://schemas.microsoft.com/office/drawing/2014/main" xmlns="" id="{47FA7786-CB7A-C359-A5D8-E18B1B649DF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484705" y="474215"/>
            <a:ext cx="8023614" cy="8023614"/>
          </a:xfrm>
          <a:prstGeom prst="rect">
            <a:avLst/>
          </a:prstGeom>
        </p:spPr>
      </p:pic>
      <p:sp>
        <p:nvSpPr>
          <p:cNvPr id="61" name="Isosceles Triangle 60"/>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24" name="Heart 23">
            <a:hlinkClick r:id="" action="ppaction://noaction"/>
          </p:cNvPr>
          <p:cNvSpPr/>
          <p:nvPr/>
        </p:nvSpPr>
        <p:spPr>
          <a:xfrm rot="5400000">
            <a:off x="17027432" y="3879674"/>
            <a:ext cx="1175658" cy="1175655"/>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pic>
        <p:nvPicPr>
          <p:cNvPr id="6" name="Picture 15">
            <a:hlinkClick r:id="rId16" action="ppaction://hlinksldjump"/>
            <a:extLst>
              <a:ext uri="{FF2B5EF4-FFF2-40B4-BE49-F238E27FC236}">
                <a16:creationId xmlns:a16="http://schemas.microsoft.com/office/drawing/2014/main" xmlns="" id="{24628667-4FA5-665A-4919-28238333744F}"/>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32087" y="9262595"/>
            <a:ext cx="1487340" cy="1024406"/>
          </a:xfrm>
          <a:prstGeom prst="rect">
            <a:avLst/>
          </a:prstGeom>
        </p:spPr>
      </p:pic>
      <p:pic>
        <p:nvPicPr>
          <p:cNvPr id="14" name="Picture 13" descr="Icon&#10;&#10;Description automatically generated">
            <a:extLst>
              <a:ext uri="{FF2B5EF4-FFF2-40B4-BE49-F238E27FC236}">
                <a16:creationId xmlns:a16="http://schemas.microsoft.com/office/drawing/2014/main" xmlns="" id="{DF637F44-B7A1-54EC-E418-5F45D5F1DCBC}"/>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5933301" y="8027591"/>
            <a:ext cx="2022059" cy="2022059"/>
          </a:xfrm>
          <a:prstGeom prst="rect">
            <a:avLst/>
          </a:prstGeom>
        </p:spPr>
      </p:pic>
    </p:spTree>
    <p:extLst>
      <p:ext uri="{BB962C8B-B14F-4D97-AF65-F5344CB8AC3E}">
        <p14:creationId xmlns:p14="http://schemas.microsoft.com/office/powerpoint/2010/main" val="15064192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4.81481E-6 L 1.25E-6 -0.02408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6"/>
                    </p:tgtEl>
                  </p:cond>
                </p:stCondLst>
                <p:endSync evt="end" delay="0">
                  <p:rtn val="all"/>
                </p:endSync>
                <p:childTnLst>
                  <p:par>
                    <p:cTn id="152" fill="hold">
                      <p:stCondLst>
                        <p:cond delay="0"/>
                      </p:stCondLst>
                      <p:childTnLst>
                        <p:par>
                          <p:cTn id="153" fill="hold">
                            <p:stCondLst>
                              <p:cond delay="0"/>
                            </p:stCondLst>
                            <p:childTnLst>
                              <p:par>
                                <p:cTn id="154" presetID="1" presetClass="emph" presetSubtype="2" fill="hold" nodeType="clickEffect">
                                  <p:stCondLst>
                                    <p:cond delay="0"/>
                                  </p:stCondLst>
                                  <p:childTnLst>
                                    <p:animClr clrSpc="rgb" dir="cw">
                                      <p:cBhvr>
                                        <p:cTn id="155" dur="500" fill="hold"/>
                                        <p:tgtEl>
                                          <p:spTgt spid="26"/>
                                        </p:tgtEl>
                                        <p:attrNameLst>
                                          <p:attrName>fillcolor</p:attrName>
                                        </p:attrNameLst>
                                      </p:cBhvr>
                                      <p:to>
                                        <a:srgbClr val="7F6000"/>
                                      </p:to>
                                    </p:animClr>
                                    <p:set>
                                      <p:cBhvr>
                                        <p:cTn id="156" dur="500" fill="hold"/>
                                        <p:tgtEl>
                                          <p:spTgt spid="26"/>
                                        </p:tgtEl>
                                        <p:attrNameLst>
                                          <p:attrName>fill.type</p:attrName>
                                        </p:attrNameLst>
                                      </p:cBhvr>
                                      <p:to>
                                        <p:strVal val="solid"/>
                                      </p:to>
                                    </p:set>
                                    <p:set>
                                      <p:cBhvr>
                                        <p:cTn id="157"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58" restart="whenNotActive" fill="hold" evtFilter="cancelBubble" nodeType="interactiveSeq">
                <p:stCondLst>
                  <p:cond evt="onClick" delay="0">
                    <p:tgtEl>
                      <p:spTgt spid="27"/>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7"/>
                                        </p:tgtEl>
                                        <p:attrNameLst>
                                          <p:attrName>fillcolor</p:attrName>
                                        </p:attrNameLst>
                                      </p:cBhvr>
                                      <p:to>
                                        <a:srgbClr val="7F6000"/>
                                      </p:to>
                                    </p:animClr>
                                    <p:set>
                                      <p:cBhvr>
                                        <p:cTn id="163" dur="500" fill="hold"/>
                                        <p:tgtEl>
                                          <p:spTgt spid="27"/>
                                        </p:tgtEl>
                                        <p:attrNameLst>
                                          <p:attrName>fill.type</p:attrName>
                                        </p:attrNameLst>
                                      </p:cBhvr>
                                      <p:to>
                                        <p:strVal val="solid"/>
                                      </p:to>
                                    </p:set>
                                    <p:set>
                                      <p:cBhvr>
                                        <p:cTn id="164"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65" restart="whenNotActive" fill="hold" evtFilter="cancelBubble" nodeType="interactiveSeq">
                <p:stCondLst>
                  <p:cond evt="onClick" delay="0">
                    <p:tgtEl>
                      <p:spTgt spid="28"/>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8"/>
                                        </p:tgtEl>
                                        <p:attrNameLst>
                                          <p:attrName>fillcolor</p:attrName>
                                        </p:attrNameLst>
                                      </p:cBhvr>
                                      <p:to>
                                        <a:srgbClr val="7F6000"/>
                                      </p:to>
                                    </p:animClr>
                                    <p:set>
                                      <p:cBhvr>
                                        <p:cTn id="170" dur="500" fill="hold"/>
                                        <p:tgtEl>
                                          <p:spTgt spid="28"/>
                                        </p:tgtEl>
                                        <p:attrNameLst>
                                          <p:attrName>fill.type</p:attrName>
                                        </p:attrNameLst>
                                      </p:cBhvr>
                                      <p:to>
                                        <p:strVal val="solid"/>
                                      </p:to>
                                    </p:set>
                                    <p:set>
                                      <p:cBhvr>
                                        <p:cTn id="171"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2" restart="whenNotActive" fill="hold" evtFilter="cancelBubble" nodeType="interactiveSeq">
                <p:stCondLst>
                  <p:cond evt="onClick" delay="0">
                    <p:tgtEl>
                      <p:spTgt spid="35"/>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35"/>
                                        </p:tgtEl>
                                        <p:attrNameLst>
                                          <p:attrName>fillcolor</p:attrName>
                                        </p:attrNameLst>
                                      </p:cBhvr>
                                      <p:to>
                                        <a:srgbClr val="7F6000"/>
                                      </p:to>
                                    </p:animClr>
                                    <p:set>
                                      <p:cBhvr>
                                        <p:cTn id="177" dur="500" fill="hold"/>
                                        <p:tgtEl>
                                          <p:spTgt spid="35"/>
                                        </p:tgtEl>
                                        <p:attrNameLst>
                                          <p:attrName>fill.type</p:attrName>
                                        </p:attrNameLst>
                                      </p:cBhvr>
                                      <p:to>
                                        <p:strVal val="solid"/>
                                      </p:to>
                                    </p:set>
                                    <p:set>
                                      <p:cBhvr>
                                        <p:cTn id="178"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79" restart="whenNotActive" fill="hold" evtFilter="cancelBubble" nodeType="interactiveSeq">
                <p:stCondLst>
                  <p:cond evt="onClick" delay="0">
                    <p:tgtEl>
                      <p:spTgt spid="36"/>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6"/>
                                        </p:tgtEl>
                                        <p:attrNameLst>
                                          <p:attrName>fillcolor</p:attrName>
                                        </p:attrNameLst>
                                      </p:cBhvr>
                                      <p:to>
                                        <a:srgbClr val="7F6000"/>
                                      </p:to>
                                    </p:animClr>
                                    <p:set>
                                      <p:cBhvr>
                                        <p:cTn id="184" dur="500" fill="hold"/>
                                        <p:tgtEl>
                                          <p:spTgt spid="36"/>
                                        </p:tgtEl>
                                        <p:attrNameLst>
                                          <p:attrName>fill.type</p:attrName>
                                        </p:attrNameLst>
                                      </p:cBhvr>
                                      <p:to>
                                        <p:strVal val="solid"/>
                                      </p:to>
                                    </p:set>
                                    <p:set>
                                      <p:cBhvr>
                                        <p:cTn id="185"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audio>
              <p:cMediaNode vol="80000">
                <p:cTn id="186" fill="hold" display="0">
                  <p:stCondLst>
                    <p:cond delay="indefinite"/>
                  </p:stCondLst>
                  <p:endCondLst>
                    <p:cond evt="onStopAudio" delay="0">
                      <p:tgtEl>
                        <p:sldTgt/>
                      </p:tgtEl>
                    </p:cond>
                  </p:endCondLst>
                </p:cTn>
                <p:tgtEl>
                  <p:spTgt spid="3"/>
                </p:tgtEl>
              </p:cMediaNode>
            </p:audio>
            <p:seq concurrent="1" nextAc="seek">
              <p:cTn id="187" restart="whenNotActive" fill="hold" evtFilter="cancelBubble" nodeType="interactiveSeq">
                <p:stCondLst>
                  <p:cond evt="onClick" delay="0">
                    <p:tgtEl>
                      <p:spTgt spid="14"/>
                    </p:tgtEl>
                  </p:cond>
                </p:stCondLst>
                <p:endSync evt="end" delay="0">
                  <p:rtn val="all"/>
                </p:endSync>
                <p:childTnLst>
                  <p:par>
                    <p:cTn id="188" fill="hold">
                      <p:stCondLst>
                        <p:cond delay="0"/>
                      </p:stCondLst>
                      <p:childTnLst>
                        <p:par>
                          <p:cTn id="189" fill="hold">
                            <p:stCondLst>
                              <p:cond delay="0"/>
                            </p:stCondLst>
                            <p:childTnLst>
                              <p:par>
                                <p:cTn id="190" presetID="8" presetClass="emph" presetSubtype="0" repeatCount="indefinite" fill="hold" nodeType="clickEffect">
                                  <p:stCondLst>
                                    <p:cond delay="0"/>
                                  </p:stCondLst>
                                  <p:endCondLst>
                                    <p:cond evt="onNext" delay="0">
                                      <p:tgtEl>
                                        <p:sldTgt/>
                                      </p:tgtEl>
                                    </p:cond>
                                  </p:endCondLst>
                                  <p:childTnLst>
                                    <p:animRot by="21600000">
                                      <p:cBhvr>
                                        <p:cTn id="191" dur="1000" fill="hold"/>
                                        <p:tgtEl>
                                          <p:spTgt spid="8"/>
                                        </p:tgtEl>
                                        <p:attrNameLst>
                                          <p:attrName>r</p:attrName>
                                        </p:attrNameLst>
                                      </p:cBhvr>
                                    </p:animRot>
                                  </p:childTnLst>
                                </p:cTn>
                              </p:par>
                              <p:par>
                                <p:cTn id="192" presetID="1" presetClass="mediacall" presetSubtype="0" fill="hold" nodeType="withEffect">
                                  <p:stCondLst>
                                    <p:cond delay="0"/>
                                  </p:stCondLst>
                                  <p:childTnLst>
                                    <p:cmd type="call" cmd="playFrom(0.0)">
                                      <p:cBhvr>
                                        <p:cTn id="193" dur="30406" fill="hold"/>
                                        <p:tgtEl>
                                          <p:spTgt spid="3"/>
                                        </p:tgtEl>
                                      </p:cBhvr>
                                    </p:cmd>
                                  </p:childTnLst>
                                </p:cTn>
                              </p:par>
                            </p:childTnLst>
                          </p:cTn>
                        </p:par>
                      </p:childTnLst>
                    </p:cTn>
                  </p:par>
                </p:childTnLst>
              </p:cTn>
              <p:nextCondLst>
                <p:cond evt="onClick" delay="0">
                  <p:tgtEl>
                    <p:spTgt spid="14"/>
                  </p:tgtEl>
                </p:cond>
              </p:nextCondLst>
            </p:seq>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200" b="1">
                <a:solidFill>
                  <a:srgbClr val="C00000"/>
                </a:solidFill>
                <a:latin typeface="Arial" panose="020B0604020202020204" pitchFamily="34" charset="0"/>
                <a:cs typeface="Arial" panose="020B0604020202020204" pitchFamily="34" charset="0"/>
              </a:rPr>
              <a:t>Câu </a:t>
            </a:r>
            <a:r>
              <a:rPr lang="vi-VN" sz="4200" b="1" smtClean="0">
                <a:solidFill>
                  <a:srgbClr val="C00000"/>
                </a:solidFill>
                <a:latin typeface="Arial" panose="020B0604020202020204" pitchFamily="34" charset="0"/>
                <a:cs typeface="Arial" panose="020B0604020202020204" pitchFamily="34" charset="0"/>
              </a:rPr>
              <a:t>1: </a:t>
            </a:r>
            <a:r>
              <a:rPr lang="en-US" sz="4200">
                <a:solidFill>
                  <a:schemeClr val="tx1"/>
                </a:solidFill>
                <a:latin typeface="Arial" panose="020B0604020202020204" pitchFamily="34" charset="0"/>
                <a:cs typeface="Arial" panose="020B0604020202020204" pitchFamily="34" charset="0"/>
              </a:rPr>
              <a:t>Lệnh nào được sử dụng để xuất ảnh động trong GIMP?</a:t>
            </a:r>
            <a:endParaRPr lang="vi-VN" sz="4200" dirty="0">
              <a:solidFill>
                <a:schemeClr val="tx1"/>
              </a:solidFill>
              <a:latin typeface="Arial" panose="020B0604020202020204" pitchFamily="34" charset="0"/>
              <a:cs typeface="Arial" panose="020B0604020202020204" pitchFamily="34" charset="0"/>
            </a:endParaRPr>
          </a:p>
        </p:txBody>
      </p:sp>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schemeClr val="tx1"/>
                </a:solidFill>
                <a:latin typeface="Arial" panose="020B0604020202020204" pitchFamily="34" charset="0"/>
                <a:cs typeface="Arial" panose="020B0604020202020204" pitchFamily="34" charset="0"/>
              </a:rPr>
              <a:t>A</a:t>
            </a:r>
            <a:r>
              <a:rPr lang="vi-VN" sz="4000">
                <a:solidFill>
                  <a:schemeClr val="tx1"/>
                </a:solidFill>
                <a:latin typeface="Arial" panose="020B0604020202020204" pitchFamily="34" charset="0"/>
                <a:cs typeface="Arial" panose="020B0604020202020204" pitchFamily="34" charset="0"/>
              </a:rPr>
              <a:t>. </a:t>
            </a:r>
            <a:r>
              <a:rPr lang="en-US" sz="4000" b="1">
                <a:solidFill>
                  <a:schemeClr val="tx1"/>
                </a:solidFill>
                <a:latin typeface="Arial" panose="020B0604020202020204" pitchFamily="34" charset="0"/>
                <a:cs typeface="Arial" panose="020B0604020202020204" pitchFamily="34" charset="0"/>
              </a:rPr>
              <a:t>File\Open As Layers</a:t>
            </a:r>
            <a:endParaRPr lang="vi-VN" sz="4000" dirty="0">
              <a:solidFill>
                <a:schemeClr val="tx1"/>
              </a:solidFill>
              <a:latin typeface="Arial" panose="020B0604020202020204" pitchFamily="34" charset="0"/>
              <a:cs typeface="Arial" panose="020B0604020202020204" pitchFamily="34"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schemeClr val="tx1"/>
                </a:solidFill>
                <a:latin typeface="Arial" panose="020B0604020202020204" pitchFamily="34" charset="0"/>
                <a:cs typeface="Arial" panose="020B0604020202020204" pitchFamily="34" charset="0"/>
              </a:rPr>
              <a:t>B</a:t>
            </a:r>
            <a:r>
              <a:rPr lang="vi-VN" sz="4000">
                <a:solidFill>
                  <a:schemeClr val="tx1"/>
                </a:solidFill>
                <a:latin typeface="Arial" panose="020B0604020202020204" pitchFamily="34" charset="0"/>
                <a:cs typeface="Arial" panose="020B0604020202020204" pitchFamily="34" charset="0"/>
              </a:rPr>
              <a:t>. </a:t>
            </a:r>
            <a:r>
              <a:rPr lang="en-US" sz="4000" b="1">
                <a:solidFill>
                  <a:schemeClr val="tx1"/>
                </a:solidFill>
                <a:latin typeface="Arial" panose="020B0604020202020204" pitchFamily="34" charset="0"/>
                <a:cs typeface="Arial" panose="020B0604020202020204" pitchFamily="34" charset="0"/>
              </a:rPr>
              <a:t>Filters Animation\Playback</a:t>
            </a:r>
            <a:endParaRPr lang="vi-VN" sz="4000" dirty="0">
              <a:solidFill>
                <a:schemeClr val="tx1"/>
              </a:solidFill>
              <a:latin typeface="Arial" panose="020B0604020202020204" pitchFamily="34" charset="0"/>
              <a:cs typeface="Arial" panose="020B0604020202020204" pitchFamily="34" charset="0"/>
            </a:endParaRPr>
          </a:p>
        </p:txBody>
      </p:sp>
      <p:sp>
        <p:nvSpPr>
          <p:cNvPr id="43" name="Rectangle 42"/>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schemeClr val="tx1"/>
                </a:solidFill>
                <a:latin typeface="Arial" panose="020B0604020202020204" pitchFamily="34" charset="0"/>
                <a:cs typeface="Arial" panose="020B0604020202020204" pitchFamily="34" charset="0"/>
              </a:rPr>
              <a:t>C</a:t>
            </a:r>
            <a:r>
              <a:rPr lang="vi-VN" sz="4000">
                <a:solidFill>
                  <a:schemeClr val="tx1"/>
                </a:solidFill>
                <a:latin typeface="Arial" panose="020B0604020202020204" pitchFamily="34" charset="0"/>
                <a:cs typeface="Arial" panose="020B0604020202020204" pitchFamily="34" charset="0"/>
              </a:rPr>
              <a:t>. </a:t>
            </a:r>
            <a:r>
              <a:rPr lang="fr-FR" sz="4000" b="1">
                <a:solidFill>
                  <a:schemeClr val="tx1"/>
                </a:solidFill>
                <a:latin typeface="Arial" panose="020B0604020202020204" pitchFamily="34" charset="0"/>
                <a:cs typeface="Arial" panose="020B0604020202020204" pitchFamily="34" charset="0"/>
              </a:rPr>
              <a:t>Filters Animation\Export Image</a:t>
            </a:r>
            <a:endParaRPr lang="vi-VN" sz="4000" dirty="0">
              <a:solidFill>
                <a:schemeClr val="tx1"/>
              </a:solidFill>
              <a:latin typeface="Arial" panose="020B0604020202020204" pitchFamily="34" charset="0"/>
              <a:cs typeface="Arial" panose="020B0604020202020204" pitchFamily="34" charset="0"/>
            </a:endParaRPr>
          </a:p>
        </p:txBody>
      </p:sp>
      <p:sp>
        <p:nvSpPr>
          <p:cNvPr id="44" name="Rectangle 43"/>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schemeClr val="tx1"/>
                </a:solidFill>
                <a:latin typeface="Arial" panose="020B0604020202020204" pitchFamily="34" charset="0"/>
                <a:cs typeface="Arial" panose="020B0604020202020204" pitchFamily="34" charset="0"/>
              </a:rPr>
              <a:t>D</a:t>
            </a:r>
            <a:r>
              <a:rPr lang="vi-VN" sz="4000">
                <a:solidFill>
                  <a:schemeClr val="tx1"/>
                </a:solidFill>
                <a:latin typeface="Arial" panose="020B0604020202020204" pitchFamily="34" charset="0"/>
                <a:cs typeface="Arial" panose="020B0604020202020204" pitchFamily="34" charset="0"/>
              </a:rPr>
              <a:t>. </a:t>
            </a:r>
            <a:r>
              <a:rPr lang="en-US" sz="4000" b="1">
                <a:solidFill>
                  <a:schemeClr val="tx1"/>
                </a:solidFill>
                <a:latin typeface="Arial" panose="020B0604020202020204" pitchFamily="34" charset="0"/>
                <a:cs typeface="Arial" panose="020B0604020202020204" pitchFamily="34" charset="0"/>
              </a:rPr>
              <a:t>File\Export As</a:t>
            </a:r>
            <a:endParaRPr lang="vi-VN" sz="4000" dirty="0">
              <a:solidFill>
                <a:schemeClr val="tx1"/>
              </a:solidFill>
              <a:latin typeface="Arial" panose="020B0604020202020204" pitchFamily="34" charset="0"/>
              <a:cs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26921" y="4353168"/>
            <a:ext cx="1098606" cy="965442"/>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349007" y="4372772"/>
            <a:ext cx="1207113" cy="965690"/>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457232" y="3039740"/>
            <a:ext cx="1098888" cy="965690"/>
          </a:xfrm>
          <a:prstGeom prst="rect">
            <a:avLst/>
          </a:prstGeom>
        </p:spPr>
      </p:pic>
      <p:pic>
        <p:nvPicPr>
          <p:cNvPr id="2" name="Picture 14">
            <a:hlinkClick r:id="rId13" action="ppaction://hlinksldjump"/>
            <a:extLst>
              <a:ext uri="{FF2B5EF4-FFF2-40B4-BE49-F238E27FC236}">
                <a16:creationId xmlns:a16="http://schemas.microsoft.com/office/drawing/2014/main" xmlns="" id="{73547FBF-DC69-5AD0-885D-DC4FFDEEFC4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8054023" y="7185856"/>
            <a:ext cx="2169350" cy="2169350"/>
          </a:xfrm>
          <a:prstGeom prst="rect">
            <a:avLst/>
          </a:prstGeom>
        </p:spPr>
      </p:pic>
    </p:spTree>
    <p:extLst>
      <p:ext uri="{BB962C8B-B14F-4D97-AF65-F5344CB8AC3E}">
        <p14:creationId xmlns:p14="http://schemas.microsoft.com/office/powerpoint/2010/main" val="1473418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200" b="1">
                <a:solidFill>
                  <a:srgbClr val="C00000"/>
                </a:solidFill>
                <a:latin typeface="Arial" panose="020B0604020202020204" pitchFamily="34" charset="0"/>
                <a:cs typeface="Arial" panose="020B0604020202020204" pitchFamily="34" charset="0"/>
              </a:rPr>
              <a:t>Câu </a:t>
            </a:r>
            <a:r>
              <a:rPr lang="vi-VN" sz="4200" b="1" smtClean="0">
                <a:solidFill>
                  <a:srgbClr val="C00000"/>
                </a:solidFill>
                <a:latin typeface="Arial" panose="020B0604020202020204" pitchFamily="34" charset="0"/>
                <a:cs typeface="Arial" panose="020B0604020202020204" pitchFamily="34" charset="0"/>
              </a:rPr>
              <a:t>2: </a:t>
            </a:r>
            <a:r>
              <a:rPr lang="fr-FR" sz="4200">
                <a:solidFill>
                  <a:schemeClr val="tx1"/>
                </a:solidFill>
                <a:latin typeface="Arial" panose="020B0604020202020204" pitchFamily="34" charset="0"/>
                <a:cs typeface="Arial" panose="020B0604020202020204" pitchFamily="34" charset="0"/>
              </a:rPr>
              <a:t>Đuôi tệp của tệp ảnh động khi xuất là </a:t>
            </a:r>
            <a:r>
              <a:rPr lang="fr-FR" sz="4200">
                <a:solidFill>
                  <a:schemeClr val="tx1"/>
                </a:solidFill>
                <a:latin typeface="Arial" panose="020B0604020202020204" pitchFamily="34" charset="0"/>
                <a:cs typeface="Arial" panose="020B0604020202020204" pitchFamily="34" charset="0"/>
              </a:rPr>
              <a:t>gì</a:t>
            </a:r>
            <a:r>
              <a:rPr lang="fr-FR" sz="4200" smtClean="0">
                <a:solidFill>
                  <a:schemeClr val="tx1"/>
                </a:solidFill>
                <a:latin typeface="Arial" panose="020B0604020202020204" pitchFamily="34" charset="0"/>
                <a:cs typeface="Arial" panose="020B0604020202020204" pitchFamily="34" charset="0"/>
              </a:rPr>
              <a:t>?</a:t>
            </a:r>
            <a:endParaRPr lang="en-US" sz="4200">
              <a:solidFill>
                <a:schemeClr val="tx1"/>
              </a:solidFill>
              <a:latin typeface="Arial" panose="020B0604020202020204" pitchFamily="34" charset="0"/>
              <a:cs typeface="Arial" panose="020B0604020202020204" pitchFamily="34" charset="0"/>
            </a:endParaRPr>
          </a:p>
        </p:txBody>
      </p:sp>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200" dirty="0">
                <a:solidFill>
                  <a:prstClr val="black"/>
                </a:solidFill>
                <a:latin typeface="Arial" panose="020B0604020202020204" pitchFamily="34" charset="0"/>
                <a:cs typeface="Arial" panose="020B0604020202020204" pitchFamily="34" charset="0"/>
              </a:rPr>
              <a:t>A</a:t>
            </a:r>
            <a:r>
              <a:rPr lang="vi-VN" sz="4200">
                <a:solidFill>
                  <a:prstClr val="black"/>
                </a:solidFill>
                <a:latin typeface="Arial" panose="020B0604020202020204" pitchFamily="34" charset="0"/>
                <a:cs typeface="Arial" panose="020B0604020202020204" pitchFamily="34" charset="0"/>
              </a:rPr>
              <a:t>. </a:t>
            </a:r>
            <a:r>
              <a:rPr lang="vi-VN" sz="4200" smtClean="0">
                <a:solidFill>
                  <a:prstClr val="black"/>
                </a:solidFill>
                <a:latin typeface="Arial" panose="020B0604020202020204" pitchFamily="34" charset="0"/>
                <a:cs typeface="Arial" panose="020B0604020202020204" pitchFamily="34" charset="0"/>
              </a:rPr>
              <a:t>.jpg</a:t>
            </a:r>
            <a:endParaRPr lang="vi-VN" sz="4200" dirty="0">
              <a:solidFill>
                <a:prstClr val="black"/>
              </a:solidFill>
              <a:latin typeface="Arial" panose="020B0604020202020204" pitchFamily="34" charset="0"/>
              <a:cs typeface="Arial" panose="020B0604020202020204" pitchFamily="34"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200" dirty="0">
                <a:solidFill>
                  <a:prstClr val="black"/>
                </a:solidFill>
                <a:latin typeface="Arial" panose="020B0604020202020204" pitchFamily="34" charset="0"/>
                <a:cs typeface="Arial" panose="020B0604020202020204" pitchFamily="34" charset="0"/>
              </a:rPr>
              <a:t>B</a:t>
            </a:r>
            <a:r>
              <a:rPr lang="vi-VN" sz="4200">
                <a:solidFill>
                  <a:prstClr val="black"/>
                </a:solidFill>
                <a:latin typeface="Arial" panose="020B0604020202020204" pitchFamily="34" charset="0"/>
                <a:cs typeface="Arial" panose="020B0604020202020204" pitchFamily="34" charset="0"/>
              </a:rPr>
              <a:t>. </a:t>
            </a:r>
            <a:r>
              <a:rPr lang="vi-VN" sz="4200" smtClean="0">
                <a:solidFill>
                  <a:prstClr val="black"/>
                </a:solidFill>
                <a:latin typeface="Arial" panose="020B0604020202020204" pitchFamily="34" charset="0"/>
                <a:cs typeface="Arial" panose="020B0604020202020204" pitchFamily="34" charset="0"/>
              </a:rPr>
              <a:t>.png</a:t>
            </a:r>
            <a:endParaRPr lang="vi-VN" sz="4200" dirty="0">
              <a:solidFill>
                <a:prstClr val="black"/>
              </a:solidFill>
              <a:latin typeface="Arial" panose="020B0604020202020204" pitchFamily="34" charset="0"/>
              <a:cs typeface="Arial" panose="020B0604020202020204" pitchFamily="34" charset="0"/>
            </a:endParaRPr>
          </a:p>
        </p:txBody>
      </p:sp>
      <p:sp>
        <p:nvSpPr>
          <p:cNvPr id="43" name="Rectangle 42"/>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200" dirty="0">
                <a:solidFill>
                  <a:prstClr val="black"/>
                </a:solidFill>
                <a:latin typeface="Arial" panose="020B0604020202020204" pitchFamily="34" charset="0"/>
                <a:cs typeface="Arial" panose="020B0604020202020204" pitchFamily="34" charset="0"/>
              </a:rPr>
              <a:t>C</a:t>
            </a:r>
            <a:r>
              <a:rPr lang="vi-VN" sz="4200">
                <a:solidFill>
                  <a:prstClr val="black"/>
                </a:solidFill>
                <a:latin typeface="Arial" panose="020B0604020202020204" pitchFamily="34" charset="0"/>
                <a:cs typeface="Arial" panose="020B0604020202020204" pitchFamily="34" charset="0"/>
              </a:rPr>
              <a:t>. </a:t>
            </a:r>
            <a:r>
              <a:rPr lang="vi-VN" sz="4200" smtClean="0">
                <a:solidFill>
                  <a:prstClr val="black"/>
                </a:solidFill>
                <a:latin typeface="Arial" panose="020B0604020202020204" pitchFamily="34" charset="0"/>
                <a:cs typeface="Arial" panose="020B0604020202020204" pitchFamily="34" charset="0"/>
              </a:rPr>
              <a:t>.gif</a:t>
            </a:r>
            <a:endParaRPr lang="vi-VN" sz="4200" dirty="0">
              <a:solidFill>
                <a:prstClr val="black"/>
              </a:solidFill>
              <a:latin typeface="Arial" panose="020B0604020202020204" pitchFamily="34" charset="0"/>
              <a:cs typeface="Arial" panose="020B0604020202020204" pitchFamily="34" charset="0"/>
            </a:endParaRPr>
          </a:p>
        </p:txBody>
      </p:sp>
      <p:sp>
        <p:nvSpPr>
          <p:cNvPr id="44" name="Rectangle 43"/>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200" dirty="0">
                <a:solidFill>
                  <a:prstClr val="black"/>
                </a:solidFill>
                <a:latin typeface="Arial" panose="020B0604020202020204" pitchFamily="34" charset="0"/>
                <a:cs typeface="Arial" panose="020B0604020202020204" pitchFamily="34" charset="0"/>
              </a:rPr>
              <a:t>D</a:t>
            </a:r>
            <a:r>
              <a:rPr lang="vi-VN" sz="4200">
                <a:solidFill>
                  <a:prstClr val="black"/>
                </a:solidFill>
                <a:latin typeface="Arial" panose="020B0604020202020204" pitchFamily="34" charset="0"/>
                <a:cs typeface="Arial" panose="020B0604020202020204" pitchFamily="34" charset="0"/>
              </a:rPr>
              <a:t>. </a:t>
            </a:r>
            <a:r>
              <a:rPr lang="vi-VN" sz="4200" smtClean="0">
                <a:solidFill>
                  <a:prstClr val="black"/>
                </a:solidFill>
                <a:latin typeface="Arial" panose="020B0604020202020204" pitchFamily="34" charset="0"/>
                <a:cs typeface="Arial" panose="020B0604020202020204" pitchFamily="34" charset="0"/>
              </a:rPr>
              <a:t>.bmp</a:t>
            </a:r>
            <a:endParaRPr lang="vi-VN" sz="4200" dirty="0">
              <a:solidFill>
                <a:prstClr val="black"/>
              </a:solidFill>
              <a:latin typeface="Arial" panose="020B0604020202020204" pitchFamily="34" charset="0"/>
              <a:cs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18723" y="4353168"/>
            <a:ext cx="1206804" cy="965442"/>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457232" y="3039740"/>
            <a:ext cx="1098888" cy="965690"/>
          </a:xfrm>
          <a:prstGeom prst="rect">
            <a:avLst/>
          </a:prstGeom>
        </p:spPr>
      </p:pic>
      <p:pic>
        <p:nvPicPr>
          <p:cNvPr id="2" name="Picture 14">
            <a:hlinkClick r:id="rId13" action="ppaction://hlinksldjump"/>
            <a:extLst>
              <a:ext uri="{FF2B5EF4-FFF2-40B4-BE49-F238E27FC236}">
                <a16:creationId xmlns:a16="http://schemas.microsoft.com/office/drawing/2014/main" xmlns="" id="{E5D43C7B-1B92-394F-48F4-7034E98FD7B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8054023" y="7185856"/>
            <a:ext cx="2169350" cy="2169350"/>
          </a:xfrm>
          <a:prstGeom prst="rect">
            <a:avLst/>
          </a:prstGeom>
        </p:spPr>
      </p:pic>
    </p:spTree>
    <p:extLst>
      <p:ext uri="{BB962C8B-B14F-4D97-AF65-F5344CB8AC3E}">
        <p14:creationId xmlns:p14="http://schemas.microsoft.com/office/powerpoint/2010/main" val="428631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en-US" sz="4200" b="1">
                <a:solidFill>
                  <a:srgbClr val="C00000"/>
                </a:solidFill>
                <a:latin typeface="Arial" panose="020B0604020202020204" pitchFamily="34" charset="0"/>
                <a:cs typeface="Arial" panose="020B0604020202020204" pitchFamily="34" charset="0"/>
              </a:rPr>
              <a:t>Câu </a:t>
            </a:r>
            <a:r>
              <a:rPr lang="vi-VN" sz="4200" b="1" smtClean="0">
                <a:solidFill>
                  <a:srgbClr val="C00000"/>
                </a:solidFill>
                <a:latin typeface="Arial" panose="020B0604020202020204" pitchFamily="34" charset="0"/>
                <a:cs typeface="Arial" panose="020B0604020202020204" pitchFamily="34" charset="0"/>
              </a:rPr>
              <a:t>3: </a:t>
            </a:r>
            <a:r>
              <a:rPr lang="en-US" sz="4200">
                <a:solidFill>
                  <a:schemeClr val="tx1"/>
                </a:solidFill>
                <a:latin typeface="Arial" panose="020B0604020202020204" pitchFamily="34" charset="0"/>
                <a:cs typeface="Arial" panose="020B0604020202020204" pitchFamily="34" charset="0"/>
              </a:rPr>
              <a:t>Trong GIMP, lệnh nào cho phép xem trước ảnh động trước khi </a:t>
            </a:r>
            <a:r>
              <a:rPr lang="en-US" sz="4200">
                <a:solidFill>
                  <a:schemeClr val="tx1"/>
                </a:solidFill>
                <a:latin typeface="Arial" panose="020B0604020202020204" pitchFamily="34" charset="0"/>
                <a:cs typeface="Arial" panose="020B0604020202020204" pitchFamily="34" charset="0"/>
              </a:rPr>
              <a:t>xuất</a:t>
            </a:r>
            <a:r>
              <a:rPr lang="en-US" sz="4200" smtClean="0">
                <a:solidFill>
                  <a:schemeClr val="tx1"/>
                </a:solidFill>
                <a:latin typeface="Arial" panose="020B0604020202020204" pitchFamily="34" charset="0"/>
                <a:cs typeface="Arial" panose="020B0604020202020204" pitchFamily="34" charset="0"/>
              </a:rPr>
              <a:t>?</a:t>
            </a:r>
            <a:endParaRPr lang="en-US" sz="4200">
              <a:solidFill>
                <a:schemeClr val="tx1"/>
              </a:solidFill>
              <a:latin typeface="Arial" panose="020B0604020202020204" pitchFamily="34" charset="0"/>
              <a:cs typeface="Arial" panose="020B0604020202020204" pitchFamily="34" charset="0"/>
            </a:endParaRPr>
          </a:p>
        </p:txBody>
      </p:sp>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schemeClr val="tx1"/>
                </a:solidFill>
                <a:latin typeface="Arial" panose="020B0604020202020204" pitchFamily="34" charset="0"/>
                <a:cs typeface="Arial" panose="020B0604020202020204" pitchFamily="34" charset="0"/>
              </a:rPr>
              <a:t>A</a:t>
            </a:r>
            <a:r>
              <a:rPr lang="vi-VN" sz="4000">
                <a:solidFill>
                  <a:schemeClr val="tx1"/>
                </a:solidFill>
                <a:latin typeface="Arial" panose="020B0604020202020204" pitchFamily="34" charset="0"/>
                <a:cs typeface="Arial" panose="020B0604020202020204" pitchFamily="34" charset="0"/>
              </a:rPr>
              <a:t>. </a:t>
            </a:r>
            <a:r>
              <a:rPr lang="en-US" sz="4000" b="1">
                <a:solidFill>
                  <a:schemeClr val="tx1"/>
                </a:solidFill>
                <a:latin typeface="Arial" panose="020B0604020202020204" pitchFamily="34" charset="0"/>
                <a:cs typeface="Arial" panose="020B0604020202020204" pitchFamily="34" charset="0"/>
              </a:rPr>
              <a:t>Filters Animation\Playback</a:t>
            </a:r>
            <a:endParaRPr lang="vi-VN" sz="4000" dirty="0">
              <a:solidFill>
                <a:schemeClr val="tx1"/>
              </a:solidFill>
              <a:latin typeface="Arial" panose="020B0604020202020204" pitchFamily="34" charset="0"/>
              <a:cs typeface="Arial" panose="020B0604020202020204" pitchFamily="34"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schemeClr val="tx1"/>
                </a:solidFill>
                <a:latin typeface="Arial" panose="020B0604020202020204" pitchFamily="34" charset="0"/>
                <a:cs typeface="Arial" panose="020B0604020202020204" pitchFamily="34" charset="0"/>
              </a:rPr>
              <a:t>B</a:t>
            </a:r>
            <a:r>
              <a:rPr lang="vi-VN" sz="4000">
                <a:solidFill>
                  <a:schemeClr val="tx1"/>
                </a:solidFill>
                <a:latin typeface="Arial" panose="020B0604020202020204" pitchFamily="34" charset="0"/>
                <a:cs typeface="Arial" panose="020B0604020202020204" pitchFamily="34" charset="0"/>
              </a:rPr>
              <a:t>. </a:t>
            </a:r>
            <a:r>
              <a:rPr lang="en-US" sz="4000" b="1">
                <a:solidFill>
                  <a:schemeClr val="tx1"/>
                </a:solidFill>
                <a:latin typeface="Arial" panose="020B0604020202020204" pitchFamily="34" charset="0"/>
                <a:cs typeface="Arial" panose="020B0604020202020204" pitchFamily="34" charset="0"/>
              </a:rPr>
              <a:t>File\Export As</a:t>
            </a:r>
            <a:endParaRPr lang="vi-VN" sz="4000" dirty="0">
              <a:solidFill>
                <a:schemeClr val="tx1"/>
              </a:solidFill>
              <a:latin typeface="Arial" panose="020B0604020202020204" pitchFamily="34" charset="0"/>
              <a:cs typeface="Arial" panose="020B0604020202020204" pitchFamily="34" charset="0"/>
            </a:endParaRPr>
          </a:p>
        </p:txBody>
      </p:sp>
      <p:sp>
        <p:nvSpPr>
          <p:cNvPr id="43" name="Rectangle 42"/>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schemeClr val="tx1"/>
                </a:solidFill>
                <a:latin typeface="Arial" panose="020B0604020202020204" pitchFamily="34" charset="0"/>
                <a:cs typeface="Arial" panose="020B0604020202020204" pitchFamily="34" charset="0"/>
              </a:rPr>
              <a:t>C</a:t>
            </a:r>
            <a:r>
              <a:rPr lang="vi-VN" sz="4000">
                <a:solidFill>
                  <a:schemeClr val="tx1"/>
                </a:solidFill>
                <a:latin typeface="Arial" panose="020B0604020202020204" pitchFamily="34" charset="0"/>
                <a:cs typeface="Arial" panose="020B0604020202020204" pitchFamily="34" charset="0"/>
              </a:rPr>
              <a:t>. </a:t>
            </a:r>
            <a:r>
              <a:rPr lang="en-US" sz="4000" b="1">
                <a:solidFill>
                  <a:schemeClr val="tx1"/>
                </a:solidFill>
                <a:latin typeface="Arial" panose="020B0604020202020204" pitchFamily="34" charset="0"/>
                <a:cs typeface="Arial" panose="020B0604020202020204" pitchFamily="34" charset="0"/>
              </a:rPr>
              <a:t>Filters Animation\Export Image</a:t>
            </a:r>
            <a:endParaRPr lang="vi-VN" sz="4000" dirty="0">
              <a:solidFill>
                <a:schemeClr val="tx1"/>
              </a:solidFill>
              <a:latin typeface="Arial" panose="020B0604020202020204" pitchFamily="34" charset="0"/>
              <a:cs typeface="Arial" panose="020B0604020202020204" pitchFamily="34" charset="0"/>
            </a:endParaRPr>
          </a:p>
        </p:txBody>
      </p:sp>
      <p:sp>
        <p:nvSpPr>
          <p:cNvPr id="44" name="Rectangle 43"/>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schemeClr val="tx1"/>
                </a:solidFill>
                <a:latin typeface="Arial" panose="020B0604020202020204" pitchFamily="34" charset="0"/>
                <a:cs typeface="Arial" panose="020B0604020202020204" pitchFamily="34" charset="0"/>
              </a:rPr>
              <a:t>D</a:t>
            </a:r>
            <a:r>
              <a:rPr lang="vi-VN" sz="4000">
                <a:solidFill>
                  <a:schemeClr val="tx1"/>
                </a:solidFill>
                <a:latin typeface="Arial" panose="020B0604020202020204" pitchFamily="34" charset="0"/>
                <a:cs typeface="Arial" panose="020B0604020202020204" pitchFamily="34" charset="0"/>
              </a:rPr>
              <a:t>. </a:t>
            </a:r>
            <a:r>
              <a:rPr lang="en-US" sz="4000" b="1">
                <a:solidFill>
                  <a:schemeClr val="tx1"/>
                </a:solidFill>
                <a:latin typeface="Arial" panose="020B0604020202020204" pitchFamily="34" charset="0"/>
                <a:cs typeface="Arial" panose="020B0604020202020204" pitchFamily="34" charset="0"/>
              </a:rPr>
              <a:t>File\Open As Layers</a:t>
            </a:r>
            <a:endParaRPr lang="vi-VN" sz="4000" dirty="0">
              <a:solidFill>
                <a:schemeClr val="tx1"/>
              </a:solidFill>
              <a:latin typeface="Arial" panose="020B0604020202020204" pitchFamily="34" charset="0"/>
              <a:cs typeface="Arial" panose="020B0604020202020204" pitchFamily="34"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697822" y="2962232"/>
            <a:ext cx="1327706" cy="106208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4307823"/>
            <a:ext cx="1206804" cy="1056132"/>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2992187"/>
            <a:ext cx="1207113" cy="1060796"/>
          </a:xfrm>
          <a:prstGeom prst="rect">
            <a:avLst/>
          </a:prstGeom>
        </p:spPr>
      </p:pic>
      <p:pic>
        <p:nvPicPr>
          <p:cNvPr id="2" name="Picture 14">
            <a:hlinkClick r:id="rId14" action="ppaction://hlinksldjump"/>
            <a:extLst>
              <a:ext uri="{FF2B5EF4-FFF2-40B4-BE49-F238E27FC236}">
                <a16:creationId xmlns:a16="http://schemas.microsoft.com/office/drawing/2014/main" xmlns="" id="{F42DB1F6-A850-9115-8E00-DEFF9859A3E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8054023" y="7185856"/>
            <a:ext cx="2169350" cy="2169350"/>
          </a:xfrm>
          <a:prstGeom prst="rect">
            <a:avLst/>
          </a:prstGeom>
        </p:spPr>
      </p:pic>
    </p:spTree>
    <p:extLst>
      <p:ext uri="{BB962C8B-B14F-4D97-AF65-F5344CB8AC3E}">
        <p14:creationId xmlns:p14="http://schemas.microsoft.com/office/powerpoint/2010/main" val="3346470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en-US" sz="4200" b="1">
                <a:solidFill>
                  <a:srgbClr val="C00000"/>
                </a:solidFill>
                <a:latin typeface="Arial" panose="020B0604020202020204" pitchFamily="34" charset="0"/>
                <a:cs typeface="Arial" panose="020B0604020202020204" pitchFamily="34" charset="0"/>
              </a:rPr>
              <a:t>Câu </a:t>
            </a:r>
            <a:r>
              <a:rPr lang="vi-VN" sz="4200" b="1" smtClean="0">
                <a:solidFill>
                  <a:srgbClr val="C00000"/>
                </a:solidFill>
                <a:latin typeface="Arial" panose="020B0604020202020204" pitchFamily="34" charset="0"/>
                <a:cs typeface="Arial" panose="020B0604020202020204" pitchFamily="34" charset="0"/>
              </a:rPr>
              <a:t>4: </a:t>
            </a:r>
            <a:r>
              <a:rPr lang="en-US" sz="4200">
                <a:solidFill>
                  <a:schemeClr val="tx1"/>
                </a:solidFill>
                <a:latin typeface="Arial" panose="020B0604020202020204" pitchFamily="34" charset="0"/>
                <a:cs typeface="Arial" panose="020B0604020202020204" pitchFamily="34" charset="0"/>
              </a:rPr>
              <a:t>Lệnh nào trong GIMP được sử dụng để mở các ảnh tĩnh dưới dạng các lớp ảnh?</a:t>
            </a:r>
            <a:endParaRPr lang="vi-VN" sz="4200" dirty="0">
              <a:solidFill>
                <a:schemeClr val="tx1"/>
              </a:solidFill>
              <a:latin typeface="Arial" panose="020B0604020202020204" pitchFamily="34" charset="0"/>
              <a:cs typeface="Arial" panose="020B0604020202020204" pitchFamily="34" charset="0"/>
            </a:endParaRPr>
          </a:p>
        </p:txBody>
      </p:sp>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schemeClr val="tx1"/>
                </a:solidFill>
                <a:latin typeface="Arial" panose="020B0604020202020204" pitchFamily="34" charset="0"/>
                <a:cs typeface="Arial" panose="020B0604020202020204" pitchFamily="34" charset="0"/>
              </a:rPr>
              <a:t>A</a:t>
            </a:r>
            <a:r>
              <a:rPr lang="vi-VN" sz="4000">
                <a:solidFill>
                  <a:schemeClr val="tx1"/>
                </a:solidFill>
                <a:latin typeface="Arial" panose="020B0604020202020204" pitchFamily="34" charset="0"/>
                <a:cs typeface="Arial" panose="020B0604020202020204" pitchFamily="34" charset="0"/>
              </a:rPr>
              <a:t>. </a:t>
            </a:r>
            <a:r>
              <a:rPr lang="en-US" sz="4000" b="1">
                <a:solidFill>
                  <a:schemeClr val="tx1"/>
                </a:solidFill>
                <a:latin typeface="Arial" panose="020B0604020202020204" pitchFamily="34" charset="0"/>
                <a:cs typeface="Arial" panose="020B0604020202020204" pitchFamily="34" charset="0"/>
              </a:rPr>
              <a:t>Filters Animation</a:t>
            </a:r>
            <a:endParaRPr lang="vi-VN" sz="4000" dirty="0">
              <a:solidFill>
                <a:schemeClr val="tx1"/>
              </a:solidFill>
              <a:latin typeface="Arial" panose="020B0604020202020204" pitchFamily="34" charset="0"/>
              <a:cs typeface="Arial" panose="020B0604020202020204" pitchFamily="34"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schemeClr val="tx1"/>
                </a:solidFill>
                <a:latin typeface="Arial" panose="020B0604020202020204" pitchFamily="34" charset="0"/>
                <a:cs typeface="Arial" panose="020B0604020202020204" pitchFamily="34" charset="0"/>
              </a:rPr>
              <a:t>B</a:t>
            </a:r>
            <a:r>
              <a:rPr lang="vi-VN" sz="4000">
                <a:solidFill>
                  <a:schemeClr val="tx1"/>
                </a:solidFill>
                <a:latin typeface="Arial" panose="020B0604020202020204" pitchFamily="34" charset="0"/>
                <a:cs typeface="Arial" panose="020B0604020202020204" pitchFamily="34" charset="0"/>
              </a:rPr>
              <a:t>. </a:t>
            </a:r>
            <a:r>
              <a:rPr lang="en-US" sz="4000" b="1">
                <a:solidFill>
                  <a:schemeClr val="tx1"/>
                </a:solidFill>
                <a:latin typeface="Arial" panose="020B0604020202020204" pitchFamily="34" charset="0"/>
                <a:cs typeface="Arial" panose="020B0604020202020204" pitchFamily="34" charset="0"/>
              </a:rPr>
              <a:t>File Open As Layers</a:t>
            </a:r>
            <a:endParaRPr lang="vi-VN" sz="4000" dirty="0">
              <a:solidFill>
                <a:schemeClr val="tx1"/>
              </a:solidFill>
              <a:latin typeface="Arial" panose="020B0604020202020204" pitchFamily="34" charset="0"/>
              <a:cs typeface="Arial" panose="020B0604020202020204" pitchFamily="34" charset="0"/>
            </a:endParaRPr>
          </a:p>
        </p:txBody>
      </p:sp>
      <p:sp>
        <p:nvSpPr>
          <p:cNvPr id="43" name="Rectangle 42"/>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schemeClr val="tx1"/>
                </a:solidFill>
                <a:latin typeface="Arial" panose="020B0604020202020204" pitchFamily="34" charset="0"/>
                <a:cs typeface="Arial" panose="020B0604020202020204" pitchFamily="34" charset="0"/>
              </a:rPr>
              <a:t>C</a:t>
            </a:r>
            <a:r>
              <a:rPr lang="vi-VN" sz="4000">
                <a:solidFill>
                  <a:schemeClr val="tx1"/>
                </a:solidFill>
                <a:latin typeface="Arial" panose="020B0604020202020204" pitchFamily="34" charset="0"/>
                <a:cs typeface="Arial" panose="020B0604020202020204" pitchFamily="34" charset="0"/>
              </a:rPr>
              <a:t>. </a:t>
            </a:r>
            <a:r>
              <a:rPr lang="en-US" sz="4000" b="1">
                <a:solidFill>
                  <a:schemeClr val="tx1"/>
                </a:solidFill>
                <a:latin typeface="Arial" panose="020B0604020202020204" pitchFamily="34" charset="0"/>
                <a:cs typeface="Arial" panose="020B0604020202020204" pitchFamily="34" charset="0"/>
              </a:rPr>
              <a:t>Filters Animation Optimize</a:t>
            </a:r>
            <a:endParaRPr lang="vi-VN" sz="4000" dirty="0">
              <a:solidFill>
                <a:schemeClr val="tx1"/>
              </a:solidFill>
              <a:latin typeface="Arial" panose="020B0604020202020204" pitchFamily="34" charset="0"/>
              <a:cs typeface="Arial" panose="020B0604020202020204" pitchFamily="34" charset="0"/>
            </a:endParaRPr>
          </a:p>
        </p:txBody>
      </p:sp>
      <p:sp>
        <p:nvSpPr>
          <p:cNvPr id="44" name="Rectangle 43"/>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schemeClr val="tx1"/>
                </a:solidFill>
                <a:latin typeface="Arial" panose="020B0604020202020204" pitchFamily="34" charset="0"/>
                <a:cs typeface="Arial" panose="020B0604020202020204" pitchFamily="34" charset="0"/>
              </a:rPr>
              <a:t>D</a:t>
            </a:r>
            <a:r>
              <a:rPr lang="vi-VN" sz="4000">
                <a:solidFill>
                  <a:schemeClr val="tx1"/>
                </a:solidFill>
                <a:latin typeface="Arial" panose="020B0604020202020204" pitchFamily="34" charset="0"/>
                <a:cs typeface="Arial" panose="020B0604020202020204" pitchFamily="34" charset="0"/>
              </a:rPr>
              <a:t>. </a:t>
            </a:r>
            <a:r>
              <a:rPr lang="en-US" sz="4000" b="1">
                <a:solidFill>
                  <a:schemeClr val="tx1"/>
                </a:solidFill>
                <a:latin typeface="Arial" panose="020B0604020202020204" pitchFamily="34" charset="0"/>
                <a:cs typeface="Arial" panose="020B0604020202020204" pitchFamily="34" charset="0"/>
              </a:rPr>
              <a:t>Filters Animation Playback</a:t>
            </a:r>
            <a:endParaRPr lang="vi-VN" sz="4000" dirty="0">
              <a:solidFill>
                <a:schemeClr val="tx1"/>
              </a:solidFill>
              <a:latin typeface="Arial" panose="020B0604020202020204" pitchFamily="34" charset="0"/>
              <a:cs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4307823"/>
            <a:ext cx="1206804" cy="1056132"/>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3039740"/>
            <a:ext cx="1207113" cy="965690"/>
          </a:xfrm>
          <a:prstGeom prst="rect">
            <a:avLst/>
          </a:prstGeom>
        </p:spPr>
      </p:pic>
      <p:pic>
        <p:nvPicPr>
          <p:cNvPr id="2" name="Picture 14">
            <a:hlinkClick r:id="rId14" action="ppaction://hlinksldjump"/>
            <a:extLst>
              <a:ext uri="{FF2B5EF4-FFF2-40B4-BE49-F238E27FC236}">
                <a16:creationId xmlns:a16="http://schemas.microsoft.com/office/drawing/2014/main" xmlns="" id="{B4BEBD2C-E118-4257-539C-10B92B746F4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8054023" y="7185856"/>
            <a:ext cx="2169350" cy="2169350"/>
          </a:xfrm>
          <a:prstGeom prst="rect">
            <a:avLst/>
          </a:prstGeom>
        </p:spPr>
      </p:pic>
    </p:spTree>
    <p:extLst>
      <p:ext uri="{BB962C8B-B14F-4D97-AF65-F5344CB8AC3E}">
        <p14:creationId xmlns:p14="http://schemas.microsoft.com/office/powerpoint/2010/main" val="323358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CECD5"/>
        </a:solidFill>
        <a:effectLst/>
      </p:bgPr>
    </p:bg>
    <p:spTree>
      <p:nvGrpSpPr>
        <p:cNvPr id="1" name=""/>
        <p:cNvGrpSpPr/>
        <p:nvPr/>
      </p:nvGrpSpPr>
      <p:grpSpPr>
        <a:xfrm>
          <a:off x="0" y="0"/>
          <a:ext cx="0" cy="0"/>
          <a:chOff x="0" y="0"/>
          <a:chExt cx="0" cy="0"/>
        </a:xfrm>
      </p:grpSpPr>
      <p:sp>
        <p:nvSpPr>
          <p:cNvPr id="12" name="TextBox 2"/>
          <p:cNvSpPr txBox="1"/>
          <p:nvPr/>
        </p:nvSpPr>
        <p:spPr>
          <a:xfrm>
            <a:off x="457200" y="800100"/>
            <a:ext cx="17315282" cy="1095043"/>
          </a:xfrm>
          <a:prstGeom prst="rect">
            <a:avLst/>
          </a:prstGeom>
        </p:spPr>
        <p:txBody>
          <a:bodyPr lIns="0" tIns="0" rIns="0" bIns="0" rtlCol="0" anchor="t">
            <a:spAutoFit/>
          </a:bodyPr>
          <a:lstStyle/>
          <a:p>
            <a:pPr algn="ctr">
              <a:lnSpc>
                <a:spcPts val="9220"/>
              </a:lnSpc>
            </a:pPr>
            <a:r>
              <a:rPr lang="vi-VN" sz="6600" b="1" smtClean="0">
                <a:solidFill>
                  <a:srgbClr val="3A3031"/>
                </a:solidFill>
                <a:latin typeface="Arial" panose="020B0604020202020204" pitchFamily="34" charset="0"/>
                <a:cs typeface="Arial" panose="020B0604020202020204" pitchFamily="34" charset="0"/>
              </a:rPr>
              <a:t>KHỞI ĐỘNG</a:t>
            </a:r>
            <a:endParaRPr lang="en-US" sz="6600" b="1">
              <a:solidFill>
                <a:srgbClr val="3A3031"/>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48521"/>
            <a:ext cx="18282921" cy="3938479"/>
          </a:xfrm>
          <a:prstGeom prst="rect">
            <a:avLst/>
          </a:prstGeom>
        </p:spPr>
      </p:pic>
      <p:grpSp>
        <p:nvGrpSpPr>
          <p:cNvPr id="4" name="Group 3"/>
          <p:cNvGrpSpPr/>
          <p:nvPr/>
        </p:nvGrpSpPr>
        <p:grpSpPr>
          <a:xfrm>
            <a:off x="111760" y="2476500"/>
            <a:ext cx="17315282" cy="3501683"/>
            <a:chOff x="111760" y="2476500"/>
            <a:chExt cx="17315282" cy="3501683"/>
          </a:xfrm>
        </p:grpSpPr>
        <p:sp>
          <p:nvSpPr>
            <p:cNvPr id="2" name="Rectangle 1"/>
            <p:cNvSpPr/>
            <p:nvPr/>
          </p:nvSpPr>
          <p:spPr>
            <a:xfrm>
              <a:off x="2550160" y="2476500"/>
              <a:ext cx="14876882" cy="2748253"/>
            </a:xfrm>
            <a:prstGeom prst="rect">
              <a:avLst/>
            </a:prstGeom>
          </p:spPr>
          <p:txBody>
            <a:bodyPr wrap="square">
              <a:spAutoFit/>
            </a:bodyPr>
            <a:lstStyle/>
            <a:p>
              <a:pPr algn="just">
                <a:lnSpc>
                  <a:spcPct val="150000"/>
                </a:lnSpc>
              </a:pPr>
              <a:r>
                <a:rPr lang="vi-VN" sz="4000" i="1">
                  <a:solidFill>
                    <a:srgbClr val="002060"/>
                  </a:solidFill>
                  <a:latin typeface="Arial" panose="020B0604020202020204" pitchFamily="34" charset="0"/>
                  <a:cs typeface="Arial" panose="020B0604020202020204" pitchFamily="34" charset="0"/>
                </a:rPr>
                <a:t>Em sẽ nhìn thấy điều gì nếu dãy ảnh này xuất hiện liên tục, từ ảnh thứ nhất đến ảnh thứ tư rồi quay về ảnh thứ nhất? Tại sao lại cần lớp ảnh nền vàng xen giữa các lớp ảnh hình con bướm?</a:t>
              </a:r>
              <a:endParaRPr lang="en-US" sz="4000" i="1">
                <a:solidFill>
                  <a:srgbClr val="00206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11760" y="3171311"/>
              <a:ext cx="2438400" cy="2806872"/>
            </a:xfrm>
            <a:prstGeom prst="rect">
              <a:avLst/>
            </a:prstGeom>
          </p:spPr>
        </p:pic>
      </p:grpSp>
    </p:spTree>
    <p:extLst>
      <p:ext uri="{BB962C8B-B14F-4D97-AF65-F5344CB8AC3E}">
        <p14:creationId xmlns:p14="http://schemas.microsoft.com/office/powerpoint/2010/main" val="426276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en-US" sz="4200" b="1">
                <a:solidFill>
                  <a:srgbClr val="C00000"/>
                </a:solidFill>
                <a:latin typeface="Arial" panose="020B0604020202020204" pitchFamily="34" charset="0"/>
                <a:cs typeface="Arial" panose="020B0604020202020204" pitchFamily="34" charset="0"/>
              </a:rPr>
              <a:t>Câu </a:t>
            </a:r>
            <a:r>
              <a:rPr lang="vi-VN" sz="4200" b="1">
                <a:solidFill>
                  <a:srgbClr val="C00000"/>
                </a:solidFill>
                <a:latin typeface="Arial" panose="020B0604020202020204" pitchFamily="34" charset="0"/>
                <a:cs typeface="Arial" panose="020B0604020202020204" pitchFamily="34" charset="0"/>
              </a:rPr>
              <a:t>5</a:t>
            </a:r>
            <a:r>
              <a:rPr lang="vi-VN" sz="4200" b="1" smtClean="0">
                <a:solidFill>
                  <a:srgbClr val="C00000"/>
                </a:solidFill>
                <a:latin typeface="Arial" panose="020B0604020202020204" pitchFamily="34" charset="0"/>
                <a:cs typeface="Arial" panose="020B0604020202020204" pitchFamily="34" charset="0"/>
              </a:rPr>
              <a:t>: </a:t>
            </a:r>
            <a:r>
              <a:rPr lang="en-US" sz="4400">
                <a:solidFill>
                  <a:schemeClr val="tx1"/>
                </a:solidFill>
                <a:latin typeface="Arial" panose="020B0604020202020204" pitchFamily="34" charset="0"/>
                <a:cs typeface="Arial" panose="020B0604020202020204" pitchFamily="34" charset="0"/>
              </a:rPr>
              <a:t>Để tăng thời gian hiển thị cho các khung hình ảnh rõ nhất trong ảnh động, ta thực hiện thao tác nào?</a:t>
            </a:r>
            <a:endParaRPr lang="en-US" sz="4200">
              <a:solidFill>
                <a:schemeClr val="tx1"/>
              </a:solidFill>
              <a:latin typeface="Arial" panose="020B0604020202020204" pitchFamily="34" charset="0"/>
              <a:cs typeface="Arial" panose="020B0604020202020204" pitchFamily="34" charset="0"/>
            </a:endParaRPr>
          </a:p>
        </p:txBody>
      </p:sp>
      <p:sp>
        <p:nvSpPr>
          <p:cNvPr id="26" name="Rectangle 25"/>
          <p:cNvSpPr/>
          <p:nvPr/>
        </p:nvSpPr>
        <p:spPr>
          <a:xfrm>
            <a:off x="1665330" y="2924019"/>
            <a:ext cx="7360197" cy="163379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defRPr/>
            </a:pPr>
            <a:r>
              <a:rPr lang="vi-VN" sz="4200" dirty="0">
                <a:solidFill>
                  <a:schemeClr val="tx1"/>
                </a:solidFill>
                <a:latin typeface="Arial" panose="020B0604020202020204" pitchFamily="34" charset="0"/>
                <a:cs typeface="Arial" panose="020B0604020202020204" pitchFamily="34" charset="0"/>
              </a:rPr>
              <a:t>A</a:t>
            </a:r>
            <a:r>
              <a:rPr lang="vi-VN" sz="4200">
                <a:solidFill>
                  <a:schemeClr val="tx1"/>
                </a:solidFill>
                <a:latin typeface="Arial" panose="020B0604020202020204" pitchFamily="34" charset="0"/>
                <a:cs typeface="Arial" panose="020B0604020202020204" pitchFamily="34" charset="0"/>
              </a:rPr>
              <a:t>. </a:t>
            </a:r>
            <a:r>
              <a:rPr lang="en-US" sz="4200">
                <a:solidFill>
                  <a:schemeClr val="tx1"/>
                </a:solidFill>
                <a:latin typeface="Arial" panose="020B0604020202020204" pitchFamily="34" charset="0"/>
                <a:cs typeface="Arial" panose="020B0604020202020204" pitchFamily="34" charset="0"/>
              </a:rPr>
              <a:t>Nhấp đúp chuột vào tên các khung hình.</a:t>
            </a:r>
            <a:endParaRPr lang="vi-VN" sz="4200" dirty="0">
              <a:solidFill>
                <a:schemeClr val="tx1"/>
              </a:solidFill>
              <a:latin typeface="Arial" panose="020B0604020202020204" pitchFamily="34" charset="0"/>
              <a:cs typeface="Arial" panose="020B0604020202020204" pitchFamily="34"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95923" y="2930303"/>
            <a:ext cx="7360197" cy="163379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defRPr/>
            </a:pPr>
            <a:r>
              <a:rPr lang="vi-VN" sz="4200" dirty="0">
                <a:solidFill>
                  <a:schemeClr val="tx1"/>
                </a:solidFill>
                <a:latin typeface="Arial" panose="020B0604020202020204" pitchFamily="34" charset="0"/>
                <a:cs typeface="Arial" panose="020B0604020202020204" pitchFamily="34" charset="0"/>
              </a:rPr>
              <a:t>B</a:t>
            </a:r>
            <a:r>
              <a:rPr lang="vi-VN" sz="4200">
                <a:solidFill>
                  <a:schemeClr val="tx1"/>
                </a:solidFill>
                <a:latin typeface="Arial" panose="020B0604020202020204" pitchFamily="34" charset="0"/>
                <a:cs typeface="Arial" panose="020B0604020202020204" pitchFamily="34" charset="0"/>
              </a:rPr>
              <a:t>. </a:t>
            </a:r>
            <a:r>
              <a:rPr lang="en-US" sz="4200">
                <a:solidFill>
                  <a:schemeClr val="tx1"/>
                </a:solidFill>
                <a:latin typeface="Arial" panose="020B0604020202020204" pitchFamily="34" charset="0"/>
                <a:cs typeface="Arial" panose="020B0604020202020204" pitchFamily="34" charset="0"/>
              </a:rPr>
              <a:t>Tạo dãy khung hình mới.</a:t>
            </a:r>
            <a:endParaRPr lang="vi-VN" sz="4200" dirty="0">
              <a:solidFill>
                <a:schemeClr val="tx1"/>
              </a:solidFill>
              <a:latin typeface="Arial" panose="020B0604020202020204" pitchFamily="34" charset="0"/>
              <a:cs typeface="Arial" panose="020B0604020202020204" pitchFamily="34" charset="0"/>
            </a:endParaRPr>
          </a:p>
        </p:txBody>
      </p:sp>
      <p:sp>
        <p:nvSpPr>
          <p:cNvPr id="43" name="Rectangle 42"/>
          <p:cNvSpPr/>
          <p:nvPr/>
        </p:nvSpPr>
        <p:spPr>
          <a:xfrm>
            <a:off x="1665330" y="4698494"/>
            <a:ext cx="7360197" cy="163379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vi-VN" sz="4200" dirty="0">
                <a:solidFill>
                  <a:schemeClr val="tx1"/>
                </a:solidFill>
                <a:latin typeface="Arial" panose="020B0604020202020204" pitchFamily="34" charset="0"/>
                <a:cs typeface="Arial" panose="020B0604020202020204" pitchFamily="34" charset="0"/>
              </a:rPr>
              <a:t>C</a:t>
            </a:r>
            <a:r>
              <a:rPr lang="vi-VN" sz="4200">
                <a:solidFill>
                  <a:schemeClr val="tx1"/>
                </a:solidFill>
                <a:latin typeface="Arial" panose="020B0604020202020204" pitchFamily="34" charset="0"/>
                <a:cs typeface="Arial" panose="020B0604020202020204" pitchFamily="34" charset="0"/>
              </a:rPr>
              <a:t>. </a:t>
            </a:r>
            <a:r>
              <a:rPr lang="en-US" sz="4200">
                <a:solidFill>
                  <a:schemeClr val="tx1"/>
                </a:solidFill>
                <a:latin typeface="Arial" panose="020B0604020202020204" pitchFamily="34" charset="0"/>
                <a:cs typeface="Arial" panose="020B0604020202020204" pitchFamily="34" charset="0"/>
              </a:rPr>
              <a:t>Gắn thời gian cho các khung hình.</a:t>
            </a:r>
          </a:p>
        </p:txBody>
      </p:sp>
      <p:sp>
        <p:nvSpPr>
          <p:cNvPr id="44" name="Rectangle 43"/>
          <p:cNvSpPr/>
          <p:nvPr/>
        </p:nvSpPr>
        <p:spPr>
          <a:xfrm>
            <a:off x="9195923" y="4704778"/>
            <a:ext cx="7360197" cy="163379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defRPr/>
            </a:pPr>
            <a:r>
              <a:rPr lang="vi-VN" sz="4200" dirty="0">
                <a:solidFill>
                  <a:schemeClr val="tx1"/>
                </a:solidFill>
                <a:latin typeface="Arial" panose="020B0604020202020204" pitchFamily="34" charset="0"/>
                <a:cs typeface="Arial" panose="020B0604020202020204" pitchFamily="34" charset="0"/>
              </a:rPr>
              <a:t>D</a:t>
            </a:r>
            <a:r>
              <a:rPr lang="vi-VN" sz="4200">
                <a:solidFill>
                  <a:schemeClr val="tx1"/>
                </a:solidFill>
                <a:latin typeface="Arial" panose="020B0604020202020204" pitchFamily="34" charset="0"/>
                <a:cs typeface="Arial" panose="020B0604020202020204" pitchFamily="34" charset="0"/>
              </a:rPr>
              <a:t>. </a:t>
            </a:r>
            <a:r>
              <a:rPr lang="en-US" sz="4200">
                <a:solidFill>
                  <a:schemeClr val="tx1"/>
                </a:solidFill>
                <a:latin typeface="Arial" panose="020B0604020202020204" pitchFamily="34" charset="0"/>
                <a:cs typeface="Arial" panose="020B0604020202020204" pitchFamily="34" charset="0"/>
              </a:rPr>
              <a:t>Thực hiện lệnh </a:t>
            </a:r>
            <a:r>
              <a:rPr lang="en-US" sz="4200" b="1">
                <a:solidFill>
                  <a:schemeClr val="tx1"/>
                </a:solidFill>
                <a:latin typeface="Arial" panose="020B0604020202020204" pitchFamily="34" charset="0"/>
                <a:cs typeface="Arial" panose="020B0604020202020204" pitchFamily="34" charset="0"/>
              </a:rPr>
              <a:t>Filters\Animation\Optimize.</a:t>
            </a:r>
            <a:endParaRPr lang="vi-VN" sz="4200" dirty="0">
              <a:solidFill>
                <a:schemeClr val="tx1"/>
              </a:solidFill>
              <a:latin typeface="Arial" panose="020B0604020202020204" pitchFamily="34" charset="0"/>
              <a:cs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16944" y="3201173"/>
            <a:ext cx="1208583" cy="106208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83163" y="4959787"/>
            <a:ext cx="1206804" cy="965442"/>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313447" y="4931838"/>
            <a:ext cx="1207113" cy="1060796"/>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457232" y="3278681"/>
            <a:ext cx="1098888" cy="965690"/>
          </a:xfrm>
          <a:prstGeom prst="rect">
            <a:avLst/>
          </a:prstGeom>
        </p:spPr>
      </p:pic>
      <p:pic>
        <p:nvPicPr>
          <p:cNvPr id="2" name="Picture 14">
            <a:hlinkClick r:id="rId13" action="ppaction://hlinksldjump"/>
            <a:extLst>
              <a:ext uri="{FF2B5EF4-FFF2-40B4-BE49-F238E27FC236}">
                <a16:creationId xmlns:a16="http://schemas.microsoft.com/office/drawing/2014/main" xmlns="" id="{E5D43C7B-1B92-394F-48F4-7034E98FD7B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8054023" y="7185856"/>
            <a:ext cx="2169350" cy="2169350"/>
          </a:xfrm>
          <a:prstGeom prst="rect">
            <a:avLst/>
          </a:prstGeom>
        </p:spPr>
      </p:pic>
    </p:spTree>
    <p:extLst>
      <p:ext uri="{BB962C8B-B14F-4D97-AF65-F5344CB8AC3E}">
        <p14:creationId xmlns:p14="http://schemas.microsoft.com/office/powerpoint/2010/main" val="196217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CECD5"/>
        </a:solidFill>
        <a:effectLst/>
      </p:bgPr>
    </p:bg>
    <p:spTree>
      <p:nvGrpSpPr>
        <p:cNvPr id="1" name=""/>
        <p:cNvGrpSpPr/>
        <p:nvPr/>
      </p:nvGrpSpPr>
      <p:grpSpPr>
        <a:xfrm>
          <a:off x="0" y="0"/>
          <a:ext cx="0" cy="0"/>
          <a:chOff x="0" y="0"/>
          <a:chExt cx="0" cy="0"/>
        </a:xfrm>
      </p:grpSpPr>
      <p:sp>
        <p:nvSpPr>
          <p:cNvPr id="12" name="TextBox 2"/>
          <p:cNvSpPr txBox="1"/>
          <p:nvPr/>
        </p:nvSpPr>
        <p:spPr>
          <a:xfrm>
            <a:off x="0" y="800100"/>
            <a:ext cx="18288000" cy="1077474"/>
          </a:xfrm>
          <a:prstGeom prst="rect">
            <a:avLst/>
          </a:prstGeom>
          <a:solidFill>
            <a:schemeClr val="bg1"/>
          </a:solidFill>
        </p:spPr>
        <p:txBody>
          <a:bodyPr wrap="square" lIns="0" tIns="0" rIns="0" bIns="0" rtlCol="0" anchor="t">
            <a:spAutoFit/>
          </a:bodyPr>
          <a:lstStyle/>
          <a:p>
            <a:pPr algn="ctr">
              <a:lnSpc>
                <a:spcPts val="9220"/>
              </a:lnSpc>
            </a:pPr>
            <a:r>
              <a:rPr lang="vi-VN" sz="6600" b="1" smtClean="0">
                <a:solidFill>
                  <a:schemeClr val="tx2">
                    <a:lumMod val="75000"/>
                  </a:schemeClr>
                </a:solidFill>
                <a:latin typeface="Arial" panose="020B0604020202020204" pitchFamily="34" charset="0"/>
                <a:cs typeface="Arial" panose="020B0604020202020204" pitchFamily="34" charset="0"/>
              </a:rPr>
              <a:t>LUYỆN TẬP</a:t>
            </a:r>
            <a:endParaRPr lang="en-US" sz="6600" b="1">
              <a:solidFill>
                <a:schemeClr val="tx2">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2"/>
          <a:stretch>
            <a:fillRect/>
          </a:stretch>
        </p:blipFill>
        <p:spPr>
          <a:xfrm>
            <a:off x="16383000" y="1281420"/>
            <a:ext cx="1444844" cy="1192307"/>
          </a:xfrm>
          <a:prstGeom prst="rect">
            <a:avLst/>
          </a:prstGeom>
        </p:spPr>
      </p:pic>
      <p:sp>
        <p:nvSpPr>
          <p:cNvPr id="2" name="Rectangle 1"/>
          <p:cNvSpPr/>
          <p:nvPr/>
        </p:nvSpPr>
        <p:spPr>
          <a:xfrm>
            <a:off x="1143000" y="2358894"/>
            <a:ext cx="16459200" cy="7558223"/>
          </a:xfrm>
          <a:prstGeom prst="rect">
            <a:avLst/>
          </a:prstGeom>
        </p:spPr>
        <p:txBody>
          <a:bodyPr wrap="square">
            <a:spAutoFit/>
          </a:bodyPr>
          <a:lstStyle/>
          <a:p>
            <a:pPr algn="just">
              <a:lnSpc>
                <a:spcPct val="140000"/>
              </a:lnSpc>
              <a:spcAft>
                <a:spcPts val="0"/>
              </a:spcAft>
            </a:pPr>
            <a:r>
              <a:rPr lang="en-US" sz="3900" b="1">
                <a:solidFill>
                  <a:srgbClr val="C00000"/>
                </a:solidFill>
                <a:latin typeface="Arial" panose="020B0604020202020204" pitchFamily="34" charset="0"/>
                <a:ea typeface="Times New Roman" panose="02020603050405020304" pitchFamily="18" charset="0"/>
                <a:cs typeface="Arial" panose="020B0604020202020204" pitchFamily="34" charset="0"/>
              </a:rPr>
              <a:t>Em đồng ý với những phát biểu nào dưới đây?</a:t>
            </a:r>
            <a:endParaRPr lang="en-US" sz="3900" b="1">
              <a:solidFill>
                <a:srgbClr val="C00000"/>
              </a:solidFill>
              <a:latin typeface="Arial" panose="020B0604020202020204" pitchFamily="34" charset="0"/>
              <a:ea typeface="Calibri" panose="020F0502020204030204" pitchFamily="34" charset="0"/>
              <a:cs typeface="Arial" panose="020B0604020202020204" pitchFamily="34" charset="0"/>
            </a:endParaRPr>
          </a:p>
          <a:p>
            <a:pPr algn="just">
              <a:lnSpc>
                <a:spcPct val="140000"/>
              </a:lnSpc>
              <a:spcAft>
                <a:spcPts val="0"/>
              </a:spcAft>
            </a:pPr>
            <a:r>
              <a:rPr lang="en-US" sz="3900">
                <a:latin typeface="Arial" panose="020B0604020202020204" pitchFamily="34" charset="0"/>
                <a:ea typeface="Times New Roman" panose="02020603050405020304" pitchFamily="18" charset="0"/>
                <a:cs typeface="Arial" panose="020B0604020202020204" pitchFamily="34" charset="0"/>
              </a:rPr>
              <a:t>Trong phần mềm thiết kế đồ họa GIMP:</a:t>
            </a:r>
            <a:endParaRPr lang="en-US" sz="3900">
              <a:latin typeface="Arial" panose="020B0604020202020204" pitchFamily="34" charset="0"/>
              <a:ea typeface="Calibri" panose="020F0502020204030204" pitchFamily="34" charset="0"/>
              <a:cs typeface="Arial" panose="020B0604020202020204" pitchFamily="34" charset="0"/>
            </a:endParaRPr>
          </a:p>
          <a:p>
            <a:pPr marL="742950" indent="-742950" algn="just">
              <a:lnSpc>
                <a:spcPct val="140000"/>
              </a:lnSpc>
              <a:spcAft>
                <a:spcPts val="0"/>
              </a:spcAft>
              <a:buFont typeface="+mj-lt"/>
              <a:buAutoNum type="alphaLcParenR"/>
            </a:pPr>
            <a:r>
              <a:rPr lang="en-US" sz="3900" smtClean="0">
                <a:latin typeface="Arial" panose="020B0604020202020204" pitchFamily="34" charset="0"/>
                <a:ea typeface="Times New Roman" panose="02020603050405020304" pitchFamily="18" charset="0"/>
                <a:cs typeface="Arial" panose="020B0604020202020204" pitchFamily="34" charset="0"/>
              </a:rPr>
              <a:t>Nguồn </a:t>
            </a:r>
            <a:r>
              <a:rPr lang="en-US" sz="3900">
                <a:latin typeface="Arial" panose="020B0604020202020204" pitchFamily="34" charset="0"/>
                <a:ea typeface="Times New Roman" panose="02020603050405020304" pitchFamily="18" charset="0"/>
                <a:cs typeface="Arial" panose="020B0604020202020204" pitchFamily="34" charset="0"/>
              </a:rPr>
              <a:t>ảnh tĩnh của ảnh động luôn phải tự thiết kế.</a:t>
            </a:r>
            <a:endParaRPr lang="en-US" sz="3900">
              <a:latin typeface="Arial" panose="020B0604020202020204" pitchFamily="34" charset="0"/>
              <a:ea typeface="Calibri" panose="020F0502020204030204" pitchFamily="34" charset="0"/>
              <a:cs typeface="Arial" panose="020B0604020202020204" pitchFamily="34" charset="0"/>
            </a:endParaRPr>
          </a:p>
          <a:p>
            <a:pPr marL="742950" indent="-742950" algn="just">
              <a:lnSpc>
                <a:spcPct val="140000"/>
              </a:lnSpc>
              <a:spcAft>
                <a:spcPts val="0"/>
              </a:spcAft>
              <a:buFont typeface="+mj-lt"/>
              <a:buAutoNum type="alphaLcParenR"/>
            </a:pPr>
            <a:r>
              <a:rPr lang="en-US" sz="3900" smtClean="0">
                <a:latin typeface="Arial" panose="020B0604020202020204" pitchFamily="34" charset="0"/>
                <a:ea typeface="Times New Roman" panose="02020603050405020304" pitchFamily="18" charset="0"/>
                <a:cs typeface="Arial" panose="020B0604020202020204" pitchFamily="34" charset="0"/>
              </a:rPr>
              <a:t>Có </a:t>
            </a:r>
            <a:r>
              <a:rPr lang="en-US" sz="3900">
                <a:latin typeface="Arial" panose="020B0604020202020204" pitchFamily="34" charset="0"/>
                <a:ea typeface="Times New Roman" panose="02020603050405020304" pitchFamily="18" charset="0"/>
                <a:cs typeface="Arial" panose="020B0604020202020204" pitchFamily="34" charset="0"/>
              </a:rPr>
              <a:t>thể thiết kế ảnh động từ các hiệu ứng có sẵn hoặc tự tạo.</a:t>
            </a:r>
            <a:endParaRPr lang="en-US" sz="3900">
              <a:latin typeface="Arial" panose="020B0604020202020204" pitchFamily="34" charset="0"/>
              <a:ea typeface="Calibri" panose="020F0502020204030204" pitchFamily="34" charset="0"/>
              <a:cs typeface="Arial" panose="020B0604020202020204" pitchFamily="34" charset="0"/>
            </a:endParaRPr>
          </a:p>
          <a:p>
            <a:pPr marL="742950" indent="-742950" algn="just">
              <a:lnSpc>
                <a:spcPct val="140000"/>
              </a:lnSpc>
              <a:spcAft>
                <a:spcPts val="0"/>
              </a:spcAft>
              <a:buFont typeface="+mj-lt"/>
              <a:buAutoNum type="alphaLcParenR"/>
            </a:pPr>
            <a:r>
              <a:rPr lang="en-US" sz="3900" smtClean="0">
                <a:latin typeface="Arial" panose="020B0604020202020204" pitchFamily="34" charset="0"/>
                <a:ea typeface="Times New Roman" panose="02020603050405020304" pitchFamily="18" charset="0"/>
                <a:cs typeface="Arial" panose="020B0604020202020204" pitchFamily="34" charset="0"/>
              </a:rPr>
              <a:t>Có </a:t>
            </a:r>
            <a:r>
              <a:rPr lang="en-US" sz="3900">
                <a:latin typeface="Arial" panose="020B0604020202020204" pitchFamily="34" charset="0"/>
                <a:ea typeface="Times New Roman" panose="02020603050405020304" pitchFamily="18" charset="0"/>
                <a:cs typeface="Arial" panose="020B0604020202020204" pitchFamily="34" charset="0"/>
              </a:rPr>
              <a:t>thể xem trước và chỉnh sửa ảnh động khi xuất ảnh động với định dạng GIF.</a:t>
            </a:r>
            <a:endParaRPr lang="en-US" sz="3900">
              <a:latin typeface="Arial" panose="020B0604020202020204" pitchFamily="34" charset="0"/>
              <a:ea typeface="Calibri" panose="020F0502020204030204" pitchFamily="34" charset="0"/>
              <a:cs typeface="Arial" panose="020B0604020202020204" pitchFamily="34" charset="0"/>
            </a:endParaRPr>
          </a:p>
          <a:p>
            <a:pPr marL="742950" indent="-742950" algn="just">
              <a:lnSpc>
                <a:spcPct val="140000"/>
              </a:lnSpc>
              <a:spcAft>
                <a:spcPts val="0"/>
              </a:spcAft>
              <a:buFont typeface="+mj-lt"/>
              <a:buAutoNum type="alphaLcParenR"/>
            </a:pPr>
            <a:r>
              <a:rPr lang="en-US" sz="3900" smtClean="0">
                <a:latin typeface="Arial" panose="020B0604020202020204" pitchFamily="34" charset="0"/>
                <a:ea typeface="Times New Roman" panose="02020603050405020304" pitchFamily="18" charset="0"/>
                <a:cs typeface="Arial" panose="020B0604020202020204" pitchFamily="34" charset="0"/>
              </a:rPr>
              <a:t>Thứ </a:t>
            </a:r>
            <a:r>
              <a:rPr lang="en-US" sz="3900">
                <a:latin typeface="Arial" panose="020B0604020202020204" pitchFamily="34" charset="0"/>
                <a:ea typeface="Times New Roman" panose="02020603050405020304" pitchFamily="18" charset="0"/>
                <a:cs typeface="Arial" panose="020B0604020202020204" pitchFamily="34" charset="0"/>
              </a:rPr>
              <a:t>tự các khung hình của ảnh động được sắp xếp tùy ý.</a:t>
            </a:r>
            <a:endParaRPr lang="en-US" sz="3900">
              <a:latin typeface="Arial" panose="020B0604020202020204" pitchFamily="34" charset="0"/>
              <a:ea typeface="Calibri" panose="020F0502020204030204" pitchFamily="34" charset="0"/>
              <a:cs typeface="Arial" panose="020B0604020202020204" pitchFamily="34" charset="0"/>
            </a:endParaRPr>
          </a:p>
          <a:p>
            <a:pPr marL="742950" indent="-742950" algn="just">
              <a:lnSpc>
                <a:spcPct val="140000"/>
              </a:lnSpc>
              <a:spcAft>
                <a:spcPts val="0"/>
              </a:spcAft>
              <a:buFont typeface="+mj-lt"/>
              <a:buAutoNum type="alphaLcParenR"/>
            </a:pPr>
            <a:r>
              <a:rPr lang="en-US" sz="3900" smtClean="0">
                <a:latin typeface="Arial" panose="020B0604020202020204" pitchFamily="34" charset="0"/>
                <a:ea typeface="Times New Roman" panose="02020603050405020304" pitchFamily="18" charset="0"/>
                <a:cs typeface="Arial" panose="020B0604020202020204" pitchFamily="34" charset="0"/>
              </a:rPr>
              <a:t>Thời </a:t>
            </a:r>
            <a:r>
              <a:rPr lang="en-US" sz="3900">
                <a:latin typeface="Arial" panose="020B0604020202020204" pitchFamily="34" charset="0"/>
                <a:ea typeface="Times New Roman" panose="02020603050405020304" pitchFamily="18" charset="0"/>
                <a:cs typeface="Arial" panose="020B0604020202020204" pitchFamily="34" charset="0"/>
              </a:rPr>
              <a:t>gian xuất hiện của từng khung hình của ảnh động ảnh hưởng đến tốc độ chuyển động của ảnh động.</a:t>
            </a:r>
            <a:endParaRPr lang="en-US" sz="3900">
              <a:effectLst/>
              <a:latin typeface="Arial" panose="020B0604020202020204" pitchFamily="34" charset="0"/>
              <a:ea typeface="Calibri" panose="020F0502020204030204" pitchFamily="34" charset="0"/>
              <a:cs typeface="Arial" panose="020B0604020202020204" pitchFamily="34" charset="0"/>
            </a:endParaRPr>
          </a:p>
        </p:txBody>
      </p:sp>
      <p:sp>
        <p:nvSpPr>
          <p:cNvPr id="7" name="Freeform 8"/>
          <p:cNvSpPr/>
          <p:nvPr/>
        </p:nvSpPr>
        <p:spPr>
          <a:xfrm>
            <a:off x="0" y="281851"/>
            <a:ext cx="1551126" cy="2113971"/>
          </a:xfrm>
          <a:custGeom>
            <a:avLst/>
            <a:gdLst/>
            <a:ahLst/>
            <a:cxnLst/>
            <a:rect l="l" t="t" r="r" b="b"/>
            <a:pathLst>
              <a:path w="1551126" h="2113971">
                <a:moveTo>
                  <a:pt x="0" y="0"/>
                </a:moveTo>
                <a:lnTo>
                  <a:pt x="1551126" y="0"/>
                </a:lnTo>
                <a:lnTo>
                  <a:pt x="1551126" y="2113971"/>
                </a:lnTo>
                <a:lnTo>
                  <a:pt x="0" y="2113971"/>
                </a:lnTo>
                <a:lnTo>
                  <a:pt x="0" y="0"/>
                </a:lnTo>
                <a:close/>
              </a:path>
            </a:pathLst>
          </a:custGeom>
          <a:blipFill>
            <a:blip r:embed="rId3"/>
            <a:stretch>
              <a:fillRect/>
            </a:stretch>
          </a:blipFill>
        </p:spPr>
      </p:sp>
    </p:spTree>
    <p:extLst>
      <p:ext uri="{BB962C8B-B14F-4D97-AF65-F5344CB8AC3E}">
        <p14:creationId xmlns:p14="http://schemas.microsoft.com/office/powerpoint/2010/main" val="294483249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CECD5"/>
        </a:solidFill>
        <a:effectLst/>
      </p:bgPr>
    </p:bg>
    <p:spTree>
      <p:nvGrpSpPr>
        <p:cNvPr id="1" name=""/>
        <p:cNvGrpSpPr/>
        <p:nvPr/>
      </p:nvGrpSpPr>
      <p:grpSpPr>
        <a:xfrm>
          <a:off x="0" y="0"/>
          <a:ext cx="0" cy="0"/>
          <a:chOff x="0" y="0"/>
          <a:chExt cx="0" cy="0"/>
        </a:xfrm>
      </p:grpSpPr>
      <p:grpSp>
        <p:nvGrpSpPr>
          <p:cNvPr id="3" name="Group 2"/>
          <p:cNvGrpSpPr/>
          <p:nvPr/>
        </p:nvGrpSpPr>
        <p:grpSpPr>
          <a:xfrm>
            <a:off x="1066800" y="419100"/>
            <a:ext cx="3566529" cy="1981200"/>
            <a:chOff x="1295400" y="723900"/>
            <a:chExt cx="3566529" cy="198120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723900"/>
              <a:ext cx="3566529" cy="1981200"/>
            </a:xfrm>
            <a:prstGeom prst="rect">
              <a:avLst/>
            </a:prstGeom>
          </p:spPr>
        </p:pic>
        <p:sp>
          <p:nvSpPr>
            <p:cNvPr id="5" name="TextBox 4"/>
            <p:cNvSpPr txBox="1"/>
            <p:nvPr/>
          </p:nvSpPr>
          <p:spPr>
            <a:xfrm>
              <a:off x="1821364" y="1181100"/>
              <a:ext cx="2514600" cy="769441"/>
            </a:xfrm>
            <a:prstGeom prst="rect">
              <a:avLst/>
            </a:prstGeom>
            <a:noFill/>
          </p:spPr>
          <p:txBody>
            <a:bodyPr wrap="square" rtlCol="0">
              <a:spAutoFit/>
            </a:bodyPr>
            <a:lstStyle/>
            <a:p>
              <a:pPr algn="ctr"/>
              <a:r>
                <a:rPr lang="vi-VN" sz="4400" b="1" smtClean="0">
                  <a:latin typeface="Arial" panose="020B0604020202020204" pitchFamily="34" charset="0"/>
                  <a:cs typeface="Arial" panose="020B0604020202020204" pitchFamily="34" charset="0"/>
                </a:rPr>
                <a:t>Kết quả</a:t>
              </a:r>
              <a:endParaRPr lang="en-US" sz="4400" b="1">
                <a:latin typeface="Arial" panose="020B0604020202020204" pitchFamily="34" charset="0"/>
                <a:cs typeface="Arial" panose="020B0604020202020204" pitchFamily="34" charset="0"/>
              </a:endParaRPr>
            </a:p>
          </p:txBody>
        </p:sp>
      </p:grpSp>
      <p:sp>
        <p:nvSpPr>
          <p:cNvPr id="6" name="Rectangle 5"/>
          <p:cNvSpPr/>
          <p:nvPr/>
        </p:nvSpPr>
        <p:spPr>
          <a:xfrm>
            <a:off x="1592764" y="2628900"/>
            <a:ext cx="12580436" cy="932563"/>
          </a:xfrm>
          <a:prstGeom prst="rect">
            <a:avLst/>
          </a:prstGeom>
        </p:spPr>
        <p:txBody>
          <a:bodyPr wrap="square">
            <a:spAutoFit/>
          </a:bodyPr>
          <a:lstStyle/>
          <a:p>
            <a:pPr marL="742950" lvl="0" indent="-742950" algn="just">
              <a:lnSpc>
                <a:spcPct val="140000"/>
              </a:lnSpc>
              <a:buFont typeface="+mj-lt"/>
              <a:buAutoNum type="alphaLcParenR"/>
            </a:pPr>
            <a:r>
              <a:rPr lang="en-US" sz="3900">
                <a:solidFill>
                  <a:prstClr val="black"/>
                </a:solidFill>
                <a:latin typeface="Arial" panose="020B0604020202020204" pitchFamily="34" charset="0"/>
                <a:ea typeface="Times New Roman" panose="02020603050405020304" pitchFamily="18" charset="0"/>
                <a:cs typeface="Arial" panose="020B0604020202020204" pitchFamily="34" charset="0"/>
              </a:rPr>
              <a:t>Nguồn ảnh tĩnh của ảnh động luôn phải tự thiết kế.</a:t>
            </a:r>
            <a:endParaRPr lang="en-US" sz="39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pSp>
        <p:nvGrpSpPr>
          <p:cNvPr id="14" name="Group 13"/>
          <p:cNvGrpSpPr/>
          <p:nvPr/>
        </p:nvGrpSpPr>
        <p:grpSpPr>
          <a:xfrm>
            <a:off x="1905000" y="3731021"/>
            <a:ext cx="13944600" cy="1938992"/>
            <a:chOff x="1905000" y="3731021"/>
            <a:chExt cx="13944600" cy="1938992"/>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3790063"/>
              <a:ext cx="1447800" cy="1225805"/>
            </a:xfrm>
            <a:prstGeom prst="rect">
              <a:avLst/>
            </a:prstGeom>
          </p:spPr>
        </p:pic>
        <p:sp>
          <p:nvSpPr>
            <p:cNvPr id="8" name="Rectangle 7"/>
            <p:cNvSpPr/>
            <p:nvPr/>
          </p:nvSpPr>
          <p:spPr>
            <a:xfrm>
              <a:off x="3657600" y="3731021"/>
              <a:ext cx="12192000" cy="1938992"/>
            </a:xfrm>
            <a:prstGeom prst="rect">
              <a:avLst/>
            </a:prstGeom>
          </p:spPr>
          <p:txBody>
            <a:bodyPr wrap="square">
              <a:spAutoFit/>
            </a:bodyPr>
            <a:lstStyle/>
            <a:p>
              <a:pPr algn="just">
                <a:lnSpc>
                  <a:spcPct val="150000"/>
                </a:lnSpc>
              </a:pPr>
              <a:r>
                <a:rPr lang="vi-VN" sz="4000">
                  <a:solidFill>
                    <a:srgbClr val="0070C0"/>
                  </a:solidFill>
                  <a:latin typeface="Arial" panose="020B0604020202020204" pitchFamily="34" charset="0"/>
                  <a:cs typeface="Arial" panose="020B0604020202020204" pitchFamily="34" charset="0"/>
                </a:rPr>
                <a:t>Sai. </a:t>
              </a:r>
              <a:r>
                <a:rPr lang="vi-VN" sz="4000">
                  <a:latin typeface="Arial" panose="020B0604020202020204" pitchFamily="34" charset="0"/>
                  <a:cs typeface="Arial" panose="020B0604020202020204" pitchFamily="34" charset="0"/>
                </a:rPr>
                <a:t>Nguồn ảnh tĩnh cho ảnh động có thể sưu tầm rồi sử dụng ngay hoặc chỉnh sửa trước khi sử dụng.</a:t>
              </a:r>
              <a:endParaRPr lang="en-US" sz="4000">
                <a:latin typeface="Arial" panose="020B0604020202020204" pitchFamily="34" charset="0"/>
                <a:cs typeface="Arial" panose="020B0604020202020204" pitchFamily="34" charset="0"/>
              </a:endParaRPr>
            </a:p>
          </p:txBody>
        </p:sp>
      </p:grpSp>
      <p:pic>
        <p:nvPicPr>
          <p:cNvPr id="9" name="Picture 8"/>
          <p:cNvPicPr>
            <a:picLocks noChangeAspect="1"/>
          </p:cNvPicPr>
          <p:nvPr/>
        </p:nvPicPr>
        <p:blipFill>
          <a:blip r:embed="rId4"/>
          <a:stretch>
            <a:fillRect/>
          </a:stretch>
        </p:blipFill>
        <p:spPr>
          <a:xfrm>
            <a:off x="15316200" y="388351"/>
            <a:ext cx="2745766" cy="2514779"/>
          </a:xfrm>
          <a:prstGeom prst="rect">
            <a:avLst/>
          </a:prstGeom>
        </p:spPr>
      </p:pic>
      <p:sp>
        <p:nvSpPr>
          <p:cNvPr id="10" name="Rectangle 9"/>
          <p:cNvSpPr/>
          <p:nvPr/>
        </p:nvSpPr>
        <p:spPr>
          <a:xfrm>
            <a:off x="1592764" y="6158788"/>
            <a:ext cx="15323636" cy="932563"/>
          </a:xfrm>
          <a:prstGeom prst="rect">
            <a:avLst/>
          </a:prstGeom>
        </p:spPr>
        <p:txBody>
          <a:bodyPr wrap="square">
            <a:spAutoFit/>
          </a:bodyPr>
          <a:lstStyle/>
          <a:p>
            <a:pPr marL="742950" lvl="0" indent="-742950" algn="just">
              <a:lnSpc>
                <a:spcPct val="140000"/>
              </a:lnSpc>
              <a:buFont typeface="+mj-lt"/>
              <a:buAutoNum type="alphaLcParenR" startAt="2"/>
            </a:pPr>
            <a:r>
              <a:rPr lang="en-US" sz="3900">
                <a:solidFill>
                  <a:prstClr val="black"/>
                </a:solidFill>
                <a:latin typeface="Arial" panose="020B0604020202020204" pitchFamily="34" charset="0"/>
                <a:ea typeface="Times New Roman" panose="02020603050405020304" pitchFamily="18" charset="0"/>
                <a:cs typeface="Arial" panose="020B0604020202020204" pitchFamily="34" charset="0"/>
              </a:rPr>
              <a:t>Có thể thiết kế ảnh động từ các hiệu ứng có sẵn hoặc tự tạo.</a:t>
            </a:r>
            <a:endParaRPr lang="en-US" sz="39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pSp>
        <p:nvGrpSpPr>
          <p:cNvPr id="15" name="Group 14"/>
          <p:cNvGrpSpPr/>
          <p:nvPr/>
        </p:nvGrpSpPr>
        <p:grpSpPr>
          <a:xfrm>
            <a:off x="1905000" y="7319951"/>
            <a:ext cx="13944600" cy="1938992"/>
            <a:chOff x="1905000" y="7319951"/>
            <a:chExt cx="13944600" cy="1938992"/>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7548551"/>
              <a:ext cx="1447800" cy="1225805"/>
            </a:xfrm>
            <a:prstGeom prst="rect">
              <a:avLst/>
            </a:prstGeom>
          </p:spPr>
        </p:pic>
        <p:sp>
          <p:nvSpPr>
            <p:cNvPr id="12" name="Rectangle 11"/>
            <p:cNvSpPr/>
            <p:nvPr/>
          </p:nvSpPr>
          <p:spPr>
            <a:xfrm>
              <a:off x="3657600" y="7319951"/>
              <a:ext cx="12192000" cy="1938992"/>
            </a:xfrm>
            <a:prstGeom prst="rect">
              <a:avLst/>
            </a:prstGeom>
          </p:spPr>
          <p:txBody>
            <a:bodyPr wrap="square">
              <a:spAutoFit/>
            </a:bodyPr>
            <a:lstStyle/>
            <a:p>
              <a:pPr algn="just">
                <a:lnSpc>
                  <a:spcPct val="150000"/>
                </a:lnSpc>
              </a:pPr>
              <a:r>
                <a:rPr lang="en-US" sz="4000">
                  <a:solidFill>
                    <a:srgbClr val="0070C0"/>
                  </a:solidFill>
                  <a:latin typeface="Arial" panose="020B0604020202020204" pitchFamily="34" charset="0"/>
                  <a:cs typeface="Arial" panose="020B0604020202020204" pitchFamily="34" charset="0"/>
                </a:rPr>
                <a:t>Đúng. </a:t>
              </a:r>
              <a:r>
                <a:rPr lang="en-US" sz="4000">
                  <a:latin typeface="Arial" panose="020B0604020202020204" pitchFamily="34" charset="0"/>
                  <a:cs typeface="Arial" panose="020B0604020202020204" pitchFamily="34" charset="0"/>
                </a:rPr>
                <a:t>GIMP hỗ trợ hai cách tạo ảnh động: từ hiệu ứng có sẵn hoặc tự tạo.</a:t>
              </a:r>
            </a:p>
          </p:txBody>
        </p:sp>
      </p:grpSp>
      <p:pic>
        <p:nvPicPr>
          <p:cNvPr id="13" name="Picture 12"/>
          <p:cNvPicPr>
            <a:picLocks noChangeAspect="1"/>
          </p:cNvPicPr>
          <p:nvPr/>
        </p:nvPicPr>
        <p:blipFill>
          <a:blip r:embed="rId5"/>
          <a:stretch>
            <a:fillRect/>
          </a:stretch>
        </p:blipFill>
        <p:spPr>
          <a:xfrm>
            <a:off x="15879409" y="8499925"/>
            <a:ext cx="2182557" cy="1518036"/>
          </a:xfrm>
          <a:prstGeom prst="rect">
            <a:avLst/>
          </a:prstGeom>
        </p:spPr>
      </p:pic>
    </p:spTree>
    <p:extLst>
      <p:ext uri="{BB962C8B-B14F-4D97-AF65-F5344CB8AC3E}">
        <p14:creationId xmlns:p14="http://schemas.microsoft.com/office/powerpoint/2010/main" val="3243899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CECD5"/>
        </a:solidFill>
        <a:effectLst/>
      </p:bgPr>
    </p:bg>
    <p:spTree>
      <p:nvGrpSpPr>
        <p:cNvPr id="1" name=""/>
        <p:cNvGrpSpPr/>
        <p:nvPr/>
      </p:nvGrpSpPr>
      <p:grpSpPr>
        <a:xfrm>
          <a:off x="0" y="0"/>
          <a:ext cx="0" cy="0"/>
          <a:chOff x="0" y="0"/>
          <a:chExt cx="0" cy="0"/>
        </a:xfrm>
      </p:grpSpPr>
      <p:sp>
        <p:nvSpPr>
          <p:cNvPr id="6" name="Rectangle 5"/>
          <p:cNvSpPr/>
          <p:nvPr/>
        </p:nvSpPr>
        <p:spPr>
          <a:xfrm>
            <a:off x="1592764" y="432165"/>
            <a:ext cx="12580436" cy="1676613"/>
          </a:xfrm>
          <a:prstGeom prst="rect">
            <a:avLst/>
          </a:prstGeom>
        </p:spPr>
        <p:txBody>
          <a:bodyPr wrap="square">
            <a:spAutoFit/>
          </a:bodyPr>
          <a:lstStyle/>
          <a:p>
            <a:pPr marL="742950" indent="-742950" algn="just">
              <a:lnSpc>
                <a:spcPct val="140000"/>
              </a:lnSpc>
              <a:spcAft>
                <a:spcPts val="0"/>
              </a:spcAft>
              <a:buFont typeface="+mj-lt"/>
              <a:buAutoNum type="alphaLcParenR" startAt="3"/>
            </a:pPr>
            <a:r>
              <a:rPr lang="en-US" sz="3900">
                <a:latin typeface="Arial" panose="020B0604020202020204" pitchFamily="34" charset="0"/>
                <a:ea typeface="Times New Roman" panose="02020603050405020304" pitchFamily="18" charset="0"/>
                <a:cs typeface="Arial" panose="020B0604020202020204" pitchFamily="34" charset="0"/>
              </a:rPr>
              <a:t>Có thể xem trước và chỉnh sửa ảnh động khi xuất ảnh động với định dạng GIF.</a:t>
            </a:r>
            <a:endParaRPr lang="en-US" sz="3900">
              <a:latin typeface="Arial" panose="020B0604020202020204" pitchFamily="34" charset="0"/>
              <a:ea typeface="Calibri" panose="020F0502020204030204" pitchFamily="34" charset="0"/>
              <a:cs typeface="Arial" panose="020B0604020202020204" pitchFamily="34" charset="0"/>
            </a:endParaRPr>
          </a:p>
        </p:txBody>
      </p:sp>
      <p:grpSp>
        <p:nvGrpSpPr>
          <p:cNvPr id="17" name="Group 16"/>
          <p:cNvGrpSpPr/>
          <p:nvPr/>
        </p:nvGrpSpPr>
        <p:grpSpPr>
          <a:xfrm>
            <a:off x="1905000" y="2049255"/>
            <a:ext cx="13222559" cy="1659334"/>
            <a:chOff x="1905000" y="2049255"/>
            <a:chExt cx="13222559" cy="1659334"/>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2049255"/>
              <a:ext cx="1447800" cy="1225805"/>
            </a:xfrm>
            <a:prstGeom prst="rect">
              <a:avLst/>
            </a:prstGeom>
          </p:spPr>
        </p:pic>
        <p:sp>
          <p:nvSpPr>
            <p:cNvPr id="8" name="Rectangle 7"/>
            <p:cNvSpPr/>
            <p:nvPr/>
          </p:nvSpPr>
          <p:spPr>
            <a:xfrm>
              <a:off x="3541441" y="2099109"/>
              <a:ext cx="11586118" cy="1609480"/>
            </a:xfrm>
            <a:prstGeom prst="rect">
              <a:avLst/>
            </a:prstGeom>
          </p:spPr>
          <p:txBody>
            <a:bodyPr wrap="square">
              <a:spAutoFit/>
            </a:bodyPr>
            <a:lstStyle/>
            <a:p>
              <a:pPr algn="just">
                <a:lnSpc>
                  <a:spcPct val="130000"/>
                </a:lnSpc>
              </a:pPr>
              <a:r>
                <a:rPr lang="en-US" sz="3900">
                  <a:solidFill>
                    <a:srgbClr val="0070C0"/>
                  </a:solidFill>
                  <a:latin typeface="Arial" panose="020B0604020202020204" pitchFamily="34" charset="0"/>
                  <a:cs typeface="Arial" panose="020B0604020202020204" pitchFamily="34" charset="0"/>
                </a:rPr>
                <a:t>Sai. </a:t>
              </a:r>
              <a:r>
                <a:rPr lang="en-US" sz="3900">
                  <a:latin typeface="Arial" panose="020B0604020202020204" pitchFamily="34" charset="0"/>
                  <a:cs typeface="Arial" panose="020B0604020202020204" pitchFamily="34" charset="0"/>
                </a:rPr>
                <a:t>Chỉ có thể sửa được ảnh động trước khi thực hiện lệnh </a:t>
              </a:r>
              <a:r>
                <a:rPr lang="en-US" sz="3900" b="1">
                  <a:latin typeface="Arial" panose="020B0604020202020204" pitchFamily="34" charset="0"/>
                  <a:cs typeface="Arial" panose="020B0604020202020204" pitchFamily="34" charset="0"/>
                </a:rPr>
                <a:t>File\Export As</a:t>
              </a:r>
              <a:r>
                <a:rPr lang="en-US" sz="3900">
                  <a:latin typeface="Arial" panose="020B0604020202020204" pitchFamily="34" charset="0"/>
                  <a:cs typeface="Arial" panose="020B0604020202020204" pitchFamily="34" charset="0"/>
                </a:rPr>
                <a:t> để xuất ảnh động.</a:t>
              </a:r>
            </a:p>
          </p:txBody>
        </p:sp>
      </p:grpSp>
      <p:pic>
        <p:nvPicPr>
          <p:cNvPr id="9" name="Picture 8"/>
          <p:cNvPicPr>
            <a:picLocks noChangeAspect="1"/>
          </p:cNvPicPr>
          <p:nvPr/>
        </p:nvPicPr>
        <p:blipFill>
          <a:blip r:embed="rId3"/>
          <a:stretch>
            <a:fillRect/>
          </a:stretch>
        </p:blipFill>
        <p:spPr>
          <a:xfrm>
            <a:off x="15316200" y="388351"/>
            <a:ext cx="2745766" cy="2514779"/>
          </a:xfrm>
          <a:prstGeom prst="rect">
            <a:avLst/>
          </a:prstGeom>
        </p:spPr>
      </p:pic>
      <p:sp>
        <p:nvSpPr>
          <p:cNvPr id="10" name="Rectangle 9"/>
          <p:cNvSpPr/>
          <p:nvPr/>
        </p:nvSpPr>
        <p:spPr>
          <a:xfrm>
            <a:off x="1592764" y="3921547"/>
            <a:ext cx="13723436" cy="836383"/>
          </a:xfrm>
          <a:prstGeom prst="rect">
            <a:avLst/>
          </a:prstGeom>
        </p:spPr>
        <p:txBody>
          <a:bodyPr wrap="square">
            <a:spAutoFit/>
          </a:bodyPr>
          <a:lstStyle/>
          <a:p>
            <a:pPr marL="742950" indent="-742950" algn="just">
              <a:lnSpc>
                <a:spcPct val="140000"/>
              </a:lnSpc>
              <a:spcAft>
                <a:spcPts val="0"/>
              </a:spcAft>
              <a:buFont typeface="+mj-lt"/>
              <a:buAutoNum type="alphaLcParenR" startAt="4"/>
            </a:pPr>
            <a:r>
              <a:rPr lang="en-US" sz="3900">
                <a:latin typeface="Arial" panose="020B0604020202020204" pitchFamily="34" charset="0"/>
                <a:ea typeface="Times New Roman" panose="02020603050405020304" pitchFamily="18" charset="0"/>
                <a:cs typeface="Arial" panose="020B0604020202020204" pitchFamily="34" charset="0"/>
              </a:rPr>
              <a:t>Thứ tự các khung hình của ảnh động được sắp xếp tùy ý.</a:t>
            </a:r>
            <a:endParaRPr lang="en-US" sz="3900">
              <a:latin typeface="Arial" panose="020B0604020202020204" pitchFamily="34" charset="0"/>
              <a:ea typeface="Calibri" panose="020F0502020204030204" pitchFamily="34" charset="0"/>
              <a:cs typeface="Arial" panose="020B0604020202020204" pitchFamily="34" charset="0"/>
            </a:endParaRPr>
          </a:p>
        </p:txBody>
      </p:sp>
      <p:grpSp>
        <p:nvGrpSpPr>
          <p:cNvPr id="18" name="Group 17"/>
          <p:cNvGrpSpPr/>
          <p:nvPr/>
        </p:nvGrpSpPr>
        <p:grpSpPr>
          <a:xfrm>
            <a:off x="1934809" y="4851570"/>
            <a:ext cx="15597621" cy="1571584"/>
            <a:chOff x="1934809" y="4851570"/>
            <a:chExt cx="15597621" cy="1571584"/>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4809" y="4973528"/>
              <a:ext cx="1447800" cy="1225805"/>
            </a:xfrm>
            <a:prstGeom prst="rect">
              <a:avLst/>
            </a:prstGeom>
          </p:spPr>
        </p:pic>
        <p:sp>
          <p:nvSpPr>
            <p:cNvPr id="12" name="Rectangle 11"/>
            <p:cNvSpPr/>
            <p:nvPr/>
          </p:nvSpPr>
          <p:spPr>
            <a:xfrm>
              <a:off x="3541439" y="4851570"/>
              <a:ext cx="13990991" cy="1571584"/>
            </a:xfrm>
            <a:prstGeom prst="rect">
              <a:avLst/>
            </a:prstGeom>
          </p:spPr>
          <p:txBody>
            <a:bodyPr wrap="square">
              <a:spAutoFit/>
            </a:bodyPr>
            <a:lstStyle/>
            <a:p>
              <a:pPr algn="just">
                <a:lnSpc>
                  <a:spcPct val="130000"/>
                </a:lnSpc>
              </a:pPr>
              <a:r>
                <a:rPr lang="en-US" sz="3900">
                  <a:solidFill>
                    <a:srgbClr val="0070C0"/>
                  </a:solidFill>
                  <a:latin typeface="Arial" panose="020B0604020202020204" pitchFamily="34" charset="0"/>
                  <a:cs typeface="Arial" panose="020B0604020202020204" pitchFamily="34" charset="0"/>
                </a:rPr>
                <a:t>Sai. </a:t>
              </a:r>
              <a:r>
                <a:rPr lang="en-US" sz="3900">
                  <a:latin typeface="Arial" panose="020B0604020202020204" pitchFamily="34" charset="0"/>
                  <a:cs typeface="Arial" panose="020B0604020202020204" pitchFamily="34" charset="0"/>
                </a:rPr>
                <a:t>Thứ tự các khung hình của ảnh động phải được sắp xếp theo kịch bản mà nó tạo ra hiệu ứng cần tạo của ảnh động.</a:t>
              </a:r>
            </a:p>
          </p:txBody>
        </p:sp>
      </p:grpSp>
      <p:sp>
        <p:nvSpPr>
          <p:cNvPr id="2" name="Rectangle 1"/>
          <p:cNvSpPr/>
          <p:nvPr/>
        </p:nvSpPr>
        <p:spPr>
          <a:xfrm>
            <a:off x="1592764" y="6619388"/>
            <a:ext cx="15939668" cy="1676613"/>
          </a:xfrm>
          <a:prstGeom prst="rect">
            <a:avLst/>
          </a:prstGeom>
        </p:spPr>
        <p:txBody>
          <a:bodyPr wrap="square">
            <a:spAutoFit/>
          </a:bodyPr>
          <a:lstStyle/>
          <a:p>
            <a:pPr marL="742950" lvl="0" indent="-742950" algn="just">
              <a:lnSpc>
                <a:spcPct val="140000"/>
              </a:lnSpc>
              <a:buFont typeface="+mj-lt"/>
              <a:buAutoNum type="alphaLcParenR" startAt="5"/>
            </a:pPr>
            <a:r>
              <a:rPr lang="en-US" sz="3900">
                <a:solidFill>
                  <a:prstClr val="black"/>
                </a:solidFill>
                <a:latin typeface="Arial" panose="020B0604020202020204" pitchFamily="34" charset="0"/>
                <a:ea typeface="Times New Roman" panose="02020603050405020304" pitchFamily="18" charset="0"/>
                <a:cs typeface="Arial" panose="020B0604020202020204" pitchFamily="34" charset="0"/>
              </a:rPr>
              <a:t>Thời gian xuất hiện của từng khung hình của ảnh động ảnh hưởng đến tốc độ chuyển động của ảnh động.</a:t>
            </a:r>
            <a:endParaRPr lang="en-US" sz="39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pSp>
        <p:nvGrpSpPr>
          <p:cNvPr id="19" name="Group 18"/>
          <p:cNvGrpSpPr/>
          <p:nvPr/>
        </p:nvGrpSpPr>
        <p:grpSpPr>
          <a:xfrm>
            <a:off x="1934809" y="8402716"/>
            <a:ext cx="15597622" cy="1571584"/>
            <a:chOff x="1934809" y="8402716"/>
            <a:chExt cx="15597622" cy="1571584"/>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4809" y="8402716"/>
              <a:ext cx="1447800" cy="1225805"/>
            </a:xfrm>
            <a:prstGeom prst="rect">
              <a:avLst/>
            </a:prstGeom>
          </p:spPr>
        </p:pic>
        <p:sp>
          <p:nvSpPr>
            <p:cNvPr id="15" name="Rectangle 14"/>
            <p:cNvSpPr/>
            <p:nvPr/>
          </p:nvSpPr>
          <p:spPr>
            <a:xfrm>
              <a:off x="3541440" y="8402716"/>
              <a:ext cx="13990991" cy="1571584"/>
            </a:xfrm>
            <a:prstGeom prst="rect">
              <a:avLst/>
            </a:prstGeom>
          </p:spPr>
          <p:txBody>
            <a:bodyPr wrap="square">
              <a:spAutoFit/>
            </a:bodyPr>
            <a:lstStyle/>
            <a:p>
              <a:pPr algn="just">
                <a:lnSpc>
                  <a:spcPct val="130000"/>
                </a:lnSpc>
              </a:pPr>
              <a:r>
                <a:rPr lang="en-US" sz="3900">
                  <a:solidFill>
                    <a:srgbClr val="0070C0"/>
                  </a:solidFill>
                  <a:latin typeface="Arial" panose="020B0604020202020204" pitchFamily="34" charset="0"/>
                  <a:cs typeface="Arial" panose="020B0604020202020204" pitchFamily="34" charset="0"/>
                </a:rPr>
                <a:t>Đúng. </a:t>
              </a:r>
              <a:r>
                <a:rPr lang="en-US" sz="3900">
                  <a:latin typeface="Arial" panose="020B0604020202020204" pitchFamily="34" charset="0"/>
                  <a:cs typeface="Arial" panose="020B0604020202020204" pitchFamily="34" charset="0"/>
                </a:rPr>
                <a:t>Tốc độ của ảnh động phụ thuộc vào thời gian xuất hiện của từng </a:t>
              </a:r>
              <a:r>
                <a:rPr lang="en-US" sz="3900">
                  <a:latin typeface="Arial" panose="020B0604020202020204" pitchFamily="34" charset="0"/>
                  <a:cs typeface="Arial" panose="020B0604020202020204" pitchFamily="34" charset="0"/>
                </a:rPr>
                <a:t>khung </a:t>
              </a:r>
              <a:r>
                <a:rPr lang="en-US" sz="3900" smtClean="0">
                  <a:latin typeface="Arial" panose="020B0604020202020204" pitchFamily="34" charset="0"/>
                  <a:cs typeface="Arial" panose="020B0604020202020204" pitchFamily="34" charset="0"/>
                </a:rPr>
                <a:t>hình</a:t>
              </a:r>
              <a:r>
                <a:rPr lang="vi-VN" sz="3900" smtClean="0">
                  <a:latin typeface="Arial" panose="020B0604020202020204" pitchFamily="34" charset="0"/>
                  <a:cs typeface="Arial" panose="020B0604020202020204" pitchFamily="34" charset="0"/>
                </a:rPr>
                <a:t>.</a:t>
              </a:r>
              <a:endParaRPr lang="en-US" sz="3900">
                <a:latin typeface="Arial" panose="020B0604020202020204" pitchFamily="34" charset="0"/>
                <a:cs typeface="Arial" panose="020B0604020202020204" pitchFamily="34" charset="0"/>
              </a:endParaRPr>
            </a:p>
          </p:txBody>
        </p:sp>
      </p:grpSp>
      <p:sp>
        <p:nvSpPr>
          <p:cNvPr id="16" name="Freeform 9"/>
          <p:cNvSpPr/>
          <p:nvPr/>
        </p:nvSpPr>
        <p:spPr>
          <a:xfrm>
            <a:off x="275168" y="8085106"/>
            <a:ext cx="1095130" cy="2173954"/>
          </a:xfrm>
          <a:custGeom>
            <a:avLst/>
            <a:gdLst/>
            <a:ahLst/>
            <a:cxnLst/>
            <a:rect l="l" t="t" r="r" b="b"/>
            <a:pathLst>
              <a:path w="1095130" h="2173954">
                <a:moveTo>
                  <a:pt x="0" y="0"/>
                </a:moveTo>
                <a:lnTo>
                  <a:pt x="1095129" y="0"/>
                </a:lnTo>
                <a:lnTo>
                  <a:pt x="1095129" y="2173955"/>
                </a:lnTo>
                <a:lnTo>
                  <a:pt x="0" y="2173955"/>
                </a:lnTo>
                <a:lnTo>
                  <a:pt x="0" y="0"/>
                </a:lnTo>
                <a:close/>
              </a:path>
            </a:pathLst>
          </a:custGeom>
          <a:blipFill>
            <a:blip r:embed="rId4"/>
            <a:stretch>
              <a:fillRect/>
            </a:stretch>
          </a:blipFill>
        </p:spPr>
      </p:sp>
    </p:spTree>
    <p:extLst>
      <p:ext uri="{BB962C8B-B14F-4D97-AF65-F5344CB8AC3E}">
        <p14:creationId xmlns:p14="http://schemas.microsoft.com/office/powerpoint/2010/main" val="17810505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CECD5"/>
        </a:solidFill>
        <a:effectLst/>
      </p:bgPr>
    </p:bg>
    <p:spTree>
      <p:nvGrpSpPr>
        <p:cNvPr id="1" name=""/>
        <p:cNvGrpSpPr/>
        <p:nvPr/>
      </p:nvGrpSpPr>
      <p:grpSpPr>
        <a:xfrm>
          <a:off x="0" y="0"/>
          <a:ext cx="0" cy="0"/>
          <a:chOff x="0" y="0"/>
          <a:chExt cx="0" cy="0"/>
        </a:xfrm>
      </p:grpSpPr>
      <p:sp>
        <p:nvSpPr>
          <p:cNvPr id="12" name="TextBox 2"/>
          <p:cNvSpPr txBox="1"/>
          <p:nvPr/>
        </p:nvSpPr>
        <p:spPr>
          <a:xfrm>
            <a:off x="0" y="800100"/>
            <a:ext cx="18288000" cy="1077474"/>
          </a:xfrm>
          <a:prstGeom prst="rect">
            <a:avLst/>
          </a:prstGeom>
          <a:solidFill>
            <a:schemeClr val="bg1"/>
          </a:solidFill>
        </p:spPr>
        <p:txBody>
          <a:bodyPr wrap="square" lIns="0" tIns="0" rIns="0" bIns="0" rtlCol="0" anchor="t">
            <a:spAutoFit/>
          </a:bodyPr>
          <a:lstStyle/>
          <a:p>
            <a:pPr algn="ctr">
              <a:lnSpc>
                <a:spcPts val="9220"/>
              </a:lnSpc>
            </a:pPr>
            <a:r>
              <a:rPr lang="vi-VN" sz="6600" b="1" smtClean="0">
                <a:solidFill>
                  <a:schemeClr val="tx2">
                    <a:lumMod val="75000"/>
                  </a:schemeClr>
                </a:solidFill>
                <a:latin typeface="Arial" panose="020B0604020202020204" pitchFamily="34" charset="0"/>
                <a:cs typeface="Arial" panose="020B0604020202020204" pitchFamily="34" charset="0"/>
              </a:rPr>
              <a:t>VẬN DỤNG</a:t>
            </a:r>
            <a:endParaRPr lang="en-US" sz="6600" b="1">
              <a:solidFill>
                <a:schemeClr val="tx2">
                  <a:lumMod val="75000"/>
                </a:schemeClr>
              </a:solidFill>
              <a:latin typeface="Arial" panose="020B0604020202020204" pitchFamily="34" charset="0"/>
              <a:cs typeface="Arial" panose="020B0604020202020204" pitchFamily="34" charset="0"/>
            </a:endParaRPr>
          </a:p>
        </p:txBody>
      </p:sp>
      <p:sp>
        <p:nvSpPr>
          <p:cNvPr id="13" name="Rectangle 12"/>
          <p:cNvSpPr/>
          <p:nvPr/>
        </p:nvSpPr>
        <p:spPr>
          <a:xfrm>
            <a:off x="1600199" y="2201911"/>
            <a:ext cx="15087600" cy="378565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Hãy tạo một ảnh động với hiệu ứng tự thiết kế để mô phỏng hoạt động của một đối tượng hay hiện tượng nào đó. Hiệu ứng của ảnh động do em tự chọn hoặc sáng tạo, ví dụ hiệu ứng lắc lư của con lật đật mà một số khung hình của nó được cho ở Hình 13.</a:t>
            </a:r>
            <a:endParaRPr lang="en-US" sz="4000">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15000" y="5987563"/>
            <a:ext cx="6899805" cy="4261337"/>
          </a:xfrm>
          <a:prstGeom prst="rect">
            <a:avLst/>
          </a:prstGeom>
        </p:spPr>
      </p:pic>
      <p:pic>
        <p:nvPicPr>
          <p:cNvPr id="15" name="Picture 14"/>
          <p:cNvPicPr>
            <a:picLocks noChangeAspect="1"/>
          </p:cNvPicPr>
          <p:nvPr/>
        </p:nvPicPr>
        <p:blipFill>
          <a:blip r:embed="rId3"/>
          <a:stretch>
            <a:fillRect/>
          </a:stretch>
        </p:blipFill>
        <p:spPr>
          <a:xfrm>
            <a:off x="16383000" y="1281420"/>
            <a:ext cx="1444844" cy="1192307"/>
          </a:xfrm>
          <a:prstGeom prst="rect">
            <a:avLst/>
          </a:prstGeom>
        </p:spPr>
      </p:pic>
    </p:spTree>
    <p:extLst>
      <p:ext uri="{BB962C8B-B14F-4D97-AF65-F5344CB8AC3E}">
        <p14:creationId xmlns:p14="http://schemas.microsoft.com/office/powerpoint/2010/main" val="1033151046"/>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CECD5"/>
        </a:solidFill>
        <a:effectLst/>
      </p:bgPr>
    </p:bg>
    <p:spTree>
      <p:nvGrpSpPr>
        <p:cNvPr id="1" name=""/>
        <p:cNvGrpSpPr/>
        <p:nvPr/>
      </p:nvGrpSpPr>
      <p:grpSpPr>
        <a:xfrm>
          <a:off x="0" y="0"/>
          <a:ext cx="0" cy="0"/>
          <a:chOff x="0" y="0"/>
          <a:chExt cx="0" cy="0"/>
        </a:xfrm>
      </p:grpSpPr>
      <p:sp>
        <p:nvSpPr>
          <p:cNvPr id="7" name="Freeform 7"/>
          <p:cNvSpPr/>
          <p:nvPr/>
        </p:nvSpPr>
        <p:spPr>
          <a:xfrm rot="385042" flipH="1">
            <a:off x="17109395" y="5236903"/>
            <a:ext cx="2866122" cy="5407777"/>
          </a:xfrm>
          <a:custGeom>
            <a:avLst/>
            <a:gdLst/>
            <a:ahLst/>
            <a:cxnLst/>
            <a:rect l="l" t="t" r="r" b="b"/>
            <a:pathLst>
              <a:path w="4511207" h="8511712">
                <a:moveTo>
                  <a:pt x="4511207" y="0"/>
                </a:moveTo>
                <a:lnTo>
                  <a:pt x="0" y="0"/>
                </a:lnTo>
                <a:lnTo>
                  <a:pt x="0" y="8511712"/>
                </a:lnTo>
                <a:lnTo>
                  <a:pt x="4511207" y="8511712"/>
                </a:lnTo>
                <a:lnTo>
                  <a:pt x="4511207" y="0"/>
                </a:lnTo>
                <a:close/>
              </a:path>
            </a:pathLst>
          </a:custGeom>
          <a:blipFill>
            <a:blip r:embed="rId2"/>
            <a:stretch>
              <a:fillRect/>
            </a:stretch>
          </a:blipFill>
        </p:spPr>
      </p:sp>
      <p:sp>
        <p:nvSpPr>
          <p:cNvPr id="9" name="TextBox 2"/>
          <p:cNvSpPr txBox="1"/>
          <p:nvPr/>
        </p:nvSpPr>
        <p:spPr>
          <a:xfrm>
            <a:off x="0" y="800100"/>
            <a:ext cx="18288000" cy="1077474"/>
          </a:xfrm>
          <a:prstGeom prst="rect">
            <a:avLst/>
          </a:prstGeom>
          <a:solidFill>
            <a:schemeClr val="bg1"/>
          </a:solidFill>
        </p:spPr>
        <p:txBody>
          <a:bodyPr wrap="square" lIns="0" tIns="0" rIns="0" bIns="0" rtlCol="0" anchor="t">
            <a:spAutoFit/>
          </a:bodyPr>
          <a:lstStyle/>
          <a:p>
            <a:pPr algn="ctr">
              <a:lnSpc>
                <a:spcPts val="9220"/>
              </a:lnSpc>
            </a:pPr>
            <a:r>
              <a:rPr lang="vi-VN" sz="6600" b="1" smtClean="0">
                <a:solidFill>
                  <a:schemeClr val="tx2">
                    <a:lumMod val="75000"/>
                  </a:schemeClr>
                </a:solidFill>
                <a:latin typeface="Arial" panose="020B0604020202020204" pitchFamily="34" charset="0"/>
                <a:cs typeface="Arial" panose="020B0604020202020204" pitchFamily="34" charset="0"/>
              </a:rPr>
              <a:t>HƯỚNG DẪN VỀ NHÀ</a:t>
            </a:r>
            <a:endParaRPr lang="en-US" sz="6600" b="1">
              <a:solidFill>
                <a:schemeClr val="tx2">
                  <a:lumMod val="75000"/>
                </a:schemeClr>
              </a:solidFill>
              <a:latin typeface="Arial" panose="020B0604020202020204" pitchFamily="34" charset="0"/>
              <a:cs typeface="Arial" panose="020B0604020202020204" pitchFamily="34" charset="0"/>
            </a:endParaRPr>
          </a:p>
        </p:txBody>
      </p:sp>
      <p:sp>
        <p:nvSpPr>
          <p:cNvPr id="10" name="Rounded Rectangle 9"/>
          <p:cNvSpPr/>
          <p:nvPr/>
        </p:nvSpPr>
        <p:spPr>
          <a:xfrm>
            <a:off x="963613" y="3718544"/>
            <a:ext cx="4800600" cy="462281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295400" y="4991100"/>
            <a:ext cx="4195069" cy="1938992"/>
          </a:xfrm>
          <a:prstGeom prst="rect">
            <a:avLst/>
          </a:prstGeom>
          <a:noFill/>
        </p:spPr>
        <p:txBody>
          <a:bodyPr wrap="square" rtlCol="0">
            <a:spAutoFit/>
          </a:bodyPr>
          <a:lstStyle/>
          <a:p>
            <a:pPr algn="ctr">
              <a:lnSpc>
                <a:spcPct val="150000"/>
              </a:lnSpc>
            </a:pPr>
            <a:r>
              <a:rPr lang="vi-VN" sz="4000" smtClean="0">
                <a:latin typeface="Arial" panose="020B0604020202020204" pitchFamily="34" charset="0"/>
                <a:cs typeface="Arial" panose="020B0604020202020204" pitchFamily="34" charset="0"/>
              </a:rPr>
              <a:t>Ôn tập kiến thức đã học</a:t>
            </a:r>
            <a:endParaRPr lang="en-US" sz="4000">
              <a:latin typeface="Arial" panose="020B0604020202020204" pitchFamily="34" charset="0"/>
              <a:cs typeface="Arial" panose="020B0604020202020204" pitchFamily="34" charset="0"/>
            </a:endParaRPr>
          </a:p>
        </p:txBody>
      </p:sp>
      <p:sp>
        <p:nvSpPr>
          <p:cNvPr id="4" name="Freeform 4"/>
          <p:cNvSpPr/>
          <p:nvPr/>
        </p:nvSpPr>
        <p:spPr>
          <a:xfrm rot="3895077">
            <a:off x="2752555" y="3208813"/>
            <a:ext cx="1222715" cy="1171582"/>
          </a:xfrm>
          <a:custGeom>
            <a:avLst/>
            <a:gdLst/>
            <a:ahLst/>
            <a:cxnLst/>
            <a:rect l="l" t="t" r="r" b="b"/>
            <a:pathLst>
              <a:path w="1251360" h="1199030">
                <a:moveTo>
                  <a:pt x="0" y="0"/>
                </a:moveTo>
                <a:lnTo>
                  <a:pt x="1251360" y="0"/>
                </a:lnTo>
                <a:lnTo>
                  <a:pt x="1251360" y="1199030"/>
                </a:lnTo>
                <a:lnTo>
                  <a:pt x="0" y="119903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4" name="Rounded Rectangle 13"/>
          <p:cNvSpPr/>
          <p:nvPr/>
        </p:nvSpPr>
        <p:spPr>
          <a:xfrm>
            <a:off x="6563103" y="3718544"/>
            <a:ext cx="4800600" cy="462281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699975" y="4991100"/>
            <a:ext cx="4526856" cy="1938992"/>
          </a:xfrm>
          <a:prstGeom prst="rect">
            <a:avLst/>
          </a:prstGeom>
          <a:noFill/>
        </p:spPr>
        <p:txBody>
          <a:bodyPr wrap="square" rtlCol="0">
            <a:spAutoFit/>
          </a:bodyPr>
          <a:lstStyle/>
          <a:p>
            <a:pPr algn="ctr">
              <a:lnSpc>
                <a:spcPct val="150000"/>
              </a:lnSpc>
            </a:pPr>
            <a:r>
              <a:rPr lang="vi-VN" sz="4000" smtClean="0">
                <a:latin typeface="Arial" panose="020B0604020202020204" pitchFamily="34" charset="0"/>
                <a:cs typeface="Arial" panose="020B0604020202020204" pitchFamily="34" charset="0"/>
              </a:rPr>
              <a:t>Hoàn thành bài tập phần Vận dụng</a:t>
            </a:r>
            <a:endParaRPr lang="en-US" sz="4000">
              <a:latin typeface="Arial" panose="020B0604020202020204" pitchFamily="34" charset="0"/>
              <a:cs typeface="Arial" panose="020B0604020202020204" pitchFamily="34" charset="0"/>
            </a:endParaRPr>
          </a:p>
        </p:txBody>
      </p:sp>
      <p:sp>
        <p:nvSpPr>
          <p:cNvPr id="5" name="Freeform 5"/>
          <p:cNvSpPr/>
          <p:nvPr/>
        </p:nvSpPr>
        <p:spPr>
          <a:xfrm rot="3895077">
            <a:off x="8430552" y="3206273"/>
            <a:ext cx="1222715" cy="1171582"/>
          </a:xfrm>
          <a:custGeom>
            <a:avLst/>
            <a:gdLst/>
            <a:ahLst/>
            <a:cxnLst/>
            <a:rect l="l" t="t" r="r" b="b"/>
            <a:pathLst>
              <a:path w="1251360" h="1199030">
                <a:moveTo>
                  <a:pt x="0" y="0"/>
                </a:moveTo>
                <a:lnTo>
                  <a:pt x="1251359" y="0"/>
                </a:lnTo>
                <a:lnTo>
                  <a:pt x="1251359" y="1199030"/>
                </a:lnTo>
                <a:lnTo>
                  <a:pt x="0" y="119903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7" name="Rounded Rectangle 16"/>
          <p:cNvSpPr/>
          <p:nvPr/>
        </p:nvSpPr>
        <p:spPr>
          <a:xfrm>
            <a:off x="12162593" y="3718544"/>
            <a:ext cx="4800600" cy="462281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2299465" y="4381500"/>
            <a:ext cx="4526856" cy="3785652"/>
          </a:xfrm>
          <a:prstGeom prst="rect">
            <a:avLst/>
          </a:prstGeom>
          <a:noFill/>
        </p:spPr>
        <p:txBody>
          <a:bodyPr wrap="square" rtlCol="0">
            <a:spAutoFit/>
          </a:bodyPr>
          <a:lstStyle/>
          <a:p>
            <a:pPr algn="ctr">
              <a:lnSpc>
                <a:spcPct val="150000"/>
              </a:lnSpc>
            </a:pPr>
            <a:r>
              <a:rPr lang="vi-VN" sz="4000" smtClean="0">
                <a:latin typeface="Arial" panose="020B0604020202020204" pitchFamily="34" charset="0"/>
                <a:cs typeface="Arial" panose="020B0604020202020204" pitchFamily="34" charset="0"/>
              </a:rPr>
              <a:t>Chuẩn bị bài sau - </a:t>
            </a:r>
            <a:r>
              <a:rPr lang="vi-VN" sz="4000" b="1" smtClean="0">
                <a:latin typeface="Arial" panose="020B0604020202020204" pitchFamily="34" charset="0"/>
                <a:cs typeface="Arial" panose="020B0604020202020204" pitchFamily="34" charset="0"/>
              </a:rPr>
              <a:t>Bài 4: Giới thiệu phần mềm làm video Animiz</a:t>
            </a:r>
            <a:endParaRPr lang="en-US" sz="4000" b="1">
              <a:latin typeface="Arial" panose="020B0604020202020204" pitchFamily="34" charset="0"/>
              <a:cs typeface="Arial" panose="020B0604020202020204" pitchFamily="34" charset="0"/>
            </a:endParaRPr>
          </a:p>
        </p:txBody>
      </p:sp>
      <p:sp>
        <p:nvSpPr>
          <p:cNvPr id="6" name="Freeform 6"/>
          <p:cNvSpPr/>
          <p:nvPr/>
        </p:nvSpPr>
        <p:spPr>
          <a:xfrm rot="3895077">
            <a:off x="14108549" y="3206271"/>
            <a:ext cx="1222715" cy="1171582"/>
          </a:xfrm>
          <a:custGeom>
            <a:avLst/>
            <a:gdLst/>
            <a:ahLst/>
            <a:cxnLst/>
            <a:rect l="l" t="t" r="r" b="b"/>
            <a:pathLst>
              <a:path w="1251360" h="1199030">
                <a:moveTo>
                  <a:pt x="0" y="0"/>
                </a:moveTo>
                <a:lnTo>
                  <a:pt x="1251360" y="0"/>
                </a:lnTo>
                <a:lnTo>
                  <a:pt x="1251360" y="1199030"/>
                </a:lnTo>
                <a:lnTo>
                  <a:pt x="0" y="119903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2" name="Freeform 8"/>
          <p:cNvSpPr/>
          <p:nvPr/>
        </p:nvSpPr>
        <p:spPr>
          <a:xfrm>
            <a:off x="394041" y="7507394"/>
            <a:ext cx="1802717" cy="2456855"/>
          </a:xfrm>
          <a:custGeom>
            <a:avLst/>
            <a:gdLst/>
            <a:ahLst/>
            <a:cxnLst/>
            <a:rect l="l" t="t" r="r" b="b"/>
            <a:pathLst>
              <a:path w="1551126" h="2113971">
                <a:moveTo>
                  <a:pt x="0" y="0"/>
                </a:moveTo>
                <a:lnTo>
                  <a:pt x="1551126" y="0"/>
                </a:lnTo>
                <a:lnTo>
                  <a:pt x="1551126" y="2113971"/>
                </a:lnTo>
                <a:lnTo>
                  <a:pt x="0" y="2113971"/>
                </a:lnTo>
                <a:lnTo>
                  <a:pt x="0" y="0"/>
                </a:lnTo>
                <a:close/>
              </a:path>
            </a:pathLst>
          </a:custGeom>
          <a:blipFill>
            <a:blip r:embed="rId9"/>
            <a:stretch>
              <a:fillRect/>
            </a:stretch>
          </a:blipFill>
        </p:spPr>
      </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8"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CECD5"/>
        </a:solidFill>
        <a:effectLst/>
      </p:bgPr>
    </p:bg>
    <p:spTree>
      <p:nvGrpSpPr>
        <p:cNvPr id="1" name=""/>
        <p:cNvGrpSpPr/>
        <p:nvPr/>
      </p:nvGrpSpPr>
      <p:grpSpPr>
        <a:xfrm>
          <a:off x="0" y="0"/>
          <a:ext cx="0" cy="0"/>
          <a:chOff x="0" y="0"/>
          <a:chExt cx="0" cy="0"/>
        </a:xfrm>
      </p:grpSpPr>
      <p:sp>
        <p:nvSpPr>
          <p:cNvPr id="2" name="Freeform 2"/>
          <p:cNvSpPr/>
          <p:nvPr/>
        </p:nvSpPr>
        <p:spPr>
          <a:xfrm>
            <a:off x="12954000" y="4229100"/>
            <a:ext cx="8674061" cy="6776610"/>
          </a:xfrm>
          <a:custGeom>
            <a:avLst/>
            <a:gdLst/>
            <a:ahLst/>
            <a:cxnLst/>
            <a:rect l="l" t="t" r="r" b="b"/>
            <a:pathLst>
              <a:path w="8674061" h="6776610">
                <a:moveTo>
                  <a:pt x="0" y="0"/>
                </a:moveTo>
                <a:lnTo>
                  <a:pt x="8674061" y="0"/>
                </a:lnTo>
                <a:lnTo>
                  <a:pt x="8674061" y="6776610"/>
                </a:lnTo>
                <a:lnTo>
                  <a:pt x="0" y="6776610"/>
                </a:lnTo>
                <a:lnTo>
                  <a:pt x="0" y="0"/>
                </a:lnTo>
                <a:close/>
              </a:path>
            </a:pathLst>
          </a:custGeom>
          <a:blipFill>
            <a:blip r:embed="rId2"/>
            <a:stretch>
              <a:fillRect/>
            </a:stretch>
          </a:blipFill>
        </p:spPr>
      </p:sp>
      <p:sp>
        <p:nvSpPr>
          <p:cNvPr id="3" name="TextBox 3"/>
          <p:cNvSpPr txBox="1"/>
          <p:nvPr/>
        </p:nvSpPr>
        <p:spPr>
          <a:xfrm>
            <a:off x="1125919" y="2933700"/>
            <a:ext cx="15710740" cy="3693319"/>
          </a:xfrm>
          <a:prstGeom prst="rect">
            <a:avLst/>
          </a:prstGeom>
        </p:spPr>
        <p:txBody>
          <a:bodyPr lIns="0" tIns="0" rIns="0" bIns="0" rtlCol="0" anchor="t">
            <a:spAutoFit/>
          </a:bodyPr>
          <a:lstStyle/>
          <a:p>
            <a:pPr algn="ctr">
              <a:lnSpc>
                <a:spcPct val="150000"/>
              </a:lnSpc>
            </a:pPr>
            <a:r>
              <a:rPr lang="vi-VN" sz="8000" b="1" smtClean="0">
                <a:solidFill>
                  <a:schemeClr val="accent4">
                    <a:lumMod val="50000"/>
                  </a:schemeClr>
                </a:solidFill>
                <a:latin typeface="Arial" panose="020B0604020202020204" pitchFamily="34" charset="0"/>
                <a:cs typeface="Arial" panose="020B0604020202020204" pitchFamily="34" charset="0"/>
              </a:rPr>
              <a:t>CẢM ƠN CÁC EM </a:t>
            </a:r>
          </a:p>
          <a:p>
            <a:pPr algn="ctr">
              <a:lnSpc>
                <a:spcPct val="150000"/>
              </a:lnSpc>
            </a:pPr>
            <a:r>
              <a:rPr lang="vi-VN" sz="8000" b="1" smtClean="0">
                <a:solidFill>
                  <a:schemeClr val="accent4">
                    <a:lumMod val="50000"/>
                  </a:schemeClr>
                </a:solidFill>
                <a:latin typeface="Arial" panose="020B0604020202020204" pitchFamily="34" charset="0"/>
                <a:cs typeface="Arial" panose="020B0604020202020204" pitchFamily="34" charset="0"/>
              </a:rPr>
              <a:t>ĐÃ THEO DÕI BÀI GIẢNG!</a:t>
            </a:r>
            <a:endParaRPr lang="en-US" sz="8000" b="1">
              <a:solidFill>
                <a:schemeClr val="accent4">
                  <a:lumMod val="50000"/>
                </a:schemeClr>
              </a:solidFill>
              <a:latin typeface="Arial" panose="020B0604020202020204" pitchFamily="34" charset="0"/>
              <a:cs typeface="Arial" panose="020B0604020202020204" pitchFamily="34" charset="0"/>
            </a:endParaRPr>
          </a:p>
        </p:txBody>
      </p:sp>
      <p:grpSp>
        <p:nvGrpSpPr>
          <p:cNvPr id="4" name="Group 4"/>
          <p:cNvGrpSpPr/>
          <p:nvPr/>
        </p:nvGrpSpPr>
        <p:grpSpPr>
          <a:xfrm>
            <a:off x="7319327" y="1022657"/>
            <a:ext cx="3323924" cy="938520"/>
            <a:chOff x="208702" y="195143"/>
            <a:chExt cx="4431899" cy="1251360"/>
          </a:xfrm>
        </p:grpSpPr>
        <p:sp>
          <p:nvSpPr>
            <p:cNvPr id="5" name="Freeform 5"/>
            <p:cNvSpPr/>
            <p:nvPr/>
          </p:nvSpPr>
          <p:spPr>
            <a:xfrm rot="3895077">
              <a:off x="182537" y="221308"/>
              <a:ext cx="1251360" cy="1199029"/>
            </a:xfrm>
            <a:custGeom>
              <a:avLst/>
              <a:gdLst/>
              <a:ahLst/>
              <a:cxnLst/>
              <a:rect l="l" t="t" r="r" b="b"/>
              <a:pathLst>
                <a:path w="1251360" h="1199030">
                  <a:moveTo>
                    <a:pt x="0" y="0"/>
                  </a:moveTo>
                  <a:lnTo>
                    <a:pt x="1251360" y="0"/>
                  </a:lnTo>
                  <a:lnTo>
                    <a:pt x="1251360" y="1199030"/>
                  </a:lnTo>
                  <a:lnTo>
                    <a:pt x="0" y="119903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rot="3895077">
              <a:off x="1798972" y="221308"/>
              <a:ext cx="1251360" cy="1199030"/>
            </a:xfrm>
            <a:custGeom>
              <a:avLst/>
              <a:gdLst/>
              <a:ahLst/>
              <a:cxnLst/>
              <a:rect l="l" t="t" r="r" b="b"/>
              <a:pathLst>
                <a:path w="1251360" h="1199030">
                  <a:moveTo>
                    <a:pt x="0" y="0"/>
                  </a:moveTo>
                  <a:lnTo>
                    <a:pt x="1251359" y="0"/>
                  </a:lnTo>
                  <a:lnTo>
                    <a:pt x="1251359" y="1199030"/>
                  </a:lnTo>
                  <a:lnTo>
                    <a:pt x="0" y="119903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rot="3895077">
              <a:off x="3415407" y="221308"/>
              <a:ext cx="1251360" cy="1199029"/>
            </a:xfrm>
            <a:custGeom>
              <a:avLst/>
              <a:gdLst/>
              <a:ahLst/>
              <a:cxnLst/>
              <a:rect l="l" t="t" r="r" b="b"/>
              <a:pathLst>
                <a:path w="1251360" h="1199030">
                  <a:moveTo>
                    <a:pt x="0" y="0"/>
                  </a:moveTo>
                  <a:lnTo>
                    <a:pt x="1251360" y="0"/>
                  </a:lnTo>
                  <a:lnTo>
                    <a:pt x="1251360" y="1199030"/>
                  </a:lnTo>
                  <a:lnTo>
                    <a:pt x="0" y="119903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sp>
        <p:nvSpPr>
          <p:cNvPr id="10" name="Freeform 12"/>
          <p:cNvSpPr/>
          <p:nvPr/>
        </p:nvSpPr>
        <p:spPr>
          <a:xfrm>
            <a:off x="533400" y="419100"/>
            <a:ext cx="1837998" cy="2816855"/>
          </a:xfrm>
          <a:custGeom>
            <a:avLst/>
            <a:gdLst/>
            <a:ahLst/>
            <a:cxnLst/>
            <a:rect l="l" t="t" r="r" b="b"/>
            <a:pathLst>
              <a:path w="1143910" h="1753119">
                <a:moveTo>
                  <a:pt x="0" y="0"/>
                </a:moveTo>
                <a:lnTo>
                  <a:pt x="1143911" y="0"/>
                </a:lnTo>
                <a:lnTo>
                  <a:pt x="1143911" y="1753119"/>
                </a:lnTo>
                <a:lnTo>
                  <a:pt x="0" y="1753119"/>
                </a:lnTo>
                <a:lnTo>
                  <a:pt x="0" y="0"/>
                </a:lnTo>
                <a:close/>
              </a:path>
            </a:pathLst>
          </a:custGeom>
          <a:blipFill>
            <a:blip r:embed="rId9"/>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oors dir="vert"/>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CECD5"/>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442720" y="1562100"/>
            <a:ext cx="2687597" cy="2209800"/>
          </a:xfrm>
          <a:prstGeom prst="rect">
            <a:avLst/>
          </a:prstGeom>
        </p:spPr>
      </p:pic>
      <p:sp>
        <p:nvSpPr>
          <p:cNvPr id="3" name="Rounded Rectangular Callout 2"/>
          <p:cNvSpPr/>
          <p:nvPr/>
        </p:nvSpPr>
        <p:spPr>
          <a:xfrm>
            <a:off x="5862320" y="1181100"/>
            <a:ext cx="10896600" cy="2362200"/>
          </a:xfrm>
          <a:prstGeom prst="wedgeRoundRectCallout">
            <a:avLst>
              <a:gd name="adj1" fmla="val -62878"/>
              <a:gd name="adj2" fmla="val 33587"/>
              <a:gd name="adj3" fmla="val 16667"/>
            </a:avLst>
          </a:prstGeom>
          <a:ln w="38100">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vi-VN" sz="4000">
                <a:latin typeface="Arial" panose="020B0604020202020204" pitchFamily="34" charset="0"/>
                <a:cs typeface="Arial" panose="020B0604020202020204" pitchFamily="34" charset="0"/>
              </a:rPr>
              <a:t>Khi dãy ảnh xuất hiện liên tục sẽ tạo ra hình con bướm vỗ cánh.</a:t>
            </a:r>
            <a:endParaRPr lang="en-US" sz="400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srcRect/>
          <a:stretch>
            <a:fillRect/>
          </a:stretch>
        </p:blipFill>
        <p:spPr>
          <a:xfrm flipH="1">
            <a:off x="14325600" y="3240685"/>
            <a:ext cx="3516502" cy="3663023"/>
          </a:xfrm>
          <a:prstGeom prst="rect">
            <a:avLst/>
          </a:prstGeom>
        </p:spPr>
      </p:pic>
      <p:sp>
        <p:nvSpPr>
          <p:cNvPr id="5" name="Rectangle 4"/>
          <p:cNvSpPr/>
          <p:nvPr/>
        </p:nvSpPr>
        <p:spPr>
          <a:xfrm>
            <a:off x="1447800" y="5463185"/>
            <a:ext cx="13106400" cy="378565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Cần lớp ảnh nền vàng để xử lí hiện tượng lưu ảnh ở võng mạc: Hình ảnh trước đó của con bướm sẽ biến mất (bởi lớp ảnh nền vàng) trước khi nhìn thấy hình ảnh tiếp theo của con bướm.</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232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C6CD"/>
        </a:solidFill>
        <a:effectLst/>
      </p:bgPr>
    </p:bg>
    <p:spTree>
      <p:nvGrpSpPr>
        <p:cNvPr id="1" name=""/>
        <p:cNvGrpSpPr/>
        <p:nvPr/>
      </p:nvGrpSpPr>
      <p:grpSpPr>
        <a:xfrm>
          <a:off x="0" y="0"/>
          <a:ext cx="0" cy="0"/>
          <a:chOff x="0" y="0"/>
          <a:chExt cx="0" cy="0"/>
        </a:xfrm>
      </p:grpSpPr>
      <p:sp>
        <p:nvSpPr>
          <p:cNvPr id="2" name="Freeform 2"/>
          <p:cNvSpPr/>
          <p:nvPr/>
        </p:nvSpPr>
        <p:spPr>
          <a:xfrm>
            <a:off x="1370969" y="547159"/>
            <a:ext cx="15546062" cy="12708906"/>
          </a:xfrm>
          <a:custGeom>
            <a:avLst/>
            <a:gdLst/>
            <a:ahLst/>
            <a:cxnLst/>
            <a:rect l="l" t="t" r="r" b="b"/>
            <a:pathLst>
              <a:path w="15546062" h="12708906">
                <a:moveTo>
                  <a:pt x="0" y="0"/>
                </a:moveTo>
                <a:lnTo>
                  <a:pt x="15546062" y="0"/>
                </a:lnTo>
                <a:lnTo>
                  <a:pt x="15546062" y="12708906"/>
                </a:lnTo>
                <a:lnTo>
                  <a:pt x="0" y="12708906"/>
                </a:lnTo>
                <a:lnTo>
                  <a:pt x="0" y="0"/>
                </a:lnTo>
                <a:close/>
              </a:path>
            </a:pathLst>
          </a:custGeom>
          <a:blipFill>
            <a:blip r:embed="rId2"/>
            <a:stretch>
              <a:fillRect/>
            </a:stretch>
          </a:blipFill>
        </p:spPr>
      </p:sp>
      <p:sp>
        <p:nvSpPr>
          <p:cNvPr id="3" name="TextBox 3"/>
          <p:cNvSpPr txBox="1"/>
          <p:nvPr/>
        </p:nvSpPr>
        <p:spPr>
          <a:xfrm>
            <a:off x="2157833" y="2781300"/>
            <a:ext cx="13972334" cy="4431983"/>
          </a:xfrm>
          <a:prstGeom prst="rect">
            <a:avLst/>
          </a:prstGeom>
        </p:spPr>
        <p:txBody>
          <a:bodyPr wrap="square" lIns="0" tIns="0" rIns="0" bIns="0" rtlCol="0" anchor="t">
            <a:spAutoFit/>
          </a:bodyPr>
          <a:lstStyle/>
          <a:p>
            <a:pPr algn="ctr">
              <a:lnSpc>
                <a:spcPct val="150000"/>
              </a:lnSpc>
            </a:pPr>
            <a:r>
              <a:rPr lang="vi-VN" sz="9600" b="1" smtClean="0">
                <a:solidFill>
                  <a:srgbClr val="3A3031"/>
                </a:solidFill>
                <a:latin typeface="Arial" panose="020B0604020202020204" pitchFamily="34" charset="0"/>
                <a:cs typeface="Arial" panose="020B0604020202020204" pitchFamily="34" charset="0"/>
              </a:rPr>
              <a:t>BÀI 3: TẠO ẢNH ĐỘNG TRONG GIMP</a:t>
            </a:r>
            <a:endParaRPr lang="en-US" sz="9600" b="1">
              <a:solidFill>
                <a:srgbClr val="3A3031"/>
              </a:solidFill>
              <a:latin typeface="Arial" panose="020B0604020202020204" pitchFamily="34" charset="0"/>
              <a:cs typeface="Arial" panose="020B0604020202020204" pitchFamily="34" charset="0"/>
            </a:endParaRPr>
          </a:p>
        </p:txBody>
      </p:sp>
      <p:sp>
        <p:nvSpPr>
          <p:cNvPr id="4" name="Freeform 4"/>
          <p:cNvSpPr/>
          <p:nvPr/>
        </p:nvSpPr>
        <p:spPr>
          <a:xfrm>
            <a:off x="12192000" y="6428304"/>
            <a:ext cx="7514810" cy="7717392"/>
          </a:xfrm>
          <a:custGeom>
            <a:avLst/>
            <a:gdLst/>
            <a:ahLst/>
            <a:cxnLst/>
            <a:rect l="l" t="t" r="r" b="b"/>
            <a:pathLst>
              <a:path w="11500505" h="11810532">
                <a:moveTo>
                  <a:pt x="0" y="0"/>
                </a:moveTo>
                <a:lnTo>
                  <a:pt x="11500506" y="0"/>
                </a:lnTo>
                <a:lnTo>
                  <a:pt x="11500506" y="11810532"/>
                </a:lnTo>
                <a:lnTo>
                  <a:pt x="0" y="11810532"/>
                </a:lnTo>
                <a:lnTo>
                  <a:pt x="0" y="0"/>
                </a:lnTo>
                <a:close/>
              </a:path>
            </a:pathLst>
          </a:custGeom>
          <a:blipFill>
            <a:blip r:embed="rId3"/>
            <a:stretch>
              <a:fillRect/>
            </a:stretch>
          </a:blipFill>
        </p:spPr>
      </p:sp>
    </p:spTree>
  </p:cSld>
  <p:clrMapOvr>
    <a:masterClrMapping/>
  </p:clrMapOvr>
  <p:transition spd="med">
    <p:plus/>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CECD5"/>
        </a:solidFill>
        <a:effectLst/>
      </p:bgPr>
    </p:bg>
    <p:spTree>
      <p:nvGrpSpPr>
        <p:cNvPr id="1" name=""/>
        <p:cNvGrpSpPr/>
        <p:nvPr/>
      </p:nvGrpSpPr>
      <p:grpSpPr>
        <a:xfrm>
          <a:off x="0" y="0"/>
          <a:ext cx="0" cy="0"/>
          <a:chOff x="0" y="0"/>
          <a:chExt cx="0" cy="0"/>
        </a:xfrm>
      </p:grpSpPr>
      <p:sp>
        <p:nvSpPr>
          <p:cNvPr id="2" name="TextBox 2"/>
          <p:cNvSpPr txBox="1"/>
          <p:nvPr/>
        </p:nvSpPr>
        <p:spPr>
          <a:xfrm>
            <a:off x="0" y="800100"/>
            <a:ext cx="18288000" cy="1077474"/>
          </a:xfrm>
          <a:prstGeom prst="rect">
            <a:avLst/>
          </a:prstGeom>
          <a:solidFill>
            <a:schemeClr val="bg1"/>
          </a:solidFill>
        </p:spPr>
        <p:txBody>
          <a:bodyPr wrap="square" lIns="0" tIns="0" rIns="0" bIns="0" rtlCol="0" anchor="t">
            <a:spAutoFit/>
          </a:bodyPr>
          <a:lstStyle/>
          <a:p>
            <a:pPr algn="ctr">
              <a:lnSpc>
                <a:spcPts val="9220"/>
              </a:lnSpc>
            </a:pPr>
            <a:r>
              <a:rPr lang="vi-VN" sz="6600" b="1" smtClean="0">
                <a:solidFill>
                  <a:schemeClr val="tx2">
                    <a:lumMod val="75000"/>
                  </a:schemeClr>
                </a:solidFill>
                <a:latin typeface="Arial" panose="020B0604020202020204" pitchFamily="34" charset="0"/>
                <a:cs typeface="Arial" panose="020B0604020202020204" pitchFamily="34" charset="0"/>
              </a:rPr>
              <a:t>NỘI DUNG BÀI HỌC</a:t>
            </a:r>
            <a:endParaRPr lang="en-US" sz="6600" b="1">
              <a:solidFill>
                <a:schemeClr val="tx2">
                  <a:lumMod val="75000"/>
                </a:schemeClr>
              </a:solidFill>
              <a:latin typeface="Arial" panose="020B0604020202020204" pitchFamily="34" charset="0"/>
              <a:cs typeface="Arial" panose="020B0604020202020204" pitchFamily="34" charset="0"/>
            </a:endParaRPr>
          </a:p>
        </p:txBody>
      </p:sp>
      <p:grpSp>
        <p:nvGrpSpPr>
          <p:cNvPr id="24" name="Group 23"/>
          <p:cNvGrpSpPr/>
          <p:nvPr/>
        </p:nvGrpSpPr>
        <p:grpSpPr>
          <a:xfrm>
            <a:off x="1905001" y="2394335"/>
            <a:ext cx="14332454" cy="1498252"/>
            <a:chOff x="1905001" y="2394335"/>
            <a:chExt cx="14332454" cy="1498252"/>
          </a:xfrm>
        </p:grpSpPr>
        <p:grpSp>
          <p:nvGrpSpPr>
            <p:cNvPr id="5" name="Group 4"/>
            <p:cNvGrpSpPr/>
            <p:nvPr/>
          </p:nvGrpSpPr>
          <p:grpSpPr>
            <a:xfrm>
              <a:off x="1905001" y="2394335"/>
              <a:ext cx="1435598" cy="1498252"/>
              <a:chOff x="1954597" y="2737438"/>
              <a:chExt cx="1624857" cy="1695771"/>
            </a:xfrm>
          </p:grpSpPr>
          <p:sp>
            <p:nvSpPr>
              <p:cNvPr id="3" name="Freeform 5"/>
              <p:cNvSpPr/>
              <p:nvPr/>
            </p:nvSpPr>
            <p:spPr>
              <a:xfrm rot="3895077">
                <a:off x="1919140" y="2772895"/>
                <a:ext cx="1695771" cy="1624857"/>
              </a:xfrm>
              <a:custGeom>
                <a:avLst/>
                <a:gdLst/>
                <a:ahLst/>
                <a:cxnLst/>
                <a:rect l="l" t="t" r="r" b="b"/>
                <a:pathLst>
                  <a:path w="1698605" h="1627573">
                    <a:moveTo>
                      <a:pt x="0" y="0"/>
                    </a:moveTo>
                    <a:lnTo>
                      <a:pt x="1698605" y="0"/>
                    </a:lnTo>
                    <a:lnTo>
                      <a:pt x="1698605" y="1627573"/>
                    </a:lnTo>
                    <a:lnTo>
                      <a:pt x="0" y="162757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TextBox 3"/>
              <p:cNvSpPr txBox="1"/>
              <p:nvPr/>
            </p:nvSpPr>
            <p:spPr>
              <a:xfrm>
                <a:off x="2283638" y="3046715"/>
                <a:ext cx="813960" cy="940550"/>
              </a:xfrm>
              <a:prstGeom prst="rect">
                <a:avLst/>
              </a:prstGeom>
              <a:noFill/>
            </p:spPr>
            <p:txBody>
              <a:bodyPr wrap="square" rtlCol="0">
                <a:spAutoFit/>
              </a:bodyPr>
              <a:lstStyle/>
              <a:p>
                <a:pPr algn="ctr"/>
                <a:r>
                  <a:rPr lang="vi-VN" sz="4800" b="1" smtClean="0">
                    <a:latin typeface="Arial" panose="020B0604020202020204" pitchFamily="34" charset="0"/>
                    <a:cs typeface="Arial" panose="020B0604020202020204" pitchFamily="34" charset="0"/>
                  </a:rPr>
                  <a:t>1</a:t>
                </a:r>
                <a:endParaRPr lang="en-US" sz="4800" b="1">
                  <a:latin typeface="Arial" panose="020B0604020202020204" pitchFamily="34" charset="0"/>
                  <a:cs typeface="Arial" panose="020B0604020202020204" pitchFamily="34" charset="0"/>
                </a:endParaRPr>
              </a:p>
            </p:txBody>
          </p:sp>
        </p:grpSp>
        <p:sp>
          <p:nvSpPr>
            <p:cNvPr id="6" name="Rectangle 5"/>
            <p:cNvSpPr/>
            <p:nvPr/>
          </p:nvSpPr>
          <p:spPr>
            <a:xfrm>
              <a:off x="3631119" y="2729144"/>
              <a:ext cx="12606336" cy="769441"/>
            </a:xfrm>
            <a:prstGeom prst="rect">
              <a:avLst/>
            </a:prstGeom>
          </p:spPr>
          <p:txBody>
            <a:bodyPr wrap="none">
              <a:spAutoFit/>
            </a:bodyPr>
            <a:lstStyle/>
            <a:p>
              <a:r>
                <a:rPr lang="en-US" sz="4400" b="1">
                  <a:latin typeface="Arial" panose="020B0604020202020204" pitchFamily="34" charset="0"/>
                  <a:cs typeface="Arial" panose="020B0604020202020204" pitchFamily="34" charset="0"/>
                </a:rPr>
                <a:t>Ảnh động, kịch bản và hiệu ứng của ảnh động</a:t>
              </a:r>
            </a:p>
          </p:txBody>
        </p:sp>
      </p:grpSp>
      <p:grpSp>
        <p:nvGrpSpPr>
          <p:cNvPr id="25" name="Group 24"/>
          <p:cNvGrpSpPr/>
          <p:nvPr/>
        </p:nvGrpSpPr>
        <p:grpSpPr>
          <a:xfrm>
            <a:off x="1903470" y="4324073"/>
            <a:ext cx="15283753" cy="1501447"/>
            <a:chOff x="1903470" y="4324073"/>
            <a:chExt cx="15283753" cy="1501447"/>
          </a:xfrm>
        </p:grpSpPr>
        <p:grpSp>
          <p:nvGrpSpPr>
            <p:cNvPr id="9" name="Group 8"/>
            <p:cNvGrpSpPr/>
            <p:nvPr/>
          </p:nvGrpSpPr>
          <p:grpSpPr>
            <a:xfrm>
              <a:off x="1903470" y="4324073"/>
              <a:ext cx="1438660" cy="1501447"/>
              <a:chOff x="1964293" y="4619563"/>
              <a:chExt cx="1628323" cy="1699387"/>
            </a:xfrm>
          </p:grpSpPr>
          <p:sp>
            <p:nvSpPr>
              <p:cNvPr id="7" name="Freeform 7"/>
              <p:cNvSpPr/>
              <p:nvPr/>
            </p:nvSpPr>
            <p:spPr>
              <a:xfrm rot="3895077">
                <a:off x="1928761" y="4655095"/>
                <a:ext cx="1699387" cy="1628323"/>
              </a:xfrm>
              <a:custGeom>
                <a:avLst/>
                <a:gdLst/>
                <a:ahLst/>
                <a:cxnLst/>
                <a:rect l="l" t="t" r="r" b="b"/>
                <a:pathLst>
                  <a:path w="1698605" h="1627573">
                    <a:moveTo>
                      <a:pt x="0" y="0"/>
                    </a:moveTo>
                    <a:lnTo>
                      <a:pt x="1698605" y="0"/>
                    </a:lnTo>
                    <a:lnTo>
                      <a:pt x="1698605" y="1627573"/>
                    </a:lnTo>
                    <a:lnTo>
                      <a:pt x="0" y="16275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TextBox 7"/>
              <p:cNvSpPr txBox="1"/>
              <p:nvPr/>
            </p:nvSpPr>
            <p:spPr>
              <a:xfrm>
                <a:off x="2310448" y="4928276"/>
                <a:ext cx="813960" cy="940550"/>
              </a:xfrm>
              <a:prstGeom prst="rect">
                <a:avLst/>
              </a:prstGeom>
              <a:noFill/>
            </p:spPr>
            <p:txBody>
              <a:bodyPr wrap="square" rtlCol="0">
                <a:spAutoFit/>
              </a:bodyPr>
              <a:lstStyle/>
              <a:p>
                <a:pPr algn="ctr"/>
                <a:r>
                  <a:rPr lang="vi-VN" sz="4800" b="1">
                    <a:latin typeface="Arial" panose="020B0604020202020204" pitchFamily="34" charset="0"/>
                    <a:cs typeface="Arial" panose="020B0604020202020204" pitchFamily="34" charset="0"/>
                  </a:rPr>
                  <a:t>2</a:t>
                </a:r>
                <a:endParaRPr lang="en-US" sz="4800" b="1">
                  <a:latin typeface="Arial" panose="020B0604020202020204" pitchFamily="34" charset="0"/>
                  <a:cs typeface="Arial" panose="020B0604020202020204" pitchFamily="34" charset="0"/>
                </a:endParaRPr>
              </a:p>
            </p:txBody>
          </p:sp>
        </p:grpSp>
        <p:sp>
          <p:nvSpPr>
            <p:cNvPr id="10" name="Rectangle 9"/>
            <p:cNvSpPr/>
            <p:nvPr/>
          </p:nvSpPr>
          <p:spPr>
            <a:xfrm>
              <a:off x="3615879" y="4703089"/>
              <a:ext cx="13571344" cy="769441"/>
            </a:xfrm>
            <a:prstGeom prst="rect">
              <a:avLst/>
            </a:prstGeom>
          </p:spPr>
          <p:txBody>
            <a:bodyPr wrap="none">
              <a:spAutoFit/>
            </a:bodyPr>
            <a:lstStyle/>
            <a:p>
              <a:r>
                <a:rPr lang="en-US" sz="4400" b="1">
                  <a:latin typeface="Arial" panose="020B0604020202020204" pitchFamily="34" charset="0"/>
                  <a:cs typeface="Arial" panose="020B0604020202020204" pitchFamily="34" charset="0"/>
                </a:rPr>
                <a:t>Tạo ảnh động với hiệu ứng tự thiết kế trong GIMP</a:t>
              </a:r>
              <a:endParaRPr lang="en-US" sz="4400" b="1">
                <a:latin typeface="Arial" panose="020B0604020202020204" pitchFamily="34" charset="0"/>
                <a:cs typeface="Arial" panose="020B0604020202020204" pitchFamily="34" charset="0"/>
              </a:endParaRPr>
            </a:p>
          </p:txBody>
        </p:sp>
      </p:grpSp>
      <p:grpSp>
        <p:nvGrpSpPr>
          <p:cNvPr id="26" name="Group 25"/>
          <p:cNvGrpSpPr/>
          <p:nvPr/>
        </p:nvGrpSpPr>
        <p:grpSpPr>
          <a:xfrm>
            <a:off x="1923604" y="6423012"/>
            <a:ext cx="14298611" cy="1459420"/>
            <a:chOff x="1923604" y="6423012"/>
            <a:chExt cx="14298611" cy="1459420"/>
          </a:xfrm>
        </p:grpSpPr>
        <p:sp>
          <p:nvSpPr>
            <p:cNvPr id="14" name="Rectangle 13"/>
            <p:cNvSpPr/>
            <p:nvPr/>
          </p:nvSpPr>
          <p:spPr>
            <a:xfrm>
              <a:off x="3591834" y="6641187"/>
              <a:ext cx="12630381" cy="769441"/>
            </a:xfrm>
            <a:prstGeom prst="rect">
              <a:avLst/>
            </a:prstGeom>
          </p:spPr>
          <p:txBody>
            <a:bodyPr wrap="none">
              <a:spAutoFit/>
            </a:bodyPr>
            <a:lstStyle/>
            <a:p>
              <a:r>
                <a:rPr lang="en-US" sz="4400" b="1">
                  <a:latin typeface="Arial" panose="020B0604020202020204" pitchFamily="34" charset="0"/>
                  <a:cs typeface="Arial" panose="020B0604020202020204" pitchFamily="34" charset="0"/>
                </a:rPr>
                <a:t>Tạo ảnh động với hiệu ứng có sẵn trong GIMP</a:t>
              </a:r>
              <a:endParaRPr lang="en-US" sz="4400">
                <a:latin typeface="Arial" panose="020B0604020202020204" pitchFamily="34" charset="0"/>
                <a:cs typeface="Arial" panose="020B0604020202020204" pitchFamily="34" charset="0"/>
              </a:endParaRPr>
            </a:p>
          </p:txBody>
        </p:sp>
        <p:grpSp>
          <p:nvGrpSpPr>
            <p:cNvPr id="18" name="Group 17"/>
            <p:cNvGrpSpPr/>
            <p:nvPr/>
          </p:nvGrpSpPr>
          <p:grpSpPr>
            <a:xfrm>
              <a:off x="1923604" y="6423012"/>
              <a:ext cx="1398391" cy="1459420"/>
              <a:chOff x="1923603" y="6332044"/>
              <a:chExt cx="1398391" cy="1459420"/>
            </a:xfrm>
          </p:grpSpPr>
          <p:sp>
            <p:nvSpPr>
              <p:cNvPr id="16" name="Freeform 10"/>
              <p:cNvSpPr/>
              <p:nvPr/>
            </p:nvSpPr>
            <p:spPr>
              <a:xfrm rot="3895077">
                <a:off x="1893089" y="6362558"/>
                <a:ext cx="1459420" cy="1398391"/>
              </a:xfrm>
              <a:custGeom>
                <a:avLst/>
                <a:gdLst/>
                <a:ahLst/>
                <a:cxnLst/>
                <a:rect l="l" t="t" r="r" b="b"/>
                <a:pathLst>
                  <a:path w="1698605" h="1627573">
                    <a:moveTo>
                      <a:pt x="0" y="0"/>
                    </a:moveTo>
                    <a:lnTo>
                      <a:pt x="1698605" y="0"/>
                    </a:lnTo>
                    <a:lnTo>
                      <a:pt x="1698605" y="1627573"/>
                    </a:lnTo>
                    <a:lnTo>
                      <a:pt x="0" y="162757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7" name="TextBox 16"/>
              <p:cNvSpPr txBox="1"/>
              <p:nvPr/>
            </p:nvSpPr>
            <p:spPr>
              <a:xfrm>
                <a:off x="2195716" y="6615478"/>
                <a:ext cx="719152" cy="830997"/>
              </a:xfrm>
              <a:prstGeom prst="rect">
                <a:avLst/>
              </a:prstGeom>
              <a:noFill/>
            </p:spPr>
            <p:txBody>
              <a:bodyPr wrap="square" rtlCol="0">
                <a:spAutoFit/>
              </a:bodyPr>
              <a:lstStyle/>
              <a:p>
                <a:pPr algn="ctr"/>
                <a:r>
                  <a:rPr lang="vi-VN" sz="4800" b="1" smtClean="0">
                    <a:latin typeface="Arial" panose="020B0604020202020204" pitchFamily="34" charset="0"/>
                    <a:cs typeface="Arial" panose="020B0604020202020204" pitchFamily="34" charset="0"/>
                  </a:rPr>
                  <a:t>3</a:t>
                </a:r>
                <a:endParaRPr lang="en-US" sz="4800" b="1">
                  <a:latin typeface="Arial" panose="020B0604020202020204" pitchFamily="34" charset="0"/>
                  <a:cs typeface="Arial" panose="020B0604020202020204" pitchFamily="34" charset="0"/>
                </a:endParaRPr>
              </a:p>
            </p:txBody>
          </p:sp>
        </p:grpSp>
      </p:grpSp>
      <p:grpSp>
        <p:nvGrpSpPr>
          <p:cNvPr id="27" name="Group 26"/>
          <p:cNvGrpSpPr/>
          <p:nvPr/>
        </p:nvGrpSpPr>
        <p:grpSpPr>
          <a:xfrm>
            <a:off x="1898840" y="8253340"/>
            <a:ext cx="12247215" cy="1498252"/>
            <a:chOff x="1898840" y="8253340"/>
            <a:chExt cx="12247215" cy="1498252"/>
          </a:xfrm>
        </p:grpSpPr>
        <p:grpSp>
          <p:nvGrpSpPr>
            <p:cNvPr id="19" name="Group 18"/>
            <p:cNvGrpSpPr/>
            <p:nvPr/>
          </p:nvGrpSpPr>
          <p:grpSpPr>
            <a:xfrm>
              <a:off x="1898840" y="8253340"/>
              <a:ext cx="1435598" cy="1498252"/>
              <a:chOff x="1954597" y="2737438"/>
              <a:chExt cx="1624857" cy="1695771"/>
            </a:xfrm>
          </p:grpSpPr>
          <p:sp>
            <p:nvSpPr>
              <p:cNvPr id="20" name="Freeform 5"/>
              <p:cNvSpPr/>
              <p:nvPr/>
            </p:nvSpPr>
            <p:spPr>
              <a:xfrm rot="3895077">
                <a:off x="1919140" y="2772895"/>
                <a:ext cx="1695771" cy="1624857"/>
              </a:xfrm>
              <a:custGeom>
                <a:avLst/>
                <a:gdLst/>
                <a:ahLst/>
                <a:cxnLst/>
                <a:rect l="l" t="t" r="r" b="b"/>
                <a:pathLst>
                  <a:path w="1698605" h="1627573">
                    <a:moveTo>
                      <a:pt x="0" y="0"/>
                    </a:moveTo>
                    <a:lnTo>
                      <a:pt x="1698605" y="0"/>
                    </a:lnTo>
                    <a:lnTo>
                      <a:pt x="1698605" y="1627573"/>
                    </a:lnTo>
                    <a:lnTo>
                      <a:pt x="0" y="162757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1" name="TextBox 20"/>
              <p:cNvSpPr txBox="1"/>
              <p:nvPr/>
            </p:nvSpPr>
            <p:spPr>
              <a:xfrm>
                <a:off x="2283638" y="3046715"/>
                <a:ext cx="813960" cy="940550"/>
              </a:xfrm>
              <a:prstGeom prst="rect">
                <a:avLst/>
              </a:prstGeom>
              <a:noFill/>
            </p:spPr>
            <p:txBody>
              <a:bodyPr wrap="square" rtlCol="0">
                <a:spAutoFit/>
              </a:bodyPr>
              <a:lstStyle/>
              <a:p>
                <a:pPr algn="ctr"/>
                <a:r>
                  <a:rPr lang="vi-VN" sz="4800" b="1">
                    <a:latin typeface="Arial" panose="020B0604020202020204" pitchFamily="34" charset="0"/>
                    <a:cs typeface="Arial" panose="020B0604020202020204" pitchFamily="34" charset="0"/>
                  </a:rPr>
                  <a:t>4</a:t>
                </a:r>
                <a:endParaRPr lang="en-US" sz="4800" b="1">
                  <a:latin typeface="Arial" panose="020B0604020202020204" pitchFamily="34" charset="0"/>
                  <a:cs typeface="Arial" panose="020B0604020202020204" pitchFamily="34" charset="0"/>
                </a:endParaRPr>
              </a:p>
            </p:txBody>
          </p:sp>
        </p:grpSp>
        <p:sp>
          <p:nvSpPr>
            <p:cNvPr id="22" name="Rectangle 21"/>
            <p:cNvSpPr/>
            <p:nvPr/>
          </p:nvSpPr>
          <p:spPr>
            <a:xfrm>
              <a:off x="3610799" y="8546639"/>
              <a:ext cx="10535256" cy="769441"/>
            </a:xfrm>
            <a:prstGeom prst="rect">
              <a:avLst/>
            </a:prstGeom>
          </p:spPr>
          <p:txBody>
            <a:bodyPr wrap="none">
              <a:spAutoFit/>
            </a:bodyPr>
            <a:lstStyle/>
            <a:p>
              <a:r>
                <a:rPr lang="en-US" sz="4400" b="1">
                  <a:latin typeface="Arial" panose="020B0604020202020204" pitchFamily="34" charset="0"/>
                  <a:cs typeface="Arial" panose="020B0604020202020204" pitchFamily="34" charset="0"/>
                </a:rPr>
                <a:t>Thực hành tạo hiệu ứng cho ảnh động</a:t>
              </a:r>
              <a:endParaRPr lang="en-US" sz="4400">
                <a:latin typeface="Arial" panose="020B0604020202020204" pitchFamily="34" charset="0"/>
                <a:cs typeface="Arial" panose="020B0604020202020204" pitchFamily="34" charset="0"/>
              </a:endParaRPr>
            </a:p>
          </p:txBody>
        </p:sp>
      </p:grpSp>
      <p:pic>
        <p:nvPicPr>
          <p:cNvPr id="23" name="Picture 22"/>
          <p:cNvPicPr>
            <a:picLocks noChangeAspect="1"/>
          </p:cNvPicPr>
          <p:nvPr/>
        </p:nvPicPr>
        <p:blipFill>
          <a:blip r:embed="rId8"/>
          <a:stretch>
            <a:fillRect/>
          </a:stretch>
        </p:blipFill>
        <p:spPr>
          <a:xfrm>
            <a:off x="15163800" y="8339391"/>
            <a:ext cx="2651990" cy="1932599"/>
          </a:xfrm>
          <a:prstGeom prst="rect">
            <a:avLst/>
          </a:prstGeom>
        </p:spPr>
      </p:pic>
    </p:spTree>
    <p:extLst>
      <p:ext uri="{BB962C8B-B14F-4D97-AF65-F5344CB8AC3E}">
        <p14:creationId xmlns:p14="http://schemas.microsoft.com/office/powerpoint/2010/main" val="398039287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anim calcmode="lin" valueType="num">
                                      <p:cBhvr>
                                        <p:cTn id="14" dur="500" fill="hold"/>
                                        <p:tgtEl>
                                          <p:spTgt spid="25"/>
                                        </p:tgtEl>
                                        <p:attrNameLst>
                                          <p:attrName>ppt_x</p:attrName>
                                        </p:attrNameLst>
                                      </p:cBhvr>
                                      <p:tavLst>
                                        <p:tav tm="0">
                                          <p:val>
                                            <p:strVal val="#ppt_x"/>
                                          </p:val>
                                        </p:tav>
                                        <p:tav tm="100000">
                                          <p:val>
                                            <p:strVal val="#ppt_x"/>
                                          </p:val>
                                        </p:tav>
                                      </p:tavLst>
                                    </p:anim>
                                    <p:anim calcmode="lin" valueType="num">
                                      <p:cBhvr>
                                        <p:cTn id="15" dur="500" fill="hold"/>
                                        <p:tgtEl>
                                          <p:spTgt spid="2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anim calcmode="lin" valueType="num">
                                      <p:cBhvr>
                                        <p:cTn id="20" dur="500" fill="hold"/>
                                        <p:tgtEl>
                                          <p:spTgt spid="26"/>
                                        </p:tgtEl>
                                        <p:attrNameLst>
                                          <p:attrName>ppt_x</p:attrName>
                                        </p:attrNameLst>
                                      </p:cBhvr>
                                      <p:tavLst>
                                        <p:tav tm="0">
                                          <p:val>
                                            <p:strVal val="#ppt_x"/>
                                          </p:val>
                                        </p:tav>
                                        <p:tav tm="100000">
                                          <p:val>
                                            <p:strVal val="#ppt_x"/>
                                          </p:val>
                                        </p:tav>
                                      </p:tavLst>
                                    </p:anim>
                                    <p:anim calcmode="lin" valueType="num">
                                      <p:cBhvr>
                                        <p:cTn id="21" dur="500" fill="hold"/>
                                        <p:tgtEl>
                                          <p:spTgt spid="26"/>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anim calcmode="lin" valueType="num">
                                      <p:cBhvr>
                                        <p:cTn id="26" dur="500" fill="hold"/>
                                        <p:tgtEl>
                                          <p:spTgt spid="27"/>
                                        </p:tgtEl>
                                        <p:attrNameLst>
                                          <p:attrName>ppt_x</p:attrName>
                                        </p:attrNameLst>
                                      </p:cBhvr>
                                      <p:tavLst>
                                        <p:tav tm="0">
                                          <p:val>
                                            <p:strVal val="#ppt_x"/>
                                          </p:val>
                                        </p:tav>
                                        <p:tav tm="100000">
                                          <p:val>
                                            <p:strVal val="#ppt_x"/>
                                          </p:val>
                                        </p:tav>
                                      </p:tavLst>
                                    </p:anim>
                                    <p:anim calcmode="lin" valueType="num">
                                      <p:cBhvr>
                                        <p:cTn id="27"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DEFE3"/>
        </a:solidFill>
        <a:effectLst/>
      </p:bgPr>
    </p:bg>
    <p:spTree>
      <p:nvGrpSpPr>
        <p:cNvPr id="1" name=""/>
        <p:cNvGrpSpPr/>
        <p:nvPr/>
      </p:nvGrpSpPr>
      <p:grpSpPr>
        <a:xfrm>
          <a:off x="0" y="0"/>
          <a:ext cx="0" cy="0"/>
          <a:chOff x="0" y="0"/>
          <a:chExt cx="0" cy="0"/>
        </a:xfrm>
      </p:grpSpPr>
      <p:sp>
        <p:nvSpPr>
          <p:cNvPr id="2" name="Freeform 2"/>
          <p:cNvSpPr/>
          <p:nvPr/>
        </p:nvSpPr>
        <p:spPr>
          <a:xfrm>
            <a:off x="12387082" y="4018427"/>
            <a:ext cx="8582150" cy="6704805"/>
          </a:xfrm>
          <a:custGeom>
            <a:avLst/>
            <a:gdLst/>
            <a:ahLst/>
            <a:cxnLst/>
            <a:rect l="l" t="t" r="r" b="b"/>
            <a:pathLst>
              <a:path w="8582150" h="6704805">
                <a:moveTo>
                  <a:pt x="0" y="0"/>
                </a:moveTo>
                <a:lnTo>
                  <a:pt x="8582150" y="0"/>
                </a:lnTo>
                <a:lnTo>
                  <a:pt x="8582150" y="6704805"/>
                </a:lnTo>
                <a:lnTo>
                  <a:pt x="0" y="6704805"/>
                </a:lnTo>
                <a:lnTo>
                  <a:pt x="0" y="0"/>
                </a:lnTo>
                <a:close/>
              </a:path>
            </a:pathLst>
          </a:custGeom>
          <a:blipFill>
            <a:blip r:embed="rId2"/>
            <a:stretch>
              <a:fillRect/>
            </a:stretch>
          </a:blipFill>
        </p:spPr>
      </p:sp>
      <p:sp>
        <p:nvSpPr>
          <p:cNvPr id="3" name="Freeform 3"/>
          <p:cNvSpPr/>
          <p:nvPr/>
        </p:nvSpPr>
        <p:spPr>
          <a:xfrm rot="-846053">
            <a:off x="438578" y="5935816"/>
            <a:ext cx="2728963" cy="6440030"/>
          </a:xfrm>
          <a:custGeom>
            <a:avLst/>
            <a:gdLst/>
            <a:ahLst/>
            <a:cxnLst/>
            <a:rect l="l" t="t" r="r" b="b"/>
            <a:pathLst>
              <a:path w="3749449" h="8848257">
                <a:moveTo>
                  <a:pt x="0" y="0"/>
                </a:moveTo>
                <a:lnTo>
                  <a:pt x="3749449" y="0"/>
                </a:lnTo>
                <a:lnTo>
                  <a:pt x="3749449" y="8848257"/>
                </a:lnTo>
                <a:lnTo>
                  <a:pt x="0" y="8848257"/>
                </a:lnTo>
                <a:lnTo>
                  <a:pt x="0" y="0"/>
                </a:lnTo>
                <a:close/>
              </a:path>
            </a:pathLst>
          </a:custGeom>
          <a:blipFill>
            <a:blip r:embed="rId3"/>
            <a:stretch>
              <a:fillRect/>
            </a:stretch>
          </a:blipFill>
        </p:spPr>
      </p:sp>
      <p:grpSp>
        <p:nvGrpSpPr>
          <p:cNvPr id="7" name="Group 6"/>
          <p:cNvGrpSpPr/>
          <p:nvPr/>
        </p:nvGrpSpPr>
        <p:grpSpPr>
          <a:xfrm>
            <a:off x="7467600" y="761029"/>
            <a:ext cx="2949329" cy="2894961"/>
            <a:chOff x="1819175" y="2718629"/>
            <a:chExt cx="1572257" cy="1543274"/>
          </a:xfrm>
        </p:grpSpPr>
        <p:sp>
          <p:nvSpPr>
            <p:cNvPr id="8" name="Freeform 5"/>
            <p:cNvSpPr/>
            <p:nvPr/>
          </p:nvSpPr>
          <p:spPr>
            <a:xfrm rot="3895077">
              <a:off x="1833667" y="2704137"/>
              <a:ext cx="1543274" cy="1572257"/>
            </a:xfrm>
            <a:custGeom>
              <a:avLst/>
              <a:gdLst/>
              <a:ahLst/>
              <a:cxnLst/>
              <a:rect l="l" t="t" r="r" b="b"/>
              <a:pathLst>
                <a:path w="1698605" h="1627573">
                  <a:moveTo>
                    <a:pt x="0" y="0"/>
                  </a:moveTo>
                  <a:lnTo>
                    <a:pt x="1698605" y="0"/>
                  </a:lnTo>
                  <a:lnTo>
                    <a:pt x="1698605" y="1627573"/>
                  </a:lnTo>
                  <a:lnTo>
                    <a:pt x="0" y="16275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TextBox 8"/>
            <p:cNvSpPr txBox="1"/>
            <p:nvPr/>
          </p:nvSpPr>
          <p:spPr>
            <a:xfrm>
              <a:off x="2144147" y="3104695"/>
              <a:ext cx="853050" cy="771141"/>
            </a:xfrm>
            <a:prstGeom prst="rect">
              <a:avLst/>
            </a:prstGeom>
            <a:noFill/>
          </p:spPr>
          <p:txBody>
            <a:bodyPr wrap="square" rtlCol="0">
              <a:spAutoFit/>
            </a:bodyPr>
            <a:lstStyle/>
            <a:p>
              <a:pPr algn="ctr"/>
              <a:r>
                <a:rPr lang="vi-VN" sz="8800" b="1" smtClean="0">
                  <a:latin typeface="Arial" panose="020B0604020202020204" pitchFamily="34" charset="0"/>
                  <a:cs typeface="Arial" panose="020B0604020202020204" pitchFamily="34" charset="0"/>
                </a:rPr>
                <a:t>01</a:t>
              </a:r>
              <a:endParaRPr lang="en-US" sz="8800" b="1">
                <a:latin typeface="Arial" panose="020B0604020202020204" pitchFamily="34" charset="0"/>
                <a:cs typeface="Arial" panose="020B0604020202020204" pitchFamily="34" charset="0"/>
              </a:endParaRPr>
            </a:p>
          </p:txBody>
        </p:sp>
      </p:grpSp>
      <p:sp>
        <p:nvSpPr>
          <p:cNvPr id="10" name="Rectangle 9"/>
          <p:cNvSpPr/>
          <p:nvPr/>
        </p:nvSpPr>
        <p:spPr>
          <a:xfrm>
            <a:off x="3507397" y="3800519"/>
            <a:ext cx="10869736" cy="5355312"/>
          </a:xfrm>
          <a:prstGeom prst="rect">
            <a:avLst/>
          </a:prstGeom>
        </p:spPr>
        <p:txBody>
          <a:bodyPr wrap="square">
            <a:spAutoFit/>
          </a:bodyPr>
          <a:lstStyle/>
          <a:p>
            <a:pPr algn="ctr">
              <a:lnSpc>
                <a:spcPct val="150000"/>
              </a:lnSpc>
            </a:pPr>
            <a:r>
              <a:rPr lang="en-US" sz="7600" b="1" smtClean="0">
                <a:latin typeface="Arial" panose="020B0604020202020204" pitchFamily="34" charset="0"/>
                <a:cs typeface="Arial" panose="020B0604020202020204" pitchFamily="34" charset="0"/>
              </a:rPr>
              <a:t>ẢNH ĐỘNG, KỊCH BẢN VÀ HIỆU ỨNG CỦA ẢNH ĐỘNG</a:t>
            </a:r>
            <a:endParaRPr lang="en-US" sz="7600" b="1">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CECD5"/>
        </a:solidFill>
        <a:effectLst/>
      </p:bgPr>
    </p:bg>
    <p:spTree>
      <p:nvGrpSpPr>
        <p:cNvPr id="1" name=""/>
        <p:cNvGrpSpPr/>
        <p:nvPr/>
      </p:nvGrpSpPr>
      <p:grpSpPr>
        <a:xfrm>
          <a:off x="0" y="0"/>
          <a:ext cx="0" cy="0"/>
          <a:chOff x="0" y="0"/>
          <a:chExt cx="0" cy="0"/>
        </a:xfrm>
      </p:grpSpPr>
      <p:grpSp>
        <p:nvGrpSpPr>
          <p:cNvPr id="4" name="Group 3"/>
          <p:cNvGrpSpPr/>
          <p:nvPr/>
        </p:nvGrpSpPr>
        <p:grpSpPr>
          <a:xfrm>
            <a:off x="1153160" y="876300"/>
            <a:ext cx="7238052" cy="1033128"/>
            <a:chOff x="838200" y="472318"/>
            <a:chExt cx="7238052" cy="1033128"/>
          </a:xfrm>
        </p:grpSpPr>
        <p:sp>
          <p:nvSpPr>
            <p:cNvPr id="2" name="Rectangle 1"/>
            <p:cNvSpPr/>
            <p:nvPr/>
          </p:nvSpPr>
          <p:spPr>
            <a:xfrm>
              <a:off x="2133600" y="797560"/>
              <a:ext cx="5942652" cy="707886"/>
            </a:xfrm>
            <a:prstGeom prst="rect">
              <a:avLst/>
            </a:prstGeom>
          </p:spPr>
          <p:txBody>
            <a:bodyPr wrap="none">
              <a:spAutoFit/>
            </a:bodyPr>
            <a:lstStyle/>
            <a:p>
              <a:r>
                <a:rPr lang="vi-VN" sz="4000" b="1" smtClean="0">
                  <a:solidFill>
                    <a:schemeClr val="accent1">
                      <a:lumMod val="50000"/>
                    </a:schemeClr>
                  </a:solidFill>
                  <a:latin typeface="Arial" panose="020B0604020202020204" pitchFamily="34" charset="0"/>
                  <a:cs typeface="Arial" panose="020B0604020202020204" pitchFamily="34" charset="0"/>
                </a:rPr>
                <a:t>Làm việc nhóm 3 - 4 HS</a:t>
              </a:r>
              <a:endParaRPr lang="en-US" sz="4000" b="1">
                <a:solidFill>
                  <a:schemeClr val="accent1">
                    <a:lumMod val="50000"/>
                  </a:schemeClr>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838200" y="472318"/>
              <a:ext cx="1066800" cy="1033128"/>
            </a:xfrm>
            <a:prstGeom prst="rect">
              <a:avLst/>
            </a:prstGeom>
          </p:spPr>
        </p:pic>
      </p:grpSp>
      <p:sp>
        <p:nvSpPr>
          <p:cNvPr id="5" name="Rectangle 4"/>
          <p:cNvSpPr/>
          <p:nvPr/>
        </p:nvSpPr>
        <p:spPr>
          <a:xfrm>
            <a:off x="1153160" y="2171700"/>
            <a:ext cx="9006840" cy="7478970"/>
          </a:xfrm>
          <a:prstGeom prst="rect">
            <a:avLst/>
          </a:prstGeom>
        </p:spPr>
        <p:txBody>
          <a:bodyPr wrap="square">
            <a:spAutoFit/>
          </a:bodyPr>
          <a:lstStyle/>
          <a:p>
            <a:pPr algn="just">
              <a:lnSpc>
                <a:spcPct val="150000"/>
              </a:lnSpc>
            </a:pPr>
            <a:r>
              <a:rPr lang="vi-VN" sz="4000" i="1" smtClean="0">
                <a:latin typeface="Arial" panose="020B0604020202020204" pitchFamily="34" charset="0"/>
                <a:cs typeface="Arial" panose="020B0604020202020204" pitchFamily="34" charset="0"/>
              </a:rPr>
              <a:t>Dựa vào ảnh </a:t>
            </a:r>
            <a:r>
              <a:rPr lang="vi-VN" sz="4000" i="1">
                <a:latin typeface="Arial" panose="020B0604020202020204" pitchFamily="34" charset="0"/>
                <a:cs typeface="Arial" panose="020B0604020202020204" pitchFamily="34" charset="0"/>
              </a:rPr>
              <a:t>động con bướm và ảnh động người trượt dốc</a:t>
            </a:r>
            <a:r>
              <a:rPr lang="vi-VN" sz="4000" i="1">
                <a:latin typeface="Arial" panose="020B0604020202020204" pitchFamily="34" charset="0"/>
                <a:cs typeface="Arial" panose="020B0604020202020204" pitchFamily="34" charset="0"/>
              </a:rPr>
              <a:t>, </a:t>
            </a:r>
            <a:r>
              <a:rPr lang="vi-VN" sz="4000" i="1" smtClean="0">
                <a:latin typeface="Arial" panose="020B0604020202020204" pitchFamily="34" charset="0"/>
                <a:cs typeface="Arial" panose="020B0604020202020204" pitchFamily="34" charset="0"/>
              </a:rPr>
              <a:t>kết hợp đọc </a:t>
            </a:r>
            <a:r>
              <a:rPr lang="vi-VN" sz="4000" i="1">
                <a:latin typeface="Arial" panose="020B0604020202020204" pitchFamily="34" charset="0"/>
                <a:cs typeface="Arial" panose="020B0604020202020204" pitchFamily="34" charset="0"/>
              </a:rPr>
              <a:t>hiểu thông tin SGK tr.100 - 101, </a:t>
            </a:r>
            <a:r>
              <a:rPr lang="vi-VN" sz="4000" i="1">
                <a:latin typeface="Arial" panose="020B0604020202020204" pitchFamily="34" charset="0"/>
                <a:cs typeface="Arial" panose="020B0604020202020204" pitchFamily="34" charset="0"/>
              </a:rPr>
              <a:t>thảo </a:t>
            </a:r>
            <a:r>
              <a:rPr lang="vi-VN" sz="4000" i="1" smtClean="0">
                <a:latin typeface="Arial" panose="020B0604020202020204" pitchFamily="34" charset="0"/>
                <a:cs typeface="Arial" panose="020B0604020202020204" pitchFamily="34" charset="0"/>
              </a:rPr>
              <a:t>luận và </a:t>
            </a:r>
            <a:r>
              <a:rPr lang="vi-VN" sz="4000" i="1">
                <a:latin typeface="Arial" panose="020B0604020202020204" pitchFamily="34" charset="0"/>
                <a:cs typeface="Arial" panose="020B0604020202020204" pitchFamily="34" charset="0"/>
              </a:rPr>
              <a:t>trả lời câu hỏi:</a:t>
            </a:r>
          </a:p>
          <a:p>
            <a:pPr marL="742950" indent="-742950" algn="just">
              <a:lnSpc>
                <a:spcPct val="150000"/>
              </a:lnSpc>
              <a:buFont typeface="+mj-lt"/>
              <a:buAutoNum type="arabicParenR"/>
            </a:pPr>
            <a:r>
              <a:rPr lang="vi-VN" sz="4000" smtClean="0">
                <a:latin typeface="Arial" panose="020B0604020202020204" pitchFamily="34" charset="0"/>
                <a:cs typeface="Arial" panose="020B0604020202020204" pitchFamily="34" charset="0"/>
              </a:rPr>
              <a:t>Ảnh </a:t>
            </a:r>
            <a:r>
              <a:rPr lang="vi-VN" sz="4000">
                <a:latin typeface="Arial" panose="020B0604020202020204" pitchFamily="34" charset="0"/>
                <a:cs typeface="Arial" panose="020B0604020202020204" pitchFamily="34" charset="0"/>
              </a:rPr>
              <a:t>động được tạo ra từ các ảnh tĩnh như thế nào?</a:t>
            </a:r>
          </a:p>
          <a:p>
            <a:pPr marL="742950" indent="-742950" algn="just">
              <a:lnSpc>
                <a:spcPct val="150000"/>
              </a:lnSpc>
              <a:buFont typeface="+mj-lt"/>
              <a:buAutoNum type="arabicParenR"/>
            </a:pPr>
            <a:r>
              <a:rPr lang="vi-VN" sz="4000" smtClean="0">
                <a:latin typeface="Arial" panose="020B0604020202020204" pitchFamily="34" charset="0"/>
                <a:cs typeface="Arial" panose="020B0604020202020204" pitchFamily="34" charset="0"/>
              </a:rPr>
              <a:t>Em </a:t>
            </a:r>
            <a:r>
              <a:rPr lang="vi-VN" sz="4000">
                <a:latin typeface="Arial" panose="020B0604020202020204" pitchFamily="34" charset="0"/>
                <a:cs typeface="Arial" panose="020B0604020202020204" pitchFamily="34" charset="0"/>
              </a:rPr>
              <a:t>hiểu thế nào là khung hình, kịch bản và hiệu ứng của ảnh động?</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0606" r="6061"/>
          <a:stretch/>
        </p:blipFill>
        <p:spPr>
          <a:xfrm>
            <a:off x="10544905" y="2552700"/>
            <a:ext cx="7732935" cy="199898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71480" y="5107143"/>
            <a:ext cx="7696200" cy="1608084"/>
          </a:xfrm>
          <a:prstGeom prst="rect">
            <a:avLst/>
          </a:prstGeom>
        </p:spPr>
      </p:pic>
      <p:pic>
        <p:nvPicPr>
          <p:cNvPr id="8" name="Picture 7"/>
          <p:cNvPicPr>
            <a:picLocks noChangeAspect="1"/>
          </p:cNvPicPr>
          <p:nvPr/>
        </p:nvPicPr>
        <p:blipFill>
          <a:blip r:embed="rId5"/>
          <a:stretch>
            <a:fillRect/>
          </a:stretch>
        </p:blipFill>
        <p:spPr>
          <a:xfrm>
            <a:off x="11125200" y="7270690"/>
            <a:ext cx="5814026" cy="3074411"/>
          </a:xfrm>
          <a:prstGeom prst="rect">
            <a:avLst/>
          </a:prstGeom>
        </p:spPr>
      </p:pic>
    </p:spTree>
    <p:extLst>
      <p:ext uri="{BB962C8B-B14F-4D97-AF65-F5344CB8AC3E}">
        <p14:creationId xmlns:p14="http://schemas.microsoft.com/office/powerpoint/2010/main" val="315578088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anim calcmode="lin" valueType="num">
                                      <p:cBhvr>
                                        <p:cTn id="16" dur="500" fill="hold"/>
                                        <p:tgtEl>
                                          <p:spTgt spid="5"/>
                                        </p:tgtEl>
                                        <p:attrNameLst>
                                          <p:attrName>ppt_x</p:attrName>
                                        </p:attrNameLst>
                                      </p:cBhvr>
                                      <p:tavLst>
                                        <p:tav tm="0">
                                          <p:val>
                                            <p:strVal val="#ppt_x"/>
                                          </p:val>
                                        </p:tav>
                                        <p:tav tm="100000">
                                          <p:val>
                                            <p:strVal val="#ppt_x"/>
                                          </p:val>
                                        </p:tav>
                                      </p:tavLst>
                                    </p:anim>
                                    <p:anim calcmode="lin" valueType="num">
                                      <p:cBhvr>
                                        <p:cTn id="17" dur="500" fill="hold"/>
                                        <p:tgtEl>
                                          <p:spTgt spid="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anim calcmode="lin" valueType="num">
                                      <p:cBhvr>
                                        <p:cTn id="21" dur="500" fill="hold"/>
                                        <p:tgtEl>
                                          <p:spTgt spid="6"/>
                                        </p:tgtEl>
                                        <p:attrNameLst>
                                          <p:attrName>ppt_x</p:attrName>
                                        </p:attrNameLst>
                                      </p:cBhvr>
                                      <p:tavLst>
                                        <p:tav tm="0">
                                          <p:val>
                                            <p:strVal val="#ppt_x"/>
                                          </p:val>
                                        </p:tav>
                                        <p:tav tm="100000">
                                          <p:val>
                                            <p:strVal val="#ppt_x"/>
                                          </p:val>
                                        </p:tav>
                                      </p:tavLst>
                                    </p:anim>
                                    <p:anim calcmode="lin" valueType="num">
                                      <p:cBhvr>
                                        <p:cTn id="22" dur="50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CECD5"/>
        </a:solidFill>
        <a:effectLst/>
      </p:bgPr>
    </p:bg>
    <p:spTree>
      <p:nvGrpSpPr>
        <p:cNvPr id="1" name=""/>
        <p:cNvGrpSpPr/>
        <p:nvPr/>
      </p:nvGrpSpPr>
      <p:grpSpPr>
        <a:xfrm>
          <a:off x="0" y="0"/>
          <a:ext cx="0" cy="0"/>
          <a:chOff x="0" y="0"/>
          <a:chExt cx="0" cy="0"/>
        </a:xfrm>
      </p:grpSpPr>
      <p:sp>
        <p:nvSpPr>
          <p:cNvPr id="2" name="Rectangle 1"/>
          <p:cNvSpPr/>
          <p:nvPr/>
        </p:nvSpPr>
        <p:spPr>
          <a:xfrm>
            <a:off x="1524000" y="1429428"/>
            <a:ext cx="15011400" cy="378565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smtClean="0">
                <a:latin typeface="Arial" panose="020B0604020202020204" pitchFamily="34" charset="0"/>
                <a:cs typeface="Arial" panose="020B0604020202020204" pitchFamily="34" charset="0"/>
              </a:rPr>
              <a:t>Ảnh </a:t>
            </a:r>
            <a:r>
              <a:rPr lang="vi-VN" sz="4000">
                <a:latin typeface="Arial" panose="020B0604020202020204" pitchFamily="34" charset="0"/>
                <a:cs typeface="Arial" panose="020B0604020202020204" pitchFamily="34" charset="0"/>
              </a:rPr>
              <a:t>động được tạo từ các ảnh tĩnh, gọi là các </a:t>
            </a:r>
            <a:r>
              <a:rPr lang="vi-VN" sz="4000">
                <a:solidFill>
                  <a:srgbClr val="0070C0"/>
                </a:solidFill>
                <a:latin typeface="Arial" panose="020B0604020202020204" pitchFamily="34" charset="0"/>
                <a:cs typeface="Arial" panose="020B0604020202020204" pitchFamily="34" charset="0"/>
              </a:rPr>
              <a:t>khung hình </a:t>
            </a:r>
            <a:r>
              <a:rPr lang="vi-VN" sz="4000">
                <a:latin typeface="Arial" panose="020B0604020202020204" pitchFamily="34" charset="0"/>
                <a:cs typeface="Arial" panose="020B0604020202020204" pitchFamily="34" charset="0"/>
              </a:rPr>
              <a:t>của ảnh động.</a:t>
            </a:r>
          </a:p>
          <a:p>
            <a:pPr marL="571500" indent="-571500" algn="just">
              <a:lnSpc>
                <a:spcPct val="150000"/>
              </a:lnSpc>
              <a:buFont typeface="Wingdings" panose="05000000000000000000" pitchFamily="2" charset="2"/>
              <a:buChar char="§"/>
            </a:pPr>
            <a:r>
              <a:rPr lang="vi-VN" sz="4000" smtClean="0">
                <a:latin typeface="Arial" panose="020B0604020202020204" pitchFamily="34" charset="0"/>
                <a:cs typeface="Arial" panose="020B0604020202020204" pitchFamily="34" charset="0"/>
              </a:rPr>
              <a:t>Thứ </a:t>
            </a:r>
            <a:r>
              <a:rPr lang="vi-VN" sz="4000">
                <a:latin typeface="Arial" panose="020B0604020202020204" pitchFamily="34" charset="0"/>
                <a:cs typeface="Arial" panose="020B0604020202020204" pitchFamily="34" charset="0"/>
              </a:rPr>
              <a:t>tự các khung hình cùng với thời gian xuất hiện của chúng thể hiện kịch bản tạo ra hiệu </a:t>
            </a:r>
            <a:r>
              <a:rPr lang="vi-VN" sz="4000">
                <a:latin typeface="Arial" panose="020B0604020202020204" pitchFamily="34" charset="0"/>
                <a:cs typeface="Arial" panose="020B0604020202020204" pitchFamily="34" charset="0"/>
              </a:rPr>
              <a:t>ứng </a:t>
            </a:r>
            <a:r>
              <a:rPr lang="vi-VN" sz="4000" smtClean="0">
                <a:latin typeface="Arial" panose="020B0604020202020204" pitchFamily="34" charset="0"/>
                <a:cs typeface="Arial" panose="020B0604020202020204" pitchFamily="34" charset="0"/>
              </a:rPr>
              <a:t>của </a:t>
            </a:r>
            <a:r>
              <a:rPr lang="vi-VN" sz="4000">
                <a:latin typeface="Arial" panose="020B0604020202020204" pitchFamily="34" charset="0"/>
                <a:cs typeface="Arial" panose="020B0604020202020204" pitchFamily="34" charset="0"/>
              </a:rPr>
              <a:t>ảnh động.</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464" y="5905499"/>
            <a:ext cx="3694625" cy="276865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5908039"/>
            <a:ext cx="3703885" cy="276865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0396" y="5918199"/>
            <a:ext cx="3694625" cy="276865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68400" y="5905500"/>
            <a:ext cx="3691539" cy="2768654"/>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43691" y="382053"/>
            <a:ext cx="1372018" cy="932101"/>
          </a:xfrm>
          <a:prstGeom prst="rect">
            <a:avLst/>
          </a:prstGeom>
        </p:spPr>
      </p:pic>
      <p:sp>
        <p:nvSpPr>
          <p:cNvPr id="8" name="Right Arrow 7"/>
          <p:cNvSpPr/>
          <p:nvPr/>
        </p:nvSpPr>
        <p:spPr>
          <a:xfrm>
            <a:off x="12599910" y="6965989"/>
            <a:ext cx="914400" cy="673074"/>
          </a:xfrm>
          <a:prstGeom prst="rightArrow">
            <a:avLst/>
          </a:prstGeom>
          <a:solidFill>
            <a:srgbClr val="FF000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7172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left)">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par>
                          <p:cTn id="31" fill="hold">
                            <p:stCondLst>
                              <p:cond delay="1500"/>
                            </p:stCondLst>
                            <p:childTnLst>
                              <p:par>
                                <p:cTn id="32" presetID="22" presetClass="entr" presetSubtype="8"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childTnLst>
                          </p:cTn>
                        </p:par>
                        <p:par>
                          <p:cTn id="35" fill="hold">
                            <p:stCondLst>
                              <p:cond delay="2000"/>
                            </p:stCondLst>
                            <p:childTnLst>
                              <p:par>
                                <p:cTn id="36" presetID="10" presetClass="entr" presetSubtype="0" fill="hold"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2826</TotalTime>
  <Words>1680</Words>
  <Application>Microsoft Office PowerPoint</Application>
  <PresentationFormat>Custom</PresentationFormat>
  <Paragraphs>142</Paragraphs>
  <Slides>36</Slides>
  <Notes>1</Notes>
  <HiddenSlides>0</HiddenSlides>
  <MMClips>2</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36</vt:i4>
      </vt:variant>
    </vt:vector>
  </HeadingPairs>
  <TitlesOfParts>
    <vt:vector size="45" baseType="lpstr">
      <vt:lpstr>Arial</vt:lpstr>
      <vt:lpstr>Tahoma</vt:lpstr>
      <vt:lpstr>Calibri Light</vt:lpstr>
      <vt:lpstr>Calibri</vt:lpstr>
      <vt:lpstr>Wingdings</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b3</dc:title>
  <dc:creator>Xinh Đẹp Dịu Hiền Huế Thị</dc:creator>
  <cp:lastModifiedBy>Microsoft account</cp:lastModifiedBy>
  <cp:revision>28</cp:revision>
  <dcterms:created xsi:type="dcterms:W3CDTF">2006-08-16T00:00:00Z</dcterms:created>
  <dcterms:modified xsi:type="dcterms:W3CDTF">2023-11-12T02:39:12Z</dcterms:modified>
  <dc:identifier>DAFn2dd0_sY</dc:identifier>
</cp:coreProperties>
</file>