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7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0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6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83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8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4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8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35A6A-C429-48BF-8F72-0AE775B7327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0C222-2544-4954-B0AF-DBBACFD9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2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49E6B50-3AC8-4A96-A657-E691BB9EE8C8}"/>
              </a:ext>
            </a:extLst>
          </p:cNvPr>
          <p:cNvSpPr/>
          <p:nvPr/>
        </p:nvSpPr>
        <p:spPr>
          <a:xfrm>
            <a:off x="450112" y="446568"/>
            <a:ext cx="11291777" cy="5964865"/>
          </a:xfrm>
          <a:prstGeom prst="rect">
            <a:avLst/>
          </a:prstGeom>
          <a:noFill/>
          <a:ln w="127000">
            <a:solidFill>
              <a:srgbClr val="80B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FFD4F99-E5A4-4CDA-AC90-BC4C2A3AC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2544" y="3481428"/>
            <a:ext cx="4353944" cy="37732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73D2C44-0E9B-4D6E-9932-FB2E60DA5D56}"/>
              </a:ext>
            </a:extLst>
          </p:cNvPr>
          <p:cNvSpPr txBox="1"/>
          <p:nvPr/>
        </p:nvSpPr>
        <p:spPr>
          <a:xfrm>
            <a:off x="615341" y="499934"/>
            <a:ext cx="682751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7030A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KHỞI ĐỘNG</a:t>
            </a:r>
          </a:p>
          <a:p>
            <a:r>
              <a:rPr lang="en-US" altLang="zh-CN" sz="2400" dirty="0" err="1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Các</a:t>
            </a:r>
            <a:r>
              <a:rPr lang="en-US" altLang="zh-CN" sz="2400" dirty="0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2400" dirty="0" err="1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em</a:t>
            </a:r>
            <a:r>
              <a:rPr lang="en-US" altLang="zh-CN" sz="2400" dirty="0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2400" dirty="0" err="1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xem</a:t>
            </a:r>
            <a:r>
              <a:rPr lang="en-US" altLang="zh-CN" sz="2400" dirty="0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2400" dirty="0" err="1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đoạn</a:t>
            </a:r>
            <a:r>
              <a:rPr lang="en-US" altLang="zh-CN" sz="2400" dirty="0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video </a:t>
            </a:r>
            <a:r>
              <a:rPr lang="en-US" altLang="zh-CN" sz="2400" dirty="0" err="1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sau</a:t>
            </a:r>
            <a:r>
              <a:rPr lang="en-US" altLang="zh-CN" sz="2400" dirty="0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2400" dirty="0" err="1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và</a:t>
            </a:r>
            <a:r>
              <a:rPr lang="en-US" altLang="zh-CN" sz="2400" dirty="0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2400" dirty="0" err="1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hãy</a:t>
            </a:r>
            <a:r>
              <a:rPr lang="en-US" altLang="zh-CN" sz="2400" dirty="0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2400" dirty="0" err="1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cho</a:t>
            </a:r>
            <a:r>
              <a:rPr lang="en-US" altLang="zh-CN" sz="2400" dirty="0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2400" dirty="0" err="1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biết</a:t>
            </a:r>
            <a:r>
              <a:rPr lang="en-US" altLang="zh-CN" sz="2400" dirty="0" smtClean="0">
                <a:solidFill>
                  <a:srgbClr val="00B0F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:</a:t>
            </a:r>
            <a:endParaRPr lang="zh-CN" altLang="en-US" sz="1050" dirty="0">
              <a:solidFill>
                <a:srgbClr val="00B0F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9" name="y2mate.com - Hiểu và dùng đúng từ Hán Việt khó_4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391" end="349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2621" y="2000250"/>
            <a:ext cx="7280139" cy="4091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15341" y="1435221"/>
            <a:ext cx="35881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guyên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307" y="631596"/>
            <a:ext cx="4485213" cy="707010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SGK Tr26</a:t>
            </a:r>
            <a:endParaRPr 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0308" y="1338606"/>
            <a:ext cx="4485213" cy="4411745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Dấy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849E6B50-3AC8-4A96-A657-E691BB9EE8C8}"/>
              </a:ext>
            </a:extLst>
          </p:cNvPr>
          <p:cNvSpPr/>
          <p:nvPr/>
        </p:nvSpPr>
        <p:spPr>
          <a:xfrm>
            <a:off x="450112" y="446568"/>
            <a:ext cx="11291777" cy="5964865"/>
          </a:xfrm>
          <a:prstGeom prst="rect">
            <a:avLst/>
          </a:prstGeom>
          <a:noFill/>
          <a:ln w="127000">
            <a:solidFill>
              <a:srgbClr val="80B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4FFD4F99-E5A4-4CDA-AC90-BC4C2A3AC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3229" y="4572799"/>
            <a:ext cx="3074710" cy="266462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004901" y="631596"/>
            <a:ext cx="4485213" cy="707010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SGK Tr26</a:t>
            </a:r>
            <a:endParaRPr 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7004901" y="1338606"/>
            <a:ext cx="4485213" cy="44494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- </a:t>
            </a:r>
            <a:r>
              <a:rPr lang="en-US" i="1" dirty="0" err="1"/>
              <a:t>Nhân</a:t>
            </a:r>
            <a:r>
              <a:rPr lang="en-US" i="1" dirty="0"/>
              <a:t> </a:t>
            </a:r>
            <a:r>
              <a:rPr lang="en-US" i="1" dirty="0" err="1"/>
              <a:t>ái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- </a:t>
            </a:r>
            <a:r>
              <a:rPr lang="en-US" i="1" dirty="0" err="1"/>
              <a:t>Nhân</a:t>
            </a:r>
            <a:r>
              <a:rPr lang="en-US" i="1" dirty="0"/>
              <a:t> </a:t>
            </a:r>
            <a:r>
              <a:rPr lang="en-US" i="1" dirty="0" err="1"/>
              <a:t>đạo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- </a:t>
            </a:r>
            <a:r>
              <a:rPr lang="en-US" i="1" dirty="0" err="1"/>
              <a:t>Nhân</a:t>
            </a:r>
            <a:r>
              <a:rPr lang="en-US" i="1" dirty="0"/>
              <a:t> </a:t>
            </a:r>
            <a:r>
              <a:rPr lang="en-US" i="1" dirty="0" err="1"/>
              <a:t>hậu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ở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- </a:t>
            </a:r>
            <a:r>
              <a:rPr lang="en-US" i="1" dirty="0" err="1"/>
              <a:t>Nhân</a:t>
            </a:r>
            <a:r>
              <a:rPr lang="en-US" i="1" dirty="0"/>
              <a:t> </a:t>
            </a:r>
            <a:r>
              <a:rPr lang="en-US" i="1" dirty="0" err="1"/>
              <a:t>từ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hiền</a:t>
            </a:r>
            <a:r>
              <a:rPr lang="en-US" dirty="0"/>
              <a:t> </a:t>
            </a:r>
            <a:r>
              <a:rPr lang="en-US" dirty="0" err="1"/>
              <a:t>lành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- </a:t>
            </a:r>
            <a:r>
              <a:rPr lang="en-US" i="1" dirty="0" err="1"/>
              <a:t>Nhân</a:t>
            </a:r>
            <a:r>
              <a:rPr lang="en-US" i="1" dirty="0"/>
              <a:t> </a:t>
            </a:r>
            <a:r>
              <a:rPr lang="en-US" i="1" dirty="0" err="1"/>
              <a:t>văn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,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90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133" y="688157"/>
            <a:ext cx="4921576" cy="787634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/>
          <a:lstStyle/>
          <a:p>
            <a:pPr algn="ctr"/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BÀI TẬP VẬN DỤNG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矩形 1">
            <a:extLst>
              <a:ext uri="{FF2B5EF4-FFF2-40B4-BE49-F238E27FC236}">
                <a16:creationId xmlns:a16="http://schemas.microsoft.com/office/drawing/2014/main" id="{849E6B50-3AC8-4A96-A657-E691BB9EE8C8}"/>
              </a:ext>
            </a:extLst>
          </p:cNvPr>
          <p:cNvSpPr/>
          <p:nvPr/>
        </p:nvSpPr>
        <p:spPr>
          <a:xfrm>
            <a:off x="450112" y="446568"/>
            <a:ext cx="11291777" cy="5964865"/>
          </a:xfrm>
          <a:prstGeom prst="rect">
            <a:avLst/>
          </a:prstGeom>
          <a:noFill/>
          <a:ln w="127000">
            <a:solidFill>
              <a:srgbClr val="80B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4FFD4F99-E5A4-4CDA-AC90-BC4C2A3AC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3229" y="4572799"/>
            <a:ext cx="3074710" cy="266462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260158" y="2036190"/>
            <a:ext cx="5062194" cy="3487918"/>
          </a:xfrm>
          <a:prstGeom prst="cloudCallout">
            <a:avLst>
              <a:gd name="adj1" fmla="val -78834"/>
              <a:gd name="adj2" fmla="val 55802"/>
            </a:avLst>
          </a:prstGeom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2520703"/>
            <a:ext cx="38901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Tìm những từ Hán Việt với các nội dung về môi trường, học tập, lao động-sản xuất, sức khỏe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1261" y="2997756"/>
            <a:ext cx="255936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 5 PHÚT</a:t>
            </a:r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849E6B50-3AC8-4A96-A657-E691BB9EE8C8}"/>
              </a:ext>
            </a:extLst>
          </p:cNvPr>
          <p:cNvSpPr/>
          <p:nvPr/>
        </p:nvSpPr>
        <p:spPr>
          <a:xfrm>
            <a:off x="450112" y="446568"/>
            <a:ext cx="11291777" cy="5964865"/>
          </a:xfrm>
          <a:prstGeom prst="rect">
            <a:avLst/>
          </a:prstGeom>
          <a:noFill/>
          <a:ln w="127000">
            <a:solidFill>
              <a:srgbClr val="80B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4FFD4F99-E5A4-4CDA-AC90-BC4C2A3AC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52432"/>
            <a:ext cx="3468119" cy="3005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34059" y="744718"/>
            <a:ext cx="8229600" cy="914400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TỪ HÁN </a:t>
            </a:r>
            <a:r>
              <a:rPr lang="en-US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br>
              <a:rPr lang="en-US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8859" y="4831028"/>
            <a:ext cx="5401559" cy="8925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2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2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endParaRPr lang="en-US" sz="2600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THPT </a:t>
            </a:r>
            <a:r>
              <a:rPr lang="en-US" sz="26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endParaRPr lang="en-US" sz="2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08" y="1815946"/>
            <a:ext cx="3841493" cy="28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22385" y="730820"/>
            <a:ext cx="7048500" cy="704851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TỪ HÁN 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b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71949" y="2427528"/>
            <a:ext cx="4333875" cy="1679954"/>
          </a:xfrm>
          <a:ln w="28575">
            <a:solidFill>
              <a:srgbClr val="92D050"/>
            </a:solidFill>
            <a:prstDash val="sysDash"/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nl-NL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Nhận </a:t>
            </a:r>
            <a:r>
              <a:rPr lang="nl-N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và hiểu được ý nghĩa, tác dụng và và hiệu quả nghệ thuật của từ ngữ Hán Việt.</a:t>
            </a:r>
            <a:endParaRPr lang="en-US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1">
            <a:extLst>
              <a:ext uri="{FF2B5EF4-FFF2-40B4-BE49-F238E27FC236}">
                <a16:creationId xmlns:a16="http://schemas.microsoft.com/office/drawing/2014/main" id="{849E6B50-3AC8-4A96-A657-E691BB9EE8C8}"/>
              </a:ext>
            </a:extLst>
          </p:cNvPr>
          <p:cNvSpPr/>
          <p:nvPr/>
        </p:nvSpPr>
        <p:spPr>
          <a:xfrm>
            <a:off x="450112" y="446568"/>
            <a:ext cx="11291777" cy="5964865"/>
          </a:xfrm>
          <a:prstGeom prst="rect">
            <a:avLst/>
          </a:prstGeom>
          <a:noFill/>
          <a:ln w="127000">
            <a:solidFill>
              <a:srgbClr val="80B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4FFD4F99-E5A4-4CDA-AC90-BC4C2A3AC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52432"/>
            <a:ext cx="3468119" cy="3005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274" y="1719923"/>
            <a:ext cx="3067051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 BÀI HỌC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6756260" y="4554049"/>
            <a:ext cx="4333875" cy="1387112"/>
          </a:xfrm>
          <a:prstGeom prst="rect">
            <a:avLst/>
          </a:prstGeom>
          <a:ln w="28575">
            <a:solidFill>
              <a:srgbClr val="92D050"/>
            </a:solidFill>
            <a:prstDash val="sys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nl-NL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Biết sử dụng Hán Việt đúng và đạt hiệu quả cao trong giao tiếp.</a:t>
            </a:r>
            <a:endParaRPr lang="en-US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38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424206"/>
            <a:ext cx="10648950" cy="808651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1. 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047" y="1385740"/>
            <a:ext cx="6327466" cy="4881709"/>
          </a:xfrm>
          <a:ln w="19050">
            <a:solidFill>
              <a:srgbClr val="00B05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5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5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05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điếu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phạt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5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05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xưng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5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cõi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chia,</a:t>
            </a:r>
            <a:endParaRPr lang="en-US" sz="205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5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05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Tống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xưng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5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5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05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5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5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(</a:t>
            </a:r>
            <a:r>
              <a:rPr lang="en-US" sz="205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05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Trãi</a:t>
            </a:r>
            <a:r>
              <a:rPr lang="en-US" sz="205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05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05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矩形 1">
            <a:extLst>
              <a:ext uri="{FF2B5EF4-FFF2-40B4-BE49-F238E27FC236}">
                <a16:creationId xmlns:a16="http://schemas.microsoft.com/office/drawing/2014/main" id="{849E6B50-3AC8-4A96-A657-E691BB9EE8C8}"/>
              </a:ext>
            </a:extLst>
          </p:cNvPr>
          <p:cNvSpPr/>
          <p:nvPr/>
        </p:nvSpPr>
        <p:spPr>
          <a:xfrm>
            <a:off x="276226" y="276226"/>
            <a:ext cx="11649074" cy="6135208"/>
          </a:xfrm>
          <a:prstGeom prst="rect">
            <a:avLst/>
          </a:prstGeom>
          <a:noFill/>
          <a:ln w="127000">
            <a:solidFill>
              <a:srgbClr val="80B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4FFD4F99-E5A4-4CDA-AC90-BC4C2A3AC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9693" y="5132130"/>
            <a:ext cx="2320138" cy="2010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0825" y="1376842"/>
            <a:ext cx="4724513" cy="341632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7088" y="1771206"/>
            <a:ext cx="1065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901" y="3390965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60158" y="3809929"/>
            <a:ext cx="11775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032788" y="1188547"/>
            <a:ext cx="4742550" cy="4804946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6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Một số từ Hán Việt có trong đoạn trích chưa được chú thích ở văn bản Bình Ngô đại cáo:</a:t>
            </a:r>
          </a:p>
          <a:p>
            <a:pPr algn="just"/>
            <a:r>
              <a:rPr lang="en-US" sz="2600" i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600" i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Trừ bạo:</a:t>
            </a:r>
            <a:r>
              <a:rPr lang="en-US" sz="2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diệt trừ những kẻ bạo ngược, làm hại dân lành.</a:t>
            </a:r>
          </a:p>
          <a:p>
            <a:pPr algn="just"/>
            <a:r>
              <a:rPr lang="en-US" sz="2600" i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Phong tục:</a:t>
            </a:r>
            <a:r>
              <a:rPr lang="en-US" sz="2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thói quen đã ăn sâu vào đời sống xã hội, được mọi người công nhận và làm theo.</a:t>
            </a:r>
          </a:p>
          <a:p>
            <a:pPr algn="just"/>
            <a:r>
              <a:rPr lang="en-US" sz="2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i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 lập:</a:t>
            </a:r>
            <a:r>
              <a:rPr lang="en-US" sz="2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đứng một mình tự tồn tại mà không dựa vào ai.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12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849E6B50-3AC8-4A96-A657-E691BB9EE8C8}"/>
              </a:ext>
            </a:extLst>
          </p:cNvPr>
          <p:cNvSpPr/>
          <p:nvPr/>
        </p:nvSpPr>
        <p:spPr>
          <a:xfrm>
            <a:off x="348792" y="235670"/>
            <a:ext cx="11444140" cy="6175763"/>
          </a:xfrm>
          <a:prstGeom prst="rect">
            <a:avLst/>
          </a:prstGeom>
          <a:noFill/>
          <a:ln w="127000">
            <a:solidFill>
              <a:srgbClr val="80B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4FFD4F99-E5A4-4CDA-AC90-BC4C2A3AC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12118"/>
            <a:ext cx="4553146" cy="394588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356758" y="634554"/>
            <a:ext cx="7068530" cy="3871457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>
                <a:solidFill>
                  <a:srgbClr val="0000CC"/>
                </a:solidFill>
              </a:rPr>
              <a:t>b. </a:t>
            </a:r>
            <a:r>
              <a:rPr lang="en-US" sz="3600" b="1" dirty="0" err="1">
                <a:solidFill>
                  <a:srgbClr val="0000CC"/>
                </a:solidFill>
              </a:rPr>
              <a:t>Tác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dụng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biểu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đạt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của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hệ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thống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từ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Hán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Việt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trong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đoạn</a:t>
            </a:r>
            <a:r>
              <a:rPr lang="en-US" sz="3600" b="1" dirty="0">
                <a:solidFill>
                  <a:srgbClr val="0000CC"/>
                </a:solidFill>
              </a:rPr>
              <a:t>  </a:t>
            </a:r>
            <a:r>
              <a:rPr lang="en-US" sz="3600" b="1" dirty="0" err="1">
                <a:solidFill>
                  <a:srgbClr val="0000CC"/>
                </a:solidFill>
              </a:rPr>
              <a:t>trích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trên</a:t>
            </a:r>
            <a:r>
              <a:rPr lang="en-US" sz="3600" b="1" dirty="0">
                <a:solidFill>
                  <a:srgbClr val="0000CC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en-US" sz="3600" dirty="0"/>
              <a:t>- </a:t>
            </a:r>
            <a:r>
              <a:rPr lang="en-US" sz="3600" dirty="0" err="1"/>
              <a:t>Giữ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mang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</a:t>
            </a:r>
            <a:r>
              <a:rPr lang="en-US" sz="3600" dirty="0" err="1"/>
              <a:t>hàm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giai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,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thuyết</a:t>
            </a:r>
            <a:r>
              <a:rPr lang="en-US" sz="3600" dirty="0"/>
              <a:t> (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).</a:t>
            </a:r>
          </a:p>
          <a:p>
            <a:pPr marL="0" indent="0" algn="just">
              <a:buNone/>
            </a:pPr>
            <a:r>
              <a:rPr lang="en-US" sz="3600" dirty="0"/>
              <a:t>-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</a:t>
            </a:r>
            <a:r>
              <a:rPr lang="en-US" sz="3600" dirty="0" err="1"/>
              <a:t>trở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ngắn</a:t>
            </a:r>
            <a:r>
              <a:rPr lang="en-US" sz="3600" dirty="0"/>
              <a:t> </a:t>
            </a:r>
            <a:r>
              <a:rPr lang="en-US" sz="3600" dirty="0" err="1"/>
              <a:t>gọn</a:t>
            </a:r>
            <a:r>
              <a:rPr lang="en-US" sz="3600" dirty="0"/>
              <a:t>, </a:t>
            </a:r>
            <a:r>
              <a:rPr lang="en-US" sz="3600" dirty="0" err="1"/>
              <a:t>súc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9574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353" y="471339"/>
            <a:ext cx="11142481" cy="5665509"/>
          </a:xfrm>
        </p:spPr>
        <p:txBody>
          <a:bodyPr>
            <a:noAutofit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en-US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dấy</a:t>
            </a:r>
            <a:r>
              <a:rPr lang="en-US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矩形 1">
            <a:extLst>
              <a:ext uri="{FF2B5EF4-FFF2-40B4-BE49-F238E27FC236}">
                <a16:creationId xmlns:a16="http://schemas.microsoft.com/office/drawing/2014/main" id="{849E6B50-3AC8-4A96-A657-E691BB9EE8C8}"/>
              </a:ext>
            </a:extLst>
          </p:cNvPr>
          <p:cNvSpPr/>
          <p:nvPr/>
        </p:nvSpPr>
        <p:spPr>
          <a:xfrm>
            <a:off x="282804" y="263951"/>
            <a:ext cx="11459086" cy="6315957"/>
          </a:xfrm>
          <a:prstGeom prst="rect">
            <a:avLst/>
          </a:prstGeom>
          <a:noFill/>
          <a:ln w="127000">
            <a:solidFill>
              <a:srgbClr val="80B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4FFD4F99-E5A4-4CDA-AC90-BC4C2A3AC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7634" y="4454446"/>
            <a:ext cx="3200400" cy="27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3827"/>
            <a:ext cx="4337115" cy="34879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矩形 1">
            <a:extLst>
              <a:ext uri="{FF2B5EF4-FFF2-40B4-BE49-F238E27FC236}">
                <a16:creationId xmlns:a16="http://schemas.microsoft.com/office/drawing/2014/main" id="{849E6B50-3AC8-4A96-A657-E691BB9EE8C8}"/>
              </a:ext>
            </a:extLst>
          </p:cNvPr>
          <p:cNvSpPr/>
          <p:nvPr/>
        </p:nvSpPr>
        <p:spPr>
          <a:xfrm>
            <a:off x="450112" y="446568"/>
            <a:ext cx="11291777" cy="5964865"/>
          </a:xfrm>
          <a:prstGeom prst="rect">
            <a:avLst/>
          </a:prstGeom>
          <a:noFill/>
          <a:ln w="127000">
            <a:solidFill>
              <a:srgbClr val="80B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4FFD4F99-E5A4-4CDA-AC90-BC4C2A3AC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3229" y="4572799"/>
            <a:ext cx="3074710" cy="266462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078057"/>
              </p:ext>
            </p:extLst>
          </p:nvPr>
        </p:nvGraphicFramePr>
        <p:xfrm>
          <a:off x="4448300" y="1093093"/>
          <a:ext cx="7164372" cy="476025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745636">
                  <a:extLst>
                    <a:ext uri="{9D8B030D-6E8A-4147-A177-3AD203B41FA5}">
                      <a16:colId xmlns:a16="http://schemas.microsoft.com/office/drawing/2014/main" val="3592551832"/>
                    </a:ext>
                  </a:extLst>
                </a:gridCol>
                <a:gridCol w="3243053">
                  <a:extLst>
                    <a:ext uri="{9D8B030D-6E8A-4147-A177-3AD203B41FA5}">
                      <a16:colId xmlns:a16="http://schemas.microsoft.com/office/drawing/2014/main" val="844545633"/>
                    </a:ext>
                  </a:extLst>
                </a:gridCol>
                <a:gridCol w="3175683">
                  <a:extLst>
                    <a:ext uri="{9D8B030D-6E8A-4147-A177-3AD203B41FA5}">
                      <a16:colId xmlns:a16="http://schemas.microsoft.com/office/drawing/2014/main" val="1785788559"/>
                    </a:ext>
                  </a:extLst>
                </a:gridCol>
              </a:tblGrid>
              <a:tr h="15634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vi-VN" sz="2400">
                          <a:effectLst/>
                        </a:rPr>
                        <a:t>STT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vi-VN" sz="2400">
                          <a:effectLst/>
                        </a:rPr>
                        <a:t>ĐIỂN TÍCH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vi-VN" sz="2400">
                          <a:effectLst/>
                        </a:rPr>
                        <a:t>GIÁ TRỊ BIỂU ĐẠT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extLst>
                  <a:ext uri="{0D108BD9-81ED-4DB2-BD59-A6C34878D82A}">
                    <a16:rowId xmlns:a16="http://schemas.microsoft.com/office/drawing/2014/main" val="123359486"/>
                  </a:ext>
                </a:extLst>
              </a:tr>
              <a:tr h="22162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Đau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lòng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nhức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óc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extLst>
                  <a:ext uri="{0D108BD9-81ED-4DB2-BD59-A6C34878D82A}">
                    <a16:rowId xmlns:a16="http://schemas.microsoft.com/office/drawing/2014/main" val="3613996451"/>
                  </a:ext>
                </a:extLst>
              </a:tr>
              <a:tr h="48702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Nếm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mật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nằm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gai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extLst>
                  <a:ext uri="{0D108BD9-81ED-4DB2-BD59-A6C34878D82A}">
                    <a16:rowId xmlns:a16="http://schemas.microsoft.com/office/drawing/2014/main" val="2587846220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Quên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ăn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extLst>
                  <a:ext uri="{0D108BD9-81ED-4DB2-BD59-A6C34878D82A}">
                    <a16:rowId xmlns:a16="http://schemas.microsoft.com/office/drawing/2014/main" val="3546467854"/>
                  </a:ext>
                </a:extLst>
              </a:tr>
              <a:tr h="60023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Lược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thao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extLst>
                  <a:ext uri="{0D108BD9-81ED-4DB2-BD59-A6C34878D82A}">
                    <a16:rowId xmlns:a16="http://schemas.microsoft.com/office/drawing/2014/main" val="762685687"/>
                  </a:ext>
                </a:extLst>
              </a:tr>
              <a:tr h="43927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Tiến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đông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extLst>
                  <a:ext uri="{0D108BD9-81ED-4DB2-BD59-A6C34878D82A}">
                    <a16:rowId xmlns:a16="http://schemas.microsoft.com/office/drawing/2014/main" val="2868043340"/>
                  </a:ext>
                </a:extLst>
              </a:tr>
              <a:tr h="60023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dirty="0">
                          <a:effectLst/>
                        </a:rPr>
                        <a:t>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Dành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phía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tả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extLst>
                  <a:ext uri="{0D108BD9-81ED-4DB2-BD59-A6C34878D82A}">
                    <a16:rowId xmlns:a16="http://schemas.microsoft.com/office/drawing/2014/main" val="490390154"/>
                  </a:ext>
                </a:extLst>
              </a:tr>
              <a:tr h="29271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>
                          <a:effectLst/>
                        </a:rPr>
                        <a:t>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Dựng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cần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trúc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extLst>
                  <a:ext uri="{0D108BD9-81ED-4DB2-BD59-A6C34878D82A}">
                    <a16:rowId xmlns:a16="http://schemas.microsoft.com/office/drawing/2014/main" val="1553891427"/>
                  </a:ext>
                </a:extLst>
              </a:tr>
              <a:tr h="85748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dirty="0">
                          <a:effectLst/>
                        </a:rPr>
                        <a:t>8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Hòa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chén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rượu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ngọt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ngào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414" marR="22414" marT="0" marB="0"/>
                </a:tc>
                <a:extLst>
                  <a:ext uri="{0D108BD9-81ED-4DB2-BD59-A6C34878D82A}">
                    <a16:rowId xmlns:a16="http://schemas.microsoft.com/office/drawing/2014/main" val="39557538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4221" y="1272619"/>
            <a:ext cx="1521652" cy="4401205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(TG: 6p) 4 </a:t>
            </a:r>
            <a:r>
              <a:rPr lang="en-US" sz="28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8992" y="1562493"/>
            <a:ext cx="203618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08992" y="2619907"/>
            <a:ext cx="2036189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</a:p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8992" y="3659672"/>
            <a:ext cx="2036189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</a:p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8992" y="4870203"/>
            <a:ext cx="2036189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</a:p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849E6B50-3AC8-4A96-A657-E691BB9EE8C8}"/>
              </a:ext>
            </a:extLst>
          </p:cNvPr>
          <p:cNvSpPr/>
          <p:nvPr/>
        </p:nvSpPr>
        <p:spPr>
          <a:xfrm>
            <a:off x="335812" y="294168"/>
            <a:ext cx="11532338" cy="6201882"/>
          </a:xfrm>
          <a:prstGeom prst="rect">
            <a:avLst/>
          </a:prstGeom>
          <a:noFill/>
          <a:ln w="127000">
            <a:solidFill>
              <a:srgbClr val="80B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4FFD4F99-E5A4-4CDA-AC90-BC4C2A3AC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9363" y="5126272"/>
            <a:ext cx="2462978" cy="213448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368629"/>
              </p:ext>
            </p:extLst>
          </p:nvPr>
        </p:nvGraphicFramePr>
        <p:xfrm>
          <a:off x="452487" y="401978"/>
          <a:ext cx="11255604" cy="307238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706206">
                  <a:extLst>
                    <a:ext uri="{9D8B030D-6E8A-4147-A177-3AD203B41FA5}">
                      <a16:colId xmlns:a16="http://schemas.microsoft.com/office/drawing/2014/main" val="743722530"/>
                    </a:ext>
                  </a:extLst>
                </a:gridCol>
                <a:gridCol w="6469604">
                  <a:extLst>
                    <a:ext uri="{9D8B030D-6E8A-4147-A177-3AD203B41FA5}">
                      <a16:colId xmlns:a16="http://schemas.microsoft.com/office/drawing/2014/main" val="2309508583"/>
                    </a:ext>
                  </a:extLst>
                </a:gridCol>
                <a:gridCol w="4079794">
                  <a:extLst>
                    <a:ext uri="{9D8B030D-6E8A-4147-A177-3AD203B41FA5}">
                      <a16:colId xmlns:a16="http://schemas.microsoft.com/office/drawing/2014/main" val="2505290088"/>
                    </a:ext>
                  </a:extLst>
                </a:gridCol>
              </a:tblGrid>
              <a:tr h="33707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vi-VN" sz="2100" dirty="0">
                          <a:effectLst/>
                        </a:rPr>
                        <a:t>STT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vi-VN" sz="2100" dirty="0">
                          <a:effectLst/>
                        </a:rPr>
                        <a:t>ĐIỂN TÍCH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vi-VN" sz="2100" dirty="0">
                          <a:effectLst/>
                        </a:rPr>
                        <a:t>GIÁ TRỊ BIỂU ĐẠT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3777283115"/>
                  </a:ext>
                </a:extLst>
              </a:tr>
              <a:tr h="70245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dirty="0">
                          <a:effectLst/>
                        </a:rPr>
                        <a:t>1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Đau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lòng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nhức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óc</a:t>
                      </a:r>
                      <a:r>
                        <a:rPr lang="en-US" sz="2100" dirty="0">
                          <a:effectLst/>
                        </a:rPr>
                        <a:t> (</a:t>
                      </a:r>
                      <a:r>
                        <a:rPr lang="en-US" sz="2100" dirty="0" err="1">
                          <a:effectLst/>
                        </a:rPr>
                        <a:t>thống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tâm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tật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thủ</a:t>
                      </a:r>
                      <a:r>
                        <a:rPr lang="en-US" sz="2100" dirty="0">
                          <a:effectLst/>
                        </a:rPr>
                        <a:t>: </a:t>
                      </a:r>
                      <a:r>
                        <a:rPr lang="en-US" sz="2100" dirty="0" err="1">
                          <a:effectLst/>
                        </a:rPr>
                        <a:t>chữ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mượn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từ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sách</a:t>
                      </a:r>
                      <a:r>
                        <a:rPr lang="en-US" sz="2100" dirty="0">
                          <a:effectLst/>
                        </a:rPr>
                        <a:t> </a:t>
                      </a:r>
                      <a:r>
                        <a:rPr lang="en-US" sz="2100" dirty="0" err="1">
                          <a:effectLst/>
                        </a:rPr>
                        <a:t>Tả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truyện</a:t>
                      </a:r>
                      <a:r>
                        <a:rPr lang="en-US" sz="2100" dirty="0">
                          <a:effectLst/>
                        </a:rPr>
                        <a:t>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dirty="0" err="1">
                          <a:effectLst/>
                        </a:rPr>
                        <a:t>Tăng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sức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biểu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cảm</a:t>
                      </a:r>
                      <a:r>
                        <a:rPr lang="en-US" sz="2100" dirty="0">
                          <a:effectLst/>
                        </a:rPr>
                        <a:t>, </a:t>
                      </a:r>
                      <a:r>
                        <a:rPr lang="en-US" sz="2100" dirty="0" err="1">
                          <a:effectLst/>
                        </a:rPr>
                        <a:t>cho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thấy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thái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độ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căm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giận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vô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cùng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giặc</a:t>
                      </a:r>
                      <a:r>
                        <a:rPr lang="en-US" sz="2100" dirty="0">
                          <a:effectLst/>
                        </a:rPr>
                        <a:t> Minh.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4061671941"/>
                  </a:ext>
                </a:extLst>
              </a:tr>
              <a:tr h="182276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dirty="0">
                          <a:effectLst/>
                        </a:rPr>
                        <a:t>2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Nếm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mật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nằm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gai</a:t>
                      </a:r>
                      <a:r>
                        <a:rPr lang="en-US" sz="2100" dirty="0">
                          <a:effectLst/>
                        </a:rPr>
                        <a:t> (</a:t>
                      </a:r>
                      <a:r>
                        <a:rPr lang="en-US" sz="2100" dirty="0" err="1">
                          <a:effectLst/>
                        </a:rPr>
                        <a:t>thường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đảm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ngọa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tân</a:t>
                      </a:r>
                      <a:r>
                        <a:rPr lang="en-US" sz="2100" dirty="0">
                          <a:effectLst/>
                        </a:rPr>
                        <a:t>: </a:t>
                      </a:r>
                      <a:r>
                        <a:rPr lang="en-US" sz="2100" dirty="0" err="1">
                          <a:effectLst/>
                        </a:rPr>
                        <a:t>dẫn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điển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vua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nước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Việt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đời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Đông</a:t>
                      </a:r>
                      <a:r>
                        <a:rPr lang="en-US" sz="2100" dirty="0">
                          <a:effectLst/>
                        </a:rPr>
                        <a:t> Chu </a:t>
                      </a:r>
                      <a:r>
                        <a:rPr lang="en-US" sz="2100" dirty="0" err="1">
                          <a:effectLst/>
                        </a:rPr>
                        <a:t>là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Câu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Tiễn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bị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vua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nước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Ngô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là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Phù</a:t>
                      </a:r>
                      <a:r>
                        <a:rPr lang="en-US" sz="2100" dirty="0">
                          <a:effectLst/>
                        </a:rPr>
                        <a:t> Sai </a:t>
                      </a:r>
                      <a:r>
                        <a:rPr lang="en-US" sz="2100" dirty="0" err="1">
                          <a:effectLst/>
                        </a:rPr>
                        <a:t>cướp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nước</a:t>
                      </a:r>
                      <a:r>
                        <a:rPr lang="en-US" sz="2100" dirty="0">
                          <a:effectLst/>
                        </a:rPr>
                        <a:t>, </a:t>
                      </a:r>
                      <a:r>
                        <a:rPr lang="en-US" sz="2100" dirty="0" err="1">
                          <a:effectLst/>
                        </a:rPr>
                        <a:t>bèn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nuôi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chí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phục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thù</a:t>
                      </a:r>
                      <a:r>
                        <a:rPr lang="en-US" sz="2100" dirty="0">
                          <a:effectLst/>
                        </a:rPr>
                        <a:t>, </a:t>
                      </a:r>
                      <a:r>
                        <a:rPr lang="en-US" sz="2100" dirty="0" err="1">
                          <a:effectLst/>
                        </a:rPr>
                        <a:t>trước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khi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ăn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thì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nếm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mật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đắng</a:t>
                      </a:r>
                      <a:r>
                        <a:rPr lang="en-US" sz="2100" dirty="0">
                          <a:effectLst/>
                        </a:rPr>
                        <a:t>, </a:t>
                      </a:r>
                      <a:r>
                        <a:rPr lang="en-US" sz="2100" dirty="0" err="1">
                          <a:effectLst/>
                        </a:rPr>
                        <a:t>khi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ngủ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thì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nằm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trên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gai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để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không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quên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mối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thù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cũ</a:t>
                      </a:r>
                      <a:r>
                        <a:rPr lang="en-US" sz="2100" dirty="0">
                          <a:effectLst/>
                        </a:rPr>
                        <a:t>.)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dirty="0" err="1">
                          <a:effectLst/>
                        </a:rPr>
                        <a:t>Tăng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sức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biểu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cảm</a:t>
                      </a:r>
                      <a:r>
                        <a:rPr lang="en-US" sz="2100" dirty="0">
                          <a:effectLst/>
                        </a:rPr>
                        <a:t>, </a:t>
                      </a:r>
                      <a:r>
                        <a:rPr lang="en-US" sz="2100" dirty="0" err="1">
                          <a:effectLst/>
                        </a:rPr>
                        <a:t>cho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thấy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sự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kiên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trì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của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tướng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sĩ</a:t>
                      </a:r>
                      <a:r>
                        <a:rPr lang="en-US" sz="2100" dirty="0">
                          <a:effectLst/>
                        </a:rPr>
                        <a:t> Lam </a:t>
                      </a:r>
                      <a:r>
                        <a:rPr lang="en-US" sz="2100" dirty="0" err="1">
                          <a:effectLst/>
                        </a:rPr>
                        <a:t>Sơn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để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giành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lại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đất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nước</a:t>
                      </a:r>
                      <a:r>
                        <a:rPr lang="en-US" sz="2100" dirty="0">
                          <a:effectLst/>
                        </a:rPr>
                        <a:t>.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286511178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395349"/>
              </p:ext>
            </p:extLst>
          </p:nvPr>
        </p:nvGraphicFramePr>
        <p:xfrm>
          <a:off x="452487" y="3505178"/>
          <a:ext cx="11255604" cy="27825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78729">
                  <a:extLst>
                    <a:ext uri="{9D8B030D-6E8A-4147-A177-3AD203B41FA5}">
                      <a16:colId xmlns:a16="http://schemas.microsoft.com/office/drawing/2014/main" val="3868645994"/>
                    </a:ext>
                  </a:extLst>
                </a:gridCol>
                <a:gridCol w="6504495">
                  <a:extLst>
                    <a:ext uri="{9D8B030D-6E8A-4147-A177-3AD203B41FA5}">
                      <a16:colId xmlns:a16="http://schemas.microsoft.com/office/drawing/2014/main" val="603273871"/>
                    </a:ext>
                  </a:extLst>
                </a:gridCol>
                <a:gridCol w="4072380">
                  <a:extLst>
                    <a:ext uri="{9D8B030D-6E8A-4147-A177-3AD203B41FA5}">
                      <a16:colId xmlns:a16="http://schemas.microsoft.com/office/drawing/2014/main" val="1355478408"/>
                    </a:ext>
                  </a:extLst>
                </a:gridCol>
              </a:tblGrid>
              <a:tr h="120490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dirty="0">
                          <a:effectLst/>
                        </a:rPr>
                        <a:t>3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Quên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ăn</a:t>
                      </a:r>
                      <a:r>
                        <a:rPr lang="en-US" sz="2100" b="0" dirty="0">
                          <a:effectLst/>
                        </a:rPr>
                        <a:t> (</a:t>
                      </a:r>
                      <a:r>
                        <a:rPr lang="en-US" sz="2100" b="0" dirty="0" err="1">
                          <a:effectLst/>
                        </a:rPr>
                        <a:t>phát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phấn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vong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thực</a:t>
                      </a:r>
                      <a:r>
                        <a:rPr lang="en-US" sz="2100" b="0" dirty="0">
                          <a:effectLst/>
                        </a:rPr>
                        <a:t>: </a:t>
                      </a:r>
                      <a:r>
                        <a:rPr lang="en-US" sz="2100" b="0" dirty="0" err="1">
                          <a:effectLst/>
                        </a:rPr>
                        <a:t>mượn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chữ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trong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sách</a:t>
                      </a:r>
                      <a:r>
                        <a:rPr lang="en-US" sz="2100" b="0" dirty="0">
                          <a:effectLst/>
                        </a:rPr>
                        <a:t> </a:t>
                      </a:r>
                      <a:r>
                        <a:rPr lang="en-US" sz="2100" b="0" dirty="0" err="1">
                          <a:effectLst/>
                        </a:rPr>
                        <a:t>Luận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ngữ</a:t>
                      </a:r>
                      <a:r>
                        <a:rPr lang="en-US" sz="2100" b="0" dirty="0">
                          <a:effectLst/>
                        </a:rPr>
                        <a:t>, </a:t>
                      </a:r>
                      <a:r>
                        <a:rPr lang="en-US" sz="2100" b="0" dirty="0" err="1">
                          <a:effectLst/>
                        </a:rPr>
                        <a:t>nói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về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việc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khi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chí</a:t>
                      </a:r>
                      <a:r>
                        <a:rPr lang="en-US" sz="2100" b="0" dirty="0">
                          <a:effectLst/>
                        </a:rPr>
                        <a:t> ham </a:t>
                      </a:r>
                      <a:r>
                        <a:rPr lang="en-US" sz="2100" b="0" dirty="0" err="1">
                          <a:effectLst/>
                        </a:rPr>
                        <a:t>học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nổi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lên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thì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quên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cả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ăn</a:t>
                      </a:r>
                      <a:r>
                        <a:rPr lang="en-US" sz="2100" b="0" dirty="0">
                          <a:effectLst/>
                        </a:rPr>
                        <a:t>.)</a:t>
                      </a:r>
                      <a:endParaRPr lang="en-US" sz="2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b="0" dirty="0">
                          <a:effectLst/>
                        </a:rPr>
                        <a:t>Cho </a:t>
                      </a:r>
                      <a:r>
                        <a:rPr lang="en-US" sz="2100" b="0" dirty="0" err="1">
                          <a:effectLst/>
                        </a:rPr>
                        <a:t>thấy</a:t>
                      </a:r>
                      <a:r>
                        <a:rPr lang="en-US" sz="2100" b="0" dirty="0">
                          <a:effectLst/>
                        </a:rPr>
                        <a:t> ý </a:t>
                      </a:r>
                      <a:r>
                        <a:rPr lang="en-US" sz="2100" b="0" dirty="0" err="1">
                          <a:effectLst/>
                        </a:rPr>
                        <a:t>chí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miệt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mài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nghiền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ngẫm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binh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thư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để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tìm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kế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sách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đánh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giặc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cứu</a:t>
                      </a:r>
                      <a:r>
                        <a:rPr lang="en-US" sz="2100" b="0" dirty="0">
                          <a:effectLst/>
                        </a:rPr>
                        <a:t> </a:t>
                      </a:r>
                      <a:r>
                        <a:rPr lang="en-US" sz="2100" b="0" dirty="0" err="1">
                          <a:effectLst/>
                        </a:rPr>
                        <a:t>nước</a:t>
                      </a:r>
                      <a:r>
                        <a:rPr lang="en-US" sz="2100" b="0" dirty="0">
                          <a:effectLst/>
                        </a:rPr>
                        <a:t>.</a:t>
                      </a:r>
                      <a:endParaRPr lang="en-US" sz="2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1494473564"/>
                  </a:ext>
                </a:extLst>
              </a:tr>
              <a:tr h="157759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dirty="0">
                          <a:effectLst/>
                        </a:rPr>
                        <a:t>4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Lược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thao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en-US" sz="2100" dirty="0">
                          <a:effectLst/>
                        </a:rPr>
                        <a:t>(</a:t>
                      </a:r>
                      <a:r>
                        <a:rPr lang="en-US" sz="2100" dirty="0" err="1">
                          <a:effectLst/>
                        </a:rPr>
                        <a:t>ghép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từ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hai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từ</a:t>
                      </a:r>
                      <a:r>
                        <a:rPr lang="en-US" sz="2100" dirty="0">
                          <a:effectLst/>
                        </a:rPr>
                        <a:t> </a:t>
                      </a:r>
                      <a:r>
                        <a:rPr lang="en-US" sz="2100" dirty="0" err="1">
                          <a:effectLst/>
                        </a:rPr>
                        <a:t>lục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thao</a:t>
                      </a:r>
                      <a:r>
                        <a:rPr lang="en-US" sz="2100" dirty="0">
                          <a:effectLst/>
                        </a:rPr>
                        <a:t> </a:t>
                      </a:r>
                      <a:r>
                        <a:rPr lang="en-US" sz="2100" dirty="0" err="1">
                          <a:effectLst/>
                        </a:rPr>
                        <a:t>và</a:t>
                      </a:r>
                      <a:r>
                        <a:rPr lang="en-US" sz="2100" dirty="0">
                          <a:effectLst/>
                        </a:rPr>
                        <a:t> tam </a:t>
                      </a:r>
                      <a:r>
                        <a:rPr lang="en-US" sz="2100" dirty="0" err="1">
                          <a:effectLst/>
                        </a:rPr>
                        <a:t>lược</a:t>
                      </a:r>
                      <a:r>
                        <a:rPr lang="en-US" sz="2100" dirty="0">
                          <a:effectLst/>
                        </a:rPr>
                        <a:t>; </a:t>
                      </a:r>
                      <a:r>
                        <a:rPr lang="en-US" sz="2100" dirty="0" err="1">
                          <a:effectLst/>
                        </a:rPr>
                        <a:t>Lục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thao</a:t>
                      </a:r>
                      <a:r>
                        <a:rPr lang="en-US" sz="2100" dirty="0">
                          <a:effectLst/>
                        </a:rPr>
                        <a:t> </a:t>
                      </a:r>
                      <a:r>
                        <a:rPr lang="en-US" sz="2100" dirty="0" err="1">
                          <a:effectLst/>
                        </a:rPr>
                        <a:t>là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tên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một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cuốn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sách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dạy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về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quân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sự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tương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truyền</a:t>
                      </a:r>
                      <a:r>
                        <a:rPr lang="en-US" sz="2100" dirty="0">
                          <a:effectLst/>
                        </a:rPr>
                        <a:t> do </a:t>
                      </a:r>
                      <a:r>
                        <a:rPr lang="en-US" sz="2100" dirty="0" err="1">
                          <a:effectLst/>
                        </a:rPr>
                        <a:t>Lã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Vọng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đời</a:t>
                      </a:r>
                      <a:r>
                        <a:rPr lang="en-US" sz="2100" dirty="0">
                          <a:effectLst/>
                        </a:rPr>
                        <a:t> Chu </a:t>
                      </a:r>
                      <a:r>
                        <a:rPr lang="en-US" sz="2100" dirty="0" err="1">
                          <a:effectLst/>
                        </a:rPr>
                        <a:t>soạn</a:t>
                      </a:r>
                      <a:r>
                        <a:rPr lang="en-US" sz="2100" dirty="0">
                          <a:effectLst/>
                        </a:rPr>
                        <a:t>, </a:t>
                      </a:r>
                      <a:r>
                        <a:rPr lang="en-US" sz="2100" dirty="0" err="1">
                          <a:effectLst/>
                        </a:rPr>
                        <a:t>gồm</a:t>
                      </a:r>
                      <a:r>
                        <a:rPr lang="en-US" sz="2100" dirty="0">
                          <a:effectLst/>
                        </a:rPr>
                        <a:t> 6 </a:t>
                      </a:r>
                      <a:r>
                        <a:rPr lang="en-US" sz="2100" dirty="0" err="1">
                          <a:effectLst/>
                        </a:rPr>
                        <a:t>thiên</a:t>
                      </a:r>
                      <a:r>
                        <a:rPr lang="en-US" sz="2100" dirty="0">
                          <a:effectLst/>
                        </a:rPr>
                        <a:t>; Tam </a:t>
                      </a:r>
                      <a:r>
                        <a:rPr lang="en-US" sz="2100" dirty="0" err="1">
                          <a:effectLst/>
                        </a:rPr>
                        <a:t>lược</a:t>
                      </a:r>
                      <a:r>
                        <a:rPr lang="en-US" sz="2100" dirty="0">
                          <a:effectLst/>
                        </a:rPr>
                        <a:t> </a:t>
                      </a:r>
                      <a:r>
                        <a:rPr lang="en-US" sz="2100" dirty="0" err="1">
                          <a:effectLst/>
                        </a:rPr>
                        <a:t>là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tên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một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cuốn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sách</a:t>
                      </a:r>
                      <a:r>
                        <a:rPr lang="en-US" sz="2100" dirty="0">
                          <a:effectLst/>
                        </a:rPr>
                        <a:t> do </a:t>
                      </a:r>
                      <a:r>
                        <a:rPr lang="en-US" sz="2100" dirty="0" err="1">
                          <a:effectLst/>
                        </a:rPr>
                        <a:t>Hoàng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Thạch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Công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soạn</a:t>
                      </a:r>
                      <a:r>
                        <a:rPr lang="en-US" sz="2100" dirty="0">
                          <a:effectLst/>
                        </a:rPr>
                        <a:t>, </a:t>
                      </a:r>
                      <a:r>
                        <a:rPr lang="en-US" sz="2100" dirty="0" err="1">
                          <a:effectLst/>
                        </a:rPr>
                        <a:t>gồm</a:t>
                      </a:r>
                      <a:r>
                        <a:rPr lang="en-US" sz="2100" dirty="0">
                          <a:effectLst/>
                        </a:rPr>
                        <a:t> 3 </a:t>
                      </a:r>
                      <a:r>
                        <a:rPr lang="en-US" sz="2100" dirty="0" err="1">
                          <a:effectLst/>
                        </a:rPr>
                        <a:t>phần</a:t>
                      </a:r>
                      <a:r>
                        <a:rPr lang="en-US" sz="2100" dirty="0">
                          <a:effectLst/>
                        </a:rPr>
                        <a:t>.)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dirty="0">
                          <a:effectLst/>
                        </a:rPr>
                        <a:t>Cho </a:t>
                      </a:r>
                      <a:r>
                        <a:rPr lang="en-US" sz="2100" dirty="0" err="1">
                          <a:effectLst/>
                        </a:rPr>
                        <a:t>thấy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sự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nghiền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ngẫm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binh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thư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của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tướng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sĩ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Đại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Việt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đã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đến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độ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tường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tận</a:t>
                      </a:r>
                      <a:r>
                        <a:rPr lang="en-US" sz="2100" dirty="0">
                          <a:effectLst/>
                        </a:rPr>
                        <a:t>.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4170735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9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7210076"/>
              </p:ext>
            </p:extLst>
          </p:nvPr>
        </p:nvGraphicFramePr>
        <p:xfrm>
          <a:off x="153974" y="147698"/>
          <a:ext cx="11981467" cy="19279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94304">
                  <a:extLst>
                    <a:ext uri="{9D8B030D-6E8A-4147-A177-3AD203B41FA5}">
                      <a16:colId xmlns:a16="http://schemas.microsoft.com/office/drawing/2014/main" val="3435976740"/>
                    </a:ext>
                  </a:extLst>
                </a:gridCol>
                <a:gridCol w="8151543">
                  <a:extLst>
                    <a:ext uri="{9D8B030D-6E8A-4147-A177-3AD203B41FA5}">
                      <a16:colId xmlns:a16="http://schemas.microsoft.com/office/drawing/2014/main" val="434740171"/>
                    </a:ext>
                  </a:extLst>
                </a:gridCol>
                <a:gridCol w="3135620">
                  <a:extLst>
                    <a:ext uri="{9D8B030D-6E8A-4147-A177-3AD203B41FA5}">
                      <a16:colId xmlns:a16="http://schemas.microsoft.com/office/drawing/2014/main" val="3311009767"/>
                    </a:ext>
                  </a:extLst>
                </a:gridCol>
              </a:tblGrid>
              <a:tr h="3917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vi-VN" sz="1950" dirty="0">
                          <a:effectLst/>
                        </a:rPr>
                        <a:t>STT</a:t>
                      </a:r>
                      <a:endParaRPr lang="en-US" sz="19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vi-VN" sz="1950" dirty="0">
                          <a:effectLst/>
                        </a:rPr>
                        <a:t>ĐIỂN TÍCH</a:t>
                      </a:r>
                      <a:endParaRPr lang="en-US" sz="19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vi-VN" sz="1950" dirty="0">
                          <a:effectLst/>
                        </a:rPr>
                        <a:t>GIÁ TRỊ BIỂU ĐẠT</a:t>
                      </a:r>
                      <a:endParaRPr lang="en-US" sz="19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3386930365"/>
                  </a:ext>
                </a:extLst>
              </a:tr>
              <a:tr h="146533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dirty="0">
                          <a:effectLst/>
                        </a:rPr>
                        <a:t>5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Tiến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về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</a:rPr>
                        <a:t>đông</a:t>
                      </a:r>
                      <a:r>
                        <a:rPr lang="en-US" sz="2100" dirty="0">
                          <a:effectLst/>
                        </a:rPr>
                        <a:t> (</a:t>
                      </a:r>
                      <a:r>
                        <a:rPr lang="en-US" sz="2100" dirty="0" err="1">
                          <a:effectLst/>
                        </a:rPr>
                        <a:t>mượn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chữ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từ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một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câu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nói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của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Lưu</a:t>
                      </a:r>
                      <a:r>
                        <a:rPr lang="en-US" sz="2100" dirty="0">
                          <a:effectLst/>
                        </a:rPr>
                        <a:t> Bang (</a:t>
                      </a:r>
                      <a:r>
                        <a:rPr lang="en-US" sz="2100" dirty="0" err="1">
                          <a:effectLst/>
                        </a:rPr>
                        <a:t>Hán</a:t>
                      </a:r>
                      <a:r>
                        <a:rPr lang="en-US" sz="2100" dirty="0">
                          <a:effectLst/>
                        </a:rPr>
                        <a:t> Cao </a:t>
                      </a:r>
                      <a:r>
                        <a:rPr lang="en-US" sz="2100" dirty="0" err="1">
                          <a:effectLst/>
                        </a:rPr>
                        <a:t>tổ</a:t>
                      </a:r>
                      <a:r>
                        <a:rPr lang="en-US" sz="2100" dirty="0">
                          <a:effectLst/>
                        </a:rPr>
                        <a:t>) </a:t>
                      </a:r>
                      <a:r>
                        <a:rPr lang="en-US" sz="2100" dirty="0" err="1">
                          <a:effectLst/>
                        </a:rPr>
                        <a:t>với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Tiêu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Hà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khi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bị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Hạng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Vũ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ép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dồn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về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phía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Tây</a:t>
                      </a:r>
                      <a:r>
                        <a:rPr lang="en-US" sz="2100" dirty="0">
                          <a:effectLst/>
                        </a:rPr>
                        <a:t>: "</a:t>
                      </a:r>
                      <a:r>
                        <a:rPr lang="en-US" sz="2100" dirty="0" err="1">
                          <a:effectLst/>
                        </a:rPr>
                        <a:t>Dư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diệc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dục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đông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hĩ</a:t>
                      </a:r>
                      <a:r>
                        <a:rPr lang="en-US" sz="2100" dirty="0">
                          <a:effectLst/>
                        </a:rPr>
                        <a:t>, an </a:t>
                      </a:r>
                      <a:r>
                        <a:rPr lang="en-US" sz="2100" dirty="0" err="1">
                          <a:effectLst/>
                        </a:rPr>
                        <a:t>năng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uất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uất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cửu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cư</a:t>
                      </a:r>
                      <a:r>
                        <a:rPr lang="en-US" sz="2100" dirty="0">
                          <a:effectLst/>
                        </a:rPr>
                        <a:t> ư </a:t>
                      </a:r>
                      <a:r>
                        <a:rPr lang="en-US" sz="2100" dirty="0" err="1">
                          <a:effectLst/>
                        </a:rPr>
                        <a:t>thử</a:t>
                      </a:r>
                      <a:r>
                        <a:rPr lang="en-US" sz="2100" dirty="0">
                          <a:effectLst/>
                        </a:rPr>
                        <a:t>" (Ta </a:t>
                      </a:r>
                      <a:r>
                        <a:rPr lang="en-US" sz="2100" dirty="0" err="1">
                          <a:effectLst/>
                        </a:rPr>
                        <a:t>cũng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muốn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tiến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về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phía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đông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chứ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sao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có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thể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rầu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rĩ</a:t>
                      </a:r>
                      <a:r>
                        <a:rPr lang="en-US" sz="2100" dirty="0">
                          <a:effectLst/>
                        </a:rPr>
                        <a:t> ở </a:t>
                      </a:r>
                      <a:r>
                        <a:rPr lang="en-US" sz="2100" dirty="0" err="1">
                          <a:effectLst/>
                        </a:rPr>
                        <a:t>mãi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chốn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này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được</a:t>
                      </a:r>
                      <a:r>
                        <a:rPr lang="en-US" sz="2100" dirty="0">
                          <a:effectLst/>
                        </a:rPr>
                        <a:t>).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dirty="0" err="1">
                          <a:effectLst/>
                        </a:rPr>
                        <a:t>Tỏ</a:t>
                      </a:r>
                      <a:r>
                        <a:rPr lang="en-US" sz="2100" dirty="0">
                          <a:effectLst/>
                        </a:rPr>
                        <a:t> ý </a:t>
                      </a:r>
                      <a:r>
                        <a:rPr lang="en-US" sz="2100" dirty="0" err="1">
                          <a:effectLst/>
                        </a:rPr>
                        <a:t>tiến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về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Đông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Đô</a:t>
                      </a:r>
                      <a:r>
                        <a:rPr lang="en-US" sz="2100" dirty="0">
                          <a:effectLst/>
                        </a:rPr>
                        <a:t>, </a:t>
                      </a:r>
                      <a:r>
                        <a:rPr lang="en-US" sz="2100" dirty="0" err="1">
                          <a:effectLst/>
                        </a:rPr>
                        <a:t>lòng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khao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khát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cũng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như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Hán</a:t>
                      </a:r>
                      <a:r>
                        <a:rPr lang="en-US" sz="2100" dirty="0">
                          <a:effectLst/>
                        </a:rPr>
                        <a:t> Cao </a:t>
                      </a:r>
                      <a:r>
                        <a:rPr lang="en-US" sz="2100" dirty="0" err="1">
                          <a:effectLst/>
                        </a:rPr>
                        <a:t>tổ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đời</a:t>
                      </a:r>
                      <a:r>
                        <a:rPr lang="en-US" sz="2100" dirty="0">
                          <a:effectLst/>
                        </a:rPr>
                        <a:t> </a:t>
                      </a:r>
                      <a:r>
                        <a:rPr lang="en-US" sz="2100" dirty="0" err="1">
                          <a:effectLst/>
                        </a:rPr>
                        <a:t>trước</a:t>
                      </a:r>
                      <a:r>
                        <a:rPr lang="en-US" sz="2100" dirty="0">
                          <a:effectLst/>
                        </a:rPr>
                        <a:t>.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9643028"/>
                  </a:ext>
                </a:extLst>
              </a:tr>
            </a:tbl>
          </a:graphicData>
        </a:graphic>
      </p:graphicFrame>
      <p:sp>
        <p:nvSpPr>
          <p:cNvPr id="5" name="矩形 1">
            <a:extLst>
              <a:ext uri="{FF2B5EF4-FFF2-40B4-BE49-F238E27FC236}">
                <a16:creationId xmlns:a16="http://schemas.microsoft.com/office/drawing/2014/main" id="{849E6B50-3AC8-4A96-A657-E691BB9EE8C8}"/>
              </a:ext>
            </a:extLst>
          </p:cNvPr>
          <p:cNvSpPr/>
          <p:nvPr/>
        </p:nvSpPr>
        <p:spPr>
          <a:xfrm>
            <a:off x="65989" y="65989"/>
            <a:ext cx="12069452" cy="6762974"/>
          </a:xfrm>
          <a:prstGeom prst="rect">
            <a:avLst/>
          </a:prstGeom>
          <a:noFill/>
          <a:ln w="127000">
            <a:solidFill>
              <a:srgbClr val="80B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4FFD4F99-E5A4-4CDA-AC90-BC4C2A3AC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0183" y="5746847"/>
            <a:ext cx="2203516" cy="190962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880280"/>
              </p:ext>
            </p:extLst>
          </p:nvPr>
        </p:nvGraphicFramePr>
        <p:xfrm>
          <a:off x="153973" y="2075638"/>
          <a:ext cx="11981467" cy="117097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94304">
                  <a:extLst>
                    <a:ext uri="{9D8B030D-6E8A-4147-A177-3AD203B41FA5}">
                      <a16:colId xmlns:a16="http://schemas.microsoft.com/office/drawing/2014/main" val="3436411194"/>
                    </a:ext>
                  </a:extLst>
                </a:gridCol>
                <a:gridCol w="8151543">
                  <a:extLst>
                    <a:ext uri="{9D8B030D-6E8A-4147-A177-3AD203B41FA5}">
                      <a16:colId xmlns:a16="http://schemas.microsoft.com/office/drawing/2014/main" val="2006929583"/>
                    </a:ext>
                  </a:extLst>
                </a:gridCol>
                <a:gridCol w="3135620">
                  <a:extLst>
                    <a:ext uri="{9D8B030D-6E8A-4147-A177-3AD203B41FA5}">
                      <a16:colId xmlns:a16="http://schemas.microsoft.com/office/drawing/2014/main" val="3304173070"/>
                    </a:ext>
                  </a:extLst>
                </a:gridCol>
              </a:tblGrid>
              <a:tr h="117097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50" b="0" dirty="0">
                          <a:effectLst/>
                        </a:rPr>
                        <a:t>6</a:t>
                      </a:r>
                      <a:endParaRPr lang="en-US" sz="195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</a:rPr>
                        <a:t>Dành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</a:rPr>
                        <a:t>phía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</a:rPr>
                        <a:t>tả</a:t>
                      </a:r>
                      <a:r>
                        <a:rPr lang="en-US" sz="2000" b="0" dirty="0">
                          <a:effectLst/>
                        </a:rPr>
                        <a:t> (</a:t>
                      </a:r>
                      <a:r>
                        <a:rPr lang="en-US" sz="2000" b="0" dirty="0" err="1">
                          <a:effectLst/>
                        </a:rPr>
                        <a:t>dẫn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điển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Tín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Lăng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Quân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nước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Ngụy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thời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Đông</a:t>
                      </a:r>
                      <a:r>
                        <a:rPr lang="en-US" sz="2000" b="0" dirty="0">
                          <a:effectLst/>
                        </a:rPr>
                        <a:t> Chu, </a:t>
                      </a:r>
                      <a:r>
                        <a:rPr lang="en-US" sz="2000" b="0" dirty="0" err="1">
                          <a:effectLst/>
                        </a:rPr>
                        <a:t>nghe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tiếng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Hầu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Doanh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là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hiền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sĩ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liền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đem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xe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đi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đón</a:t>
                      </a:r>
                      <a:r>
                        <a:rPr lang="en-US" sz="2000" b="0" dirty="0">
                          <a:effectLst/>
                        </a:rPr>
                        <a:t>, </a:t>
                      </a:r>
                      <a:r>
                        <a:rPr lang="en-US" sz="2000" b="0" dirty="0" err="1">
                          <a:effectLst/>
                        </a:rPr>
                        <a:t>tự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ngồi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bên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phải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giữ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cương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ngựa</a:t>
                      </a:r>
                      <a:r>
                        <a:rPr lang="en-US" sz="2000" b="0" dirty="0">
                          <a:effectLst/>
                        </a:rPr>
                        <a:t>, </a:t>
                      </a:r>
                      <a:r>
                        <a:rPr lang="en-US" sz="2000" b="0" dirty="0" err="1">
                          <a:effectLst/>
                        </a:rPr>
                        <a:t>dành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chỗ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bên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trái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là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chỗ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tôn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quý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để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Hầu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Doanh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ngồi</a:t>
                      </a:r>
                      <a:r>
                        <a:rPr lang="en-US" sz="2000" b="0" dirty="0">
                          <a:effectLst/>
                        </a:rPr>
                        <a:t>.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0" dirty="0" err="1">
                          <a:effectLst/>
                        </a:rPr>
                        <a:t>Thể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hiện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tấm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lòng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cầu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hiền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chân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thành</a:t>
                      </a:r>
                      <a:r>
                        <a:rPr lang="en-US" sz="2000" b="0" dirty="0">
                          <a:effectLst/>
                        </a:rPr>
                        <a:t>.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038129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139091"/>
              </p:ext>
            </p:extLst>
          </p:nvPr>
        </p:nvGraphicFramePr>
        <p:xfrm>
          <a:off x="153973" y="3246612"/>
          <a:ext cx="11981467" cy="149493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94304">
                  <a:extLst>
                    <a:ext uri="{9D8B030D-6E8A-4147-A177-3AD203B41FA5}">
                      <a16:colId xmlns:a16="http://schemas.microsoft.com/office/drawing/2014/main" val="307746768"/>
                    </a:ext>
                  </a:extLst>
                </a:gridCol>
                <a:gridCol w="8151543">
                  <a:extLst>
                    <a:ext uri="{9D8B030D-6E8A-4147-A177-3AD203B41FA5}">
                      <a16:colId xmlns:a16="http://schemas.microsoft.com/office/drawing/2014/main" val="4227321071"/>
                    </a:ext>
                  </a:extLst>
                </a:gridCol>
                <a:gridCol w="3135620">
                  <a:extLst>
                    <a:ext uri="{9D8B030D-6E8A-4147-A177-3AD203B41FA5}">
                      <a16:colId xmlns:a16="http://schemas.microsoft.com/office/drawing/2014/main" val="277960405"/>
                    </a:ext>
                  </a:extLst>
                </a:gridCol>
              </a:tblGrid>
              <a:tr h="149493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50" b="0" dirty="0">
                          <a:effectLst/>
                        </a:rPr>
                        <a:t>7</a:t>
                      </a:r>
                      <a:endParaRPr lang="en-US" sz="195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</a:rPr>
                        <a:t>Dựng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</a:rPr>
                        <a:t>cần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</a:rPr>
                        <a:t>trúc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en-US" sz="2000" b="0" dirty="0">
                          <a:effectLst/>
                        </a:rPr>
                        <a:t>(</a:t>
                      </a:r>
                      <a:r>
                        <a:rPr lang="en-US" sz="2000" b="0" dirty="0" err="1">
                          <a:effectLst/>
                        </a:rPr>
                        <a:t>yết</a:t>
                      </a:r>
                      <a:r>
                        <a:rPr lang="en-US" sz="2000" b="0" dirty="0">
                          <a:effectLst/>
                        </a:rPr>
                        <a:t> can vi </a:t>
                      </a:r>
                      <a:r>
                        <a:rPr lang="en-US" sz="2000" b="0" dirty="0" err="1">
                          <a:effectLst/>
                        </a:rPr>
                        <a:t>kì</a:t>
                      </a:r>
                      <a:r>
                        <a:rPr lang="en-US" sz="2000" b="0" dirty="0">
                          <a:effectLst/>
                        </a:rPr>
                        <a:t>: </a:t>
                      </a:r>
                      <a:r>
                        <a:rPr lang="en-US" sz="2000" b="0" dirty="0" err="1">
                          <a:effectLst/>
                        </a:rPr>
                        <a:t>giơ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cậy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lên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làm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cờ</a:t>
                      </a:r>
                      <a:r>
                        <a:rPr lang="en-US" sz="2000" b="0" dirty="0">
                          <a:effectLst/>
                        </a:rPr>
                        <a:t>; </a:t>
                      </a:r>
                      <a:r>
                        <a:rPr lang="en-US" sz="2000" b="0" dirty="0" err="1">
                          <a:effectLst/>
                        </a:rPr>
                        <a:t>mượn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tích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Hoàng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Sào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lúc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mới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dấy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binh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khởi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nghĩa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không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kịp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làm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cờ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phải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giơ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sào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lên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thay</a:t>
                      </a:r>
                      <a:r>
                        <a:rPr lang="en-US" sz="2000" b="0" dirty="0">
                          <a:effectLst/>
                        </a:rPr>
                        <a:t>; </a:t>
                      </a:r>
                      <a:r>
                        <a:rPr lang="en-US" sz="2000" b="0" dirty="0" err="1">
                          <a:effectLst/>
                        </a:rPr>
                        <a:t>bài</a:t>
                      </a:r>
                      <a:r>
                        <a:rPr lang="en-US" sz="2000" b="0" dirty="0">
                          <a:effectLst/>
                        </a:rPr>
                        <a:t> </a:t>
                      </a:r>
                      <a:r>
                        <a:rPr lang="en-US" sz="2000" b="0" dirty="0" err="1">
                          <a:effectLst/>
                        </a:rPr>
                        <a:t>Quá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Tần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luận</a:t>
                      </a:r>
                      <a:r>
                        <a:rPr lang="en-US" sz="2000" b="0" dirty="0">
                          <a:effectLst/>
                        </a:rPr>
                        <a:t> </a:t>
                      </a:r>
                      <a:r>
                        <a:rPr lang="en-US" sz="2000" b="0" dirty="0" err="1">
                          <a:effectLst/>
                        </a:rPr>
                        <a:t>của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Giả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Nghị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đời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Hán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cũng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có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câu</a:t>
                      </a:r>
                      <a:r>
                        <a:rPr lang="en-US" sz="2000" b="0" dirty="0">
                          <a:effectLst/>
                        </a:rPr>
                        <a:t>: "</a:t>
                      </a:r>
                      <a:r>
                        <a:rPr lang="en-US" sz="2000" b="0" dirty="0" err="1">
                          <a:effectLst/>
                        </a:rPr>
                        <a:t>trảm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mộc</a:t>
                      </a:r>
                      <a:r>
                        <a:rPr lang="en-US" sz="2000" b="0" dirty="0">
                          <a:effectLst/>
                        </a:rPr>
                        <a:t> vi </a:t>
                      </a:r>
                      <a:r>
                        <a:rPr lang="en-US" sz="2000" b="0" dirty="0" err="1">
                          <a:effectLst/>
                        </a:rPr>
                        <a:t>binh</a:t>
                      </a:r>
                      <a:r>
                        <a:rPr lang="en-US" sz="2000" b="0" dirty="0">
                          <a:effectLst/>
                        </a:rPr>
                        <a:t>, </a:t>
                      </a:r>
                      <a:r>
                        <a:rPr lang="en-US" sz="2000" b="0" dirty="0" err="1">
                          <a:effectLst/>
                        </a:rPr>
                        <a:t>yết</a:t>
                      </a:r>
                      <a:r>
                        <a:rPr lang="en-US" sz="2000" b="0" dirty="0">
                          <a:effectLst/>
                        </a:rPr>
                        <a:t> can vi </a:t>
                      </a:r>
                      <a:r>
                        <a:rPr lang="en-US" sz="2000" b="0" dirty="0" err="1">
                          <a:effectLst/>
                        </a:rPr>
                        <a:t>kì</a:t>
                      </a:r>
                      <a:r>
                        <a:rPr lang="en-US" sz="2000" b="0" dirty="0">
                          <a:effectLst/>
                        </a:rPr>
                        <a:t>" (</a:t>
                      </a:r>
                      <a:r>
                        <a:rPr lang="en-US" sz="2000" b="0" dirty="0" err="1">
                          <a:effectLst/>
                        </a:rPr>
                        <a:t>chặt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gỗ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làm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khí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giới</a:t>
                      </a:r>
                      <a:r>
                        <a:rPr lang="en-US" sz="2000" b="0" dirty="0">
                          <a:effectLst/>
                        </a:rPr>
                        <a:t>, </a:t>
                      </a:r>
                      <a:r>
                        <a:rPr lang="en-US" sz="2000" b="0" dirty="0" err="1">
                          <a:effectLst/>
                        </a:rPr>
                        <a:t>giơ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sào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len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làm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cờ</a:t>
                      </a:r>
                      <a:r>
                        <a:rPr lang="en-US" sz="2000" b="0" dirty="0">
                          <a:effectLst/>
                        </a:rPr>
                        <a:t>)).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b="0" dirty="0">
                          <a:effectLst/>
                        </a:rPr>
                        <a:t>Cho </a:t>
                      </a:r>
                      <a:r>
                        <a:rPr lang="en-US" sz="2000" b="0" dirty="0" err="1">
                          <a:effectLst/>
                        </a:rPr>
                        <a:t>thấy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sự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vượt</a:t>
                      </a:r>
                      <a:r>
                        <a:rPr lang="en-US" sz="2000" b="0" dirty="0">
                          <a:effectLst/>
                        </a:rPr>
                        <a:t> qua </a:t>
                      </a:r>
                      <a:r>
                        <a:rPr lang="en-US" sz="2000" b="0" dirty="0" err="1">
                          <a:effectLst/>
                        </a:rPr>
                        <a:t>thiếu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thốn</a:t>
                      </a:r>
                      <a:r>
                        <a:rPr lang="en-US" sz="2000" b="0" dirty="0">
                          <a:effectLst/>
                        </a:rPr>
                        <a:t>, </a:t>
                      </a:r>
                      <a:r>
                        <a:rPr lang="en-US" sz="2000" b="0" dirty="0" err="1">
                          <a:effectLst/>
                        </a:rPr>
                        <a:t>gian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khó</a:t>
                      </a:r>
                      <a:r>
                        <a:rPr lang="en-US" sz="2000" b="0" dirty="0">
                          <a:effectLst/>
                        </a:rPr>
                        <a:t>  </a:t>
                      </a:r>
                      <a:r>
                        <a:rPr lang="en-US" sz="2000" b="0" dirty="0" err="1">
                          <a:effectLst/>
                        </a:rPr>
                        <a:t>và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sự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đoàn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kết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của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nghĩa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quân</a:t>
                      </a:r>
                      <a:r>
                        <a:rPr lang="en-US" sz="2000" b="0" dirty="0">
                          <a:effectLst/>
                        </a:rPr>
                        <a:t> Lam </a:t>
                      </a:r>
                      <a:r>
                        <a:rPr lang="en-US" sz="2000" b="0" dirty="0" err="1">
                          <a:effectLst/>
                        </a:rPr>
                        <a:t>Sơn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8987098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548487"/>
              </p:ext>
            </p:extLst>
          </p:nvPr>
        </p:nvGraphicFramePr>
        <p:xfrm>
          <a:off x="153972" y="4741548"/>
          <a:ext cx="11952401" cy="203339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92620">
                  <a:extLst>
                    <a:ext uri="{9D8B030D-6E8A-4147-A177-3AD203B41FA5}">
                      <a16:colId xmlns:a16="http://schemas.microsoft.com/office/drawing/2014/main" val="630992431"/>
                    </a:ext>
                  </a:extLst>
                </a:gridCol>
                <a:gridCol w="8165433">
                  <a:extLst>
                    <a:ext uri="{9D8B030D-6E8A-4147-A177-3AD203B41FA5}">
                      <a16:colId xmlns:a16="http://schemas.microsoft.com/office/drawing/2014/main" val="2980435357"/>
                    </a:ext>
                  </a:extLst>
                </a:gridCol>
                <a:gridCol w="3094348">
                  <a:extLst>
                    <a:ext uri="{9D8B030D-6E8A-4147-A177-3AD203B41FA5}">
                      <a16:colId xmlns:a16="http://schemas.microsoft.com/office/drawing/2014/main" val="2833449485"/>
                    </a:ext>
                  </a:extLst>
                </a:gridCol>
              </a:tblGrid>
              <a:tr h="203339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b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en-US" sz="2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chén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rượu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ngọt</a:t>
                      </a: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ngào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cụm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sĩ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rượu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ngọt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xuống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khao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quân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điển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xưa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Tấn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Sở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vua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Sở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rượu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ngon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vua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Sở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rượu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xuống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quân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sĩ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đón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Sở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thắng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Tấn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US" sz="2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tướng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binh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Lam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 </a:t>
                      </a:r>
                      <a:r>
                        <a:rPr lang="en-US" sz="21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con.</a:t>
                      </a:r>
                      <a:endParaRPr lang="en-US" sz="2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4145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37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1443</Words>
  <Application>Microsoft Office PowerPoint</Application>
  <PresentationFormat>Widescreen</PresentationFormat>
  <Paragraphs>121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等线</vt:lpstr>
      <vt:lpstr>思源黑体 CN Heavy</vt:lpstr>
      <vt:lpstr>Office Theme</vt:lpstr>
      <vt:lpstr>PowerPoint Presentation</vt:lpstr>
      <vt:lpstr> SỬ DỤNG TỪ HÁN VIỆT </vt:lpstr>
      <vt:lpstr> SỬ DỤNG TỪ HÁN VIỆT </vt:lpstr>
      <vt:lpstr>Bài tập 1. Đọc đoạn trích sau và thực hiện các yêu cầu: </vt:lpstr>
      <vt:lpstr>PowerPoint Presentation</vt:lpstr>
      <vt:lpstr>PowerPoint Presentation</vt:lpstr>
      <vt:lpstr>2. Bài tập 2 </vt:lpstr>
      <vt:lpstr>PowerPoint Presentation</vt:lpstr>
      <vt:lpstr>PowerPoint Presentation</vt:lpstr>
      <vt:lpstr>Bài tập 3: SGK Tr26</vt:lpstr>
      <vt:lpstr>BÀI TẬP 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spppp</dc:creator>
  <cp:lastModifiedBy>spppp</cp:lastModifiedBy>
  <cp:revision>34</cp:revision>
  <dcterms:created xsi:type="dcterms:W3CDTF">2022-08-17T02:29:44Z</dcterms:created>
  <dcterms:modified xsi:type="dcterms:W3CDTF">2022-08-17T07:56:12Z</dcterms:modified>
</cp:coreProperties>
</file>