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9" r:id="rId2"/>
    <p:sldId id="256" r:id="rId3"/>
    <p:sldId id="257" r:id="rId4"/>
    <p:sldId id="260" r:id="rId5"/>
    <p:sldId id="258" r:id="rId6"/>
    <p:sldId id="261" r:id="rId7"/>
    <p:sldId id="269" r:id="rId8"/>
    <p:sldId id="270" r:id="rId9"/>
    <p:sldId id="271" r:id="rId10"/>
    <p:sldId id="273" r:id="rId11"/>
    <p:sldId id="272" r:id="rId12"/>
    <p:sldId id="279" r:id="rId13"/>
    <p:sldId id="278" r:id="rId14"/>
    <p:sldId id="280" r:id="rId15"/>
    <p:sldId id="281" r:id="rId16"/>
    <p:sldId id="277" r:id="rId17"/>
    <p:sldId id="284" r:id="rId18"/>
    <p:sldId id="283" r:id="rId19"/>
    <p:sldId id="285" r:id="rId20"/>
    <p:sldId id="288" r:id="rId21"/>
    <p:sldId id="290" r:id="rId22"/>
    <p:sldId id="291" r:id="rId23"/>
    <p:sldId id="293" r:id="rId24"/>
    <p:sldId id="286" r:id="rId25"/>
    <p:sldId id="294" r:id="rId26"/>
    <p:sldId id="295" r:id="rId27"/>
    <p:sldId id="287" r:id="rId28"/>
    <p:sldId id="296" r:id="rId29"/>
    <p:sldId id="297" r:id="rId30"/>
    <p:sldId id="282" r:id="rId31"/>
    <p:sldId id="276" r:id="rId32"/>
    <p:sldId id="298" r:id="rId33"/>
    <p:sldId id="275"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4660"/>
  </p:normalViewPr>
  <p:slideViewPr>
    <p:cSldViewPr>
      <p:cViewPr>
        <p:scale>
          <a:sx n="60" d="100"/>
          <a:sy n="60" d="100"/>
        </p:scale>
        <p:origin x="-1098"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8/18/2022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0"/>
            <a:ext cx="7772400" cy="1569660"/>
          </a:xfrm>
          <a:prstGeom prst="rect">
            <a:avLst/>
          </a:prstGeom>
          <a:noFill/>
        </p:spPr>
        <p:txBody>
          <a:bodyPr wrap="square" rtlCol="0">
            <a:spAutoFit/>
          </a:bodyPr>
          <a:lstStyle/>
          <a:p>
            <a:pPr algn="ctr"/>
            <a:r>
              <a:rPr lang="en-US" sz="4800" b="1" dirty="0">
                <a:solidFill>
                  <a:schemeClr val="tx2"/>
                </a:solidFill>
                <a:latin typeface="Times New Roman"/>
                <a:ea typeface="Calibri"/>
              </a:rPr>
              <a:t>BÀI 7: </a:t>
            </a:r>
            <a:r>
              <a:rPr lang="vi-VN" sz="4800" b="1" dirty="0">
                <a:solidFill>
                  <a:schemeClr val="tx2"/>
                </a:solidFill>
                <a:latin typeface="Times New Roman"/>
                <a:ea typeface="Verdana"/>
              </a:rPr>
              <a:t>QUYỀN NĂNG CỦA NGƯỜI KỂ CHUYỆN</a:t>
            </a:r>
            <a:endParaRPr lang="vi-VN" sz="4800" dirty="0">
              <a:solidFill>
                <a:schemeClr val="tx2"/>
              </a:solidFill>
            </a:endParaRPr>
          </a:p>
        </p:txBody>
      </p:sp>
    </p:spTree>
    <p:extLst>
      <p:ext uri="{BB962C8B-B14F-4D97-AF65-F5344CB8AC3E}">
        <p14:creationId xmlns:p14="http://schemas.microsoft.com/office/powerpoint/2010/main" val="76650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a:solidFill>
                  <a:prstClr val="black"/>
                </a:solidFill>
                <a:latin typeface="Times New Roman"/>
                <a:ea typeface="Calibri"/>
              </a:rPr>
              <a:t>A. TRI THỨC NGỮ VĂN</a:t>
            </a:r>
            <a:endParaRPr lang="vi-VN" sz="2400" dirty="0">
              <a:solidFill>
                <a:prstClr val="black"/>
              </a:solidFill>
            </a:endParaRPr>
          </a:p>
        </p:txBody>
      </p:sp>
      <p:pic>
        <p:nvPicPr>
          <p:cNvPr id="7" name="Picture 6">
            <a:extLst>
              <a:ext uri="{FF2B5EF4-FFF2-40B4-BE49-F238E27FC236}">
                <a16:creationId xmlns:a16="http://schemas.microsoft.com/office/drawing/2014/main" xmlns="" id="{A41CDFED-D856-40CE-AF47-C721634D25CD}"/>
              </a:ext>
            </a:extLst>
          </p:cNvPr>
          <p:cNvPicPr>
            <a:picLocks noChangeAspect="1"/>
          </p:cNvPicPr>
          <p:nvPr/>
        </p:nvPicPr>
        <p:blipFill>
          <a:blip r:embed="rId2"/>
          <a:stretch>
            <a:fillRect/>
          </a:stretch>
        </p:blipFill>
        <p:spPr>
          <a:xfrm>
            <a:off x="1" y="1489364"/>
            <a:ext cx="9144000" cy="5157887"/>
          </a:xfrm>
          <a:prstGeom prst="rect">
            <a:avLst/>
          </a:prstGeom>
        </p:spPr>
      </p:pic>
      <p:sp>
        <p:nvSpPr>
          <p:cNvPr id="4" name="Rectangle 3"/>
          <p:cNvSpPr/>
          <p:nvPr/>
        </p:nvSpPr>
        <p:spPr>
          <a:xfrm>
            <a:off x="609600" y="2209800"/>
            <a:ext cx="8077200" cy="3879139"/>
          </a:xfrm>
          <a:prstGeom prst="rect">
            <a:avLst/>
          </a:prstGeom>
        </p:spPr>
        <p:txBody>
          <a:bodyPr wrap="square">
            <a:spAutoFit/>
          </a:bodyPr>
          <a:lstStyle/>
          <a:p>
            <a:pPr>
              <a:lnSpc>
                <a:spcPct val="107000"/>
              </a:lnSpc>
              <a:spcAft>
                <a:spcPts val="800"/>
              </a:spcAft>
            </a:pPr>
            <a:r>
              <a:rPr lang="vi-VN" sz="2400" b="1" dirty="0">
                <a:latin typeface="Times New Roman"/>
                <a:ea typeface="Arial"/>
                <a:cs typeface="Times New Roman"/>
              </a:rPr>
              <a:t>2. Cảm hứng chủ đạo </a:t>
            </a:r>
            <a:r>
              <a:rPr lang="vi-VN" sz="2400" dirty="0">
                <a:latin typeface="Times New Roman"/>
                <a:ea typeface="Arial"/>
                <a:cs typeface="Times New Roman"/>
              </a:rPr>
              <a:t>của một tác phẩm văn học là tình cảm, thái độ được thể hiện xuyên suốt tác phẩm đối với những vấn đề cuộc sống được nêu ra. </a:t>
            </a:r>
            <a:endParaRPr lang="vi-VN" sz="2400" dirty="0">
              <a:latin typeface="Calibri"/>
              <a:ea typeface="Calibri"/>
              <a:cs typeface="Times New Roman"/>
            </a:endParaRPr>
          </a:p>
          <a:p>
            <a:pPr algn="just">
              <a:lnSpc>
                <a:spcPct val="107000"/>
              </a:lnSpc>
              <a:spcAft>
                <a:spcPts val="800"/>
              </a:spcAft>
            </a:pPr>
            <a:r>
              <a:rPr lang="vi-VN" sz="2400" b="1" dirty="0">
                <a:latin typeface="Times New Roman"/>
                <a:ea typeface="Arial"/>
                <a:cs typeface="Times New Roman"/>
              </a:rPr>
              <a:t>3. Biện pháp chêm xen và biện pháp liệt kê</a:t>
            </a:r>
            <a:endParaRPr lang="vi-VN" sz="2400" dirty="0">
              <a:latin typeface="Calibri"/>
              <a:ea typeface="Calibri"/>
              <a:cs typeface="Times New Roman"/>
            </a:endParaRPr>
          </a:p>
          <a:p>
            <a:pPr algn="just">
              <a:lnSpc>
                <a:spcPct val="107000"/>
              </a:lnSpc>
              <a:spcAft>
                <a:spcPts val="800"/>
              </a:spcAft>
            </a:pPr>
            <a:r>
              <a:rPr lang="vi-VN" sz="2400" dirty="0">
                <a:latin typeface="Times New Roman"/>
                <a:ea typeface="Arial"/>
                <a:cs typeface="Times New Roman"/>
              </a:rPr>
              <a:t>- Chêm xen trước hết là một thao tác trong tạo câu;còn có tính chất của một biện pháp tu từ.</a:t>
            </a:r>
            <a:endParaRPr lang="vi-VN" sz="2400" dirty="0">
              <a:latin typeface="Calibri"/>
              <a:ea typeface="Calibri"/>
              <a:cs typeface="Times New Roman"/>
            </a:endParaRPr>
          </a:p>
          <a:p>
            <a:r>
              <a:rPr lang="vi-VN" sz="2400" dirty="0">
                <a:latin typeface="Times New Roman"/>
                <a:ea typeface="Arial"/>
              </a:rPr>
              <a:t>- Liệt kê là trình bày một chuỗi các yếu tố cùng loại nhằm cung cấp thông tin đầy đủ, chi tiết về một đối tượng được nói đến trong câu hoặc trong đoạn.</a:t>
            </a:r>
            <a:endParaRPr lang="vi-VN" sz="2400" dirty="0"/>
          </a:p>
        </p:txBody>
      </p:sp>
    </p:spTree>
    <p:extLst>
      <p:ext uri="{BB962C8B-B14F-4D97-AF65-F5344CB8AC3E}">
        <p14:creationId xmlns:p14="http://schemas.microsoft.com/office/powerpoint/2010/main" val="31999223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4" name="Vertical Scroll 3"/>
          <p:cNvSpPr/>
          <p:nvPr/>
        </p:nvSpPr>
        <p:spPr>
          <a:xfrm>
            <a:off x="3924300" y="746821"/>
            <a:ext cx="3124200" cy="2209800"/>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rgbClr val="C00000"/>
                </a:solidFill>
                <a:latin typeface="Times New Roman" pitchFamily="18" charset="0"/>
                <a:ea typeface="Calibri"/>
                <a:cs typeface="Times New Roman" pitchFamily="18" charset="0"/>
              </a:rPr>
              <a:t>I.Tìm </a:t>
            </a:r>
            <a:r>
              <a:rPr lang="vi-VN" sz="2400" b="1" dirty="0">
                <a:solidFill>
                  <a:srgbClr val="C00000"/>
                </a:solidFill>
                <a:latin typeface="Times New Roman" pitchFamily="18" charset="0"/>
                <a:ea typeface="Calibri"/>
                <a:cs typeface="Times New Roman" pitchFamily="18" charset="0"/>
              </a:rPr>
              <a:t>hiểu chung</a:t>
            </a:r>
            <a:endParaRPr lang="vi-VN" sz="2400" dirty="0">
              <a:solidFill>
                <a:srgbClr val="C00000"/>
              </a:solidFill>
              <a:latin typeface="Times New Roman" pitchFamily="18" charset="0"/>
              <a:ea typeface="Calibri"/>
              <a:cs typeface="Times New Roman" pitchFamily="18" charset="0"/>
            </a:endParaRPr>
          </a:p>
          <a:p>
            <a:pPr algn="just"/>
            <a:r>
              <a:rPr lang="vi-VN" sz="2400" b="1" dirty="0" smtClean="0">
                <a:solidFill>
                  <a:srgbClr val="C00000"/>
                </a:solidFill>
                <a:latin typeface="Times New Roman" pitchFamily="18" charset="0"/>
                <a:ea typeface="Calibri"/>
                <a:cs typeface="Times New Roman" pitchFamily="18" charset="0"/>
              </a:rPr>
              <a:t>       1. Tác giả</a:t>
            </a:r>
          </a:p>
          <a:p>
            <a:pPr algn="just"/>
            <a:r>
              <a:rPr lang="vi-VN" sz="2400" b="1" dirty="0" smtClean="0">
                <a:solidFill>
                  <a:srgbClr val="C00000"/>
                </a:solidFill>
                <a:latin typeface="Times New Roman" pitchFamily="18" charset="0"/>
                <a:ea typeface="Calibri"/>
                <a:cs typeface="Times New Roman" pitchFamily="18" charset="0"/>
              </a:rPr>
              <a:t>       2. Tác phẩm</a:t>
            </a:r>
            <a:endParaRPr lang="vi-VN" sz="2400" dirty="0">
              <a:solidFill>
                <a:srgbClr val="C00000"/>
              </a:solidFill>
              <a:effectLst/>
              <a:latin typeface="Times New Roman" pitchFamily="18" charset="0"/>
              <a:ea typeface="Calibri"/>
              <a:cs typeface="Times New Roman" pitchFamily="18" charset="0"/>
            </a:endParaRPr>
          </a:p>
        </p:txBody>
      </p:sp>
      <p:sp>
        <p:nvSpPr>
          <p:cNvPr id="5" name="TextBox 4"/>
          <p:cNvSpPr txBox="1"/>
          <p:nvPr/>
        </p:nvSpPr>
        <p:spPr>
          <a:xfrm>
            <a:off x="304800" y="2590800"/>
            <a:ext cx="8686800" cy="1569660"/>
          </a:xfrm>
          <a:prstGeom prst="rect">
            <a:avLst/>
          </a:prstGeom>
          <a:noFill/>
        </p:spPr>
        <p:txBody>
          <a:bodyPr wrap="square" rtlCol="0">
            <a:spAutoFit/>
          </a:bodyPr>
          <a:lstStyle/>
          <a:p>
            <a:pPr algn="just"/>
            <a:r>
              <a:rPr lang="vi-VN" sz="2400" b="1" dirty="0">
                <a:solidFill>
                  <a:srgbClr val="1F4E79"/>
                </a:solidFill>
                <a:latin typeface="Times New Roman"/>
                <a:ea typeface="Calibri"/>
                <a:cs typeface="Times New Roman"/>
              </a:rPr>
              <a:t>Nhiệm vụ 1:</a:t>
            </a:r>
            <a:endParaRPr lang="vi-VN" sz="2400" dirty="0">
              <a:latin typeface="Calibri"/>
              <a:ea typeface="Calibri"/>
              <a:cs typeface="Times New Roman"/>
            </a:endParaRPr>
          </a:p>
          <a:p>
            <a:pPr indent="180340" algn="just"/>
            <a:r>
              <a:rPr lang="en-US" sz="2400" dirty="0" smtClean="0">
                <a:latin typeface="Times New Roman"/>
                <a:ea typeface="Arial"/>
                <a:cs typeface="Times New Roman"/>
              </a:rPr>
              <a:t>- </a:t>
            </a:r>
            <a:r>
              <a:rPr lang="en-US" sz="2400" dirty="0">
                <a:latin typeface="Times New Roman"/>
                <a:ea typeface="Arial"/>
                <a:cs typeface="Times New Roman"/>
              </a:rPr>
              <a:t>Đ</a:t>
            </a:r>
            <a:r>
              <a:rPr lang="vi-VN" sz="2400" dirty="0">
                <a:latin typeface="Times New Roman"/>
                <a:ea typeface="Arial"/>
                <a:cs typeface="Times New Roman"/>
              </a:rPr>
              <a:t>ọc  phần giới thiệu khái quát về nhà văn Vích-to Huy-gô </a:t>
            </a:r>
            <a:endParaRPr lang="vi-VN" sz="2400" dirty="0">
              <a:latin typeface="Calibri"/>
              <a:ea typeface="Calibri"/>
              <a:cs typeface="Times New Roman"/>
            </a:endParaRPr>
          </a:p>
          <a:p>
            <a:pPr indent="180340" algn="just"/>
            <a:r>
              <a:rPr lang="en-US" sz="2400" dirty="0">
                <a:latin typeface="Times New Roman"/>
                <a:ea typeface="Arial"/>
                <a:cs typeface="Times New Roman"/>
              </a:rPr>
              <a:t>- Qua  </a:t>
            </a:r>
            <a:r>
              <a:rPr lang="en-US" sz="2400" dirty="0" err="1">
                <a:latin typeface="Times New Roman"/>
                <a:ea typeface="Arial"/>
                <a:cs typeface="Times New Roman"/>
              </a:rPr>
              <a:t>tìm</a:t>
            </a:r>
            <a:r>
              <a:rPr lang="en-US" sz="2400" dirty="0">
                <a:latin typeface="Times New Roman"/>
                <a:ea typeface="Arial"/>
                <a:cs typeface="Times New Roman"/>
              </a:rPr>
              <a:t> </a:t>
            </a:r>
            <a:r>
              <a:rPr lang="en-US" sz="2400" dirty="0" err="1">
                <a:latin typeface="Times New Roman"/>
                <a:ea typeface="Arial"/>
                <a:cs typeface="Times New Roman"/>
              </a:rPr>
              <a:t>hiểu</a:t>
            </a:r>
            <a:r>
              <a:rPr lang="en-US" sz="2400" dirty="0">
                <a:latin typeface="Times New Roman"/>
                <a:ea typeface="Arial"/>
                <a:cs typeface="Times New Roman"/>
              </a:rPr>
              <a:t>, </a:t>
            </a:r>
            <a:r>
              <a:rPr lang="en-US" sz="2400" dirty="0" err="1">
                <a:latin typeface="Times New Roman"/>
                <a:ea typeface="Arial"/>
                <a:cs typeface="Times New Roman"/>
              </a:rPr>
              <a:t>sưu</a:t>
            </a:r>
            <a:r>
              <a:rPr lang="en-US" sz="2400" dirty="0">
                <a:latin typeface="Times New Roman"/>
                <a:ea typeface="Arial"/>
                <a:cs typeface="Times New Roman"/>
              </a:rPr>
              <a:t> </a:t>
            </a:r>
            <a:r>
              <a:rPr lang="en-US" sz="2400" dirty="0" err="1">
                <a:latin typeface="Times New Roman"/>
                <a:ea typeface="Arial"/>
                <a:cs typeface="Times New Roman"/>
              </a:rPr>
              <a:t>tầm</a:t>
            </a:r>
            <a:r>
              <a:rPr lang="en-US" sz="2400" dirty="0">
                <a:latin typeface="Times New Roman"/>
                <a:ea typeface="Arial"/>
                <a:cs typeface="Times New Roman"/>
              </a:rPr>
              <a:t> </a:t>
            </a:r>
            <a:r>
              <a:rPr lang="en-US" sz="2400" dirty="0" err="1">
                <a:latin typeface="Times New Roman"/>
                <a:ea typeface="Arial"/>
                <a:cs typeface="Times New Roman"/>
              </a:rPr>
              <a:t>các</a:t>
            </a:r>
            <a:r>
              <a:rPr lang="en-US" sz="2400" dirty="0">
                <a:latin typeface="Times New Roman"/>
                <a:ea typeface="Arial"/>
                <a:cs typeface="Times New Roman"/>
              </a:rPr>
              <a:t> </a:t>
            </a:r>
            <a:r>
              <a:rPr lang="en-US" sz="2400" dirty="0" err="1">
                <a:latin typeface="Times New Roman"/>
                <a:ea typeface="Arial"/>
                <a:cs typeface="Times New Roman"/>
              </a:rPr>
              <a:t>tài</a:t>
            </a:r>
            <a:r>
              <a:rPr lang="en-US" sz="2400" dirty="0">
                <a:latin typeface="Times New Roman"/>
                <a:ea typeface="Arial"/>
                <a:cs typeface="Times New Roman"/>
              </a:rPr>
              <a:t> </a:t>
            </a:r>
            <a:r>
              <a:rPr lang="en-US" sz="2400" dirty="0" err="1">
                <a:latin typeface="Times New Roman"/>
                <a:ea typeface="Arial"/>
                <a:cs typeface="Times New Roman"/>
              </a:rPr>
              <a:t>liệu</a:t>
            </a:r>
            <a:r>
              <a:rPr lang="en-US" sz="2400" dirty="0">
                <a:latin typeface="Times New Roman"/>
                <a:ea typeface="Arial"/>
                <a:cs typeface="Times New Roman"/>
              </a:rPr>
              <a:t> </a:t>
            </a:r>
            <a:r>
              <a:rPr lang="en-US" sz="2400" dirty="0" err="1">
                <a:latin typeface="Times New Roman"/>
                <a:ea typeface="Arial"/>
                <a:cs typeface="Times New Roman"/>
              </a:rPr>
              <a:t>về</a:t>
            </a:r>
            <a:r>
              <a:rPr lang="en-US" sz="2400" dirty="0">
                <a:latin typeface="Times New Roman"/>
                <a:ea typeface="Arial"/>
                <a:cs typeface="Times New Roman"/>
              </a:rPr>
              <a:t> </a:t>
            </a:r>
            <a:r>
              <a:rPr lang="en-US" sz="2400" dirty="0" err="1">
                <a:latin typeface="Times New Roman"/>
                <a:ea typeface="Arial"/>
                <a:cs typeface="Times New Roman"/>
              </a:rPr>
              <a:t>Vich</a:t>
            </a:r>
            <a:r>
              <a:rPr lang="en-US" sz="2400" dirty="0">
                <a:latin typeface="Times New Roman"/>
                <a:ea typeface="Arial"/>
                <a:cs typeface="Times New Roman"/>
              </a:rPr>
              <a:t>-to </a:t>
            </a:r>
            <a:r>
              <a:rPr lang="en-US" sz="2400" dirty="0" err="1">
                <a:latin typeface="Times New Roman"/>
                <a:ea typeface="Arial"/>
                <a:cs typeface="Times New Roman"/>
              </a:rPr>
              <a:t>Huy-gô</a:t>
            </a:r>
            <a:r>
              <a:rPr lang="en-US" sz="2400" dirty="0">
                <a:latin typeface="Times New Roman"/>
                <a:ea typeface="Arial"/>
                <a:cs typeface="Times New Roman"/>
              </a:rPr>
              <a:t>, </a:t>
            </a:r>
            <a:r>
              <a:rPr lang="en-US" sz="2400" dirty="0" err="1">
                <a:latin typeface="Times New Roman"/>
                <a:ea typeface="Arial"/>
                <a:cs typeface="Times New Roman"/>
              </a:rPr>
              <a:t>hãy</a:t>
            </a:r>
            <a:r>
              <a:rPr lang="en-US" sz="2400" dirty="0">
                <a:latin typeface="Times New Roman"/>
                <a:ea typeface="Arial"/>
                <a:cs typeface="Times New Roman"/>
              </a:rPr>
              <a:t> </a:t>
            </a:r>
            <a:r>
              <a:rPr lang="en-US" sz="2400" dirty="0" err="1">
                <a:latin typeface="Times New Roman"/>
                <a:ea typeface="Arial"/>
                <a:cs typeface="Times New Roman"/>
              </a:rPr>
              <a:t>khái</a:t>
            </a:r>
            <a:r>
              <a:rPr lang="en-US" sz="2400" dirty="0">
                <a:latin typeface="Times New Roman"/>
                <a:ea typeface="Arial"/>
                <a:cs typeface="Times New Roman"/>
              </a:rPr>
              <a:t> </a:t>
            </a:r>
            <a:r>
              <a:rPr lang="en-US" sz="2400" dirty="0" err="1">
                <a:latin typeface="Times New Roman"/>
                <a:ea typeface="Arial"/>
                <a:cs typeface="Times New Roman"/>
              </a:rPr>
              <a:t>quát</a:t>
            </a:r>
            <a:r>
              <a:rPr lang="vi-VN" sz="2400" dirty="0">
                <a:latin typeface="Times New Roman"/>
                <a:ea typeface="Arial"/>
                <a:cs typeface="Times New Roman"/>
              </a:rPr>
              <a:t> một số thông tin cơ bản về tác giả.</a:t>
            </a:r>
            <a:endParaRPr lang="vi-VN" sz="2400" dirty="0">
              <a:effectLst/>
              <a:latin typeface="Calibri"/>
              <a:ea typeface="Calibri"/>
              <a:cs typeface="Times New Roman"/>
            </a:endParaRPr>
          </a:p>
        </p:txBody>
      </p:sp>
      <p:sp>
        <p:nvSpPr>
          <p:cNvPr id="6" name="TextBox 5"/>
          <p:cNvSpPr txBox="1"/>
          <p:nvPr/>
        </p:nvSpPr>
        <p:spPr>
          <a:xfrm>
            <a:off x="381000" y="4343400"/>
            <a:ext cx="8610600" cy="1569660"/>
          </a:xfrm>
          <a:prstGeom prst="rect">
            <a:avLst/>
          </a:prstGeom>
          <a:noFill/>
        </p:spPr>
        <p:txBody>
          <a:bodyPr wrap="square" rtlCol="0">
            <a:spAutoFit/>
          </a:bodyPr>
          <a:lstStyle/>
          <a:p>
            <a:pPr algn="just"/>
            <a:r>
              <a:rPr lang="vi-VN" sz="2400" b="1" dirty="0">
                <a:solidFill>
                  <a:srgbClr val="C00000"/>
                </a:solidFill>
                <a:latin typeface="Times New Roman"/>
                <a:ea typeface="Calibri"/>
                <a:cs typeface="Times New Roman"/>
              </a:rPr>
              <a:t>Nhiệm vụ 2:</a:t>
            </a:r>
            <a:endParaRPr lang="vi-VN" sz="2400" dirty="0">
              <a:solidFill>
                <a:srgbClr val="C00000"/>
              </a:solidFill>
              <a:latin typeface="Calibri"/>
              <a:ea typeface="Calibri"/>
              <a:cs typeface="Times New Roman"/>
            </a:endParaRPr>
          </a:p>
          <a:p>
            <a:pPr algn="just"/>
            <a:r>
              <a:rPr lang="vi-VN" sz="2400" dirty="0" smtClean="0">
                <a:solidFill>
                  <a:srgbClr val="C00000"/>
                </a:solidFill>
                <a:latin typeface="Times New Roman"/>
                <a:ea typeface="Arial"/>
                <a:cs typeface="Times New Roman"/>
              </a:rPr>
              <a:t>- </a:t>
            </a:r>
            <a:r>
              <a:rPr lang="vi-VN" sz="2400" dirty="0">
                <a:solidFill>
                  <a:srgbClr val="C00000"/>
                </a:solidFill>
                <a:latin typeface="Times New Roman"/>
                <a:ea typeface="Arial"/>
                <a:cs typeface="Times New Roman"/>
              </a:rPr>
              <a:t>HS đọc phần tóm tắt tác phẩm, nêu xuất xứ, hoàn cảnh sáng tác</a:t>
            </a:r>
            <a:endParaRPr lang="vi-VN" sz="2400" dirty="0">
              <a:solidFill>
                <a:srgbClr val="C00000"/>
              </a:solidFill>
              <a:latin typeface="Calibri"/>
              <a:ea typeface="Calibri"/>
              <a:cs typeface="Times New Roman"/>
            </a:endParaRPr>
          </a:p>
          <a:p>
            <a:pPr algn="just"/>
            <a:r>
              <a:rPr lang="vi-VN" sz="2400" dirty="0">
                <a:solidFill>
                  <a:srgbClr val="C00000"/>
                </a:solidFill>
                <a:latin typeface="Times New Roman"/>
                <a:ea typeface="Arial"/>
                <a:cs typeface="Times New Roman"/>
              </a:rPr>
              <a:t>- Xác định vị trí của đoạn trích, nội dung bao trùm, tầm vóc, giá trị của tác phẩm</a:t>
            </a:r>
            <a:r>
              <a:rPr lang="vi-VN" dirty="0">
                <a:latin typeface="Times New Roman"/>
                <a:ea typeface="Arial"/>
                <a:cs typeface="Times New Roman"/>
              </a:rPr>
              <a:t>.</a:t>
            </a:r>
            <a:endParaRPr lang="vi-VN" sz="1400" dirty="0">
              <a:effectLst/>
              <a:latin typeface="Calibri"/>
              <a:ea typeface="Calibri"/>
              <a:cs typeface="Times New Roman"/>
            </a:endParaRPr>
          </a:p>
        </p:txBody>
      </p:sp>
    </p:spTree>
    <p:extLst>
      <p:ext uri="{BB962C8B-B14F-4D97-AF65-F5344CB8AC3E}">
        <p14:creationId xmlns:p14="http://schemas.microsoft.com/office/powerpoint/2010/main" val="367487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4" name="Vertical Scroll 3"/>
          <p:cNvSpPr/>
          <p:nvPr/>
        </p:nvSpPr>
        <p:spPr>
          <a:xfrm>
            <a:off x="3924300" y="746821"/>
            <a:ext cx="3124200" cy="2209800"/>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rgbClr val="C00000"/>
                </a:solidFill>
                <a:latin typeface="Times New Roman" pitchFamily="18" charset="0"/>
                <a:ea typeface="Calibri"/>
                <a:cs typeface="Times New Roman" pitchFamily="18" charset="0"/>
              </a:rPr>
              <a:t>I.Tìm </a:t>
            </a:r>
            <a:r>
              <a:rPr lang="vi-VN" sz="2400" b="1" dirty="0">
                <a:solidFill>
                  <a:srgbClr val="C00000"/>
                </a:solidFill>
                <a:latin typeface="Times New Roman" pitchFamily="18" charset="0"/>
                <a:ea typeface="Calibri"/>
                <a:cs typeface="Times New Roman" pitchFamily="18" charset="0"/>
              </a:rPr>
              <a:t>hiểu chung</a:t>
            </a:r>
            <a:endParaRPr lang="vi-VN" sz="2400" dirty="0">
              <a:solidFill>
                <a:srgbClr val="C00000"/>
              </a:solidFill>
              <a:latin typeface="Times New Roman" pitchFamily="18" charset="0"/>
              <a:ea typeface="Calibri"/>
              <a:cs typeface="Times New Roman" pitchFamily="18" charset="0"/>
            </a:endParaRPr>
          </a:p>
          <a:p>
            <a:pPr algn="just"/>
            <a:r>
              <a:rPr lang="vi-VN" sz="2400" b="1" dirty="0" smtClean="0">
                <a:solidFill>
                  <a:srgbClr val="C00000"/>
                </a:solidFill>
                <a:latin typeface="Times New Roman" pitchFamily="18" charset="0"/>
                <a:ea typeface="Calibri"/>
                <a:cs typeface="Times New Roman" pitchFamily="18" charset="0"/>
              </a:rPr>
              <a:t>       1. Tác giả</a:t>
            </a:r>
          </a:p>
          <a:p>
            <a:pPr algn="just"/>
            <a:r>
              <a:rPr lang="vi-VN" sz="2400" b="1" dirty="0" smtClean="0">
                <a:solidFill>
                  <a:srgbClr val="C00000"/>
                </a:solidFill>
                <a:latin typeface="Times New Roman" pitchFamily="18" charset="0"/>
                <a:ea typeface="Calibri"/>
                <a:cs typeface="Times New Roman" pitchFamily="18" charset="0"/>
              </a:rPr>
              <a:t>       2. Tác phẩm</a:t>
            </a:r>
            <a:endParaRPr lang="vi-VN" sz="2400" dirty="0">
              <a:solidFill>
                <a:srgbClr val="C00000"/>
              </a:solidFill>
              <a:latin typeface="Times New Roman" pitchFamily="18" charset="0"/>
              <a:ea typeface="Calibri"/>
              <a:cs typeface="Times New Roman" pitchFamily="18" charset="0"/>
            </a:endParaRPr>
          </a:p>
        </p:txBody>
      </p:sp>
      <p:pic>
        <p:nvPicPr>
          <p:cNvPr id="7" name="Picture 6" descr="adele_hugo-2"/>
          <p:cNvPicPr/>
          <p:nvPr/>
        </p:nvPicPr>
        <p:blipFill>
          <a:blip r:embed="rId2"/>
          <a:srcRect/>
          <a:stretch>
            <a:fillRect/>
          </a:stretch>
        </p:blipFill>
        <p:spPr bwMode="auto">
          <a:xfrm>
            <a:off x="152401" y="2667000"/>
            <a:ext cx="2743200" cy="3505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hugoportrait"/>
          <p:cNvPicPr/>
          <p:nvPr/>
        </p:nvPicPr>
        <p:blipFill>
          <a:blip r:embed="rId3">
            <a:lum bright="12000"/>
          </a:blip>
          <a:srcRect l="15430" t="6172" r="21449" b="12346"/>
          <a:stretch>
            <a:fillRect/>
          </a:stretch>
        </p:blipFill>
        <p:spPr bwMode="auto">
          <a:xfrm>
            <a:off x="3581400" y="2956620"/>
            <a:ext cx="2971800" cy="321557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300px-10_Francs_Victor_Hugo"/>
          <p:cNvPicPr/>
          <p:nvPr/>
        </p:nvPicPr>
        <p:blipFill>
          <a:blip r:embed="rId4">
            <a:lum bright="6000"/>
            <a:extLst>
              <a:ext uri="{28A0092B-C50C-407E-A947-70E740481C1C}">
                <a14:useLocalDpi xmlns:a14="http://schemas.microsoft.com/office/drawing/2010/main" val="0"/>
              </a:ext>
            </a:extLst>
          </a:blip>
          <a:srcRect b="53334"/>
          <a:stretch>
            <a:fillRect/>
          </a:stretch>
        </p:blipFill>
        <p:spPr bwMode="auto">
          <a:xfrm>
            <a:off x="6858000" y="1145232"/>
            <a:ext cx="2438400" cy="3121968"/>
          </a:xfrm>
          <a:prstGeom prst="rect">
            <a:avLst/>
          </a:prstGeom>
          <a:noFill/>
          <a:ln>
            <a:noFill/>
          </a:ln>
          <a:extLst/>
        </p:spPr>
      </p:pic>
      <p:sp>
        <p:nvSpPr>
          <p:cNvPr id="10" name="TextBox 9"/>
          <p:cNvSpPr txBox="1"/>
          <p:nvPr/>
        </p:nvSpPr>
        <p:spPr>
          <a:xfrm>
            <a:off x="1371600" y="6172200"/>
            <a:ext cx="6858000" cy="461665"/>
          </a:xfrm>
          <a:prstGeom prst="rect">
            <a:avLst/>
          </a:prstGeom>
          <a:noFill/>
        </p:spPr>
        <p:txBody>
          <a:bodyPr wrap="square" rtlCol="0">
            <a:spAutoFit/>
          </a:bodyPr>
          <a:lstStyle/>
          <a:p>
            <a:pPr algn="ctr"/>
            <a:r>
              <a:rPr lang="en-US" sz="2400" b="1" i="1" dirty="0" err="1">
                <a:latin typeface="Times New Roman"/>
                <a:ea typeface="Calibri"/>
              </a:rPr>
              <a:t>Vich</a:t>
            </a:r>
            <a:r>
              <a:rPr lang="en-US" sz="2400" b="1" i="1" dirty="0">
                <a:latin typeface="Times New Roman"/>
                <a:ea typeface="Calibri"/>
              </a:rPr>
              <a:t>-to </a:t>
            </a:r>
            <a:r>
              <a:rPr lang="en-US" sz="2400" b="1" i="1" dirty="0" err="1">
                <a:latin typeface="Times New Roman"/>
                <a:ea typeface="Calibri"/>
              </a:rPr>
              <a:t>Huy</a:t>
            </a:r>
            <a:r>
              <a:rPr lang="en-US" sz="2400" b="1" i="1" dirty="0">
                <a:latin typeface="Times New Roman"/>
                <a:ea typeface="Calibri"/>
              </a:rPr>
              <a:t>-go </a:t>
            </a:r>
            <a:r>
              <a:rPr lang="en-US" sz="2400" b="1" i="1" dirty="0" err="1">
                <a:latin typeface="Times New Roman"/>
                <a:ea typeface="Calibri"/>
              </a:rPr>
              <a:t>cùng</a:t>
            </a:r>
            <a:r>
              <a:rPr lang="en-US" sz="2400" b="1" i="1" dirty="0">
                <a:latin typeface="Times New Roman"/>
                <a:ea typeface="Calibri"/>
              </a:rPr>
              <a:t> </a:t>
            </a:r>
            <a:r>
              <a:rPr lang="en-US" sz="2400" b="1" i="1" dirty="0" err="1">
                <a:latin typeface="Times New Roman"/>
                <a:ea typeface="Calibri"/>
              </a:rPr>
              <a:t>vợ</a:t>
            </a:r>
            <a:r>
              <a:rPr lang="en-US" sz="2400" b="1" i="1" dirty="0">
                <a:latin typeface="Times New Roman"/>
                <a:ea typeface="Calibri"/>
              </a:rPr>
              <a:t> </a:t>
            </a:r>
            <a:r>
              <a:rPr lang="en-US" sz="2400" b="1" i="1" dirty="0" err="1">
                <a:latin typeface="Times New Roman"/>
                <a:ea typeface="Calibri"/>
              </a:rPr>
              <a:t>và</a:t>
            </a:r>
            <a:r>
              <a:rPr lang="en-US" sz="2400" b="1" i="1" dirty="0">
                <a:latin typeface="Times New Roman"/>
                <a:ea typeface="Calibri"/>
              </a:rPr>
              <a:t> con </a:t>
            </a:r>
            <a:r>
              <a:rPr lang="en-US" sz="2400" b="1" i="1" dirty="0" err="1">
                <a:latin typeface="Times New Roman"/>
                <a:ea typeface="Calibri"/>
              </a:rPr>
              <a:t>gái</a:t>
            </a:r>
            <a:endParaRPr lang="vi-VN" sz="2400" b="1" i="1" dirty="0"/>
          </a:p>
        </p:txBody>
      </p:sp>
    </p:spTree>
    <p:extLst>
      <p:ext uri="{BB962C8B-B14F-4D97-AF65-F5344CB8AC3E}">
        <p14:creationId xmlns:p14="http://schemas.microsoft.com/office/powerpoint/2010/main" val="332467713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4" name="Vertical Scroll 3"/>
          <p:cNvSpPr/>
          <p:nvPr/>
        </p:nvSpPr>
        <p:spPr>
          <a:xfrm>
            <a:off x="3924300" y="746821"/>
            <a:ext cx="3124200" cy="2209800"/>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rgbClr val="C00000"/>
                </a:solidFill>
                <a:latin typeface="Times New Roman" pitchFamily="18" charset="0"/>
                <a:ea typeface="Calibri"/>
                <a:cs typeface="Times New Roman" pitchFamily="18" charset="0"/>
              </a:rPr>
              <a:t>I.Tìm </a:t>
            </a:r>
            <a:r>
              <a:rPr lang="vi-VN" sz="2400" b="1" dirty="0">
                <a:solidFill>
                  <a:srgbClr val="C00000"/>
                </a:solidFill>
                <a:latin typeface="Times New Roman" pitchFamily="18" charset="0"/>
                <a:ea typeface="Calibri"/>
                <a:cs typeface="Times New Roman" pitchFamily="18" charset="0"/>
              </a:rPr>
              <a:t>hiểu chung</a:t>
            </a:r>
            <a:endParaRPr lang="vi-VN" sz="2400" dirty="0">
              <a:solidFill>
                <a:srgbClr val="C00000"/>
              </a:solidFill>
              <a:latin typeface="Times New Roman" pitchFamily="18" charset="0"/>
              <a:ea typeface="Calibri"/>
              <a:cs typeface="Times New Roman" pitchFamily="18" charset="0"/>
            </a:endParaRPr>
          </a:p>
          <a:p>
            <a:pPr algn="just"/>
            <a:r>
              <a:rPr lang="vi-VN" sz="2400" b="1" dirty="0" smtClean="0">
                <a:solidFill>
                  <a:srgbClr val="C00000"/>
                </a:solidFill>
                <a:latin typeface="Times New Roman" pitchFamily="18" charset="0"/>
                <a:ea typeface="Calibri"/>
                <a:cs typeface="Times New Roman" pitchFamily="18" charset="0"/>
              </a:rPr>
              <a:t>       1. Tác giả</a:t>
            </a:r>
          </a:p>
          <a:p>
            <a:pPr algn="just"/>
            <a:r>
              <a:rPr lang="vi-VN" sz="2400" b="1" dirty="0" smtClean="0">
                <a:solidFill>
                  <a:srgbClr val="C00000"/>
                </a:solidFill>
                <a:latin typeface="Times New Roman" pitchFamily="18" charset="0"/>
                <a:ea typeface="Calibri"/>
                <a:cs typeface="Times New Roman" pitchFamily="18" charset="0"/>
              </a:rPr>
              <a:t>       2. Tác phẩm</a:t>
            </a:r>
            <a:endParaRPr lang="vi-VN" sz="2400" dirty="0">
              <a:solidFill>
                <a:srgbClr val="C00000"/>
              </a:solidFill>
              <a:latin typeface="Times New Roman" pitchFamily="18" charset="0"/>
              <a:ea typeface="Calibri"/>
              <a:cs typeface="Times New Roman" pitchFamily="18" charset="0"/>
            </a:endParaRPr>
          </a:p>
        </p:txBody>
      </p:sp>
      <p:pic>
        <p:nvPicPr>
          <p:cNvPr id="7" name="Picture 6" descr="dam tang Victor Hugo"/>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0" y="1851721"/>
            <a:ext cx="4114800" cy="2644079"/>
          </a:xfrm>
          <a:prstGeom prst="rect">
            <a:avLst/>
          </a:prstGeom>
          <a:noFill/>
          <a:ln>
            <a:noFill/>
          </a:ln>
          <a:extLst/>
        </p:spPr>
      </p:pic>
      <p:pic>
        <p:nvPicPr>
          <p:cNvPr id="8" name="Picture 7" descr="funeral of victor hugo"/>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4343401" y="2956620"/>
            <a:ext cx="4800600" cy="3520379"/>
          </a:xfrm>
          <a:prstGeom prst="rect">
            <a:avLst/>
          </a:prstGeom>
          <a:noFill/>
          <a:ln>
            <a:noFill/>
          </a:ln>
          <a:extLst/>
        </p:spPr>
      </p:pic>
      <p:sp>
        <p:nvSpPr>
          <p:cNvPr id="9" name="TextBox 8"/>
          <p:cNvSpPr txBox="1"/>
          <p:nvPr/>
        </p:nvSpPr>
        <p:spPr>
          <a:xfrm>
            <a:off x="152400" y="4876800"/>
            <a:ext cx="3962400" cy="1200329"/>
          </a:xfrm>
          <a:prstGeom prst="rect">
            <a:avLst/>
          </a:prstGeom>
          <a:noFill/>
        </p:spPr>
        <p:txBody>
          <a:bodyPr wrap="square" rtlCol="0">
            <a:spAutoFit/>
          </a:bodyPr>
          <a:lstStyle/>
          <a:p>
            <a:r>
              <a:rPr lang="en-US" sz="2400" b="1" i="1" dirty="0" err="1">
                <a:latin typeface="Times New Roman"/>
                <a:ea typeface="Calibri"/>
              </a:rPr>
              <a:t>Đám</a:t>
            </a:r>
            <a:r>
              <a:rPr lang="en-US" sz="2400" b="1" i="1" dirty="0">
                <a:latin typeface="Times New Roman"/>
                <a:ea typeface="Calibri"/>
              </a:rPr>
              <a:t> tang </a:t>
            </a:r>
            <a:r>
              <a:rPr lang="en-US" sz="2400" b="1" i="1" dirty="0" err="1">
                <a:latin typeface="Times New Roman"/>
                <a:ea typeface="Calibri"/>
              </a:rPr>
              <a:t>của</a:t>
            </a:r>
            <a:r>
              <a:rPr lang="en-US" sz="2400" b="1" i="1" dirty="0">
                <a:latin typeface="Times New Roman"/>
                <a:ea typeface="Calibri"/>
              </a:rPr>
              <a:t> </a:t>
            </a:r>
            <a:r>
              <a:rPr lang="en-US" sz="2400" b="1" i="1" dirty="0" err="1">
                <a:latin typeface="Times New Roman"/>
                <a:ea typeface="Calibri"/>
              </a:rPr>
              <a:t>V.Huy-gô</a:t>
            </a:r>
            <a:r>
              <a:rPr lang="en-US" sz="2400" b="1" i="1" dirty="0">
                <a:latin typeface="Times New Roman"/>
                <a:ea typeface="Calibri"/>
              </a:rPr>
              <a:t>, </a:t>
            </a:r>
            <a:r>
              <a:rPr lang="en-US" sz="2400" b="1" i="1" dirty="0" err="1">
                <a:latin typeface="Times New Roman"/>
                <a:ea typeface="Calibri"/>
              </a:rPr>
              <a:t>nhà</a:t>
            </a:r>
            <a:r>
              <a:rPr lang="en-US" sz="2400" b="1" i="1" dirty="0">
                <a:latin typeface="Times New Roman"/>
                <a:ea typeface="Calibri"/>
              </a:rPr>
              <a:t> </a:t>
            </a:r>
            <a:r>
              <a:rPr lang="en-US" sz="2400" b="1" i="1" dirty="0" err="1">
                <a:latin typeface="Times New Roman"/>
                <a:ea typeface="Calibri"/>
              </a:rPr>
              <a:t>văn</a:t>
            </a:r>
            <a:r>
              <a:rPr lang="en-US" sz="2400" b="1" i="1" dirty="0">
                <a:latin typeface="Times New Roman"/>
                <a:ea typeface="Calibri"/>
              </a:rPr>
              <a:t> </a:t>
            </a:r>
            <a:r>
              <a:rPr lang="en-US" sz="2400" b="1" i="1" dirty="0" err="1">
                <a:latin typeface="Times New Roman"/>
                <a:ea typeface="Calibri"/>
              </a:rPr>
              <a:t>đầu</a:t>
            </a:r>
            <a:r>
              <a:rPr lang="en-US" sz="2400" b="1" i="1" dirty="0">
                <a:latin typeface="Times New Roman"/>
                <a:ea typeface="Calibri"/>
              </a:rPr>
              <a:t> </a:t>
            </a:r>
            <a:r>
              <a:rPr lang="en-US" sz="2400" b="1" i="1" dirty="0" err="1">
                <a:latin typeface="Times New Roman"/>
                <a:ea typeface="Calibri"/>
              </a:rPr>
              <a:t>tiên</a:t>
            </a:r>
            <a:r>
              <a:rPr lang="en-US" sz="2400" b="1" i="1" dirty="0">
                <a:latin typeface="Times New Roman"/>
                <a:ea typeface="Calibri"/>
              </a:rPr>
              <a:t> </a:t>
            </a:r>
            <a:r>
              <a:rPr lang="en-US" sz="2400" b="1" i="1" dirty="0" err="1">
                <a:latin typeface="Times New Roman"/>
                <a:ea typeface="Calibri"/>
              </a:rPr>
              <a:t>được</a:t>
            </a:r>
            <a:r>
              <a:rPr lang="en-US" sz="2400" b="1" i="1" dirty="0">
                <a:latin typeface="Times New Roman"/>
                <a:ea typeface="Calibri"/>
              </a:rPr>
              <a:t> </a:t>
            </a:r>
            <a:r>
              <a:rPr lang="en-US" sz="2400" b="1" i="1" dirty="0" err="1">
                <a:latin typeface="Times New Roman"/>
                <a:ea typeface="Calibri"/>
              </a:rPr>
              <a:t>chôn</a:t>
            </a:r>
            <a:r>
              <a:rPr lang="en-US" sz="2400" b="1" i="1" dirty="0">
                <a:latin typeface="Times New Roman"/>
                <a:ea typeface="Calibri"/>
              </a:rPr>
              <a:t> </a:t>
            </a:r>
            <a:r>
              <a:rPr lang="en-US" sz="2400" b="1" i="1" dirty="0" err="1">
                <a:latin typeface="Times New Roman"/>
                <a:ea typeface="Calibri"/>
              </a:rPr>
              <a:t>cất</a:t>
            </a:r>
            <a:r>
              <a:rPr lang="en-US" sz="2400" b="1" i="1" dirty="0">
                <a:latin typeface="Times New Roman"/>
                <a:ea typeface="Calibri"/>
              </a:rPr>
              <a:t> </a:t>
            </a:r>
            <a:r>
              <a:rPr lang="en-US" sz="2400" b="1" i="1" dirty="0" err="1">
                <a:latin typeface="Times New Roman"/>
                <a:ea typeface="Calibri"/>
              </a:rPr>
              <a:t>trong</a:t>
            </a:r>
            <a:r>
              <a:rPr lang="en-US" sz="2400" b="1" i="1" dirty="0">
                <a:latin typeface="Times New Roman"/>
                <a:ea typeface="Calibri"/>
              </a:rPr>
              <a:t> </a:t>
            </a:r>
            <a:r>
              <a:rPr lang="en-US" sz="2400" b="1" i="1" dirty="0" err="1">
                <a:latin typeface="Times New Roman"/>
                <a:ea typeface="Calibri"/>
              </a:rPr>
              <a:t>hầm</a:t>
            </a:r>
            <a:r>
              <a:rPr lang="en-US" sz="2400" b="1" i="1" dirty="0">
                <a:latin typeface="Times New Roman"/>
                <a:ea typeface="Calibri"/>
              </a:rPr>
              <a:t> </a:t>
            </a:r>
            <a:r>
              <a:rPr lang="en-US" sz="2400" b="1" i="1" dirty="0" err="1">
                <a:latin typeface="Times New Roman"/>
                <a:ea typeface="Calibri"/>
              </a:rPr>
              <a:t>mộ</a:t>
            </a:r>
            <a:r>
              <a:rPr lang="en-US" sz="2400" b="1" i="1" dirty="0">
                <a:latin typeface="Times New Roman"/>
                <a:ea typeface="Calibri"/>
              </a:rPr>
              <a:t> </a:t>
            </a:r>
            <a:r>
              <a:rPr lang="en-US" sz="2400" b="1" i="1" dirty="0" err="1">
                <a:latin typeface="Times New Roman"/>
                <a:ea typeface="Calibri"/>
              </a:rPr>
              <a:t>Păng-tê-ông</a:t>
            </a:r>
            <a:endParaRPr lang="vi-VN" sz="2400" b="1" i="1" dirty="0"/>
          </a:p>
        </p:txBody>
      </p:sp>
    </p:spTree>
    <p:extLst>
      <p:ext uri="{BB962C8B-B14F-4D97-AF65-F5344CB8AC3E}">
        <p14:creationId xmlns:p14="http://schemas.microsoft.com/office/powerpoint/2010/main" val="332467713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4" name="Vertical Scroll 3"/>
          <p:cNvSpPr/>
          <p:nvPr/>
        </p:nvSpPr>
        <p:spPr>
          <a:xfrm>
            <a:off x="4114800" y="1145232"/>
            <a:ext cx="3124200" cy="76199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400" b="1" dirty="0" smtClean="0">
              <a:solidFill>
                <a:srgbClr val="C00000"/>
              </a:solidFill>
              <a:latin typeface="Times New Roman" pitchFamily="18" charset="0"/>
              <a:ea typeface="Calibri"/>
              <a:cs typeface="Times New Roman" pitchFamily="18" charset="0"/>
            </a:endParaRPr>
          </a:p>
          <a:p>
            <a:pPr algn="just"/>
            <a:r>
              <a:rPr lang="vi-VN" sz="2400" b="1" dirty="0" smtClean="0">
                <a:solidFill>
                  <a:srgbClr val="C00000"/>
                </a:solidFill>
                <a:latin typeface="Times New Roman" pitchFamily="18" charset="0"/>
                <a:ea typeface="Calibri"/>
                <a:cs typeface="Times New Roman" pitchFamily="18" charset="0"/>
              </a:rPr>
              <a:t>I.Tìm </a:t>
            </a:r>
            <a:r>
              <a:rPr lang="vi-VN" sz="2400" b="1" dirty="0">
                <a:solidFill>
                  <a:srgbClr val="C00000"/>
                </a:solidFill>
                <a:latin typeface="Times New Roman" pitchFamily="18" charset="0"/>
                <a:ea typeface="Calibri"/>
                <a:cs typeface="Times New Roman" pitchFamily="18" charset="0"/>
              </a:rPr>
              <a:t>hiểu chung</a:t>
            </a:r>
            <a:endParaRPr lang="vi-VN" sz="2400" dirty="0">
              <a:solidFill>
                <a:srgbClr val="C00000"/>
              </a:solidFill>
              <a:latin typeface="Times New Roman" pitchFamily="18" charset="0"/>
              <a:ea typeface="Calibri"/>
              <a:cs typeface="Times New Roman" pitchFamily="18" charset="0"/>
            </a:endParaRPr>
          </a:p>
          <a:p>
            <a:pPr algn="just"/>
            <a:r>
              <a:rPr lang="vi-VN" sz="2400" b="1" dirty="0" smtClean="0">
                <a:solidFill>
                  <a:srgbClr val="C00000"/>
                </a:solidFill>
                <a:latin typeface="Times New Roman" pitchFamily="18" charset="0"/>
                <a:ea typeface="Calibri"/>
                <a:cs typeface="Times New Roman" pitchFamily="18" charset="0"/>
              </a:rPr>
              <a:t>       </a:t>
            </a:r>
            <a:endParaRPr lang="vi-VN" sz="2400" dirty="0">
              <a:solidFill>
                <a:srgbClr val="C00000"/>
              </a:solidFill>
              <a:latin typeface="Times New Roman" pitchFamily="18" charset="0"/>
              <a:ea typeface="Calibri"/>
              <a:cs typeface="Times New Roman" pitchFamily="18" charset="0"/>
            </a:endParaRPr>
          </a:p>
        </p:txBody>
      </p:sp>
      <p:sp>
        <p:nvSpPr>
          <p:cNvPr id="5" name="TextBox 4"/>
          <p:cNvSpPr txBox="1"/>
          <p:nvPr/>
        </p:nvSpPr>
        <p:spPr>
          <a:xfrm>
            <a:off x="27709" y="1676400"/>
            <a:ext cx="8991600" cy="4708981"/>
          </a:xfrm>
          <a:prstGeom prst="rect">
            <a:avLst/>
          </a:prstGeom>
          <a:noFill/>
        </p:spPr>
        <p:txBody>
          <a:bodyPr wrap="square" rtlCol="0">
            <a:spAutoFit/>
          </a:bodyPr>
          <a:lstStyle/>
          <a:p>
            <a:pPr algn="just"/>
            <a:r>
              <a:rPr lang="vi-VN" sz="2000" b="1" dirty="0">
                <a:latin typeface="Times New Roman"/>
                <a:ea typeface="Calibri"/>
                <a:cs typeface="Times New Roman"/>
              </a:rPr>
              <a:t>1. Tác giả</a:t>
            </a:r>
            <a:endParaRPr lang="vi-VN" sz="2000" dirty="0">
              <a:latin typeface="Calibri"/>
              <a:ea typeface="Calibri"/>
              <a:cs typeface="Times New Roman"/>
            </a:endParaRPr>
          </a:p>
          <a:p>
            <a:r>
              <a:rPr lang="vi-VN" sz="2000" dirty="0">
                <a:latin typeface="Times New Roman"/>
                <a:ea typeface="Calibri"/>
              </a:rPr>
              <a:t>- Cuộc đời:</a:t>
            </a:r>
            <a:br>
              <a:rPr lang="vi-VN" sz="2000" dirty="0">
                <a:latin typeface="Times New Roman"/>
                <a:ea typeface="Calibri"/>
              </a:rPr>
            </a:br>
            <a:r>
              <a:rPr lang="vi-VN" sz="2000" dirty="0">
                <a:latin typeface="Times New Roman"/>
                <a:ea typeface="Calibri"/>
              </a:rPr>
              <a:t>+ Ông sống trong một thời đại nước Pháp đầy bão tố rối ren về chính trị, mâu thuẫn chất chồng</a:t>
            </a:r>
            <a:br>
              <a:rPr lang="vi-VN" sz="2000" dirty="0">
                <a:latin typeface="Times New Roman"/>
                <a:ea typeface="Calibri"/>
              </a:rPr>
            </a:br>
            <a:r>
              <a:rPr lang="vi-VN" sz="2000" dirty="0">
                <a:latin typeface="Times New Roman"/>
                <a:ea typeface="Calibri"/>
              </a:rPr>
              <a:t>+ Gia đình của ông vô cùng phức tạp và mâu thuẫn lẫn nhau trong khi cha là người chiến sĩ trẻ thì mẹ lại là người ủng hộ cho phái bảo hoàng</a:t>
            </a:r>
            <a:br>
              <a:rPr lang="vi-VN" sz="2000" dirty="0">
                <a:latin typeface="Times New Roman"/>
                <a:ea typeface="Calibri"/>
              </a:rPr>
            </a:br>
            <a:r>
              <a:rPr lang="vi-VN" sz="2000" dirty="0">
                <a:latin typeface="Times New Roman"/>
                <a:ea typeface="Calibri"/>
              </a:rPr>
              <a:t>+ Ông là một nhà cách mạng có tư tiến bộ và lỗi lạc</a:t>
            </a:r>
            <a:br>
              <a:rPr lang="vi-VN" sz="2000" dirty="0">
                <a:latin typeface="Times New Roman"/>
                <a:ea typeface="Calibri"/>
              </a:rPr>
            </a:br>
            <a:r>
              <a:rPr lang="vi-VN" sz="2000" dirty="0">
                <a:latin typeface="Times New Roman"/>
                <a:ea typeface="Calibri"/>
              </a:rPr>
              <a:t>+ Con người ông mang một niềm khát khao tự do và trái tim tràn đầy yêu thương</a:t>
            </a:r>
            <a:br>
              <a:rPr lang="vi-VN" sz="2000" dirty="0">
                <a:latin typeface="Times New Roman"/>
                <a:ea typeface="Calibri"/>
              </a:rPr>
            </a:br>
            <a:r>
              <a:rPr lang="vi-VN" sz="2000" dirty="0">
                <a:latin typeface="Times New Roman"/>
                <a:ea typeface="Calibri"/>
              </a:rPr>
              <a:t>–    Sự nghiệp</a:t>
            </a:r>
            <a:br>
              <a:rPr lang="vi-VN" sz="2000" dirty="0">
                <a:latin typeface="Times New Roman"/>
                <a:ea typeface="Calibri"/>
              </a:rPr>
            </a:br>
            <a:r>
              <a:rPr lang="vi-VN" sz="2000" dirty="0">
                <a:latin typeface="Times New Roman"/>
                <a:ea typeface="Calibri"/>
              </a:rPr>
              <a:t>+ Ông là một trong những nhà văn tiêu biểu ở pháp ở thế kỉ XIX</a:t>
            </a:r>
            <a:br>
              <a:rPr lang="vi-VN" sz="2000" dirty="0">
                <a:latin typeface="Times New Roman"/>
                <a:ea typeface="Calibri"/>
              </a:rPr>
            </a:br>
            <a:r>
              <a:rPr lang="vi-VN" sz="2000" dirty="0">
                <a:latin typeface="Times New Roman"/>
                <a:ea typeface="Calibri"/>
              </a:rPr>
              <a:t>+ Ở lĩnh vực nào ông cũng hái được thành công và vinh dự khi được người đời gọi là “thần đồng thơ ca”, “người khổng lồ” và “một thiên tài sáng tạo”</a:t>
            </a:r>
            <a:br>
              <a:rPr lang="vi-VN" sz="2000" dirty="0">
                <a:latin typeface="Times New Roman"/>
                <a:ea typeface="Calibri"/>
              </a:rPr>
            </a:br>
            <a:r>
              <a:rPr lang="vi-VN" sz="2000" dirty="0">
                <a:latin typeface="Times New Roman"/>
                <a:ea typeface="Calibri"/>
              </a:rPr>
              <a:t>+ Phong cách sáng tác hướng ngòi bút vào những người khốn khổ, phát hiện những mâu thuẫn của xã hội và giải quyết trên nguyên tắc tình thương. Là nhà văn tiêu biểu của chủ nghĩa lãng mạn không tưởng</a:t>
            </a:r>
            <a:endParaRPr lang="vi-VN" sz="2000" dirty="0"/>
          </a:p>
        </p:txBody>
      </p:sp>
    </p:spTree>
    <p:extLst>
      <p:ext uri="{BB962C8B-B14F-4D97-AF65-F5344CB8AC3E}">
        <p14:creationId xmlns:p14="http://schemas.microsoft.com/office/powerpoint/2010/main" val="199636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4" name="Vertical Scroll 3"/>
          <p:cNvSpPr/>
          <p:nvPr/>
        </p:nvSpPr>
        <p:spPr>
          <a:xfrm>
            <a:off x="4114800" y="1145232"/>
            <a:ext cx="3124200" cy="76199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400" b="1" dirty="0" smtClean="0">
              <a:solidFill>
                <a:srgbClr val="C00000"/>
              </a:solidFill>
              <a:latin typeface="Times New Roman" pitchFamily="18" charset="0"/>
              <a:ea typeface="Calibri"/>
              <a:cs typeface="Times New Roman" pitchFamily="18" charset="0"/>
            </a:endParaRPr>
          </a:p>
          <a:p>
            <a:pPr algn="just"/>
            <a:r>
              <a:rPr lang="vi-VN" sz="2400" b="1" dirty="0" smtClean="0">
                <a:solidFill>
                  <a:srgbClr val="C00000"/>
                </a:solidFill>
                <a:latin typeface="Times New Roman" pitchFamily="18" charset="0"/>
                <a:ea typeface="Calibri"/>
                <a:cs typeface="Times New Roman" pitchFamily="18" charset="0"/>
              </a:rPr>
              <a:t>I.Tìm </a:t>
            </a:r>
            <a:r>
              <a:rPr lang="vi-VN" sz="2400" b="1" dirty="0">
                <a:solidFill>
                  <a:srgbClr val="C00000"/>
                </a:solidFill>
                <a:latin typeface="Times New Roman" pitchFamily="18" charset="0"/>
                <a:ea typeface="Calibri"/>
                <a:cs typeface="Times New Roman" pitchFamily="18" charset="0"/>
              </a:rPr>
              <a:t>hiểu chung</a:t>
            </a:r>
            <a:endParaRPr lang="vi-VN" sz="2400" dirty="0">
              <a:solidFill>
                <a:srgbClr val="C00000"/>
              </a:solidFill>
              <a:latin typeface="Times New Roman" pitchFamily="18" charset="0"/>
              <a:ea typeface="Calibri"/>
              <a:cs typeface="Times New Roman" pitchFamily="18" charset="0"/>
            </a:endParaRPr>
          </a:p>
          <a:p>
            <a:pPr algn="just"/>
            <a:r>
              <a:rPr lang="vi-VN" sz="2400" b="1" dirty="0" smtClean="0">
                <a:solidFill>
                  <a:srgbClr val="C00000"/>
                </a:solidFill>
                <a:latin typeface="Times New Roman" pitchFamily="18" charset="0"/>
                <a:ea typeface="Calibri"/>
                <a:cs typeface="Times New Roman" pitchFamily="18" charset="0"/>
              </a:rPr>
              <a:t>       </a:t>
            </a:r>
            <a:endParaRPr lang="vi-VN" sz="2400" dirty="0">
              <a:solidFill>
                <a:srgbClr val="C00000"/>
              </a:solidFill>
              <a:latin typeface="Times New Roman" pitchFamily="18" charset="0"/>
              <a:ea typeface="Calibri"/>
              <a:cs typeface="Times New Roman" pitchFamily="18" charset="0"/>
            </a:endParaRPr>
          </a:p>
        </p:txBody>
      </p:sp>
      <p:sp>
        <p:nvSpPr>
          <p:cNvPr id="6" name="TextBox 5"/>
          <p:cNvSpPr txBox="1"/>
          <p:nvPr/>
        </p:nvSpPr>
        <p:spPr>
          <a:xfrm>
            <a:off x="0" y="2133600"/>
            <a:ext cx="8991600" cy="4524315"/>
          </a:xfrm>
          <a:prstGeom prst="rect">
            <a:avLst/>
          </a:prstGeom>
          <a:noFill/>
        </p:spPr>
        <p:txBody>
          <a:bodyPr wrap="square" rtlCol="0">
            <a:spAutoFit/>
          </a:bodyPr>
          <a:lstStyle/>
          <a:p>
            <a:pPr>
              <a:spcAft>
                <a:spcPts val="0"/>
              </a:spcAft>
            </a:pPr>
            <a:r>
              <a:rPr lang="vi-VN" sz="2400" b="1" dirty="0">
                <a:latin typeface="Times New Roman"/>
                <a:ea typeface="Times New Roman"/>
              </a:rPr>
              <a:t>2. Tác phẩm</a:t>
            </a:r>
            <a:endParaRPr lang="vi-VN" sz="2400" dirty="0">
              <a:latin typeface="Times New Roman"/>
              <a:ea typeface="Times New Roman"/>
            </a:endParaRPr>
          </a:p>
          <a:p>
            <a:pPr marL="30480" marR="30480" algn="just">
              <a:spcAft>
                <a:spcPts val="0"/>
              </a:spcAft>
            </a:pPr>
            <a:r>
              <a:rPr lang="vi-VN" sz="2400" b="1" dirty="0" smtClean="0">
                <a:solidFill>
                  <a:srgbClr val="000000"/>
                </a:solidFill>
                <a:latin typeface="Times New Roman"/>
                <a:ea typeface="Times New Roman"/>
              </a:rPr>
              <a:t>a. </a:t>
            </a:r>
            <a:r>
              <a:rPr lang="vi-VN" sz="2400" b="1" dirty="0">
                <a:solidFill>
                  <a:srgbClr val="000000"/>
                </a:solidFill>
                <a:latin typeface="Times New Roman"/>
                <a:ea typeface="Times New Roman"/>
              </a:rPr>
              <a:t>Xuất xứ:</a:t>
            </a:r>
            <a:endParaRPr lang="vi-VN" sz="2400" dirty="0">
              <a:latin typeface="Times New Roman"/>
              <a:ea typeface="Times New Roman"/>
            </a:endParaRPr>
          </a:p>
          <a:p>
            <a:pPr marL="30480" marR="30480" algn="just">
              <a:spcAft>
                <a:spcPts val="0"/>
              </a:spcAft>
            </a:pPr>
            <a:r>
              <a:rPr lang="vi-VN" sz="2400" dirty="0">
                <a:solidFill>
                  <a:srgbClr val="000000"/>
                </a:solidFill>
                <a:latin typeface="Times New Roman"/>
                <a:ea typeface="Times New Roman"/>
              </a:rPr>
              <a:t>- </a:t>
            </a:r>
            <a:r>
              <a:rPr lang="vi-VN" sz="2400" i="1" dirty="0">
                <a:solidFill>
                  <a:srgbClr val="000000"/>
                </a:solidFill>
                <a:latin typeface="Times New Roman"/>
                <a:ea typeface="Times New Roman"/>
              </a:rPr>
              <a:t>Người cầm quyền khôi phục uy quyền"</a:t>
            </a:r>
            <a:r>
              <a:rPr lang="vi-VN" sz="2400" dirty="0">
                <a:solidFill>
                  <a:srgbClr val="000000"/>
                </a:solidFill>
                <a:latin typeface="Times New Roman"/>
                <a:ea typeface="Times New Roman"/>
              </a:rPr>
              <a:t> được trích trong tiểu thuyết lãng mạn nổi tiếng </a:t>
            </a:r>
            <a:r>
              <a:rPr lang="vi-VN" sz="2400" i="1" dirty="0">
                <a:solidFill>
                  <a:srgbClr val="000000"/>
                </a:solidFill>
                <a:latin typeface="Times New Roman"/>
                <a:ea typeface="Times New Roman"/>
              </a:rPr>
              <a:t>"Những người khốn khổ".</a:t>
            </a:r>
            <a:endParaRPr lang="vi-VN" sz="2400" dirty="0">
              <a:latin typeface="Times New Roman"/>
              <a:ea typeface="Times New Roman"/>
            </a:endParaRPr>
          </a:p>
          <a:p>
            <a:pPr marL="30480" marR="30480" algn="just">
              <a:spcAft>
                <a:spcPts val="0"/>
              </a:spcAft>
            </a:pPr>
            <a:r>
              <a:rPr lang="vi-VN" sz="2400" b="1" dirty="0" smtClean="0">
                <a:solidFill>
                  <a:srgbClr val="000000"/>
                </a:solidFill>
                <a:latin typeface="Times New Roman"/>
                <a:ea typeface="Times New Roman"/>
              </a:rPr>
              <a:t>b. </a:t>
            </a:r>
            <a:r>
              <a:rPr lang="vi-VN" sz="2400" b="1" dirty="0">
                <a:solidFill>
                  <a:srgbClr val="000000"/>
                </a:solidFill>
                <a:latin typeface="Times New Roman"/>
                <a:ea typeface="Times New Roman"/>
              </a:rPr>
              <a:t>Hoàn cảnh sáng tác</a:t>
            </a:r>
            <a:endParaRPr lang="vi-VN" sz="2400" dirty="0">
              <a:latin typeface="Times New Roman"/>
              <a:ea typeface="Times New Roman"/>
            </a:endParaRPr>
          </a:p>
          <a:p>
            <a:pPr marL="30480" marR="30480" algn="just">
              <a:spcAft>
                <a:spcPts val="0"/>
              </a:spcAft>
            </a:pPr>
            <a:r>
              <a:rPr lang="vi-VN" sz="2400" dirty="0">
                <a:solidFill>
                  <a:srgbClr val="000000"/>
                </a:solidFill>
                <a:latin typeface="Times New Roman"/>
                <a:ea typeface="Times New Roman"/>
              </a:rPr>
              <a:t>+ Ngay từ 1829,V.Huy-gô đã có ý định viết một cuốn tiểu thuyết về người tù khổ sai. Sau năm 1830 Huy-gô đặc biệt chú ý đến các vấn đề xã hội (phong trào đấu tranh của nhân dân lao động, những bất công xã hội, sự sa đoạ của con người). Huy-gô bắt tay vào việc sưu tầm tài liệu và bắt đầu viết bộ tiểu thuyết này vào năm 1840, thoạt đầu gọi là </a:t>
            </a:r>
            <a:r>
              <a:rPr lang="vi-VN" sz="2400" i="1" dirty="0">
                <a:solidFill>
                  <a:srgbClr val="000000"/>
                </a:solidFill>
                <a:latin typeface="Times New Roman"/>
                <a:ea typeface="Times New Roman"/>
              </a:rPr>
              <a:t>“Những cảnh cùng khổ” </a:t>
            </a:r>
            <a:r>
              <a:rPr lang="vi-VN" sz="2400" dirty="0">
                <a:solidFill>
                  <a:srgbClr val="000000"/>
                </a:solidFill>
                <a:latin typeface="Times New Roman"/>
                <a:ea typeface="Times New Roman"/>
              </a:rPr>
              <a:t>và hoàn thành vào năm 1861.</a:t>
            </a:r>
            <a:endParaRPr lang="vi-VN" sz="2400" dirty="0">
              <a:latin typeface="Times New Roman"/>
              <a:ea typeface="Times New Roman"/>
            </a:endParaRPr>
          </a:p>
          <a:p>
            <a:pPr marL="30480" marR="30480" algn="just">
              <a:spcAft>
                <a:spcPts val="0"/>
              </a:spcAft>
            </a:pPr>
            <a:r>
              <a:rPr lang="vi-VN" sz="2400" dirty="0">
                <a:solidFill>
                  <a:srgbClr val="000000"/>
                </a:solidFill>
                <a:latin typeface="Times New Roman"/>
                <a:ea typeface="Times New Roman"/>
              </a:rPr>
              <a:t>+ Được xuất bản năm 1862.</a:t>
            </a:r>
            <a:endParaRPr lang="vi-VN" sz="2400" dirty="0">
              <a:effectLst/>
              <a:latin typeface="Times New Roman"/>
              <a:ea typeface="Times New Roman"/>
            </a:endParaRPr>
          </a:p>
        </p:txBody>
      </p:sp>
    </p:spTree>
    <p:extLst>
      <p:ext uri="{BB962C8B-B14F-4D97-AF65-F5344CB8AC3E}">
        <p14:creationId xmlns:p14="http://schemas.microsoft.com/office/powerpoint/2010/main" val="26489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4" name="Rectangle 3"/>
          <p:cNvSpPr/>
          <p:nvPr/>
        </p:nvSpPr>
        <p:spPr>
          <a:xfrm>
            <a:off x="1485900" y="1676400"/>
            <a:ext cx="7581900" cy="4227696"/>
          </a:xfrm>
          <a:prstGeom prst="rect">
            <a:avLst/>
          </a:prstGeom>
        </p:spPr>
        <p:txBody>
          <a:bodyPr wrap="square">
            <a:spAutoFit/>
          </a:bodyPr>
          <a:lstStyle/>
          <a:p>
            <a:pPr algn="just">
              <a:lnSpc>
                <a:spcPct val="107000"/>
              </a:lnSpc>
              <a:spcAft>
                <a:spcPts val="800"/>
              </a:spcAft>
            </a:pPr>
            <a:r>
              <a:rPr lang="vi-VN" sz="2800" b="1" dirty="0" smtClean="0">
                <a:solidFill>
                  <a:srgbClr val="B0000C"/>
                </a:solidFill>
                <a:latin typeface="Times New Roman"/>
                <a:ea typeface="Calibri"/>
                <a:cs typeface="Times New Roman"/>
              </a:rPr>
              <a:t>Đọc văn bản theo vai</a:t>
            </a:r>
          </a:p>
          <a:p>
            <a:pPr marL="342900" indent="-342900" algn="just">
              <a:lnSpc>
                <a:spcPct val="107000"/>
              </a:lnSpc>
              <a:spcAft>
                <a:spcPts val="800"/>
              </a:spcAft>
              <a:buFontTx/>
              <a:buChar char="-"/>
            </a:pPr>
            <a:r>
              <a:rPr lang="vi-VN" sz="2400" dirty="0" smtClean="0">
                <a:latin typeface="Times New Roman"/>
                <a:ea typeface="Calibri"/>
                <a:cs typeface="Times New Roman"/>
              </a:rPr>
              <a:t>Đọc </a:t>
            </a:r>
            <a:r>
              <a:rPr lang="vi-VN" sz="2400" dirty="0">
                <a:latin typeface="Times New Roman"/>
                <a:ea typeface="Calibri"/>
                <a:cs typeface="Times New Roman"/>
              </a:rPr>
              <a:t>nối tiếp </a:t>
            </a:r>
            <a:r>
              <a:rPr lang="vi-VN" sz="2400" dirty="0" smtClean="0">
                <a:latin typeface="Times New Roman"/>
                <a:ea typeface="Calibri"/>
                <a:cs typeface="Times New Roman"/>
              </a:rPr>
              <a:t>VB</a:t>
            </a:r>
          </a:p>
          <a:p>
            <a:pPr marL="342900" indent="-342900" algn="just">
              <a:lnSpc>
                <a:spcPct val="107000"/>
              </a:lnSpc>
              <a:spcAft>
                <a:spcPts val="800"/>
              </a:spcAft>
              <a:buFontTx/>
              <a:buChar char="-"/>
            </a:pPr>
            <a:r>
              <a:rPr lang="vi-VN" sz="2400" dirty="0" smtClean="0">
                <a:latin typeface="Times New Roman"/>
                <a:ea typeface="Arial"/>
                <a:cs typeface="Times New Roman"/>
              </a:rPr>
              <a:t>Đọc </a:t>
            </a:r>
            <a:r>
              <a:rPr lang="vi-VN" sz="2400" dirty="0">
                <a:latin typeface="Times New Roman"/>
                <a:ea typeface="Arial"/>
                <a:cs typeface="Times New Roman"/>
              </a:rPr>
              <a:t>biểu cảm được lời kể chuyện; làm rõ được hoàn cảnh, vị thế, tính cách từng nhân vật, cách thể hiện uy quyền khác nhau giữa nhân vật Giăng Van-giăng và Gia-ve qua lời đối thoại.</a:t>
            </a:r>
            <a:endParaRPr lang="vi-VN" sz="2400" dirty="0">
              <a:latin typeface="Calibri"/>
              <a:ea typeface="Calibri"/>
              <a:cs typeface="Times New Roman"/>
            </a:endParaRPr>
          </a:p>
          <a:p>
            <a:pPr algn="just">
              <a:lnSpc>
                <a:spcPct val="107000"/>
              </a:lnSpc>
              <a:spcAft>
                <a:spcPts val="800"/>
              </a:spcAft>
            </a:pPr>
            <a:r>
              <a:rPr lang="vi-VN" sz="2400" dirty="0">
                <a:latin typeface="Times New Roman"/>
                <a:ea typeface="Calibri"/>
                <a:cs typeface="Times New Roman"/>
              </a:rPr>
              <a:t>- Ghi chú các thẻ ở các box bên phải VB.</a:t>
            </a:r>
            <a:endParaRPr lang="vi-VN" sz="2400" dirty="0">
              <a:latin typeface="Calibri"/>
              <a:ea typeface="Calibri"/>
              <a:cs typeface="Times New Roman"/>
            </a:endParaRPr>
          </a:p>
          <a:p>
            <a:pPr algn="just">
              <a:lnSpc>
                <a:spcPct val="107000"/>
              </a:lnSpc>
              <a:spcAft>
                <a:spcPts val="800"/>
              </a:spcAft>
            </a:pPr>
            <a:r>
              <a:rPr lang="vi-VN" sz="2400" dirty="0">
                <a:latin typeface="Times New Roman"/>
                <a:ea typeface="Calibri"/>
                <a:cs typeface="Times New Roman"/>
              </a:rPr>
              <a:t>- Xác định bố cục văn bản căn cứ vào nội dung</a:t>
            </a:r>
            <a:endParaRPr lang="vi-VN" sz="2400" dirty="0">
              <a:latin typeface="Calibri"/>
              <a:ea typeface="Calibri"/>
              <a:cs typeface="Times New Roman"/>
            </a:endParaRPr>
          </a:p>
          <a:p>
            <a:pPr algn="just">
              <a:lnSpc>
                <a:spcPct val="107000"/>
              </a:lnSpc>
              <a:spcAft>
                <a:spcPts val="800"/>
              </a:spcAft>
            </a:pPr>
            <a:endParaRPr lang="vi-VN" sz="2400" dirty="0">
              <a:effectLst/>
              <a:latin typeface="Calibri"/>
              <a:ea typeface="Calibri"/>
              <a:cs typeface="Times New Roman"/>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Tree>
    <p:extLst>
      <p:ext uri="{BB962C8B-B14F-4D97-AF65-F5344CB8AC3E}">
        <p14:creationId xmlns:p14="http://schemas.microsoft.com/office/powerpoint/2010/main" val="273903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4" name="TextBox 3"/>
          <p:cNvSpPr txBox="1"/>
          <p:nvPr/>
        </p:nvSpPr>
        <p:spPr>
          <a:xfrm>
            <a:off x="1447800" y="1600200"/>
            <a:ext cx="7467600" cy="5142177"/>
          </a:xfrm>
          <a:prstGeom prst="rect">
            <a:avLst/>
          </a:prstGeom>
          <a:noFill/>
        </p:spPr>
        <p:txBody>
          <a:bodyPr wrap="square" rtlCol="0">
            <a:spAutoFit/>
          </a:bodyPr>
          <a:lstStyle/>
          <a:p>
            <a:pPr algn="just">
              <a:lnSpc>
                <a:spcPct val="107000"/>
              </a:lnSpc>
              <a:spcAft>
                <a:spcPts val="800"/>
              </a:spcAft>
            </a:pPr>
            <a:r>
              <a:rPr lang="vi-VN" sz="2400" b="1" dirty="0">
                <a:latin typeface="Times New Roman"/>
                <a:ea typeface="Calibri"/>
                <a:cs typeface="Times New Roman"/>
              </a:rPr>
              <a:t>Bố cục: 2 phần</a:t>
            </a:r>
            <a:endParaRPr lang="vi-VN" sz="2400" dirty="0">
              <a:latin typeface="Calibri"/>
              <a:ea typeface="Calibri"/>
              <a:cs typeface="Times New Roman"/>
            </a:endParaRPr>
          </a:p>
          <a:p>
            <a:pPr algn="just">
              <a:lnSpc>
                <a:spcPct val="107000"/>
              </a:lnSpc>
              <a:spcAft>
                <a:spcPts val="800"/>
              </a:spcAft>
            </a:pPr>
            <a:r>
              <a:rPr lang="vi-VN" sz="2400" b="1" dirty="0">
                <a:latin typeface="Times New Roman"/>
                <a:ea typeface="Arial"/>
                <a:cs typeface="Times New Roman"/>
              </a:rPr>
              <a:t>+ Phần đầu </a:t>
            </a:r>
            <a:r>
              <a:rPr lang="vi-VN" sz="2400" dirty="0">
                <a:latin typeface="Times New Roman"/>
                <a:ea typeface="Arial"/>
                <a:cs typeface="Times New Roman"/>
              </a:rPr>
              <a:t>từ câu </a:t>
            </a:r>
            <a:r>
              <a:rPr lang="vi-VN" sz="2400" dirty="0">
                <a:solidFill>
                  <a:srgbClr val="C00000"/>
                </a:solidFill>
                <a:latin typeface="Times New Roman"/>
                <a:ea typeface="Arial"/>
                <a:cs typeface="Times New Roman"/>
              </a:rPr>
              <a:t>“Từ ngày ông Ma-đơ-len (Madeleine) gỡ cho Phăng-tin thoát khỏi bàn tay Gia-ve, chị không gặp lại hắn lần nào nữa”</a:t>
            </a:r>
            <a:r>
              <a:rPr lang="vi-VN" sz="2400" dirty="0">
                <a:latin typeface="Times New Roman"/>
                <a:ea typeface="Arial"/>
                <a:cs typeface="Times New Roman"/>
              </a:rPr>
              <a:t> đến câu </a:t>
            </a:r>
            <a:r>
              <a:rPr lang="vi-VN" sz="2400" dirty="0">
                <a:solidFill>
                  <a:srgbClr val="C00000"/>
                </a:solidFill>
                <a:latin typeface="Times New Roman"/>
                <a:ea typeface="Arial"/>
                <a:cs typeface="Times New Roman"/>
              </a:rPr>
              <a:t>“Phăng-tin đã tắt thở”. </a:t>
            </a:r>
            <a:endParaRPr lang="vi-VN" sz="2400" dirty="0" smtClean="0">
              <a:solidFill>
                <a:srgbClr val="C00000"/>
              </a:solidFill>
              <a:latin typeface="Times New Roman"/>
              <a:ea typeface="Arial"/>
              <a:cs typeface="Times New Roman"/>
            </a:endParaRPr>
          </a:p>
          <a:p>
            <a:pPr algn="just">
              <a:lnSpc>
                <a:spcPct val="107000"/>
              </a:lnSpc>
              <a:spcAft>
                <a:spcPts val="800"/>
              </a:spcAft>
            </a:pPr>
            <a:r>
              <a:rPr lang="vi-VN" sz="2400" dirty="0" smtClean="0">
                <a:latin typeface="Times New Roman"/>
                <a:ea typeface="Arial"/>
                <a:cs typeface="Times New Roman"/>
              </a:rPr>
              <a:t>→ </a:t>
            </a:r>
            <a:r>
              <a:rPr lang="vi-VN" sz="2400" dirty="0">
                <a:latin typeface="Times New Roman"/>
                <a:ea typeface="Arial"/>
                <a:cs typeface="Times New Roman"/>
              </a:rPr>
              <a:t>nghe những lời lẽ của Gia-ve nói về “ông thị trưởng Ma-đơ-len” đồng thời chứng kiến hành động đầy quyền uy của hắn, Phăng-tin hoảng sợ, ngã đập đầu vào thành giường và tắt thở. </a:t>
            </a:r>
            <a:endParaRPr lang="vi-VN" sz="2400" dirty="0">
              <a:latin typeface="Calibri"/>
              <a:ea typeface="Calibri"/>
              <a:cs typeface="Times New Roman"/>
            </a:endParaRPr>
          </a:p>
          <a:p>
            <a:pPr algn="just">
              <a:lnSpc>
                <a:spcPct val="107000"/>
              </a:lnSpc>
              <a:spcAft>
                <a:spcPts val="800"/>
              </a:spcAft>
            </a:pPr>
            <a:r>
              <a:rPr lang="vi-VN" sz="2400" b="1" dirty="0">
                <a:latin typeface="Times New Roman"/>
                <a:ea typeface="Arial"/>
                <a:cs typeface="Times New Roman"/>
              </a:rPr>
              <a:t>+ Phần còn lại: </a:t>
            </a:r>
            <a:r>
              <a:rPr lang="vi-VN" sz="2400" dirty="0">
                <a:latin typeface="Times New Roman"/>
                <a:ea typeface="Arial"/>
                <a:cs typeface="Times New Roman"/>
              </a:rPr>
              <a:t>Giăng Van-giăng thể hiện thái độ quyết liệt khiến Gia-ve phải sợ hãi, nhờ đó, ông ngồi xuống thì thầm bên tai Phăng-tin những lời cuối cùng và sửa soạn cho người đã chết.</a:t>
            </a:r>
            <a:endParaRPr lang="vi-VN" sz="2400" dirty="0">
              <a:effectLst/>
              <a:latin typeface="Calibri"/>
              <a:ea typeface="Calibri"/>
              <a:cs typeface="Times New Roman"/>
            </a:endParaRPr>
          </a:p>
        </p:txBody>
      </p:sp>
    </p:spTree>
    <p:extLst>
      <p:ext uri="{BB962C8B-B14F-4D97-AF65-F5344CB8AC3E}">
        <p14:creationId xmlns:p14="http://schemas.microsoft.com/office/powerpoint/2010/main" val="161331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4" name="TextBox 3"/>
          <p:cNvSpPr txBox="1"/>
          <p:nvPr/>
        </p:nvSpPr>
        <p:spPr>
          <a:xfrm>
            <a:off x="1600200" y="1382608"/>
            <a:ext cx="7543800" cy="468077"/>
          </a:xfrm>
          <a:prstGeom prst="rect">
            <a:avLst/>
          </a:prstGeom>
          <a:noFill/>
        </p:spPr>
        <p:txBody>
          <a:bodyPr wrap="square" rtlCol="0">
            <a:spAutoFit/>
          </a:bodyPr>
          <a:lstStyle/>
          <a:p>
            <a:pPr algn="just">
              <a:lnSpc>
                <a:spcPct val="107000"/>
              </a:lnSpc>
              <a:spcAft>
                <a:spcPts val="800"/>
              </a:spcAft>
            </a:pPr>
            <a:r>
              <a:rPr lang="vi-VN" sz="2400" b="1" dirty="0">
                <a:solidFill>
                  <a:srgbClr val="C00000"/>
                </a:solidFill>
                <a:latin typeface="Times New Roman"/>
                <a:ea typeface="Calibri"/>
                <a:cs typeface="Times New Roman"/>
              </a:rPr>
              <a:t>1. Nhân vật Giăng Van- giăng</a:t>
            </a:r>
            <a:endParaRPr lang="vi-VN" sz="2400" dirty="0">
              <a:solidFill>
                <a:srgbClr val="C00000"/>
              </a:solidFill>
              <a:effectLst/>
              <a:latin typeface="Calibri"/>
              <a:ea typeface="Calibri"/>
              <a:cs typeface="Times New Roman"/>
            </a:endParaRPr>
          </a:p>
        </p:txBody>
      </p:sp>
      <p:pic>
        <p:nvPicPr>
          <p:cNvPr id="6" name="Graphic 8" descr="Aperture with solid fill">
            <a:extLst>
              <a:ext uri="{FF2B5EF4-FFF2-40B4-BE49-F238E27FC236}">
                <a16:creationId xmlns:a16="http://schemas.microsoft.com/office/drawing/2014/main" xmlns="" id="{CBBA084B-DC36-4870-B4A0-C3A0C7556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2806" y="3363807"/>
            <a:ext cx="1623984" cy="1436792"/>
          </a:xfrm>
          <a:prstGeom prst="rect">
            <a:avLst/>
          </a:prstGeom>
        </p:spPr>
      </p:pic>
      <p:pic>
        <p:nvPicPr>
          <p:cNvPr id="7" name="Picture 6">
            <a:extLst>
              <a:ext uri="{FF2B5EF4-FFF2-40B4-BE49-F238E27FC236}">
                <a16:creationId xmlns:a16="http://schemas.microsoft.com/office/drawing/2014/main" xmlns="" id="{D60DE95A-B6DA-4EB0-9BA7-0C6262D20150}"/>
              </a:ext>
            </a:extLst>
          </p:cNvPr>
          <p:cNvPicPr>
            <a:picLocks noChangeAspect="1"/>
          </p:cNvPicPr>
          <p:nvPr/>
        </p:nvPicPr>
        <p:blipFill rotWithShape="1">
          <a:blip r:embed="rId4"/>
          <a:srcRect l="9114" r="15764" b="-2"/>
          <a:stretch/>
        </p:blipFill>
        <p:spPr>
          <a:xfrm>
            <a:off x="8031398" y="4613394"/>
            <a:ext cx="1066800" cy="1596537"/>
          </a:xfrm>
          <a:prstGeom prst="rect">
            <a:avLst/>
          </a:prstGeom>
        </p:spPr>
      </p:pic>
      <p:sp>
        <p:nvSpPr>
          <p:cNvPr id="8" name="Rectangle: Rounded Corners 9">
            <a:extLst>
              <a:ext uri="{FF2B5EF4-FFF2-40B4-BE49-F238E27FC236}">
                <a16:creationId xmlns:a16="http://schemas.microsoft.com/office/drawing/2014/main" xmlns="" id="{D8920882-5ABD-494C-82E4-2B901203FA75}"/>
              </a:ext>
            </a:extLst>
          </p:cNvPr>
          <p:cNvSpPr/>
          <p:nvPr/>
        </p:nvSpPr>
        <p:spPr>
          <a:xfrm>
            <a:off x="6361612" y="6209931"/>
            <a:ext cx="2782388" cy="648069"/>
          </a:xfrm>
          <a:prstGeom prst="roundRect">
            <a:avLst/>
          </a:prstGeom>
          <a:solidFill>
            <a:srgbClr val="C7A085">
              <a:lumMod val="50000"/>
            </a:srgbClr>
          </a:solidFill>
          <a:ln w="12700" cap="flat" cmpd="sng" algn="ctr">
            <a:solidFill>
              <a:srgbClr val="8F4F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THẢO LUẬN </a:t>
            </a:r>
            <a:r>
              <a:rPr kumimoji="0" lang="en-US" sz="2800" b="0" i="0" u="none" strike="noStrike" kern="0" cap="none" spc="0" normalizeH="0" baseline="0" noProof="0" dirty="0" smtClean="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447800" y="1850685"/>
            <a:ext cx="7391400" cy="1631216"/>
          </a:xfrm>
          <a:prstGeom prst="rect">
            <a:avLst/>
          </a:prstGeom>
          <a:noFill/>
        </p:spPr>
        <p:txBody>
          <a:bodyPr wrap="square" rtlCol="0">
            <a:spAutoFit/>
          </a:bodyPr>
          <a:lstStyle/>
          <a:p>
            <a:pPr algn="just"/>
            <a:r>
              <a:rPr lang="en-US" sz="2000" b="1" dirty="0" smtClean="0">
                <a:latin typeface="Times New Roman"/>
                <a:ea typeface="Arial"/>
                <a:cs typeface="Times New Roman"/>
              </a:rPr>
              <a:t>♣</a:t>
            </a:r>
            <a:r>
              <a:rPr lang="en-US" sz="2000" b="1" dirty="0" err="1" smtClean="0">
                <a:latin typeface="Times New Roman"/>
                <a:ea typeface="Arial"/>
                <a:cs typeface="Times New Roman"/>
              </a:rPr>
              <a:t>Nhóm</a:t>
            </a:r>
            <a:r>
              <a:rPr lang="en-US" sz="2000" b="1" dirty="0" smtClean="0">
                <a:latin typeface="Times New Roman"/>
                <a:ea typeface="Arial"/>
                <a:cs typeface="Times New Roman"/>
              </a:rPr>
              <a:t> </a:t>
            </a:r>
            <a:r>
              <a:rPr lang="en-US" sz="2000" b="1" dirty="0">
                <a:latin typeface="Times New Roman"/>
                <a:ea typeface="Arial"/>
                <a:cs typeface="Times New Roman"/>
              </a:rPr>
              <a:t>1</a:t>
            </a:r>
            <a:r>
              <a:rPr lang="vi-VN" sz="2000" b="1" dirty="0">
                <a:latin typeface="Times New Roman"/>
                <a:ea typeface="Arial"/>
                <a:cs typeface="Times New Roman"/>
              </a:rPr>
              <a:t>    </a:t>
            </a:r>
            <a:endParaRPr lang="vi-VN" sz="2000" b="1" dirty="0">
              <a:latin typeface="Calibri"/>
              <a:ea typeface="Calibri"/>
              <a:cs typeface="Times New Roman"/>
            </a:endParaRPr>
          </a:p>
          <a:p>
            <a:pPr indent="179705" algn="just"/>
            <a:r>
              <a:rPr lang="en-US" sz="2000" dirty="0" err="1">
                <a:latin typeface="Times New Roman"/>
                <a:ea typeface="Arial"/>
                <a:cs typeface="Times New Roman"/>
              </a:rPr>
              <a:t>Câu</a:t>
            </a:r>
            <a:r>
              <a:rPr lang="en-US" sz="2000" dirty="0">
                <a:latin typeface="Times New Roman"/>
                <a:ea typeface="Arial"/>
                <a:cs typeface="Times New Roman"/>
              </a:rPr>
              <a:t> </a:t>
            </a:r>
            <a:r>
              <a:rPr lang="en-US" sz="2000" dirty="0" err="1">
                <a:latin typeface="Times New Roman"/>
                <a:ea typeface="Arial"/>
                <a:cs typeface="Times New Roman"/>
              </a:rPr>
              <a:t>hỏi</a:t>
            </a:r>
            <a:r>
              <a:rPr lang="en-US" sz="2000" dirty="0">
                <a:latin typeface="Times New Roman"/>
                <a:ea typeface="Arial"/>
                <a:cs typeface="Times New Roman"/>
              </a:rPr>
              <a:t> 1: T</a:t>
            </a:r>
            <a:r>
              <a:rPr lang="vi-VN" sz="2000" dirty="0">
                <a:latin typeface="Times New Roman"/>
                <a:ea typeface="Arial"/>
                <a:cs typeface="Times New Roman"/>
              </a:rPr>
              <a:t>hái độ và cách ứng xử của Giăng Van-giăng đối với Phăng-tin? </a:t>
            </a:r>
            <a:endParaRPr lang="vi-VN" sz="2000" dirty="0">
              <a:latin typeface="Calibri"/>
              <a:ea typeface="Calibri"/>
              <a:cs typeface="Times New Roman"/>
            </a:endParaRPr>
          </a:p>
          <a:p>
            <a:r>
              <a:rPr lang="vi-VN" sz="2000" dirty="0">
                <a:latin typeface="Times New Roman"/>
                <a:ea typeface="Arial"/>
              </a:rPr>
              <a:t>  Câu hỏi 2: Theo em, Giăng Van-giăng có thể đã nói với Phăng-tin điều gì sau khi Phăng-tin qua đời?</a:t>
            </a:r>
            <a:endParaRPr lang="vi-VN" sz="2000" dirty="0"/>
          </a:p>
        </p:txBody>
      </p:sp>
      <p:sp>
        <p:nvSpPr>
          <p:cNvPr id="10" name="TextBox 9"/>
          <p:cNvSpPr txBox="1"/>
          <p:nvPr/>
        </p:nvSpPr>
        <p:spPr>
          <a:xfrm>
            <a:off x="1496290" y="3657600"/>
            <a:ext cx="6256515" cy="1631216"/>
          </a:xfrm>
          <a:prstGeom prst="rect">
            <a:avLst/>
          </a:prstGeom>
          <a:noFill/>
        </p:spPr>
        <p:txBody>
          <a:bodyPr wrap="square" rtlCol="0">
            <a:spAutoFit/>
          </a:bodyPr>
          <a:lstStyle/>
          <a:p>
            <a:pPr algn="just"/>
            <a:r>
              <a:rPr lang="vi-VN" sz="2000" b="1" dirty="0" smtClean="0">
                <a:solidFill>
                  <a:srgbClr val="C00000"/>
                </a:solidFill>
                <a:latin typeface="Times New Roman"/>
                <a:ea typeface="Arial"/>
                <a:cs typeface="Times New Roman"/>
              </a:rPr>
              <a:t>♣Nhóm </a:t>
            </a:r>
            <a:r>
              <a:rPr lang="vi-VN" sz="2000" b="1" dirty="0">
                <a:solidFill>
                  <a:srgbClr val="C00000"/>
                </a:solidFill>
                <a:latin typeface="Times New Roman"/>
                <a:ea typeface="Arial"/>
                <a:cs typeface="Times New Roman"/>
              </a:rPr>
              <a:t>2    </a:t>
            </a:r>
            <a:endParaRPr lang="vi-VN" sz="2000" b="1" dirty="0">
              <a:solidFill>
                <a:srgbClr val="C00000"/>
              </a:solidFill>
              <a:latin typeface="Calibri"/>
              <a:ea typeface="Calibri"/>
              <a:cs typeface="Times New Roman"/>
            </a:endParaRPr>
          </a:p>
          <a:p>
            <a:pPr indent="179705" algn="just"/>
            <a:r>
              <a:rPr lang="vi-VN" sz="2000" dirty="0">
                <a:solidFill>
                  <a:srgbClr val="C00000"/>
                </a:solidFill>
                <a:latin typeface="Times New Roman"/>
                <a:ea typeface="Arial"/>
                <a:cs typeface="Times New Roman"/>
              </a:rPr>
              <a:t>Câu hỏi 1: Thái độ và cách ứng xử của Giăng Van-giăng đối với Gia-ve </a:t>
            </a:r>
            <a:r>
              <a:rPr lang="vi-VN" sz="2000" b="1" dirty="0">
                <a:solidFill>
                  <a:srgbClr val="C00000"/>
                </a:solidFill>
                <a:latin typeface="Times New Roman"/>
                <a:ea typeface="Arial"/>
                <a:cs typeface="Times New Roman"/>
              </a:rPr>
              <a:t>trước</a:t>
            </a:r>
            <a:r>
              <a:rPr lang="vi-VN" sz="2000" dirty="0">
                <a:solidFill>
                  <a:srgbClr val="C00000"/>
                </a:solidFill>
                <a:latin typeface="Times New Roman"/>
                <a:ea typeface="Arial"/>
                <a:cs typeface="Times New Roman"/>
              </a:rPr>
              <a:t> khi Phăng-tin qua đời? </a:t>
            </a:r>
            <a:endParaRPr lang="vi-VN" sz="2000" dirty="0">
              <a:solidFill>
                <a:srgbClr val="C00000"/>
              </a:solidFill>
              <a:latin typeface="Calibri"/>
              <a:ea typeface="Calibri"/>
              <a:cs typeface="Times New Roman"/>
            </a:endParaRPr>
          </a:p>
          <a:p>
            <a:r>
              <a:rPr lang="vi-VN" sz="2000" dirty="0">
                <a:solidFill>
                  <a:srgbClr val="C00000"/>
                </a:solidFill>
                <a:latin typeface="Times New Roman"/>
                <a:ea typeface="Arial"/>
              </a:rPr>
              <a:t>   Câu hỏi 2: Thái độ và cách ứng xử của Giăng Van-giăng đối với Gia-ve </a:t>
            </a:r>
            <a:r>
              <a:rPr lang="vi-VN" sz="2000" b="1" dirty="0">
                <a:solidFill>
                  <a:srgbClr val="C00000"/>
                </a:solidFill>
                <a:latin typeface="Times New Roman"/>
                <a:ea typeface="Arial"/>
              </a:rPr>
              <a:t>sau</a:t>
            </a:r>
            <a:r>
              <a:rPr lang="vi-VN" sz="2000" dirty="0">
                <a:solidFill>
                  <a:srgbClr val="C00000"/>
                </a:solidFill>
                <a:latin typeface="Times New Roman"/>
                <a:ea typeface="Arial"/>
              </a:rPr>
              <a:t> khi Phăng-tin qua đời?</a:t>
            </a:r>
            <a:endParaRPr lang="vi-VN" sz="2000" dirty="0">
              <a:solidFill>
                <a:srgbClr val="C00000"/>
              </a:solidFill>
            </a:endParaRPr>
          </a:p>
        </p:txBody>
      </p:sp>
    </p:spTree>
    <p:extLst>
      <p:ext uri="{BB962C8B-B14F-4D97-AF65-F5344CB8AC3E}">
        <p14:creationId xmlns:p14="http://schemas.microsoft.com/office/powerpoint/2010/main" val="161331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4" name="TextBox 3"/>
          <p:cNvSpPr txBox="1"/>
          <p:nvPr/>
        </p:nvSpPr>
        <p:spPr>
          <a:xfrm>
            <a:off x="1600200" y="1382608"/>
            <a:ext cx="7543800" cy="468077"/>
          </a:xfrm>
          <a:prstGeom prst="rect">
            <a:avLst/>
          </a:prstGeom>
          <a:noFill/>
        </p:spPr>
        <p:txBody>
          <a:bodyPr wrap="square" rtlCol="0">
            <a:spAutoFit/>
          </a:bodyPr>
          <a:lstStyle/>
          <a:p>
            <a:pPr algn="just">
              <a:lnSpc>
                <a:spcPct val="107000"/>
              </a:lnSpc>
              <a:spcAft>
                <a:spcPts val="800"/>
              </a:spcAft>
            </a:pPr>
            <a:r>
              <a:rPr lang="vi-VN" sz="2400" b="1" dirty="0">
                <a:solidFill>
                  <a:srgbClr val="C00000"/>
                </a:solidFill>
                <a:latin typeface="Times New Roman"/>
                <a:ea typeface="Calibri"/>
                <a:cs typeface="Times New Roman"/>
              </a:rPr>
              <a:t>1. Nhân vật Giăng Van- giăng</a:t>
            </a:r>
            <a:endParaRPr lang="vi-VN" sz="2400" dirty="0">
              <a:solidFill>
                <a:srgbClr val="C00000"/>
              </a:solidFill>
              <a:latin typeface="Calibri"/>
              <a:ea typeface="Calibri"/>
              <a:cs typeface="Times New Roman"/>
            </a:endParaRPr>
          </a:p>
        </p:txBody>
      </p:sp>
      <p:pic>
        <p:nvPicPr>
          <p:cNvPr id="6" name="Graphic 8" descr="Aperture with solid fill">
            <a:extLst>
              <a:ext uri="{FF2B5EF4-FFF2-40B4-BE49-F238E27FC236}">
                <a16:creationId xmlns:a16="http://schemas.microsoft.com/office/drawing/2014/main" xmlns="" id="{CBBA084B-DC36-4870-B4A0-C3A0C7556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2806" y="3363807"/>
            <a:ext cx="1623984" cy="1436792"/>
          </a:xfrm>
          <a:prstGeom prst="rect">
            <a:avLst/>
          </a:prstGeom>
        </p:spPr>
      </p:pic>
      <p:pic>
        <p:nvPicPr>
          <p:cNvPr id="7" name="Picture 6">
            <a:extLst>
              <a:ext uri="{FF2B5EF4-FFF2-40B4-BE49-F238E27FC236}">
                <a16:creationId xmlns:a16="http://schemas.microsoft.com/office/drawing/2014/main" xmlns="" id="{D60DE95A-B6DA-4EB0-9BA7-0C6262D20150}"/>
              </a:ext>
            </a:extLst>
          </p:cNvPr>
          <p:cNvPicPr>
            <a:picLocks noChangeAspect="1"/>
          </p:cNvPicPr>
          <p:nvPr/>
        </p:nvPicPr>
        <p:blipFill rotWithShape="1">
          <a:blip r:embed="rId4"/>
          <a:srcRect l="9114" r="15764" b="-2"/>
          <a:stretch/>
        </p:blipFill>
        <p:spPr>
          <a:xfrm>
            <a:off x="8031398" y="4613394"/>
            <a:ext cx="1066800" cy="1596537"/>
          </a:xfrm>
          <a:prstGeom prst="rect">
            <a:avLst/>
          </a:prstGeom>
        </p:spPr>
      </p:pic>
      <p:sp>
        <p:nvSpPr>
          <p:cNvPr id="8" name="Rectangle: Rounded Corners 9">
            <a:extLst>
              <a:ext uri="{FF2B5EF4-FFF2-40B4-BE49-F238E27FC236}">
                <a16:creationId xmlns:a16="http://schemas.microsoft.com/office/drawing/2014/main" xmlns="" id="{D8920882-5ABD-494C-82E4-2B901203FA75}"/>
              </a:ext>
            </a:extLst>
          </p:cNvPr>
          <p:cNvSpPr/>
          <p:nvPr/>
        </p:nvSpPr>
        <p:spPr>
          <a:xfrm>
            <a:off x="6361612" y="6209931"/>
            <a:ext cx="2782388" cy="648069"/>
          </a:xfrm>
          <a:prstGeom prst="roundRect">
            <a:avLst/>
          </a:prstGeom>
          <a:solidFill>
            <a:srgbClr val="C7A085">
              <a:lumMod val="50000"/>
            </a:srgbClr>
          </a:solidFill>
          <a:ln w="12700" cap="flat" cmpd="sng" algn="ctr">
            <a:solidFill>
              <a:srgbClr val="8F4F58">
                <a:shade val="50000"/>
              </a:srgbClr>
            </a:solidFill>
            <a:prstDash val="solid"/>
            <a:miter lim="800000"/>
          </a:ln>
          <a:effectLst/>
        </p:spPr>
        <p:txBody>
          <a:bodyPr rtlCol="0" anchor="ctr"/>
          <a:lstStyle/>
          <a:p>
            <a:pPr algn="ctr"/>
            <a:r>
              <a:rPr lang="en-US" sz="2800" kern="0" dirty="0">
                <a:solidFill>
                  <a:sysClr val="window" lastClr="FFFFFF"/>
                </a:solidFill>
                <a:latin typeface="Times New Roman" panose="02020603050405020304" pitchFamily="18" charset="0"/>
                <a:cs typeface="Times New Roman" panose="02020603050405020304" pitchFamily="18" charset="0"/>
              </a:rPr>
              <a:t>THẢO LUẬN </a:t>
            </a:r>
            <a:r>
              <a:rPr lang="en-US" sz="2800" kern="0" dirty="0" smtClean="0">
                <a:solidFill>
                  <a:sysClr val="window" lastClr="FFFFFF"/>
                </a:solidFill>
                <a:latin typeface="Times New Roman" panose="02020603050405020304" pitchFamily="18" charset="0"/>
                <a:cs typeface="Times New Roman" panose="02020603050405020304" pitchFamily="18" charset="0"/>
              </a:rPr>
              <a:t> </a:t>
            </a:r>
            <a:endParaRPr lang="en-US" sz="2800" kern="0" dirty="0">
              <a:solidFill>
                <a:sysClr val="window" lastClr="FFFFFF"/>
              </a:solidFill>
              <a:latin typeface="Times New Roman" panose="02020603050405020304" pitchFamily="18" charset="0"/>
              <a:cs typeface="Times New Roman" panose="02020603050405020304" pitchFamily="18" charset="0"/>
            </a:endParaRPr>
          </a:p>
        </p:txBody>
      </p:sp>
      <p:pic>
        <p:nvPicPr>
          <p:cNvPr id="7170" name="Picture 2" descr="E:\2022\ĐỀ 12 ZALO\SGK MOI\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712186"/>
            <a:ext cx="4038599" cy="318353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2022\ĐỀ 12 ZALO\SGK MOI\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2862" y="3895724"/>
            <a:ext cx="523875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7040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3056286"/>
          </a:xfrm>
          <a:prstGeom prst="rect">
            <a:avLst/>
          </a:prstGeom>
          <a:noFill/>
        </p:spPr>
        <p:txBody>
          <a:bodyPr wrap="square" rtlCol="0">
            <a:spAutoFit/>
          </a:bodyPr>
          <a:lstStyle/>
          <a:p>
            <a:pPr algn="ctr">
              <a:lnSpc>
                <a:spcPct val="107000"/>
              </a:lnSpc>
              <a:spcAft>
                <a:spcPts val="0"/>
              </a:spcAft>
            </a:pPr>
            <a:r>
              <a:rPr lang="vi-VN" sz="3600" b="1" dirty="0">
                <a:solidFill>
                  <a:srgbClr val="002060"/>
                </a:solidFill>
                <a:latin typeface="Times New Roman"/>
                <a:ea typeface="Calibri"/>
                <a:cs typeface="Times New Roman"/>
              </a:rPr>
              <a:t>VĂN BẢN </a:t>
            </a:r>
            <a:r>
              <a:rPr lang="vi-VN" sz="3600" b="1" dirty="0" smtClean="0">
                <a:solidFill>
                  <a:srgbClr val="002060"/>
                </a:solidFill>
                <a:latin typeface="Times New Roman"/>
                <a:ea typeface="Calibri"/>
                <a:cs typeface="Times New Roman"/>
              </a:rPr>
              <a:t>1:</a:t>
            </a:r>
          </a:p>
          <a:p>
            <a:pPr algn="ctr">
              <a:lnSpc>
                <a:spcPct val="107000"/>
              </a:lnSpc>
              <a:spcAft>
                <a:spcPts val="0"/>
              </a:spcAft>
            </a:pPr>
            <a:r>
              <a:rPr lang="vi-VN" sz="3600" b="1" dirty="0" smtClean="0">
                <a:solidFill>
                  <a:srgbClr val="002060"/>
                </a:solidFill>
                <a:latin typeface="Times New Roman"/>
                <a:ea typeface="Calibri"/>
                <a:cs typeface="Times New Roman"/>
              </a:rPr>
              <a:t>NGƯỜI </a:t>
            </a:r>
            <a:r>
              <a:rPr lang="vi-VN" sz="3600" b="1" dirty="0">
                <a:solidFill>
                  <a:srgbClr val="002060"/>
                </a:solidFill>
                <a:latin typeface="Times New Roman"/>
                <a:ea typeface="Calibri"/>
                <a:cs typeface="Times New Roman"/>
              </a:rPr>
              <a:t>CẦM QUYỀN KHÔI PHỤC UY QUYỀN</a:t>
            </a:r>
            <a:endParaRPr lang="vi-VN" sz="3600" dirty="0">
              <a:solidFill>
                <a:srgbClr val="002060"/>
              </a:solidFill>
              <a:latin typeface="Calibri"/>
              <a:ea typeface="Calibri"/>
              <a:cs typeface="Times New Roman"/>
            </a:endParaRPr>
          </a:p>
          <a:p>
            <a:pPr algn="ctr">
              <a:lnSpc>
                <a:spcPct val="107000"/>
              </a:lnSpc>
              <a:spcAft>
                <a:spcPts val="0"/>
              </a:spcAft>
            </a:pPr>
            <a:r>
              <a:rPr lang="vi-VN" sz="3600" b="1" dirty="0">
                <a:solidFill>
                  <a:srgbClr val="002060"/>
                </a:solidFill>
                <a:latin typeface="Times New Roman"/>
                <a:ea typeface="Calibri"/>
                <a:cs typeface="Times New Roman"/>
              </a:rPr>
              <a:t> </a:t>
            </a:r>
            <a:r>
              <a:rPr lang="vi-VN" sz="3600" b="1" dirty="0">
                <a:solidFill>
                  <a:srgbClr val="002060"/>
                </a:solidFill>
                <a:latin typeface="Times New Roman"/>
                <a:ea typeface="Cambria"/>
                <a:cs typeface="Times New Roman"/>
              </a:rPr>
              <a:t>(Trích </a:t>
            </a:r>
            <a:r>
              <a:rPr lang="vi-VN" sz="3600" b="1" i="1" dirty="0">
                <a:solidFill>
                  <a:srgbClr val="002060"/>
                </a:solidFill>
                <a:latin typeface="Times New Roman"/>
                <a:ea typeface="Cambria"/>
                <a:cs typeface="Times New Roman"/>
              </a:rPr>
              <a:t>Những người khốn khổ</a:t>
            </a:r>
            <a:r>
              <a:rPr lang="vi-VN" sz="3600" b="1" dirty="0">
                <a:solidFill>
                  <a:srgbClr val="002060"/>
                </a:solidFill>
                <a:latin typeface="Times New Roman"/>
                <a:ea typeface="Cambria"/>
                <a:cs typeface="Times New Roman"/>
              </a:rPr>
              <a:t>)</a:t>
            </a:r>
            <a:endParaRPr lang="vi-VN" sz="3600" dirty="0">
              <a:solidFill>
                <a:srgbClr val="002060"/>
              </a:solidFill>
              <a:latin typeface="Calibri"/>
              <a:ea typeface="Calibri"/>
              <a:cs typeface="Times New Roman"/>
            </a:endParaRPr>
          </a:p>
          <a:p>
            <a:pPr algn="ctr">
              <a:lnSpc>
                <a:spcPct val="107000"/>
              </a:lnSpc>
              <a:spcAft>
                <a:spcPts val="0"/>
              </a:spcAft>
            </a:pPr>
            <a:r>
              <a:rPr lang="en-US" sz="3600" b="1" dirty="0">
                <a:solidFill>
                  <a:srgbClr val="002060"/>
                </a:solidFill>
                <a:latin typeface="Times New Roman"/>
                <a:ea typeface="Cambria"/>
                <a:cs typeface="Times New Roman"/>
              </a:rPr>
              <a:t>________</a:t>
            </a:r>
            <a:r>
              <a:rPr lang="vi-VN" sz="3600" b="1" dirty="0">
                <a:solidFill>
                  <a:srgbClr val="002060"/>
                </a:solidFill>
                <a:latin typeface="Times New Roman"/>
                <a:ea typeface="Cambria"/>
                <a:cs typeface="Times New Roman"/>
              </a:rPr>
              <a:t>Vích-to Huy-gô</a:t>
            </a:r>
            <a:r>
              <a:rPr lang="en-US" sz="3600" b="1" dirty="0">
                <a:solidFill>
                  <a:srgbClr val="002060"/>
                </a:solidFill>
                <a:latin typeface="Times New Roman"/>
                <a:ea typeface="Cambria"/>
                <a:cs typeface="Times New Roman"/>
              </a:rPr>
              <a:t>__________</a:t>
            </a:r>
            <a:endParaRPr lang="vi-VN" sz="3600" dirty="0">
              <a:solidFill>
                <a:srgbClr val="002060"/>
              </a:solidFill>
              <a:effectLst/>
              <a:latin typeface="Calibri"/>
              <a:ea typeface="Calibri"/>
              <a:cs typeface="Times New Roman"/>
            </a:endParaRPr>
          </a:p>
        </p:txBody>
      </p:sp>
      <p:pic>
        <p:nvPicPr>
          <p:cNvPr id="8" name="Picture 7" descr="h23"/>
          <p:cNvPicPr>
            <a:picLocks noChangeAspect="1" noChangeArrowheads="1"/>
          </p:cNvPicPr>
          <p:nvPr/>
        </p:nvPicPr>
        <p:blipFill>
          <a:blip r:embed="rId2"/>
          <a:srcRect/>
          <a:stretch>
            <a:fillRect/>
          </a:stretch>
        </p:blipFill>
        <p:spPr bwMode="auto">
          <a:xfrm>
            <a:off x="6851984" y="4114800"/>
            <a:ext cx="2209800"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325132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6" name="TextBox 5"/>
          <p:cNvSpPr txBox="1"/>
          <p:nvPr/>
        </p:nvSpPr>
        <p:spPr>
          <a:xfrm>
            <a:off x="1600200" y="1382608"/>
            <a:ext cx="7543800" cy="468077"/>
          </a:xfrm>
          <a:prstGeom prst="rect">
            <a:avLst/>
          </a:prstGeom>
          <a:noFill/>
        </p:spPr>
        <p:txBody>
          <a:bodyPr wrap="square" rtlCol="0">
            <a:spAutoFit/>
          </a:bodyPr>
          <a:lstStyle/>
          <a:p>
            <a:pPr algn="just">
              <a:lnSpc>
                <a:spcPct val="107000"/>
              </a:lnSpc>
              <a:spcAft>
                <a:spcPts val="800"/>
              </a:spcAft>
            </a:pPr>
            <a:r>
              <a:rPr lang="vi-VN" sz="2400" b="1" dirty="0">
                <a:solidFill>
                  <a:srgbClr val="C00000"/>
                </a:solidFill>
                <a:latin typeface="Times New Roman"/>
                <a:ea typeface="Calibri"/>
                <a:cs typeface="Times New Roman"/>
              </a:rPr>
              <a:t>1. Nhân vật Giăng Van- giăng</a:t>
            </a:r>
            <a:endParaRPr lang="vi-VN" sz="2400" dirty="0">
              <a:solidFill>
                <a:srgbClr val="C00000"/>
              </a:solidFill>
              <a:latin typeface="Calibri"/>
              <a:ea typeface="Calibri"/>
              <a:cs typeface="Times New Roman"/>
            </a:endParaRPr>
          </a:p>
        </p:txBody>
      </p:sp>
      <p:sp>
        <p:nvSpPr>
          <p:cNvPr id="4" name="TextBox 3"/>
          <p:cNvSpPr txBox="1"/>
          <p:nvPr/>
        </p:nvSpPr>
        <p:spPr>
          <a:xfrm>
            <a:off x="1447800" y="1850685"/>
            <a:ext cx="7467600" cy="4454553"/>
          </a:xfrm>
          <a:prstGeom prst="rect">
            <a:avLst/>
          </a:prstGeom>
          <a:noFill/>
        </p:spPr>
        <p:txBody>
          <a:bodyPr wrap="square" rtlCol="0">
            <a:spAutoFit/>
          </a:bodyPr>
          <a:lstStyle/>
          <a:p>
            <a:pPr indent="179705" algn="just">
              <a:lnSpc>
                <a:spcPct val="107000"/>
              </a:lnSpc>
              <a:spcAft>
                <a:spcPts val="800"/>
              </a:spcAft>
            </a:pPr>
            <a:r>
              <a:rPr lang="vi-VN" sz="2000" b="1" dirty="0">
                <a:latin typeface="Times New Roman" pitchFamily="18" charset="0"/>
                <a:ea typeface="Arial"/>
                <a:cs typeface="Times New Roman" pitchFamily="18" charset="0"/>
              </a:rPr>
              <a:t>a. Thái độ với Phăng-tin</a:t>
            </a:r>
            <a:endParaRPr lang="vi-VN" sz="2000" dirty="0">
              <a:latin typeface="Times New Roman" pitchFamily="18" charset="0"/>
              <a:ea typeface="Calibri"/>
              <a:cs typeface="Times New Roman" pitchFamily="18" charset="0"/>
            </a:endParaRPr>
          </a:p>
          <a:p>
            <a:pPr algn="just">
              <a:lnSpc>
                <a:spcPct val="107000"/>
              </a:lnSpc>
              <a:spcAft>
                <a:spcPts val="800"/>
              </a:spcAft>
            </a:pPr>
            <a:r>
              <a:rPr lang="vi-VN" sz="2000" dirty="0">
                <a:latin typeface="Times New Roman" pitchFamily="18" charset="0"/>
                <a:ea typeface="Arial"/>
                <a:cs typeface="Times New Roman" pitchFamily="18" charset="0"/>
              </a:rPr>
              <a:t>– Thấy Phăng-tin sợ hãi khi đối mặt với Gia-ve, Giăng Van-giăng nói với Phăng-tin “bằng một giọng nhẹ nhàng và điềm tĩnh: “Cứ yên tâm. Không phải nó đến bắt chị đâu”.</a:t>
            </a:r>
            <a:endParaRPr lang="vi-VN" sz="2000" dirty="0">
              <a:latin typeface="Times New Roman" pitchFamily="18" charset="0"/>
              <a:ea typeface="Calibri"/>
              <a:cs typeface="Times New Roman" pitchFamily="18" charset="0"/>
            </a:endParaRPr>
          </a:p>
          <a:p>
            <a:pPr algn="just">
              <a:lnSpc>
                <a:spcPct val="107000"/>
              </a:lnSpc>
              <a:spcAft>
                <a:spcPts val="800"/>
              </a:spcAft>
            </a:pPr>
            <a:r>
              <a:rPr lang="vi-VN" sz="2000" dirty="0">
                <a:latin typeface="Times New Roman" pitchFamily="18" charset="0"/>
                <a:ea typeface="Arial"/>
                <a:cs typeface="Times New Roman" pitchFamily="18" charset="0"/>
              </a:rPr>
              <a:t>– Giăng Van-giăng hạ mình cầu xin Gia-ve thư cho ba ngày để đi tìm con gái của Phăng-tin, hết bao nhiêu tiền cũng trả, nếu cần, Gia-ve có thể đi kèm.</a:t>
            </a:r>
            <a:endParaRPr lang="vi-VN" sz="2000" dirty="0">
              <a:latin typeface="Times New Roman" pitchFamily="18" charset="0"/>
              <a:ea typeface="Calibri"/>
              <a:cs typeface="Times New Roman" pitchFamily="18" charset="0"/>
            </a:endParaRPr>
          </a:p>
          <a:p>
            <a:pPr algn="just">
              <a:lnSpc>
                <a:spcPct val="107000"/>
              </a:lnSpc>
              <a:spcAft>
                <a:spcPts val="800"/>
              </a:spcAft>
            </a:pPr>
            <a:r>
              <a:rPr lang="vi-VN" sz="2000" dirty="0">
                <a:latin typeface="Times New Roman" pitchFamily="18" charset="0"/>
                <a:ea typeface="Arial"/>
                <a:cs typeface="Times New Roman" pitchFamily="18" charset="0"/>
              </a:rPr>
              <a:t>– Giăng Van-giăng kết tội Gia-ve: “Anh đã giết chết người đàn bà này rồi đó”.</a:t>
            </a:r>
            <a:endParaRPr lang="vi-VN" sz="2000" dirty="0">
              <a:latin typeface="Times New Roman" pitchFamily="18" charset="0"/>
              <a:ea typeface="Calibri"/>
              <a:cs typeface="Times New Roman" pitchFamily="18" charset="0"/>
            </a:endParaRPr>
          </a:p>
          <a:p>
            <a:pPr algn="just">
              <a:lnSpc>
                <a:spcPct val="107000"/>
              </a:lnSpc>
              <a:spcAft>
                <a:spcPts val="800"/>
              </a:spcAft>
            </a:pPr>
            <a:r>
              <a:rPr lang="vi-VN" sz="2000" dirty="0">
                <a:latin typeface="Times New Roman" pitchFamily="18" charset="0"/>
                <a:ea typeface="Arial"/>
                <a:cs typeface="Times New Roman" pitchFamily="18" charset="0"/>
              </a:rPr>
              <a:t>– Giăng Van-giăng giật thanh sắt từ cái giường cũ, ngăn cản sự quấy rầy của Gia-ve để ngồi xuống bên Phăng-tin, nói lời yên ủi và sửa soạn cho chị.</a:t>
            </a:r>
            <a:endParaRPr lang="vi-VN" sz="2000" dirty="0">
              <a:effectLst/>
              <a:latin typeface="Times New Roman" pitchFamily="18" charset="0"/>
              <a:ea typeface="Calibri"/>
              <a:cs typeface="Times New Roman" pitchFamily="18" charset="0"/>
            </a:endParaRPr>
          </a:p>
        </p:txBody>
      </p:sp>
      <p:sp>
        <p:nvSpPr>
          <p:cNvPr id="7" name="TextBox 6"/>
          <p:cNvSpPr txBox="1"/>
          <p:nvPr/>
        </p:nvSpPr>
        <p:spPr>
          <a:xfrm>
            <a:off x="1905000" y="6019800"/>
            <a:ext cx="7162800" cy="830997"/>
          </a:xfrm>
          <a:prstGeom prst="rect">
            <a:avLst/>
          </a:prstGeom>
          <a:noFill/>
        </p:spPr>
        <p:txBody>
          <a:bodyPr wrap="square" rtlCol="0">
            <a:spAutoFit/>
          </a:bodyPr>
          <a:lstStyle/>
          <a:p>
            <a:r>
              <a:rPr lang="vi-VN" sz="2400" b="1" i="1" dirty="0">
                <a:latin typeface="Times New Roman"/>
                <a:ea typeface="Arial"/>
              </a:rPr>
              <a:t>Giăng Van-giăng đã thấu hiểu, xót thương vô hạn trước nỗi đau và sự bất hạnh của Phăng-tin</a:t>
            </a:r>
            <a:endParaRPr lang="vi-VN" sz="2400" b="1" i="1" dirty="0"/>
          </a:p>
        </p:txBody>
      </p:sp>
    </p:spTree>
    <p:extLst>
      <p:ext uri="{BB962C8B-B14F-4D97-AF65-F5344CB8AC3E}">
        <p14:creationId xmlns:p14="http://schemas.microsoft.com/office/powerpoint/2010/main" val="15745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6" name="TextBox 5"/>
          <p:cNvSpPr txBox="1"/>
          <p:nvPr/>
        </p:nvSpPr>
        <p:spPr>
          <a:xfrm>
            <a:off x="1600200" y="1382608"/>
            <a:ext cx="7543800" cy="468077"/>
          </a:xfrm>
          <a:prstGeom prst="rect">
            <a:avLst/>
          </a:prstGeom>
          <a:noFill/>
        </p:spPr>
        <p:txBody>
          <a:bodyPr wrap="square" rtlCol="0">
            <a:spAutoFit/>
          </a:bodyPr>
          <a:lstStyle/>
          <a:p>
            <a:pPr algn="just">
              <a:lnSpc>
                <a:spcPct val="107000"/>
              </a:lnSpc>
              <a:spcAft>
                <a:spcPts val="800"/>
              </a:spcAft>
            </a:pPr>
            <a:r>
              <a:rPr lang="vi-VN" sz="2400" b="1" dirty="0">
                <a:solidFill>
                  <a:srgbClr val="C00000"/>
                </a:solidFill>
                <a:latin typeface="Times New Roman"/>
                <a:ea typeface="Calibri"/>
                <a:cs typeface="Times New Roman"/>
              </a:rPr>
              <a:t>1. Nhân vật Giăng Van- giăng</a:t>
            </a:r>
            <a:endParaRPr lang="vi-VN" sz="2400" dirty="0">
              <a:solidFill>
                <a:srgbClr val="C00000"/>
              </a:solidFill>
              <a:latin typeface="Calibri"/>
              <a:ea typeface="Calibri"/>
              <a:cs typeface="Times New Roman"/>
            </a:endParaRPr>
          </a:p>
        </p:txBody>
      </p:sp>
      <p:sp>
        <p:nvSpPr>
          <p:cNvPr id="7" name="TextBox 6"/>
          <p:cNvSpPr txBox="1"/>
          <p:nvPr/>
        </p:nvSpPr>
        <p:spPr>
          <a:xfrm>
            <a:off x="1600200" y="2057400"/>
            <a:ext cx="7391400" cy="461665"/>
          </a:xfrm>
          <a:prstGeom prst="rect">
            <a:avLst/>
          </a:prstGeom>
          <a:noFill/>
        </p:spPr>
        <p:txBody>
          <a:bodyPr wrap="square" rtlCol="0">
            <a:spAutoFit/>
          </a:bodyPr>
          <a:lstStyle/>
          <a:p>
            <a:r>
              <a:rPr lang="vi-VN" sz="2400" b="1" i="1" dirty="0">
                <a:latin typeface="Times New Roman"/>
                <a:ea typeface="Arial"/>
              </a:rPr>
              <a:t>Giăng Van-giăng đã nói những gì với Phăng-tin? </a:t>
            </a:r>
            <a:endParaRPr lang="vi-VN" sz="2400" b="1" i="1" dirty="0"/>
          </a:p>
        </p:txBody>
      </p:sp>
      <p:sp>
        <p:nvSpPr>
          <p:cNvPr id="8" name="TextBox 7"/>
          <p:cNvSpPr txBox="1"/>
          <p:nvPr/>
        </p:nvSpPr>
        <p:spPr>
          <a:xfrm>
            <a:off x="1447800" y="2519065"/>
            <a:ext cx="7239000" cy="1200329"/>
          </a:xfrm>
          <a:prstGeom prst="rect">
            <a:avLst/>
          </a:prstGeom>
          <a:noFill/>
        </p:spPr>
        <p:txBody>
          <a:bodyPr wrap="square" rtlCol="0">
            <a:spAutoFit/>
          </a:bodyPr>
          <a:lstStyle/>
          <a:p>
            <a:r>
              <a:rPr lang="vi-VN" sz="2400" i="1" dirty="0">
                <a:latin typeface="Times New Roman"/>
                <a:ea typeface="Arial"/>
              </a:rPr>
              <a:t>“Ông nói gì? Con người khổ sở ấy có thể nói gì với người đã chết? Những lời ấy là lời gì vậy? [...] Kẻ đã chết có nghe thấy không?”</a:t>
            </a:r>
            <a:endParaRPr lang="vi-VN" sz="2400" i="1" dirty="0"/>
          </a:p>
        </p:txBody>
      </p:sp>
      <p:sp>
        <p:nvSpPr>
          <p:cNvPr id="9" name="TextBox 8"/>
          <p:cNvSpPr txBox="1"/>
          <p:nvPr/>
        </p:nvSpPr>
        <p:spPr>
          <a:xfrm>
            <a:off x="1600200" y="3962400"/>
            <a:ext cx="7391400" cy="2068195"/>
          </a:xfrm>
          <a:prstGeom prst="rect">
            <a:avLst/>
          </a:prstGeom>
          <a:noFill/>
        </p:spPr>
        <p:txBody>
          <a:bodyPr wrap="square" rtlCol="0">
            <a:spAutoFit/>
          </a:bodyPr>
          <a:lstStyle/>
          <a:p>
            <a:pPr indent="180340" algn="just">
              <a:lnSpc>
                <a:spcPct val="107000"/>
              </a:lnSpc>
              <a:spcAft>
                <a:spcPts val="800"/>
              </a:spcAft>
            </a:pPr>
            <a:r>
              <a:rPr lang="vi-VN" sz="2400" b="1" dirty="0" smtClean="0">
                <a:solidFill>
                  <a:srgbClr val="C00000"/>
                </a:solidFill>
                <a:latin typeface="Times New Roman"/>
                <a:ea typeface="Arial"/>
                <a:cs typeface="Times New Roman"/>
              </a:rPr>
              <a:t>→Có </a:t>
            </a:r>
            <a:r>
              <a:rPr lang="vi-VN" sz="2400" b="1" dirty="0">
                <a:solidFill>
                  <a:srgbClr val="C00000"/>
                </a:solidFill>
                <a:latin typeface="Times New Roman"/>
                <a:ea typeface="Arial"/>
                <a:cs typeface="Times New Roman"/>
              </a:rPr>
              <a:t>thể suy đoán rằng, những lời thì thầm cuối cùng của ông bên tai Phăng-tin là lời hứa bảo vệ Cô-dét. Chỉ những lời như thế mới có thể tác động một cách kì lạ, khiến Phăng-tin – một người đã chết – vẫn mỉm cười và gương mặt “sáng rỡ lên một cách lạ thường”.</a:t>
            </a:r>
            <a:endParaRPr lang="vi-VN" sz="2400" b="1" dirty="0">
              <a:solidFill>
                <a:srgbClr val="C00000"/>
              </a:solidFill>
              <a:effectLst/>
              <a:latin typeface="Calibri"/>
              <a:ea typeface="Calibri"/>
              <a:cs typeface="Times New Roman"/>
            </a:endParaRPr>
          </a:p>
        </p:txBody>
      </p:sp>
    </p:spTree>
    <p:extLst>
      <p:ext uri="{BB962C8B-B14F-4D97-AF65-F5344CB8AC3E}">
        <p14:creationId xmlns:p14="http://schemas.microsoft.com/office/powerpoint/2010/main" val="19113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7">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6" name="TextBox 5"/>
          <p:cNvSpPr txBox="1"/>
          <p:nvPr/>
        </p:nvSpPr>
        <p:spPr>
          <a:xfrm>
            <a:off x="1600200" y="1382608"/>
            <a:ext cx="7543800" cy="468077"/>
          </a:xfrm>
          <a:prstGeom prst="rect">
            <a:avLst/>
          </a:prstGeom>
          <a:noFill/>
        </p:spPr>
        <p:txBody>
          <a:bodyPr wrap="square" rtlCol="0">
            <a:spAutoFit/>
          </a:bodyPr>
          <a:lstStyle/>
          <a:p>
            <a:pPr algn="just">
              <a:lnSpc>
                <a:spcPct val="107000"/>
              </a:lnSpc>
              <a:spcAft>
                <a:spcPts val="800"/>
              </a:spcAft>
            </a:pPr>
            <a:r>
              <a:rPr lang="vi-VN" sz="2400" b="1" dirty="0">
                <a:solidFill>
                  <a:srgbClr val="C00000"/>
                </a:solidFill>
                <a:latin typeface="Times New Roman"/>
                <a:ea typeface="Calibri"/>
                <a:cs typeface="Times New Roman"/>
              </a:rPr>
              <a:t>1. Nhân vật Giăng Van- giăng</a:t>
            </a:r>
            <a:endParaRPr lang="vi-VN" sz="2400" dirty="0">
              <a:solidFill>
                <a:srgbClr val="C00000"/>
              </a:solidFill>
              <a:latin typeface="Calibri"/>
              <a:ea typeface="Calibri"/>
              <a:cs typeface="Times New Roman"/>
            </a:endParaRPr>
          </a:p>
        </p:txBody>
      </p:sp>
      <p:sp>
        <p:nvSpPr>
          <p:cNvPr id="4" name="TextBox 3"/>
          <p:cNvSpPr txBox="1"/>
          <p:nvPr/>
        </p:nvSpPr>
        <p:spPr>
          <a:xfrm>
            <a:off x="1573924" y="1870422"/>
            <a:ext cx="7467600" cy="487506"/>
          </a:xfrm>
          <a:prstGeom prst="rect">
            <a:avLst/>
          </a:prstGeom>
          <a:noFill/>
        </p:spPr>
        <p:txBody>
          <a:bodyPr wrap="square" rtlCol="0">
            <a:spAutoFit/>
          </a:bodyPr>
          <a:lstStyle/>
          <a:p>
            <a:pPr indent="180340" algn="just">
              <a:lnSpc>
                <a:spcPct val="107000"/>
              </a:lnSpc>
              <a:spcAft>
                <a:spcPts val="800"/>
              </a:spcAft>
            </a:pPr>
            <a:r>
              <a:rPr lang="en-US" sz="2400" b="1" dirty="0">
                <a:latin typeface="Times New Roman"/>
                <a:ea typeface="Arial"/>
                <a:cs typeface="Times New Roman"/>
              </a:rPr>
              <a:t>b. </a:t>
            </a:r>
            <a:r>
              <a:rPr lang="en-US" sz="2400" b="1" dirty="0" err="1">
                <a:latin typeface="Times New Roman"/>
                <a:ea typeface="Arial"/>
                <a:cs typeface="Times New Roman"/>
              </a:rPr>
              <a:t>Thái</a:t>
            </a:r>
            <a:r>
              <a:rPr lang="en-US" sz="2400" b="1" dirty="0">
                <a:latin typeface="Times New Roman"/>
                <a:ea typeface="Arial"/>
                <a:cs typeface="Times New Roman"/>
              </a:rPr>
              <a:t> </a:t>
            </a:r>
            <a:r>
              <a:rPr lang="en-US" sz="2400" b="1" dirty="0" err="1">
                <a:latin typeface="Times New Roman"/>
                <a:ea typeface="Arial"/>
                <a:cs typeface="Times New Roman"/>
              </a:rPr>
              <a:t>độ</a:t>
            </a:r>
            <a:r>
              <a:rPr lang="en-US" sz="2400" b="1" dirty="0">
                <a:latin typeface="Times New Roman"/>
                <a:ea typeface="Arial"/>
                <a:cs typeface="Times New Roman"/>
              </a:rPr>
              <a:t> </a:t>
            </a:r>
            <a:r>
              <a:rPr lang="en-US" sz="2400" b="1" dirty="0" err="1">
                <a:latin typeface="Times New Roman"/>
                <a:ea typeface="Arial"/>
                <a:cs typeface="Times New Roman"/>
              </a:rPr>
              <a:t>với</a:t>
            </a:r>
            <a:r>
              <a:rPr lang="en-US" sz="2400" b="1" dirty="0">
                <a:latin typeface="Times New Roman"/>
                <a:ea typeface="Arial"/>
                <a:cs typeface="Times New Roman"/>
              </a:rPr>
              <a:t> </a:t>
            </a:r>
            <a:r>
              <a:rPr lang="en-US" sz="2400" b="1" dirty="0" err="1">
                <a:latin typeface="Times New Roman"/>
                <a:ea typeface="Arial"/>
                <a:cs typeface="Times New Roman"/>
              </a:rPr>
              <a:t>Gia-ve</a:t>
            </a:r>
            <a:endParaRPr lang="vi-VN" sz="2400" dirty="0">
              <a:effectLst/>
              <a:latin typeface="Calibri"/>
              <a:ea typeface="Calibri"/>
              <a:cs typeface="Times New Roman"/>
            </a:endParaRPr>
          </a:p>
        </p:txBody>
      </p:sp>
      <p:sp>
        <p:nvSpPr>
          <p:cNvPr id="10" name="TextBox 9"/>
          <p:cNvSpPr txBox="1"/>
          <p:nvPr/>
        </p:nvSpPr>
        <p:spPr>
          <a:xfrm>
            <a:off x="1573924" y="2357928"/>
            <a:ext cx="7467600" cy="4351961"/>
          </a:xfrm>
          <a:prstGeom prst="rect">
            <a:avLst/>
          </a:prstGeom>
          <a:noFill/>
        </p:spPr>
        <p:txBody>
          <a:bodyPr wrap="square" rtlCol="0">
            <a:spAutoFit/>
          </a:bodyPr>
          <a:lstStyle/>
          <a:p>
            <a:pPr indent="179705" algn="just">
              <a:lnSpc>
                <a:spcPct val="107000"/>
              </a:lnSpc>
              <a:spcAft>
                <a:spcPts val="800"/>
              </a:spcAft>
            </a:pPr>
            <a:r>
              <a:rPr lang="en-US" sz="2000" dirty="0">
                <a:latin typeface="Times New Roman" pitchFamily="18" charset="0"/>
                <a:ea typeface="Arial"/>
                <a:cs typeface="Times New Roman" pitchFamily="18" charset="0"/>
              </a:rPr>
              <a:t>- </a:t>
            </a:r>
            <a:r>
              <a:rPr lang="vi-VN" sz="2000" dirty="0">
                <a:latin typeface="Times New Roman" pitchFamily="18" charset="0"/>
                <a:ea typeface="Arial"/>
                <a:cs typeface="Times New Roman" pitchFamily="18" charset="0"/>
              </a:rPr>
              <a:t>Ban đầu, Giăng Van-giăng nói năng bình tĩnh, không chút sợ hãi, mặc dù ông biết mình đã rơi vào tay Gia-ve: “Tôi biết là anh muốn gì rồi”. </a:t>
            </a:r>
            <a:endParaRPr lang="vi-VN" sz="2000" dirty="0">
              <a:latin typeface="Times New Roman" pitchFamily="18" charset="0"/>
              <a:ea typeface="Calibri"/>
              <a:cs typeface="Times New Roman" pitchFamily="18" charset="0"/>
            </a:endParaRPr>
          </a:p>
          <a:p>
            <a:pPr indent="179705" algn="just">
              <a:lnSpc>
                <a:spcPct val="107000"/>
              </a:lnSpc>
              <a:spcAft>
                <a:spcPts val="800"/>
              </a:spcAft>
            </a:pPr>
            <a:r>
              <a:rPr lang="en-US" sz="2000" dirty="0">
                <a:latin typeface="Times New Roman" pitchFamily="18" charset="0"/>
                <a:ea typeface="Arial"/>
                <a:cs typeface="Times New Roman" pitchFamily="18" charset="0"/>
              </a:rPr>
              <a:t>- </a:t>
            </a:r>
            <a:r>
              <a:rPr lang="vi-VN" sz="2000" dirty="0">
                <a:latin typeface="Times New Roman" pitchFamily="18" charset="0"/>
                <a:ea typeface="Arial"/>
                <a:cs typeface="Times New Roman" pitchFamily="18" charset="0"/>
              </a:rPr>
              <a:t>Khi Gia-ve cầm cổ áo ông (hành động khiến Phăng-tin “tưởng như cả thế giới đang tan biến”), Giăng Van-giăng không gỡ tay hắn ra, mà chỉ gọi trần trụi, đích danh “Gia-ve...” với tất cả sự coi thường. </a:t>
            </a:r>
            <a:endParaRPr lang="vi-VN" sz="2000" dirty="0">
              <a:latin typeface="Times New Roman" pitchFamily="18" charset="0"/>
              <a:ea typeface="Calibri"/>
              <a:cs typeface="Times New Roman" pitchFamily="18" charset="0"/>
            </a:endParaRPr>
          </a:p>
          <a:p>
            <a:pPr indent="179705" algn="just">
              <a:lnSpc>
                <a:spcPct val="107000"/>
              </a:lnSpc>
              <a:spcAft>
                <a:spcPts val="800"/>
              </a:spcAft>
            </a:pPr>
            <a:r>
              <a:rPr lang="vi-VN" sz="2000" dirty="0">
                <a:latin typeface="Times New Roman" pitchFamily="18" charset="0"/>
                <a:ea typeface="Arial"/>
                <a:cs typeface="Times New Roman" pitchFamily="18" charset="0"/>
              </a:rPr>
              <a:t>- Nhưng rồi, vì muốn được đi tìm con gái cho Phăng-tin, Giăng Van-giăng sẵn sàng hạ mình trước kẻ mà ông khinh bỉ: “Thưa ông, tôi muốn nói riêng với ông câu này”, “Tôi cầu xin ông có một điều...”. </a:t>
            </a:r>
            <a:endParaRPr lang="vi-VN" sz="2000" dirty="0">
              <a:latin typeface="Times New Roman" pitchFamily="18" charset="0"/>
              <a:ea typeface="Calibri"/>
              <a:cs typeface="Times New Roman" pitchFamily="18" charset="0"/>
            </a:endParaRPr>
          </a:p>
          <a:p>
            <a:pPr indent="179705" algn="just">
              <a:lnSpc>
                <a:spcPct val="107000"/>
              </a:lnSpc>
              <a:spcAft>
                <a:spcPts val="800"/>
              </a:spcAft>
            </a:pPr>
            <a:r>
              <a:rPr lang="vi-VN" sz="2000" dirty="0">
                <a:latin typeface="Times New Roman" pitchFamily="18" charset="0"/>
                <a:ea typeface="Arial"/>
                <a:cs typeface="Times New Roman" pitchFamily="18" charset="0"/>
              </a:rPr>
              <a:t>- Trước sự việc đau thương xảy ra ngoài ý muốn: Phăng-tin ngã đập đầu vào thành giường vì tuyệt vọng, Giăng Van-giăng đã kết tội Gia-ve một cách đanh thép: “Anh đã giết chết người đàn bà này rồi đó”. </a:t>
            </a:r>
            <a:endParaRPr lang="vi-VN" sz="20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8855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additive="base">
                                        <p:cTn id="1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6" name="TextBox 5"/>
          <p:cNvSpPr txBox="1"/>
          <p:nvPr/>
        </p:nvSpPr>
        <p:spPr>
          <a:xfrm>
            <a:off x="1600200" y="1382608"/>
            <a:ext cx="7543800" cy="468077"/>
          </a:xfrm>
          <a:prstGeom prst="rect">
            <a:avLst/>
          </a:prstGeom>
          <a:noFill/>
        </p:spPr>
        <p:txBody>
          <a:bodyPr wrap="square" rtlCol="0">
            <a:spAutoFit/>
          </a:bodyPr>
          <a:lstStyle/>
          <a:p>
            <a:pPr algn="just">
              <a:lnSpc>
                <a:spcPct val="107000"/>
              </a:lnSpc>
              <a:spcAft>
                <a:spcPts val="800"/>
              </a:spcAft>
            </a:pPr>
            <a:r>
              <a:rPr lang="vi-VN" sz="2400" b="1" dirty="0">
                <a:solidFill>
                  <a:srgbClr val="C00000"/>
                </a:solidFill>
                <a:latin typeface="Times New Roman"/>
                <a:ea typeface="Calibri"/>
                <a:cs typeface="Times New Roman"/>
              </a:rPr>
              <a:t>1. Nhân vật Giăng Van- giăng</a:t>
            </a:r>
            <a:endParaRPr lang="vi-VN" sz="2400" dirty="0">
              <a:solidFill>
                <a:srgbClr val="C00000"/>
              </a:solidFill>
              <a:latin typeface="Calibri"/>
              <a:ea typeface="Calibri"/>
              <a:cs typeface="Times New Roman"/>
            </a:endParaRPr>
          </a:p>
        </p:txBody>
      </p:sp>
      <p:sp>
        <p:nvSpPr>
          <p:cNvPr id="4" name="TextBox 3"/>
          <p:cNvSpPr txBox="1"/>
          <p:nvPr/>
        </p:nvSpPr>
        <p:spPr>
          <a:xfrm>
            <a:off x="1573924" y="1870422"/>
            <a:ext cx="7467600" cy="487506"/>
          </a:xfrm>
          <a:prstGeom prst="rect">
            <a:avLst/>
          </a:prstGeom>
          <a:noFill/>
        </p:spPr>
        <p:txBody>
          <a:bodyPr wrap="square" rtlCol="0">
            <a:spAutoFit/>
          </a:bodyPr>
          <a:lstStyle/>
          <a:p>
            <a:pPr indent="180340" algn="just">
              <a:lnSpc>
                <a:spcPct val="107000"/>
              </a:lnSpc>
              <a:spcAft>
                <a:spcPts val="800"/>
              </a:spcAft>
            </a:pPr>
            <a:r>
              <a:rPr lang="en-US" sz="2400" b="1" dirty="0">
                <a:solidFill>
                  <a:prstClr val="black"/>
                </a:solidFill>
                <a:latin typeface="Times New Roman"/>
                <a:ea typeface="Arial"/>
                <a:cs typeface="Times New Roman"/>
              </a:rPr>
              <a:t>b. </a:t>
            </a:r>
            <a:r>
              <a:rPr lang="en-US" sz="2400" b="1" dirty="0" err="1">
                <a:solidFill>
                  <a:prstClr val="black"/>
                </a:solidFill>
                <a:latin typeface="Times New Roman"/>
                <a:ea typeface="Arial"/>
                <a:cs typeface="Times New Roman"/>
              </a:rPr>
              <a:t>Thái</a:t>
            </a:r>
            <a:r>
              <a:rPr lang="en-US" sz="2400" b="1" dirty="0">
                <a:solidFill>
                  <a:prstClr val="black"/>
                </a:solidFill>
                <a:latin typeface="Times New Roman"/>
                <a:ea typeface="Arial"/>
                <a:cs typeface="Times New Roman"/>
              </a:rPr>
              <a:t> </a:t>
            </a:r>
            <a:r>
              <a:rPr lang="en-US" sz="2400" b="1" dirty="0" err="1">
                <a:solidFill>
                  <a:prstClr val="black"/>
                </a:solidFill>
                <a:latin typeface="Times New Roman"/>
                <a:ea typeface="Arial"/>
                <a:cs typeface="Times New Roman"/>
              </a:rPr>
              <a:t>độ</a:t>
            </a:r>
            <a:r>
              <a:rPr lang="en-US" sz="2400" b="1" dirty="0">
                <a:solidFill>
                  <a:prstClr val="black"/>
                </a:solidFill>
                <a:latin typeface="Times New Roman"/>
                <a:ea typeface="Arial"/>
                <a:cs typeface="Times New Roman"/>
              </a:rPr>
              <a:t> </a:t>
            </a:r>
            <a:r>
              <a:rPr lang="en-US" sz="2400" b="1" dirty="0" err="1">
                <a:solidFill>
                  <a:prstClr val="black"/>
                </a:solidFill>
                <a:latin typeface="Times New Roman"/>
                <a:ea typeface="Arial"/>
                <a:cs typeface="Times New Roman"/>
              </a:rPr>
              <a:t>với</a:t>
            </a:r>
            <a:r>
              <a:rPr lang="en-US" sz="2400" b="1" dirty="0">
                <a:solidFill>
                  <a:prstClr val="black"/>
                </a:solidFill>
                <a:latin typeface="Times New Roman"/>
                <a:ea typeface="Arial"/>
                <a:cs typeface="Times New Roman"/>
              </a:rPr>
              <a:t> </a:t>
            </a:r>
            <a:r>
              <a:rPr lang="en-US" sz="2400" b="1" dirty="0" err="1">
                <a:solidFill>
                  <a:prstClr val="black"/>
                </a:solidFill>
                <a:latin typeface="Times New Roman"/>
                <a:ea typeface="Arial"/>
                <a:cs typeface="Times New Roman"/>
              </a:rPr>
              <a:t>Gia-ve</a:t>
            </a:r>
            <a:endParaRPr lang="vi-VN" sz="2400" dirty="0">
              <a:solidFill>
                <a:prstClr val="black"/>
              </a:solidFill>
              <a:latin typeface="Calibri"/>
              <a:ea typeface="Calibri"/>
              <a:cs typeface="Times New Roman"/>
            </a:endParaRPr>
          </a:p>
        </p:txBody>
      </p:sp>
      <p:sp>
        <p:nvSpPr>
          <p:cNvPr id="7" name="TextBox 6"/>
          <p:cNvSpPr txBox="1"/>
          <p:nvPr/>
        </p:nvSpPr>
        <p:spPr>
          <a:xfrm>
            <a:off x="1447800" y="2299797"/>
            <a:ext cx="7467600" cy="4492512"/>
          </a:xfrm>
          <a:prstGeom prst="rect">
            <a:avLst/>
          </a:prstGeom>
          <a:noFill/>
        </p:spPr>
        <p:txBody>
          <a:bodyPr wrap="square" rtlCol="0">
            <a:spAutoFit/>
          </a:bodyPr>
          <a:lstStyle/>
          <a:p>
            <a:pPr indent="179705" algn="just">
              <a:lnSpc>
                <a:spcPct val="107000"/>
              </a:lnSpc>
              <a:spcAft>
                <a:spcPts val="800"/>
              </a:spcAft>
            </a:pPr>
            <a:r>
              <a:rPr lang="vi-VN" sz="2000" dirty="0">
                <a:latin typeface="Times New Roman" pitchFamily="18" charset="0"/>
                <a:ea typeface="Arial"/>
                <a:cs typeface="Times New Roman" pitchFamily="18" charset="0"/>
              </a:rPr>
              <a:t>- Muốn có không khí tĩnh lặng để thì thầm những lời cuối cùng với linh hồn Phăng-tin và sửa soạn cho chị, ông không ngần ngại thể hiện thái độ cứng rắn trước Gia-ve: cầm thanh sắt và nói một câu tưởng nhẹ nhàng mà chứa đầy sức mạnh của một người có thể làm bất cứ điều gì khi cần thiết: “Tôi khuyên anh đừng có quấy rầy tôi lúc này”. Chính câu nói đó đã khiến Gia-ve phải run sợ. </a:t>
            </a:r>
            <a:endParaRPr lang="vi-VN" sz="2000" dirty="0">
              <a:latin typeface="Times New Roman" pitchFamily="18" charset="0"/>
              <a:ea typeface="Calibri"/>
              <a:cs typeface="Times New Roman" pitchFamily="18" charset="0"/>
            </a:endParaRPr>
          </a:p>
          <a:p>
            <a:pPr indent="179705" algn="just">
              <a:lnSpc>
                <a:spcPct val="107000"/>
              </a:lnSpc>
              <a:spcAft>
                <a:spcPts val="800"/>
              </a:spcAft>
            </a:pPr>
            <a:r>
              <a:rPr lang="vi-VN" sz="2000" dirty="0">
                <a:latin typeface="Times New Roman" pitchFamily="18" charset="0"/>
                <a:ea typeface="Arial"/>
                <a:cs typeface="Times New Roman" pitchFamily="18" charset="0"/>
              </a:rPr>
              <a:t>- Mọi việc xong xuôi, Giăng Van-giăng đã chấp nhận tình thế một cách chủ động, bình tĩnh: “Giờ anh muốn làm gì thì làm”. Ấy là câu nói của một người sẵn sàng đi vào cuộc tuẫn nạn.</a:t>
            </a:r>
            <a:endParaRPr lang="vi-VN" sz="2000" dirty="0">
              <a:latin typeface="Times New Roman" pitchFamily="18" charset="0"/>
              <a:ea typeface="Calibri"/>
              <a:cs typeface="Times New Roman" pitchFamily="18" charset="0"/>
            </a:endParaRPr>
          </a:p>
          <a:p>
            <a:r>
              <a:rPr lang="vi-VN" sz="2000" b="1" dirty="0">
                <a:latin typeface="Times New Roman" pitchFamily="18" charset="0"/>
                <a:ea typeface="Arial"/>
                <a:cs typeface="Times New Roman" pitchFamily="18" charset="0"/>
              </a:rPr>
              <a:t>→</a:t>
            </a:r>
            <a:r>
              <a:rPr lang="vi-VN" sz="2000" b="1" dirty="0">
                <a:solidFill>
                  <a:srgbClr val="C00000"/>
                </a:solidFill>
                <a:latin typeface="Times New Roman" pitchFamily="18" charset="0"/>
                <a:ea typeface="Arial"/>
                <a:cs typeface="Times New Roman" pitchFamily="18" charset="0"/>
              </a:rPr>
              <a:t>Như vậy, ngôn ngữ và thái độ của Giăng Van-giăng đối với </a:t>
            </a:r>
            <a:r>
              <a:rPr lang="vi-VN" sz="2000" b="1" dirty="0" smtClean="0">
                <a:solidFill>
                  <a:srgbClr val="C00000"/>
                </a:solidFill>
                <a:latin typeface="Times New Roman" pitchFamily="18" charset="0"/>
                <a:ea typeface="Arial"/>
                <a:cs typeface="Times New Roman" pitchFamily="18" charset="0"/>
              </a:rPr>
              <a:t>Gia-ve  thay </a:t>
            </a:r>
            <a:r>
              <a:rPr lang="vi-VN" sz="2000" b="1" dirty="0">
                <a:solidFill>
                  <a:srgbClr val="C00000"/>
                </a:solidFill>
                <a:latin typeface="Times New Roman" pitchFamily="18" charset="0"/>
                <a:ea typeface="Arial"/>
                <a:cs typeface="Times New Roman" pitchFamily="18" charset="0"/>
              </a:rPr>
              <a:t>đổi liên tục, gồm đủ sắc thái, cung bậc, nhưng rất phù hợp, bởi đó là hệ quả sự tác động của tình huống, nhất là từ cách hành xử tàn nhẫn của chính Gia-ve.</a:t>
            </a:r>
            <a:endParaRPr lang="vi-VN"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055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anim calcmode="lin" valueType="num">
                                      <p:cBhvr>
                                        <p:cTn id="2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4" name="TextBox 3"/>
          <p:cNvSpPr txBox="1"/>
          <p:nvPr/>
        </p:nvSpPr>
        <p:spPr>
          <a:xfrm>
            <a:off x="1614055" y="1382608"/>
            <a:ext cx="7543800" cy="487506"/>
          </a:xfrm>
          <a:prstGeom prst="rect">
            <a:avLst/>
          </a:prstGeom>
          <a:noFill/>
        </p:spPr>
        <p:txBody>
          <a:bodyPr wrap="square" rtlCol="0">
            <a:spAutoFit/>
          </a:bodyPr>
          <a:lstStyle/>
          <a:p>
            <a:pPr algn="just">
              <a:lnSpc>
                <a:spcPct val="107000"/>
              </a:lnSpc>
              <a:spcAft>
                <a:spcPts val="800"/>
              </a:spcAft>
            </a:pPr>
            <a:r>
              <a:rPr lang="vi-VN" sz="2400" b="1" dirty="0" smtClean="0">
                <a:solidFill>
                  <a:srgbClr val="C00000"/>
                </a:solidFill>
                <a:latin typeface="Times New Roman"/>
                <a:ea typeface="Calibri"/>
                <a:cs typeface="Times New Roman"/>
              </a:rPr>
              <a:t>2. </a:t>
            </a:r>
            <a:r>
              <a:rPr lang="vi-VN" sz="2400" b="1" dirty="0">
                <a:solidFill>
                  <a:srgbClr val="C00000"/>
                </a:solidFill>
                <a:latin typeface="Times New Roman"/>
                <a:ea typeface="Calibri"/>
                <a:cs typeface="Times New Roman"/>
              </a:rPr>
              <a:t>Nhân vật </a:t>
            </a:r>
            <a:r>
              <a:rPr lang="vi-VN" sz="2400" b="1" dirty="0" smtClean="0">
                <a:solidFill>
                  <a:srgbClr val="C00000"/>
                </a:solidFill>
                <a:latin typeface="Times New Roman"/>
                <a:ea typeface="Calibri"/>
                <a:cs typeface="Times New Roman"/>
              </a:rPr>
              <a:t>Gia-ve</a:t>
            </a:r>
            <a:endParaRPr lang="vi-VN" sz="2400" dirty="0">
              <a:solidFill>
                <a:srgbClr val="C00000"/>
              </a:solidFill>
              <a:latin typeface="Calibri"/>
              <a:ea typeface="Calibri"/>
              <a:cs typeface="Times New Roman"/>
            </a:endParaRPr>
          </a:p>
        </p:txBody>
      </p:sp>
      <p:pic>
        <p:nvPicPr>
          <p:cNvPr id="6" name="Graphic 8" descr="Aperture with solid fill">
            <a:extLst>
              <a:ext uri="{FF2B5EF4-FFF2-40B4-BE49-F238E27FC236}">
                <a16:creationId xmlns:a16="http://schemas.microsoft.com/office/drawing/2014/main" xmlns="" id="{CBBA084B-DC36-4870-B4A0-C3A0C7556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2806" y="3363807"/>
            <a:ext cx="1623984" cy="1436792"/>
          </a:xfrm>
          <a:prstGeom prst="rect">
            <a:avLst/>
          </a:prstGeom>
        </p:spPr>
      </p:pic>
      <p:pic>
        <p:nvPicPr>
          <p:cNvPr id="7" name="Picture 6">
            <a:extLst>
              <a:ext uri="{FF2B5EF4-FFF2-40B4-BE49-F238E27FC236}">
                <a16:creationId xmlns:a16="http://schemas.microsoft.com/office/drawing/2014/main" xmlns="" id="{D60DE95A-B6DA-4EB0-9BA7-0C6262D20150}"/>
              </a:ext>
            </a:extLst>
          </p:cNvPr>
          <p:cNvPicPr>
            <a:picLocks noChangeAspect="1"/>
          </p:cNvPicPr>
          <p:nvPr/>
        </p:nvPicPr>
        <p:blipFill rotWithShape="1">
          <a:blip r:embed="rId4"/>
          <a:srcRect l="9114" r="15764" b="-2"/>
          <a:stretch/>
        </p:blipFill>
        <p:spPr>
          <a:xfrm>
            <a:off x="8031398" y="4613394"/>
            <a:ext cx="1066800" cy="1596537"/>
          </a:xfrm>
          <a:prstGeom prst="rect">
            <a:avLst/>
          </a:prstGeom>
        </p:spPr>
      </p:pic>
      <p:sp>
        <p:nvSpPr>
          <p:cNvPr id="8" name="Rectangle: Rounded Corners 9">
            <a:extLst>
              <a:ext uri="{FF2B5EF4-FFF2-40B4-BE49-F238E27FC236}">
                <a16:creationId xmlns:a16="http://schemas.microsoft.com/office/drawing/2014/main" xmlns="" id="{D8920882-5ABD-494C-82E4-2B901203FA75}"/>
              </a:ext>
            </a:extLst>
          </p:cNvPr>
          <p:cNvSpPr/>
          <p:nvPr/>
        </p:nvSpPr>
        <p:spPr>
          <a:xfrm>
            <a:off x="6361612" y="6209931"/>
            <a:ext cx="2782388" cy="648069"/>
          </a:xfrm>
          <a:prstGeom prst="roundRect">
            <a:avLst/>
          </a:prstGeom>
          <a:solidFill>
            <a:srgbClr val="C7A085">
              <a:lumMod val="50000"/>
            </a:srgbClr>
          </a:solidFill>
          <a:ln w="12700" cap="flat" cmpd="sng" algn="ctr">
            <a:solidFill>
              <a:srgbClr val="8F4F58">
                <a:shade val="50000"/>
              </a:srgbClr>
            </a:solidFill>
            <a:prstDash val="solid"/>
            <a:miter lim="800000"/>
          </a:ln>
          <a:effectLst/>
        </p:spPr>
        <p:txBody>
          <a:bodyPr rtlCol="0" anchor="ctr"/>
          <a:lstStyle/>
          <a:p>
            <a:pPr algn="ctr"/>
            <a:r>
              <a:rPr lang="en-US" sz="2800" kern="0" dirty="0">
                <a:solidFill>
                  <a:sysClr val="window" lastClr="FFFFFF"/>
                </a:solidFill>
                <a:latin typeface="Times New Roman" panose="02020603050405020304" pitchFamily="18" charset="0"/>
                <a:cs typeface="Times New Roman" panose="02020603050405020304" pitchFamily="18" charset="0"/>
              </a:rPr>
              <a:t>THẢO LUẬN </a:t>
            </a:r>
            <a:r>
              <a:rPr lang="en-US" sz="2800" kern="0" dirty="0" smtClean="0">
                <a:solidFill>
                  <a:sysClr val="window" lastClr="FFFFFF"/>
                </a:solidFill>
                <a:latin typeface="Times New Roman" panose="02020603050405020304" pitchFamily="18" charset="0"/>
                <a:cs typeface="Times New Roman" panose="02020603050405020304" pitchFamily="18" charset="0"/>
              </a:rPr>
              <a:t> </a:t>
            </a:r>
            <a:endParaRPr lang="en-US" sz="2800" kern="0" dirty="0">
              <a:solidFill>
                <a:sysClr val="window" lastClr="FFFF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47800" y="1870114"/>
            <a:ext cx="7315200" cy="882678"/>
          </a:xfrm>
          <a:prstGeom prst="rect">
            <a:avLst/>
          </a:prstGeom>
          <a:noFill/>
        </p:spPr>
        <p:txBody>
          <a:bodyPr wrap="square" rtlCol="0">
            <a:spAutoFit/>
          </a:bodyPr>
          <a:lstStyle/>
          <a:p>
            <a:pPr algn="just">
              <a:lnSpc>
                <a:spcPct val="107000"/>
              </a:lnSpc>
              <a:spcAft>
                <a:spcPts val="800"/>
              </a:spcAft>
            </a:pPr>
            <a:r>
              <a:rPr lang="vi-VN" sz="2400" dirty="0" smtClean="0">
                <a:latin typeface="Times New Roman"/>
                <a:ea typeface="Arial"/>
                <a:cs typeface="Times New Roman"/>
              </a:rPr>
              <a:t>●Qua </a:t>
            </a:r>
            <a:r>
              <a:rPr lang="vi-VN" sz="2400" dirty="0">
                <a:latin typeface="Times New Roman"/>
                <a:ea typeface="Arial"/>
                <a:cs typeface="Times New Roman"/>
              </a:rPr>
              <a:t>lời của người kể chuyện, nhân vật Gia-ve hiện lên như thế nào?</a:t>
            </a:r>
            <a:endParaRPr lang="vi-VN" sz="2400" dirty="0">
              <a:effectLst/>
              <a:latin typeface="Calibri"/>
              <a:ea typeface="Calibri"/>
              <a:cs typeface="Times New Roman"/>
            </a:endParaRPr>
          </a:p>
        </p:txBody>
      </p:sp>
      <p:sp>
        <p:nvSpPr>
          <p:cNvPr id="10" name="TextBox 9"/>
          <p:cNvSpPr txBox="1"/>
          <p:nvPr/>
        </p:nvSpPr>
        <p:spPr>
          <a:xfrm>
            <a:off x="1447800" y="5638800"/>
            <a:ext cx="4724400" cy="882678"/>
          </a:xfrm>
          <a:prstGeom prst="rect">
            <a:avLst/>
          </a:prstGeom>
          <a:noFill/>
        </p:spPr>
        <p:txBody>
          <a:bodyPr wrap="square" rtlCol="0">
            <a:spAutoFit/>
          </a:bodyPr>
          <a:lstStyle/>
          <a:p>
            <a:pPr algn="just">
              <a:lnSpc>
                <a:spcPct val="107000"/>
              </a:lnSpc>
              <a:spcAft>
                <a:spcPts val="800"/>
              </a:spcAft>
            </a:pPr>
            <a:r>
              <a:rPr lang="vi-VN" sz="2400" dirty="0" smtClean="0">
                <a:solidFill>
                  <a:srgbClr val="C00000"/>
                </a:solidFill>
                <a:latin typeface="Times New Roman"/>
                <a:ea typeface="Arial"/>
                <a:cs typeface="Times New Roman"/>
              </a:rPr>
              <a:t>● </a:t>
            </a:r>
            <a:r>
              <a:rPr lang="vi-VN" sz="2400" dirty="0">
                <a:solidFill>
                  <a:srgbClr val="C00000"/>
                </a:solidFill>
                <a:latin typeface="Times New Roman"/>
                <a:ea typeface="Arial"/>
                <a:cs typeface="Times New Roman"/>
              </a:rPr>
              <a:t>Nhận xét về thái độ của người kể chuyện đối với nhân vật này.</a:t>
            </a:r>
            <a:endParaRPr lang="vi-VN" sz="2400" dirty="0">
              <a:solidFill>
                <a:srgbClr val="C00000"/>
              </a:solidFill>
              <a:effectLst/>
              <a:latin typeface="Calibri"/>
              <a:ea typeface="Calibri"/>
              <a:cs typeface="Times New Roman"/>
            </a:endParaRPr>
          </a:p>
        </p:txBody>
      </p:sp>
      <p:pic>
        <p:nvPicPr>
          <p:cNvPr id="8194" name="Picture 2" descr="E:\2022\ĐỀ 12 ZALO\SGK MOI\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752792"/>
            <a:ext cx="6400800" cy="288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680887"/>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4" name="TextBox 3"/>
          <p:cNvSpPr txBox="1"/>
          <p:nvPr/>
        </p:nvSpPr>
        <p:spPr>
          <a:xfrm>
            <a:off x="1594945" y="1109388"/>
            <a:ext cx="7543800" cy="487506"/>
          </a:xfrm>
          <a:prstGeom prst="rect">
            <a:avLst/>
          </a:prstGeom>
          <a:noFill/>
        </p:spPr>
        <p:txBody>
          <a:bodyPr wrap="square" rtlCol="0">
            <a:spAutoFit/>
          </a:bodyPr>
          <a:lstStyle/>
          <a:p>
            <a:pPr algn="just">
              <a:lnSpc>
                <a:spcPct val="107000"/>
              </a:lnSpc>
              <a:spcAft>
                <a:spcPts val="800"/>
              </a:spcAft>
            </a:pPr>
            <a:r>
              <a:rPr lang="vi-VN" sz="2400" b="1" dirty="0" smtClean="0">
                <a:solidFill>
                  <a:srgbClr val="C00000"/>
                </a:solidFill>
                <a:latin typeface="Times New Roman"/>
                <a:ea typeface="Calibri"/>
                <a:cs typeface="Times New Roman"/>
              </a:rPr>
              <a:t>2. </a:t>
            </a:r>
            <a:r>
              <a:rPr lang="vi-VN" sz="2400" b="1" dirty="0">
                <a:solidFill>
                  <a:srgbClr val="C00000"/>
                </a:solidFill>
                <a:latin typeface="Times New Roman"/>
                <a:ea typeface="Calibri"/>
                <a:cs typeface="Times New Roman"/>
              </a:rPr>
              <a:t>Nhân vật </a:t>
            </a:r>
            <a:r>
              <a:rPr lang="vi-VN" sz="2400" b="1" dirty="0" smtClean="0">
                <a:solidFill>
                  <a:srgbClr val="C00000"/>
                </a:solidFill>
                <a:latin typeface="Times New Roman"/>
                <a:ea typeface="Calibri"/>
                <a:cs typeface="Times New Roman"/>
              </a:rPr>
              <a:t>Gia-ve</a:t>
            </a:r>
            <a:endParaRPr lang="vi-VN" sz="2400" dirty="0">
              <a:solidFill>
                <a:srgbClr val="C00000"/>
              </a:solidFill>
              <a:latin typeface="Calibri"/>
              <a:ea typeface="Calibri"/>
              <a:cs typeface="Times New Roman"/>
            </a:endParaRPr>
          </a:p>
        </p:txBody>
      </p:sp>
      <p:sp>
        <p:nvSpPr>
          <p:cNvPr id="11" name="TextBox 10"/>
          <p:cNvSpPr txBox="1"/>
          <p:nvPr/>
        </p:nvSpPr>
        <p:spPr>
          <a:xfrm>
            <a:off x="1418897" y="1576371"/>
            <a:ext cx="7625255" cy="4708981"/>
          </a:xfrm>
          <a:prstGeom prst="rect">
            <a:avLst/>
          </a:prstGeom>
          <a:noFill/>
        </p:spPr>
        <p:txBody>
          <a:bodyPr wrap="square" rtlCol="0">
            <a:spAutoFit/>
          </a:bodyPr>
          <a:lstStyle/>
          <a:p>
            <a:pPr algn="just"/>
            <a:r>
              <a:rPr lang="vi-VN" sz="2000" dirty="0">
                <a:latin typeface="Times New Roman" pitchFamily="18" charset="0"/>
                <a:ea typeface="Arial"/>
                <a:cs typeface="Times New Roman" pitchFamily="18" charset="0"/>
              </a:rPr>
              <a:t>– Bộ mặt gớm ghiếc, đáng sợ.</a:t>
            </a:r>
            <a:endParaRPr lang="vi-VN" sz="2000" dirty="0">
              <a:latin typeface="Times New Roman" pitchFamily="18" charset="0"/>
              <a:ea typeface="Calibri"/>
              <a:cs typeface="Times New Roman" pitchFamily="18" charset="0"/>
            </a:endParaRPr>
          </a:p>
          <a:p>
            <a:pPr algn="just"/>
            <a:r>
              <a:rPr lang="vi-VN" sz="2000" dirty="0">
                <a:latin typeface="Times New Roman" pitchFamily="18" charset="0"/>
                <a:ea typeface="Arial"/>
                <a:cs typeface="Times New Roman" pitchFamily="18" charset="0"/>
              </a:rPr>
              <a:t>– Thái độ đắc thắng khi cảm thấy cuộc săn đuổi Giăng Van-giăng – một đối thủ xứng tầm – đã kết thúc (“Phá lên cười; Ở đây làm gì còn có ông thị trưởng nữa!”).</a:t>
            </a:r>
            <a:endParaRPr lang="vi-VN" sz="2000" dirty="0">
              <a:latin typeface="Times New Roman" pitchFamily="18" charset="0"/>
              <a:ea typeface="Calibri"/>
              <a:cs typeface="Times New Roman" pitchFamily="18" charset="0"/>
            </a:endParaRPr>
          </a:p>
          <a:p>
            <a:pPr algn="just"/>
            <a:r>
              <a:rPr lang="vi-VN" sz="2000" dirty="0">
                <a:latin typeface="Times New Roman" pitchFamily="18" charset="0"/>
                <a:ea typeface="Arial"/>
                <a:cs typeface="Times New Roman" pitchFamily="18" charset="0"/>
              </a:rPr>
              <a:t>– Giọng nói hách dịch, “man rợ, điên cuồng”.</a:t>
            </a:r>
            <a:endParaRPr lang="vi-VN" sz="2000" dirty="0">
              <a:latin typeface="Times New Roman" pitchFamily="18" charset="0"/>
              <a:ea typeface="Calibri"/>
              <a:cs typeface="Times New Roman" pitchFamily="18" charset="0"/>
            </a:endParaRPr>
          </a:p>
          <a:p>
            <a:pPr algn="just"/>
            <a:r>
              <a:rPr lang="vi-VN" sz="2000" dirty="0">
                <a:latin typeface="Times New Roman" pitchFamily="18" charset="0"/>
                <a:ea typeface="Arial"/>
                <a:cs typeface="Times New Roman" pitchFamily="18" charset="0"/>
              </a:rPr>
              <a:t>– Cái nhìn lạnh lùng, độc ác “như có móc, móc vào người”, như “đi thấu vào đến tận xương tuỷ” của đối thủ.</a:t>
            </a:r>
            <a:endParaRPr lang="vi-VN" sz="2000" dirty="0">
              <a:latin typeface="Times New Roman" pitchFamily="18" charset="0"/>
              <a:ea typeface="Calibri"/>
              <a:cs typeface="Times New Roman" pitchFamily="18" charset="0"/>
            </a:endParaRPr>
          </a:p>
          <a:p>
            <a:pPr algn="just"/>
            <a:r>
              <a:rPr lang="vi-VN" sz="2000" dirty="0">
                <a:latin typeface="Times New Roman" pitchFamily="18" charset="0"/>
                <a:ea typeface="Arial"/>
                <a:cs typeface="Times New Roman" pitchFamily="18" charset="0"/>
              </a:rPr>
              <a:t>– Hành động trịch thượng (“túm cổ áo Giăng Van-giăng”), muốn đối thủ khuất phục trước quyền uy của mình (“Gọi ta là ông thanh tra”).</a:t>
            </a:r>
            <a:endParaRPr lang="vi-VN" sz="2000" dirty="0">
              <a:latin typeface="Times New Roman" pitchFamily="18" charset="0"/>
              <a:ea typeface="Calibri"/>
              <a:cs typeface="Times New Roman" pitchFamily="18" charset="0"/>
            </a:endParaRPr>
          </a:p>
          <a:p>
            <a:pPr algn="just"/>
            <a:r>
              <a:rPr lang="vi-VN" sz="2000" dirty="0">
                <a:latin typeface="Times New Roman" pitchFamily="18" charset="0"/>
                <a:ea typeface="Arial"/>
                <a:cs typeface="Times New Roman" pitchFamily="18" charset="0"/>
              </a:rPr>
              <a:t>– Muốn thể hiện ta đây làm việc minh bạch, không khuất tất (“Nói to, nói to lên! Ai nói gì với ta thì phải nói to!”).</a:t>
            </a:r>
            <a:endParaRPr lang="vi-VN" sz="2000" dirty="0">
              <a:latin typeface="Times New Roman" pitchFamily="18" charset="0"/>
              <a:ea typeface="Calibri"/>
              <a:cs typeface="Times New Roman" pitchFamily="18" charset="0"/>
            </a:endParaRPr>
          </a:p>
          <a:p>
            <a:pPr algn="just"/>
            <a:r>
              <a:rPr lang="vi-VN" sz="2000" b="1" dirty="0">
                <a:latin typeface="Times New Roman" pitchFamily="18" charset="0"/>
                <a:ea typeface="Arial"/>
                <a:cs typeface="Times New Roman" pitchFamily="18" charset="0"/>
              </a:rPr>
              <a:t>→</a:t>
            </a:r>
            <a:r>
              <a:rPr lang="vi-VN" sz="2000" b="1" dirty="0" smtClean="0">
                <a:latin typeface="Times New Roman" pitchFamily="18" charset="0"/>
                <a:ea typeface="Arial"/>
                <a:cs typeface="Times New Roman" pitchFamily="18" charset="0"/>
              </a:rPr>
              <a:t>Với </a:t>
            </a:r>
            <a:r>
              <a:rPr lang="vi-VN" sz="2000" b="1" dirty="0">
                <a:latin typeface="Times New Roman" pitchFamily="18" charset="0"/>
                <a:ea typeface="Arial"/>
                <a:cs typeface="Times New Roman" pitchFamily="18" charset="0"/>
              </a:rPr>
              <a:t>sự vô cảm, vô tình, Gia-ve đã gián tiếp gây ra cái chết của Phăng-tin (qua kết luận đanh thép của Giăng Van-giăng).</a:t>
            </a:r>
            <a:endParaRPr lang="vi-VN" sz="2000" b="1" dirty="0">
              <a:latin typeface="Times New Roman" pitchFamily="18" charset="0"/>
              <a:ea typeface="Calibri"/>
              <a:cs typeface="Times New Roman" pitchFamily="18" charset="0"/>
            </a:endParaRPr>
          </a:p>
          <a:p>
            <a:pPr algn="just"/>
            <a:r>
              <a:rPr lang="vi-VN" sz="2000" b="1" dirty="0" smtClean="0">
                <a:solidFill>
                  <a:srgbClr val="C00000"/>
                </a:solidFill>
                <a:latin typeface="Times New Roman" pitchFamily="18" charset="0"/>
                <a:ea typeface="Arial"/>
                <a:cs typeface="Times New Roman" pitchFamily="18" charset="0"/>
              </a:rPr>
              <a:t>→ </a:t>
            </a:r>
            <a:r>
              <a:rPr lang="vi-VN" sz="2000" b="1" dirty="0">
                <a:solidFill>
                  <a:srgbClr val="C00000"/>
                </a:solidFill>
                <a:latin typeface="Times New Roman" pitchFamily="18" charset="0"/>
                <a:ea typeface="Arial"/>
                <a:cs typeface="Times New Roman" pitchFamily="18" charset="0"/>
              </a:rPr>
              <a:t>Sợ hãi trước thái độ cứng rắn của Giăng Van-giăng (“Sự thật Gia-ve run sợ”).</a:t>
            </a:r>
            <a:endParaRPr lang="vi-VN" sz="2000" b="1" dirty="0">
              <a:solidFill>
                <a:srgbClr val="C00000"/>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918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1000"/>
                                        <p:tgtEl>
                                          <p:spTgt spid="11">
                                            <p:txEl>
                                              <p:pRg st="6" end="6"/>
                                            </p:txEl>
                                          </p:spTgt>
                                        </p:tgtEl>
                                      </p:cBhvr>
                                    </p:animEffect>
                                    <p:anim calcmode="lin" valueType="num">
                                      <p:cBhvr>
                                        <p:cTn id="5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
                                            <p:txEl>
                                              <p:pRg st="7" end="7"/>
                                            </p:txEl>
                                          </p:spTgt>
                                        </p:tgtEl>
                                        <p:attrNameLst>
                                          <p:attrName>style.visibility</p:attrName>
                                        </p:attrNameLst>
                                      </p:cBhvr>
                                      <p:to>
                                        <p:strVal val="visible"/>
                                      </p:to>
                                    </p:set>
                                    <p:animEffect transition="in" filter="fade">
                                      <p:cBhvr>
                                        <p:cTn id="54" dur="1000"/>
                                        <p:tgtEl>
                                          <p:spTgt spid="11">
                                            <p:txEl>
                                              <p:pRg st="7" end="7"/>
                                            </p:txEl>
                                          </p:spTgt>
                                        </p:tgtEl>
                                      </p:cBhvr>
                                    </p:animEffect>
                                    <p:anim calcmode="lin" valueType="num">
                                      <p:cBhvr>
                                        <p:cTn id="55"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680887"/>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sp>
        <p:nvSpPr>
          <p:cNvPr id="4" name="TextBox 3"/>
          <p:cNvSpPr txBox="1"/>
          <p:nvPr/>
        </p:nvSpPr>
        <p:spPr>
          <a:xfrm>
            <a:off x="1594945" y="1109388"/>
            <a:ext cx="7543800" cy="487506"/>
          </a:xfrm>
          <a:prstGeom prst="rect">
            <a:avLst/>
          </a:prstGeom>
          <a:noFill/>
        </p:spPr>
        <p:txBody>
          <a:bodyPr wrap="square" rtlCol="0">
            <a:spAutoFit/>
          </a:bodyPr>
          <a:lstStyle/>
          <a:p>
            <a:pPr algn="just">
              <a:lnSpc>
                <a:spcPct val="107000"/>
              </a:lnSpc>
              <a:spcAft>
                <a:spcPts val="800"/>
              </a:spcAft>
            </a:pPr>
            <a:r>
              <a:rPr lang="vi-VN" sz="2400" b="1" dirty="0" smtClean="0">
                <a:solidFill>
                  <a:srgbClr val="C00000"/>
                </a:solidFill>
                <a:latin typeface="Times New Roman"/>
                <a:ea typeface="Calibri"/>
                <a:cs typeface="Times New Roman"/>
              </a:rPr>
              <a:t>2. </a:t>
            </a:r>
            <a:r>
              <a:rPr lang="vi-VN" sz="2400" b="1" dirty="0">
                <a:solidFill>
                  <a:srgbClr val="C00000"/>
                </a:solidFill>
                <a:latin typeface="Times New Roman"/>
                <a:ea typeface="Calibri"/>
                <a:cs typeface="Times New Roman"/>
              </a:rPr>
              <a:t>Nhân vật </a:t>
            </a:r>
            <a:r>
              <a:rPr lang="vi-VN" sz="2400" b="1" dirty="0" smtClean="0">
                <a:solidFill>
                  <a:srgbClr val="C00000"/>
                </a:solidFill>
                <a:latin typeface="Times New Roman"/>
                <a:ea typeface="Calibri"/>
                <a:cs typeface="Times New Roman"/>
              </a:rPr>
              <a:t>Gia-ve</a:t>
            </a:r>
            <a:endParaRPr lang="vi-VN" sz="2400" dirty="0">
              <a:solidFill>
                <a:srgbClr val="C00000"/>
              </a:solidFill>
              <a:latin typeface="Calibri"/>
              <a:ea typeface="Calibri"/>
              <a:cs typeface="Times New Roman"/>
            </a:endParaRPr>
          </a:p>
        </p:txBody>
      </p:sp>
      <p:sp>
        <p:nvSpPr>
          <p:cNvPr id="6" name="TextBox 5"/>
          <p:cNvSpPr txBox="1"/>
          <p:nvPr/>
        </p:nvSpPr>
        <p:spPr>
          <a:xfrm>
            <a:off x="1594945" y="1752600"/>
            <a:ext cx="6939455" cy="2909451"/>
          </a:xfrm>
          <a:prstGeom prst="rect">
            <a:avLst/>
          </a:prstGeom>
          <a:noFill/>
        </p:spPr>
        <p:txBody>
          <a:bodyPr wrap="square" rtlCol="0">
            <a:spAutoFit/>
          </a:bodyPr>
          <a:lstStyle/>
          <a:p>
            <a:pPr algn="just">
              <a:lnSpc>
                <a:spcPct val="107000"/>
              </a:lnSpc>
              <a:spcAft>
                <a:spcPts val="800"/>
              </a:spcAft>
            </a:pPr>
            <a:r>
              <a:rPr lang="vi-VN" sz="2400" b="1" dirty="0" smtClean="0">
                <a:latin typeface="Times New Roman"/>
                <a:ea typeface="Times New Roman"/>
                <a:cs typeface="Times New Roman"/>
              </a:rPr>
              <a:t>► </a:t>
            </a:r>
            <a:r>
              <a:rPr lang="vi-VN" sz="2400" b="1" dirty="0">
                <a:latin typeface="Times New Roman"/>
                <a:ea typeface="Arial"/>
                <a:cs typeface="Times New Roman"/>
              </a:rPr>
              <a:t>Như vậy, dưới ngòi bút của Vích-to Huy-gô, Gia-ve hiện lên như một kẻ không tim. Đó là một “cỗ máy”, một thứ công cụ phi nhân tính, chỉ biết thực thi phận sự một cách tàn nhẫn, lạnh lùng, không có tình người.</a:t>
            </a:r>
            <a:endParaRPr lang="vi-VN" sz="2400" b="1" dirty="0">
              <a:latin typeface="Calibri"/>
              <a:ea typeface="Calibri"/>
              <a:cs typeface="Times New Roman"/>
            </a:endParaRPr>
          </a:p>
          <a:p>
            <a:r>
              <a:rPr lang="vi-VN" sz="2400" b="1" dirty="0">
                <a:latin typeface="Times New Roman"/>
                <a:ea typeface="Arial"/>
              </a:rPr>
              <a:t>►</a:t>
            </a:r>
            <a:r>
              <a:rPr lang="vi-VN" sz="2400" b="1" dirty="0" smtClean="0">
                <a:latin typeface="Times New Roman"/>
                <a:ea typeface="Arial"/>
              </a:rPr>
              <a:t>Khi </a:t>
            </a:r>
            <a:r>
              <a:rPr lang="vi-VN" sz="2400" b="1" dirty="0">
                <a:latin typeface="Times New Roman"/>
                <a:ea typeface="Arial"/>
              </a:rPr>
              <a:t>nói về Gia-ve, người kể chuyện không giấu giếm thái độ căm ghét. </a:t>
            </a:r>
            <a:endParaRPr lang="vi-VN" sz="2400" b="1" dirty="0"/>
          </a:p>
        </p:txBody>
      </p:sp>
    </p:spTree>
    <p:extLst>
      <p:ext uri="{BB962C8B-B14F-4D97-AF65-F5344CB8AC3E}">
        <p14:creationId xmlns:p14="http://schemas.microsoft.com/office/powerpoint/2010/main" val="10772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pic>
        <p:nvPicPr>
          <p:cNvPr id="6" name="Graphic 8" descr="Aperture with solid fill">
            <a:extLst>
              <a:ext uri="{FF2B5EF4-FFF2-40B4-BE49-F238E27FC236}">
                <a16:creationId xmlns:a16="http://schemas.microsoft.com/office/drawing/2014/main" xmlns="" id="{CBBA084B-DC36-4870-B4A0-C3A0C7556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2806" y="3363807"/>
            <a:ext cx="1623984" cy="1436792"/>
          </a:xfrm>
          <a:prstGeom prst="rect">
            <a:avLst/>
          </a:prstGeom>
        </p:spPr>
      </p:pic>
      <p:pic>
        <p:nvPicPr>
          <p:cNvPr id="7" name="Picture 6">
            <a:extLst>
              <a:ext uri="{FF2B5EF4-FFF2-40B4-BE49-F238E27FC236}">
                <a16:creationId xmlns:a16="http://schemas.microsoft.com/office/drawing/2014/main" xmlns="" id="{D60DE95A-B6DA-4EB0-9BA7-0C6262D20150}"/>
              </a:ext>
            </a:extLst>
          </p:cNvPr>
          <p:cNvPicPr>
            <a:picLocks noChangeAspect="1"/>
          </p:cNvPicPr>
          <p:nvPr/>
        </p:nvPicPr>
        <p:blipFill rotWithShape="1">
          <a:blip r:embed="rId4"/>
          <a:srcRect l="9114" r="15764" b="-2"/>
          <a:stretch/>
        </p:blipFill>
        <p:spPr>
          <a:xfrm>
            <a:off x="8031398" y="4613394"/>
            <a:ext cx="1066800" cy="1596537"/>
          </a:xfrm>
          <a:prstGeom prst="rect">
            <a:avLst/>
          </a:prstGeom>
        </p:spPr>
      </p:pic>
      <p:sp>
        <p:nvSpPr>
          <p:cNvPr id="8" name="Rectangle: Rounded Corners 9">
            <a:extLst>
              <a:ext uri="{FF2B5EF4-FFF2-40B4-BE49-F238E27FC236}">
                <a16:creationId xmlns:a16="http://schemas.microsoft.com/office/drawing/2014/main" xmlns="" id="{D8920882-5ABD-494C-82E4-2B901203FA75}"/>
              </a:ext>
            </a:extLst>
          </p:cNvPr>
          <p:cNvSpPr/>
          <p:nvPr/>
        </p:nvSpPr>
        <p:spPr>
          <a:xfrm>
            <a:off x="6361612" y="6209931"/>
            <a:ext cx="2782388" cy="648069"/>
          </a:xfrm>
          <a:prstGeom prst="roundRect">
            <a:avLst/>
          </a:prstGeom>
          <a:solidFill>
            <a:srgbClr val="C7A085">
              <a:lumMod val="50000"/>
            </a:srgbClr>
          </a:solidFill>
          <a:ln w="12700" cap="flat" cmpd="sng" algn="ctr">
            <a:solidFill>
              <a:srgbClr val="8F4F58">
                <a:shade val="50000"/>
              </a:srgbClr>
            </a:solidFill>
            <a:prstDash val="solid"/>
            <a:miter lim="800000"/>
          </a:ln>
          <a:effectLst/>
        </p:spPr>
        <p:txBody>
          <a:bodyPr rtlCol="0" anchor="ctr"/>
          <a:lstStyle/>
          <a:p>
            <a:pPr algn="ctr"/>
            <a:r>
              <a:rPr lang="en-US" sz="2800" kern="0" dirty="0">
                <a:solidFill>
                  <a:sysClr val="window" lastClr="FFFFFF"/>
                </a:solidFill>
                <a:latin typeface="Times New Roman" panose="02020603050405020304" pitchFamily="18" charset="0"/>
                <a:cs typeface="Times New Roman" panose="02020603050405020304" pitchFamily="18" charset="0"/>
              </a:rPr>
              <a:t>THẢO LUẬN </a:t>
            </a:r>
            <a:r>
              <a:rPr lang="en-US" sz="2800" kern="0" dirty="0" smtClean="0">
                <a:solidFill>
                  <a:sysClr val="window" lastClr="FFFFFF"/>
                </a:solidFill>
                <a:latin typeface="Times New Roman" panose="02020603050405020304" pitchFamily="18" charset="0"/>
                <a:cs typeface="Times New Roman" panose="02020603050405020304" pitchFamily="18" charset="0"/>
              </a:rPr>
              <a:t> </a:t>
            </a:r>
            <a:endParaRPr lang="en-US" sz="2800" kern="0" dirty="0">
              <a:solidFill>
                <a:sysClr val="window" lastClr="FFFFFF"/>
              </a:solidFill>
              <a:latin typeface="Times New Roman" panose="02020603050405020304" pitchFamily="18" charset="0"/>
              <a:cs typeface="Times New Roman" panose="02020603050405020304" pitchFamily="18" charset="0"/>
            </a:endParaRPr>
          </a:p>
        </p:txBody>
      </p:sp>
      <p:sp>
        <p:nvSpPr>
          <p:cNvPr id="12" name="Explosion 1 11"/>
          <p:cNvSpPr/>
          <p:nvPr/>
        </p:nvSpPr>
        <p:spPr>
          <a:xfrm>
            <a:off x="6172200" y="533400"/>
            <a:ext cx="3204590" cy="4267199"/>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b="1" dirty="0">
                <a:solidFill>
                  <a:schemeClr val="accent1">
                    <a:lumMod val="50000"/>
                  </a:schemeClr>
                </a:solidFill>
                <a:latin typeface="Times New Roman"/>
                <a:ea typeface="Calibri"/>
                <a:cs typeface="Times New Roman"/>
              </a:rPr>
              <a:t>Ai là </a:t>
            </a:r>
            <a:r>
              <a:rPr lang="vi-VN" sz="2400" b="1" i="1" dirty="0">
                <a:solidFill>
                  <a:schemeClr val="accent1">
                    <a:lumMod val="50000"/>
                  </a:schemeClr>
                </a:solidFill>
                <a:latin typeface="Times New Roman"/>
                <a:ea typeface="Arial"/>
                <a:cs typeface="Times New Roman"/>
              </a:rPr>
              <a:t>Người cầm quyền khôi phục uy quyền?</a:t>
            </a:r>
            <a:endParaRPr lang="vi-VN" sz="2400" b="1" dirty="0">
              <a:solidFill>
                <a:schemeClr val="accent1">
                  <a:lumMod val="50000"/>
                </a:schemeClr>
              </a:solidFill>
              <a:effectLst/>
              <a:latin typeface="Calibri"/>
              <a:ea typeface="Calibri"/>
              <a:cs typeface="Times New Roman"/>
            </a:endParaRPr>
          </a:p>
        </p:txBody>
      </p:sp>
      <p:sp>
        <p:nvSpPr>
          <p:cNvPr id="13" name="Right Arrow 12"/>
          <p:cNvSpPr/>
          <p:nvPr/>
        </p:nvSpPr>
        <p:spPr>
          <a:xfrm>
            <a:off x="1447800" y="1151775"/>
            <a:ext cx="4724400" cy="258202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000" dirty="0">
                <a:solidFill>
                  <a:schemeClr val="accent1">
                    <a:lumMod val="50000"/>
                  </a:schemeClr>
                </a:solidFill>
                <a:latin typeface="Times New Roman"/>
                <a:ea typeface="Arial"/>
                <a:cs typeface="Times New Roman"/>
              </a:rPr>
              <a:t>Trong đoạn trích </a:t>
            </a:r>
            <a:r>
              <a:rPr lang="vi-VN" sz="2000" i="1" dirty="0">
                <a:solidFill>
                  <a:schemeClr val="accent1">
                    <a:lumMod val="50000"/>
                  </a:schemeClr>
                </a:solidFill>
                <a:latin typeface="Times New Roman"/>
                <a:ea typeface="Arial"/>
                <a:cs typeface="Times New Roman"/>
              </a:rPr>
              <a:t>Người cầm quyền khôi phục uy quyền</a:t>
            </a:r>
            <a:r>
              <a:rPr lang="vi-VN" sz="2000" dirty="0">
                <a:solidFill>
                  <a:schemeClr val="accent1">
                    <a:lumMod val="50000"/>
                  </a:schemeClr>
                </a:solidFill>
                <a:latin typeface="Times New Roman"/>
                <a:ea typeface="Arial"/>
                <a:cs typeface="Times New Roman"/>
              </a:rPr>
              <a:t>, nhân vật nào thật sự có uy quyền? Do đâu em khẳng định như vậy?</a:t>
            </a:r>
            <a:endParaRPr lang="vi-VN" sz="2000" dirty="0">
              <a:solidFill>
                <a:schemeClr val="accent1">
                  <a:lumMod val="50000"/>
                </a:schemeClr>
              </a:solidFill>
              <a:effectLst/>
              <a:latin typeface="Calibri"/>
              <a:ea typeface="Calibri"/>
              <a:cs typeface="Times New Roman"/>
            </a:endParaRPr>
          </a:p>
        </p:txBody>
      </p:sp>
      <p:sp>
        <p:nvSpPr>
          <p:cNvPr id="14" name="Right Arrow 13"/>
          <p:cNvSpPr/>
          <p:nvPr/>
        </p:nvSpPr>
        <p:spPr>
          <a:xfrm rot="20304266">
            <a:off x="1336207" y="3745947"/>
            <a:ext cx="5418974" cy="2887359"/>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000" dirty="0">
                <a:solidFill>
                  <a:schemeClr val="accent1">
                    <a:lumMod val="50000"/>
                  </a:schemeClr>
                </a:solidFill>
                <a:latin typeface="Times New Roman"/>
                <a:ea typeface="Arial"/>
                <a:cs typeface="Times New Roman"/>
              </a:rPr>
              <a:t>Trong đoạn trích này, theo em, điều gì mới làm nên uy quyền của một con người?</a:t>
            </a:r>
            <a:endParaRPr lang="vi-VN" sz="2000" dirty="0">
              <a:solidFill>
                <a:schemeClr val="accent1">
                  <a:lumMod val="50000"/>
                </a:schemeClr>
              </a:solidFill>
              <a:effectLst/>
              <a:latin typeface="Calibri"/>
              <a:ea typeface="Calibri"/>
              <a:cs typeface="Times New Roman"/>
            </a:endParaRPr>
          </a:p>
        </p:txBody>
      </p:sp>
    </p:spTree>
    <p:extLst>
      <p:ext uri="{BB962C8B-B14F-4D97-AF65-F5344CB8AC3E}">
        <p14:creationId xmlns:p14="http://schemas.microsoft.com/office/powerpoint/2010/main" val="392172675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20943"/>
            <a:ext cx="5181600" cy="461665"/>
          </a:xfrm>
          <a:prstGeom prst="rect">
            <a:avLst/>
          </a:prstGeom>
          <a:noFill/>
        </p:spPr>
        <p:txBody>
          <a:bodyPr wrap="square" rtlCol="0">
            <a:spAutoFit/>
          </a:bodyPr>
          <a:lstStyle/>
          <a:p>
            <a:r>
              <a:rPr lang="vi-VN" sz="2400" b="1" dirty="0" smtClean="0">
                <a:solidFill>
                  <a:prstClr val="black"/>
                </a:solidFill>
                <a:latin typeface="Times New Roman"/>
              </a:rPr>
              <a:t>B. ĐỌC – HIỂU VĂN BẢN</a:t>
            </a:r>
            <a:endParaRPr lang="vi-VN" sz="2400" dirty="0">
              <a:solidFill>
                <a:prstClr val="black"/>
              </a:solidFill>
            </a:endParaRPr>
          </a:p>
        </p:txBody>
      </p:sp>
      <p:sp>
        <p:nvSpPr>
          <p:cNvPr id="5" name="Vertical Scroll 4"/>
          <p:cNvSpPr/>
          <p:nvPr/>
        </p:nvSpPr>
        <p:spPr>
          <a:xfrm>
            <a:off x="-228600" y="1382608"/>
            <a:ext cx="1676400" cy="539919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400" b="1" dirty="0" smtClean="0">
                <a:solidFill>
                  <a:srgbClr val="B0000C"/>
                </a:solidFill>
                <a:latin typeface="Times New Roman"/>
                <a:ea typeface="Arial"/>
                <a:cs typeface="Times New Roman"/>
              </a:rPr>
              <a:t>   KHÁM </a:t>
            </a:r>
            <a:r>
              <a:rPr lang="vi-VN" sz="2400" b="1" dirty="0">
                <a:solidFill>
                  <a:srgbClr val="B0000C"/>
                </a:solidFill>
                <a:latin typeface="Times New Roman"/>
                <a:ea typeface="Arial"/>
                <a:cs typeface="Times New Roman"/>
              </a:rPr>
              <a:t>PHÁ VĂN BẢN </a:t>
            </a:r>
          </a:p>
        </p:txBody>
      </p:sp>
      <p:pic>
        <p:nvPicPr>
          <p:cNvPr id="6" name="Graphic 8" descr="Aperture with solid fill">
            <a:extLst>
              <a:ext uri="{FF2B5EF4-FFF2-40B4-BE49-F238E27FC236}">
                <a16:creationId xmlns:a16="http://schemas.microsoft.com/office/drawing/2014/main" xmlns="" id="{CBBA084B-DC36-4870-B4A0-C3A0C7556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2806" y="3363807"/>
            <a:ext cx="1623984" cy="1436792"/>
          </a:xfrm>
          <a:prstGeom prst="rect">
            <a:avLst/>
          </a:prstGeom>
        </p:spPr>
      </p:pic>
      <p:pic>
        <p:nvPicPr>
          <p:cNvPr id="7" name="Picture 6">
            <a:extLst>
              <a:ext uri="{FF2B5EF4-FFF2-40B4-BE49-F238E27FC236}">
                <a16:creationId xmlns:a16="http://schemas.microsoft.com/office/drawing/2014/main" xmlns="" id="{D60DE95A-B6DA-4EB0-9BA7-0C6262D20150}"/>
              </a:ext>
            </a:extLst>
          </p:cNvPr>
          <p:cNvPicPr>
            <a:picLocks noChangeAspect="1"/>
          </p:cNvPicPr>
          <p:nvPr/>
        </p:nvPicPr>
        <p:blipFill rotWithShape="1">
          <a:blip r:embed="rId4"/>
          <a:srcRect l="9114" r="15764" b="-2"/>
          <a:stretch/>
        </p:blipFill>
        <p:spPr>
          <a:xfrm>
            <a:off x="8031398" y="4613394"/>
            <a:ext cx="1066800" cy="1596537"/>
          </a:xfrm>
          <a:prstGeom prst="rect">
            <a:avLst/>
          </a:prstGeom>
        </p:spPr>
      </p:pic>
      <p:sp>
        <p:nvSpPr>
          <p:cNvPr id="8" name="Rectangle: Rounded Corners 9">
            <a:extLst>
              <a:ext uri="{FF2B5EF4-FFF2-40B4-BE49-F238E27FC236}">
                <a16:creationId xmlns:a16="http://schemas.microsoft.com/office/drawing/2014/main" xmlns="" id="{D8920882-5ABD-494C-82E4-2B901203FA75}"/>
              </a:ext>
            </a:extLst>
          </p:cNvPr>
          <p:cNvSpPr/>
          <p:nvPr/>
        </p:nvSpPr>
        <p:spPr>
          <a:xfrm>
            <a:off x="6361612" y="6209931"/>
            <a:ext cx="2782388" cy="648069"/>
          </a:xfrm>
          <a:prstGeom prst="roundRect">
            <a:avLst/>
          </a:prstGeom>
          <a:solidFill>
            <a:srgbClr val="C7A085">
              <a:lumMod val="50000"/>
            </a:srgbClr>
          </a:solidFill>
          <a:ln w="12700" cap="flat" cmpd="sng" algn="ctr">
            <a:solidFill>
              <a:srgbClr val="8F4F58">
                <a:shade val="50000"/>
              </a:srgbClr>
            </a:solidFill>
            <a:prstDash val="solid"/>
            <a:miter lim="800000"/>
          </a:ln>
          <a:effectLst/>
        </p:spPr>
        <p:txBody>
          <a:bodyPr rtlCol="0" anchor="ctr"/>
          <a:lstStyle/>
          <a:p>
            <a:pPr algn="ctr"/>
            <a:r>
              <a:rPr lang="en-US" sz="2800" kern="0" dirty="0">
                <a:solidFill>
                  <a:sysClr val="window" lastClr="FFFFFF"/>
                </a:solidFill>
                <a:latin typeface="Times New Roman" panose="02020603050405020304" pitchFamily="18" charset="0"/>
                <a:cs typeface="Times New Roman" panose="02020603050405020304" pitchFamily="18" charset="0"/>
              </a:rPr>
              <a:t>THẢO LUẬN </a:t>
            </a:r>
            <a:r>
              <a:rPr lang="en-US" sz="2800" kern="0" dirty="0" smtClean="0">
                <a:solidFill>
                  <a:sysClr val="window" lastClr="FFFFFF"/>
                </a:solidFill>
                <a:latin typeface="Times New Roman" panose="02020603050405020304" pitchFamily="18" charset="0"/>
                <a:cs typeface="Times New Roman" panose="02020603050405020304" pitchFamily="18" charset="0"/>
              </a:rPr>
              <a:t> </a:t>
            </a:r>
            <a:endParaRPr lang="en-US" sz="2800" kern="0" dirty="0">
              <a:solidFill>
                <a:sysClr val="window" lastClr="FFFFFF"/>
              </a:solidFill>
              <a:latin typeface="Times New Roman" panose="02020603050405020304" pitchFamily="18" charset="0"/>
              <a:cs typeface="Times New Roman" panose="02020603050405020304" pitchFamily="18" charset="0"/>
            </a:endParaRPr>
          </a:p>
        </p:txBody>
      </p:sp>
      <p:sp>
        <p:nvSpPr>
          <p:cNvPr id="12" name="Explosion 1 11"/>
          <p:cNvSpPr/>
          <p:nvPr/>
        </p:nvSpPr>
        <p:spPr>
          <a:xfrm>
            <a:off x="6172200" y="533400"/>
            <a:ext cx="3204590" cy="4267199"/>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b="1" dirty="0">
                <a:solidFill>
                  <a:srgbClr val="0F6FC6">
                    <a:lumMod val="50000"/>
                  </a:srgbClr>
                </a:solidFill>
                <a:latin typeface="Times New Roman"/>
                <a:ea typeface="Calibri"/>
                <a:cs typeface="Times New Roman"/>
              </a:rPr>
              <a:t>Ai là </a:t>
            </a:r>
            <a:r>
              <a:rPr lang="vi-VN" sz="2400" b="1" i="1" dirty="0">
                <a:solidFill>
                  <a:srgbClr val="0F6FC6">
                    <a:lumMod val="50000"/>
                  </a:srgbClr>
                </a:solidFill>
                <a:latin typeface="Times New Roman"/>
                <a:ea typeface="Arial"/>
                <a:cs typeface="Times New Roman"/>
              </a:rPr>
              <a:t>Người cầm quyền khôi phục uy quyền?</a:t>
            </a:r>
            <a:endParaRPr lang="vi-VN" sz="2400" b="1" dirty="0">
              <a:solidFill>
                <a:srgbClr val="0F6FC6">
                  <a:lumMod val="50000"/>
                </a:srgbClr>
              </a:solidFill>
              <a:latin typeface="Calibri"/>
              <a:ea typeface="Calibri"/>
              <a:cs typeface="Times New Roman"/>
            </a:endParaRPr>
          </a:p>
        </p:txBody>
      </p:sp>
      <p:sp>
        <p:nvSpPr>
          <p:cNvPr id="4" name="TextBox 3"/>
          <p:cNvSpPr txBox="1"/>
          <p:nvPr/>
        </p:nvSpPr>
        <p:spPr>
          <a:xfrm>
            <a:off x="1600200" y="1524000"/>
            <a:ext cx="4572000" cy="2072042"/>
          </a:xfrm>
          <a:prstGeom prst="rect">
            <a:avLst/>
          </a:prstGeom>
          <a:noFill/>
        </p:spPr>
        <p:txBody>
          <a:bodyPr wrap="square" rtlCol="0">
            <a:spAutoFit/>
          </a:bodyPr>
          <a:lstStyle/>
          <a:p>
            <a:pPr indent="180340" algn="just">
              <a:lnSpc>
                <a:spcPct val="107000"/>
              </a:lnSpc>
              <a:spcAft>
                <a:spcPts val="800"/>
              </a:spcAft>
            </a:pPr>
            <a:r>
              <a:rPr lang="vi-VN" dirty="0">
                <a:latin typeface="Times New Roman"/>
                <a:ea typeface="Arial"/>
                <a:cs typeface="Times New Roman"/>
              </a:rPr>
              <a:t>– </a:t>
            </a:r>
            <a:r>
              <a:rPr lang="vi-VN" sz="2000" dirty="0">
                <a:latin typeface="Times New Roman"/>
                <a:ea typeface="Arial"/>
                <a:cs typeface="Times New Roman"/>
              </a:rPr>
              <a:t>Uy quyền của </a:t>
            </a:r>
            <a:r>
              <a:rPr lang="vi-VN" sz="2000" dirty="0" smtClean="0">
                <a:latin typeface="Times New Roman"/>
                <a:ea typeface="Arial"/>
                <a:cs typeface="Times New Roman"/>
              </a:rPr>
              <a:t>Gia-ve: </a:t>
            </a:r>
            <a:r>
              <a:rPr lang="vi-VN" sz="2000" dirty="0" smtClean="0">
                <a:latin typeface="Times New Roman"/>
                <a:ea typeface="Arial"/>
              </a:rPr>
              <a:t>viên </a:t>
            </a:r>
            <a:r>
              <a:rPr lang="vi-VN" sz="2000" dirty="0">
                <a:latin typeface="Times New Roman"/>
                <a:ea typeface="Arial"/>
              </a:rPr>
              <a:t>thanh tra đang thực thi pháp luật</a:t>
            </a:r>
            <a:r>
              <a:rPr lang="vi-VN" sz="2000" dirty="0" smtClean="0">
                <a:latin typeface="Times New Roman"/>
                <a:ea typeface="Arial"/>
              </a:rPr>
              <a:t>. </a:t>
            </a:r>
            <a:r>
              <a:rPr lang="vi-VN" sz="2000" dirty="0">
                <a:latin typeface="Times New Roman"/>
                <a:ea typeface="Arial"/>
                <a:cs typeface="Times New Roman"/>
              </a:rPr>
              <a:t>Gia-ve đang khôi phục uy quyền của mình đối với Giăng Van-giăng – điều bấy lâu hoàn toàn vô hiệu trước ông thị trưởng Ma-đơ-len.</a:t>
            </a:r>
            <a:endParaRPr lang="vi-VN" sz="2000" dirty="0">
              <a:latin typeface="Calibri"/>
              <a:ea typeface="Calibri"/>
              <a:cs typeface="Times New Roman"/>
            </a:endParaRPr>
          </a:p>
          <a:p>
            <a:pPr marL="177800" algn="just">
              <a:lnSpc>
                <a:spcPct val="107000"/>
              </a:lnSpc>
              <a:spcAft>
                <a:spcPts val="800"/>
              </a:spcAft>
            </a:pPr>
            <a:endParaRPr lang="vi-VN" sz="1400" dirty="0">
              <a:effectLst/>
              <a:latin typeface="Calibri"/>
              <a:ea typeface="Calibri"/>
              <a:cs typeface="Times New Roman"/>
            </a:endParaRPr>
          </a:p>
        </p:txBody>
      </p:sp>
      <p:sp>
        <p:nvSpPr>
          <p:cNvPr id="9" name="TextBox 8"/>
          <p:cNvSpPr txBox="1"/>
          <p:nvPr/>
        </p:nvSpPr>
        <p:spPr>
          <a:xfrm>
            <a:off x="1447800" y="3810000"/>
            <a:ext cx="4913812" cy="2730684"/>
          </a:xfrm>
          <a:prstGeom prst="rect">
            <a:avLst/>
          </a:prstGeom>
          <a:noFill/>
        </p:spPr>
        <p:txBody>
          <a:bodyPr wrap="square" rtlCol="0">
            <a:spAutoFit/>
          </a:bodyPr>
          <a:lstStyle/>
          <a:p>
            <a:pPr marR="12700" indent="180340" algn="just">
              <a:lnSpc>
                <a:spcPct val="107000"/>
              </a:lnSpc>
              <a:spcAft>
                <a:spcPts val="800"/>
              </a:spcAft>
            </a:pPr>
            <a:r>
              <a:rPr lang="vi-VN" sz="2000" dirty="0" smtClean="0">
                <a:solidFill>
                  <a:srgbClr val="C00000"/>
                </a:solidFill>
                <a:latin typeface="Times New Roman"/>
                <a:ea typeface="Arial"/>
                <a:cs typeface="Times New Roman"/>
              </a:rPr>
              <a:t>- Uy </a:t>
            </a:r>
            <a:r>
              <a:rPr lang="vi-VN" sz="2000" dirty="0">
                <a:solidFill>
                  <a:srgbClr val="C00000"/>
                </a:solidFill>
                <a:latin typeface="Times New Roman"/>
                <a:ea typeface="Arial"/>
                <a:cs typeface="Times New Roman"/>
              </a:rPr>
              <a:t>quyền của Giăng </a:t>
            </a:r>
            <a:r>
              <a:rPr lang="vi-VN" sz="2000" dirty="0" smtClean="0">
                <a:solidFill>
                  <a:srgbClr val="C00000"/>
                </a:solidFill>
                <a:latin typeface="Times New Roman"/>
                <a:ea typeface="Arial"/>
                <a:cs typeface="Times New Roman"/>
              </a:rPr>
              <a:t>Van-giăng:</a:t>
            </a:r>
            <a:r>
              <a:rPr lang="vi-VN" sz="2000" dirty="0">
                <a:solidFill>
                  <a:srgbClr val="C00000"/>
                </a:solidFill>
                <a:latin typeface="Times New Roman"/>
                <a:ea typeface="Arial"/>
                <a:cs typeface="Times New Roman"/>
              </a:rPr>
              <a:t>Giăng Van-giăng khôi phục uy quyền của mình: uy quyền của một người dám hi sinh bản thân để thực hiện nghĩa vụ của lương tâm. Gia-ve đã phải run sợ trước Giăng Van-giăng, điều đó chứng tỏ Giăng Van-giăng mới là người thực sự có uy quyền.</a:t>
            </a:r>
            <a:endParaRPr lang="vi-VN" sz="2000" dirty="0">
              <a:solidFill>
                <a:srgbClr val="C00000"/>
              </a:solidFill>
              <a:latin typeface="Calibri"/>
              <a:ea typeface="Calibri"/>
              <a:cs typeface="Times New Roman"/>
            </a:endParaRPr>
          </a:p>
          <a:p>
            <a:pPr marL="177800" algn="just">
              <a:lnSpc>
                <a:spcPct val="107000"/>
              </a:lnSpc>
              <a:spcAft>
                <a:spcPts val="800"/>
              </a:spcAft>
            </a:pPr>
            <a:endParaRPr lang="vi-VN" sz="1400" dirty="0">
              <a:effectLst/>
              <a:latin typeface="Calibri"/>
              <a:ea typeface="Calibri"/>
              <a:cs typeface="Times New Roman"/>
            </a:endParaRPr>
          </a:p>
        </p:txBody>
      </p:sp>
    </p:spTree>
    <p:extLst>
      <p:ext uri="{BB962C8B-B14F-4D97-AF65-F5344CB8AC3E}">
        <p14:creationId xmlns:p14="http://schemas.microsoft.com/office/powerpoint/2010/main" val="580437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11" name="TextBox 10"/>
          <p:cNvSpPr txBox="1"/>
          <p:nvPr/>
        </p:nvSpPr>
        <p:spPr>
          <a:xfrm>
            <a:off x="1621538" y="1327952"/>
            <a:ext cx="2971800" cy="468077"/>
          </a:xfrm>
          <a:prstGeom prst="rect">
            <a:avLst/>
          </a:prstGeom>
          <a:noFill/>
        </p:spPr>
        <p:txBody>
          <a:bodyPr wrap="square" rtlCol="0">
            <a:spAutoFit/>
          </a:bodyPr>
          <a:lstStyle/>
          <a:p>
            <a:pPr algn="just">
              <a:lnSpc>
                <a:spcPct val="107000"/>
              </a:lnSpc>
              <a:spcAft>
                <a:spcPts val="800"/>
              </a:spcAft>
            </a:pPr>
            <a:r>
              <a:rPr lang="vi-VN" sz="2400" b="1" dirty="0">
                <a:latin typeface="Times New Roman"/>
                <a:ea typeface="Arial"/>
                <a:cs typeface="Times New Roman"/>
              </a:rPr>
              <a:t>III. </a:t>
            </a:r>
            <a:r>
              <a:rPr lang="en-US" sz="2400" b="1" dirty="0" smtClean="0">
                <a:latin typeface="Times New Roman"/>
                <a:ea typeface="Arial"/>
                <a:cs typeface="Times New Roman"/>
              </a:rPr>
              <a:t>TỔNG KẾT</a:t>
            </a:r>
            <a:endParaRPr lang="vi-VN" sz="2400" dirty="0">
              <a:latin typeface="Calibri"/>
              <a:ea typeface="Calibri"/>
              <a:cs typeface="Times New Roman"/>
            </a:endParaRPr>
          </a:p>
        </p:txBody>
      </p:sp>
      <p:sp>
        <p:nvSpPr>
          <p:cNvPr id="15" name="TextBox 14"/>
          <p:cNvSpPr txBox="1"/>
          <p:nvPr/>
        </p:nvSpPr>
        <p:spPr>
          <a:xfrm>
            <a:off x="228600" y="2133600"/>
            <a:ext cx="8534400" cy="3024867"/>
          </a:xfrm>
          <a:prstGeom prst="rect">
            <a:avLst/>
          </a:prstGeom>
          <a:noFill/>
        </p:spPr>
        <p:txBody>
          <a:bodyPr wrap="square" rtlCol="0">
            <a:spAutoFit/>
          </a:bodyPr>
          <a:lstStyle/>
          <a:p>
            <a:pPr indent="179705" algn="just">
              <a:lnSpc>
                <a:spcPct val="116000"/>
              </a:lnSpc>
              <a:spcAft>
                <a:spcPts val="800"/>
              </a:spcAft>
            </a:pPr>
            <a:r>
              <a:rPr lang="vi-VN" sz="2400" b="1" u="sng" dirty="0" smtClean="0">
                <a:latin typeface="Times New Roman"/>
                <a:ea typeface="Arial"/>
                <a:cs typeface="Times New Roman"/>
              </a:rPr>
              <a:t>Thảo luận</a:t>
            </a:r>
          </a:p>
          <a:p>
            <a:pPr indent="179705" algn="just">
              <a:lnSpc>
                <a:spcPct val="116000"/>
              </a:lnSpc>
              <a:spcAft>
                <a:spcPts val="800"/>
              </a:spcAft>
            </a:pPr>
            <a:r>
              <a:rPr lang="vi-VN" sz="2400" b="1" dirty="0" smtClean="0">
                <a:latin typeface="Times New Roman"/>
                <a:ea typeface="Arial"/>
                <a:cs typeface="Times New Roman"/>
              </a:rPr>
              <a:t>- </a:t>
            </a:r>
            <a:r>
              <a:rPr lang="vi-VN" sz="2400" b="1" dirty="0">
                <a:latin typeface="Times New Roman"/>
                <a:ea typeface="Arial"/>
                <a:cs typeface="Times New Roman"/>
              </a:rPr>
              <a:t>Quyền năng của người kể chuyện ngôi thứ ba có được thể hiện trong đoạn trích này không? Vì sao?</a:t>
            </a:r>
            <a:endParaRPr lang="vi-VN" sz="2400" b="1" dirty="0">
              <a:latin typeface="Calibri"/>
              <a:ea typeface="Calibri"/>
              <a:cs typeface="Times New Roman"/>
            </a:endParaRPr>
          </a:p>
          <a:p>
            <a:pPr>
              <a:lnSpc>
                <a:spcPts val="400"/>
              </a:lnSpc>
              <a:spcAft>
                <a:spcPts val="800"/>
              </a:spcAft>
            </a:pPr>
            <a:r>
              <a:rPr lang="vi-VN" sz="2400" b="1" dirty="0">
                <a:latin typeface="Times New Roman"/>
                <a:ea typeface="Times New Roman"/>
                <a:cs typeface="Arial"/>
              </a:rPr>
              <a:t> </a:t>
            </a:r>
            <a:endParaRPr lang="vi-VN" sz="2400" b="1" dirty="0">
              <a:latin typeface="Calibri"/>
              <a:ea typeface="Calibri"/>
              <a:cs typeface="Times New Roman"/>
            </a:endParaRPr>
          </a:p>
          <a:p>
            <a:pPr marR="12700" algn="just">
              <a:lnSpc>
                <a:spcPct val="107000"/>
              </a:lnSpc>
              <a:spcAft>
                <a:spcPts val="800"/>
              </a:spcAft>
            </a:pPr>
            <a:r>
              <a:rPr lang="vi-VN" sz="2400" b="1" dirty="0">
                <a:latin typeface="Times New Roman"/>
                <a:ea typeface="Arial"/>
                <a:cs typeface="Times New Roman"/>
              </a:rPr>
              <a:t>    - Bằng hiểu biết của mình, hãy nhận xét những đặc sắc trong nghệ thuật kể chuyện của tác giả?</a:t>
            </a:r>
            <a:endParaRPr lang="vi-VN" sz="2400" b="1" dirty="0">
              <a:latin typeface="Calibri"/>
              <a:ea typeface="Calibri"/>
              <a:cs typeface="Times New Roman"/>
            </a:endParaRPr>
          </a:p>
          <a:p>
            <a:pPr marR="12700" algn="just">
              <a:lnSpc>
                <a:spcPct val="107000"/>
              </a:lnSpc>
              <a:spcAft>
                <a:spcPts val="800"/>
              </a:spcAft>
            </a:pPr>
            <a:r>
              <a:rPr lang="vi-VN" sz="2400" b="1" dirty="0">
                <a:latin typeface="Times New Roman"/>
                <a:ea typeface="Arial"/>
                <a:cs typeface="Times New Roman"/>
              </a:rPr>
              <a:t>    - Ý nghĩa của văn bản?</a:t>
            </a:r>
            <a:endParaRPr lang="vi-VN" sz="2400" b="1" dirty="0">
              <a:effectLst/>
              <a:latin typeface="Calibri"/>
              <a:ea typeface="Calibri"/>
              <a:cs typeface="Times New Roman"/>
            </a:endParaRPr>
          </a:p>
        </p:txBody>
      </p:sp>
    </p:spTree>
    <p:extLst>
      <p:ext uri="{BB962C8B-B14F-4D97-AF65-F5344CB8AC3E}">
        <p14:creationId xmlns:p14="http://schemas.microsoft.com/office/powerpoint/2010/main" val="14636645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2C2F6F7-1894-40CE-A42F-9BEE5E29966B}"/>
              </a:ext>
            </a:extLst>
          </p:cNvPr>
          <p:cNvPicPr>
            <a:picLocks noChangeAspect="1"/>
          </p:cNvPicPr>
          <p:nvPr/>
        </p:nvPicPr>
        <p:blipFill rotWithShape="1">
          <a:blip r:embed="rId2"/>
          <a:srcRect l="16356" r="14166" b="-1"/>
          <a:stretch/>
        </p:blipFill>
        <p:spPr>
          <a:xfrm>
            <a:off x="2296" y="10"/>
            <a:ext cx="6169904" cy="4470857"/>
          </a:xfrm>
          <a:prstGeom prst="rect">
            <a:avLst/>
          </a:prstGeom>
        </p:spPr>
      </p:pic>
      <p:pic>
        <p:nvPicPr>
          <p:cNvPr id="3" name="Picture 2">
            <a:extLst>
              <a:ext uri="{FF2B5EF4-FFF2-40B4-BE49-F238E27FC236}">
                <a16:creationId xmlns:a16="http://schemas.microsoft.com/office/drawing/2014/main" xmlns="" id="{A54EDB43-497A-4543-A21D-E5DEDC454032}"/>
              </a:ext>
            </a:extLst>
          </p:cNvPr>
          <p:cNvPicPr>
            <a:picLocks noChangeAspect="1"/>
          </p:cNvPicPr>
          <p:nvPr/>
        </p:nvPicPr>
        <p:blipFill rotWithShape="1">
          <a:blip r:embed="rId2"/>
          <a:srcRect l="8692" r="6500" b="-3"/>
          <a:stretch/>
        </p:blipFill>
        <p:spPr>
          <a:xfrm>
            <a:off x="-3717" y="4566250"/>
            <a:ext cx="4627475" cy="2291750"/>
          </a:xfrm>
          <a:prstGeom prst="rect">
            <a:avLst/>
          </a:prstGeom>
        </p:spPr>
      </p:pic>
      <p:pic>
        <p:nvPicPr>
          <p:cNvPr id="4" name="Picture 3" descr="h4"/>
          <p:cNvPicPr>
            <a:picLocks noChangeAspect="1" noChangeArrowheads="1"/>
          </p:cNvPicPr>
          <p:nvPr/>
        </p:nvPicPr>
        <p:blipFill>
          <a:blip r:embed="rId3"/>
          <a:srcRect/>
          <a:stretch>
            <a:fillRect/>
          </a:stretch>
        </p:blipFill>
        <p:spPr bwMode="auto">
          <a:xfrm>
            <a:off x="6400800" y="152400"/>
            <a:ext cx="2743200" cy="4114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h1"/>
          <p:cNvPicPr>
            <a:picLocks noChangeAspect="1" noChangeArrowheads="1"/>
          </p:cNvPicPr>
          <p:nvPr/>
        </p:nvPicPr>
        <p:blipFill>
          <a:blip r:embed="rId4"/>
          <a:srcRect/>
          <a:stretch>
            <a:fillRect/>
          </a:stretch>
        </p:blipFill>
        <p:spPr bwMode="auto">
          <a:xfrm>
            <a:off x="5867400" y="4343400"/>
            <a:ext cx="3276599"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18144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4" name="TextBox 3"/>
          <p:cNvSpPr txBox="1"/>
          <p:nvPr/>
        </p:nvSpPr>
        <p:spPr>
          <a:xfrm>
            <a:off x="304800" y="1382608"/>
            <a:ext cx="8839200" cy="5500865"/>
          </a:xfrm>
          <a:prstGeom prst="rect">
            <a:avLst/>
          </a:prstGeom>
          <a:noFill/>
        </p:spPr>
        <p:txBody>
          <a:bodyPr wrap="square" rtlCol="0">
            <a:spAutoFit/>
          </a:bodyPr>
          <a:lstStyle/>
          <a:p>
            <a:pPr algn="just">
              <a:lnSpc>
                <a:spcPct val="107000"/>
              </a:lnSpc>
              <a:spcAft>
                <a:spcPts val="800"/>
              </a:spcAft>
            </a:pPr>
            <a:r>
              <a:rPr lang="vi-VN" sz="2400" b="1" dirty="0">
                <a:latin typeface="Times New Roman"/>
                <a:ea typeface="Arial"/>
                <a:cs typeface="Times New Roman"/>
              </a:rPr>
              <a:t>III. </a:t>
            </a:r>
            <a:r>
              <a:rPr lang="en-US" sz="2400" b="1" dirty="0" smtClean="0">
                <a:latin typeface="Times New Roman"/>
                <a:ea typeface="Arial"/>
                <a:cs typeface="Times New Roman"/>
              </a:rPr>
              <a:t>TỔNG KẾT</a:t>
            </a:r>
          </a:p>
          <a:p>
            <a:pPr marL="457200" indent="-457200" algn="just">
              <a:lnSpc>
                <a:spcPct val="107000"/>
              </a:lnSpc>
              <a:spcAft>
                <a:spcPts val="800"/>
              </a:spcAft>
              <a:buAutoNum type="arabicPeriod"/>
            </a:pPr>
            <a:r>
              <a:rPr lang="en-US" sz="2400" b="1" dirty="0" err="1" smtClean="0">
                <a:latin typeface="Times New Roman"/>
                <a:ea typeface="Calibri"/>
                <a:cs typeface="Times New Roman"/>
              </a:rPr>
              <a:t>Nghệ</a:t>
            </a:r>
            <a:r>
              <a:rPr lang="en-US" sz="2400" b="1" dirty="0" smtClean="0">
                <a:latin typeface="Times New Roman"/>
                <a:ea typeface="Calibri"/>
                <a:cs typeface="Times New Roman"/>
              </a:rPr>
              <a:t> </a:t>
            </a:r>
            <a:r>
              <a:rPr lang="en-US" sz="2400" b="1" dirty="0" err="1" smtClean="0">
                <a:latin typeface="Times New Roman"/>
                <a:ea typeface="Calibri"/>
                <a:cs typeface="Times New Roman"/>
              </a:rPr>
              <a:t>thuật</a:t>
            </a:r>
            <a:r>
              <a:rPr lang="en-US" sz="2400" b="1" dirty="0" smtClean="0">
                <a:latin typeface="Times New Roman"/>
                <a:ea typeface="Calibri"/>
                <a:cs typeface="Times New Roman"/>
              </a:rPr>
              <a:t>:</a:t>
            </a:r>
          </a:p>
          <a:p>
            <a:pPr marL="342900" indent="-342900" algn="just" fontAlgn="base">
              <a:lnSpc>
                <a:spcPct val="107000"/>
              </a:lnSpc>
              <a:spcAft>
                <a:spcPts val="800"/>
              </a:spcAft>
              <a:buFontTx/>
              <a:buChar char="-"/>
            </a:pPr>
            <a:r>
              <a:rPr lang="nl-NL" sz="2400" dirty="0" smtClean="0">
                <a:solidFill>
                  <a:srgbClr val="000000"/>
                </a:solidFill>
                <a:latin typeface="Times New Roman"/>
                <a:ea typeface="MS Mincho"/>
                <a:cs typeface="Times New Roman"/>
              </a:rPr>
              <a:t>Ngôi </a:t>
            </a:r>
            <a:r>
              <a:rPr lang="nl-NL" sz="2400" dirty="0">
                <a:solidFill>
                  <a:srgbClr val="000000"/>
                </a:solidFill>
                <a:latin typeface="Times New Roman"/>
                <a:ea typeface="MS Mincho"/>
                <a:cs typeface="Times New Roman"/>
              </a:rPr>
              <a:t>kể: </a:t>
            </a:r>
            <a:r>
              <a:rPr lang="vi-VN" sz="2400" dirty="0">
                <a:latin typeface="Times New Roman"/>
                <a:ea typeface="Arial"/>
                <a:cs typeface="Times New Roman"/>
              </a:rPr>
              <a:t>lời của người kể chuyện ngôi thứ ba – kiểu người kể chuyện có tính chất toàn tri</a:t>
            </a:r>
            <a:r>
              <a:rPr lang="vi-VN" sz="2400" dirty="0" smtClean="0">
                <a:latin typeface="Times New Roman"/>
                <a:ea typeface="Arial"/>
                <a:cs typeface="Times New Roman"/>
              </a:rPr>
              <a:t>.</a:t>
            </a:r>
          </a:p>
          <a:p>
            <a:pPr algn="just" fontAlgn="base">
              <a:lnSpc>
                <a:spcPct val="107000"/>
              </a:lnSpc>
              <a:spcAft>
                <a:spcPts val="800"/>
              </a:spcAft>
            </a:pPr>
            <a:r>
              <a:rPr lang="nl-NL" sz="2400" dirty="0">
                <a:solidFill>
                  <a:srgbClr val="000000"/>
                </a:solidFill>
                <a:latin typeface="Times New Roman"/>
                <a:ea typeface="MS Mincho"/>
                <a:cs typeface="Times New Roman"/>
              </a:rPr>
              <a:t>- Kết hợp bút pháp hiện thực và lãng mạn </a:t>
            </a:r>
            <a:endParaRPr lang="vi-VN" sz="2400" dirty="0">
              <a:latin typeface="Calibri"/>
              <a:ea typeface="Calibri"/>
              <a:cs typeface="Times New Roman"/>
            </a:endParaRPr>
          </a:p>
          <a:p>
            <a:pPr algn="just" eaLnBrk="0" fontAlgn="base" hangingPunct="0">
              <a:lnSpc>
                <a:spcPct val="107000"/>
              </a:lnSpc>
              <a:spcAft>
                <a:spcPts val="800"/>
              </a:spcAft>
            </a:pPr>
            <a:r>
              <a:rPr lang="nl-NL" sz="2400" dirty="0">
                <a:solidFill>
                  <a:srgbClr val="000000"/>
                </a:solidFill>
                <a:latin typeface="Times New Roman"/>
                <a:ea typeface="MS Mincho"/>
                <a:cs typeface="Times New Roman"/>
              </a:rPr>
              <a:t>- Kết hợp nhiều thủ pháp nghệ thuật: so sánh, phóng đại, ẩn dụ, miêu tả trực tiếp, gián tiếp, trữ tình ngoại đề </a:t>
            </a:r>
            <a:endParaRPr lang="vi-VN" sz="2400" dirty="0">
              <a:latin typeface="Calibri"/>
              <a:ea typeface="Calibri"/>
              <a:cs typeface="Times New Roman"/>
            </a:endParaRPr>
          </a:p>
          <a:p>
            <a:pPr algn="just" eaLnBrk="0" fontAlgn="base" hangingPunct="0">
              <a:lnSpc>
                <a:spcPct val="107000"/>
              </a:lnSpc>
              <a:spcAft>
                <a:spcPts val="800"/>
              </a:spcAft>
            </a:pPr>
            <a:r>
              <a:rPr lang="nl-NL" sz="2400" dirty="0">
                <a:solidFill>
                  <a:srgbClr val="000000"/>
                </a:solidFill>
                <a:latin typeface="Times New Roman"/>
                <a:ea typeface="MS Mincho"/>
                <a:cs typeface="Times New Roman"/>
              </a:rPr>
              <a:t>- Xây dựng nhân vật: đối lập, tương phản</a:t>
            </a:r>
            <a:endParaRPr lang="vi-VN" sz="2400" dirty="0">
              <a:latin typeface="Calibri"/>
              <a:ea typeface="Calibri"/>
              <a:cs typeface="Times New Roman"/>
            </a:endParaRPr>
          </a:p>
          <a:p>
            <a:pPr algn="just" eaLnBrk="0" fontAlgn="base" hangingPunct="0">
              <a:lnSpc>
                <a:spcPct val="107000"/>
              </a:lnSpc>
              <a:spcAft>
                <a:spcPts val="800"/>
              </a:spcAft>
            </a:pPr>
            <a:r>
              <a:rPr lang="nl-NL" sz="2400" b="1" dirty="0">
                <a:solidFill>
                  <a:srgbClr val="000000"/>
                </a:solidFill>
                <a:latin typeface="Times New Roman"/>
                <a:ea typeface="MS Mincho"/>
                <a:cs typeface="Times New Roman"/>
              </a:rPr>
              <a:t>2.Nội dung</a:t>
            </a:r>
            <a:endParaRPr lang="vi-VN" sz="2400" dirty="0">
              <a:latin typeface="Calibri"/>
              <a:ea typeface="Calibri"/>
              <a:cs typeface="Times New Roman"/>
            </a:endParaRPr>
          </a:p>
          <a:p>
            <a:r>
              <a:rPr lang="nl-NL" sz="2400" dirty="0">
                <a:solidFill>
                  <a:srgbClr val="000000"/>
                </a:solidFill>
                <a:latin typeface="Times New Roman"/>
                <a:ea typeface="MS Mincho"/>
              </a:rPr>
              <a:t>   Tô đậm, ca ngợi con người phi thường với trái tim tràn ngập yêu thương. </a:t>
            </a:r>
            <a:endParaRPr lang="vi-VN" sz="2400" dirty="0">
              <a:latin typeface="Calibri"/>
              <a:ea typeface="Calibri"/>
              <a:cs typeface="Times New Roman"/>
            </a:endParaRPr>
          </a:p>
          <a:p>
            <a:pPr algn="just">
              <a:lnSpc>
                <a:spcPct val="107000"/>
              </a:lnSpc>
              <a:spcAft>
                <a:spcPts val="800"/>
              </a:spcAft>
            </a:pPr>
            <a:endParaRPr lang="vi-VN" sz="2400" dirty="0">
              <a:latin typeface="Calibri"/>
              <a:ea typeface="Calibri"/>
              <a:cs typeface="Times New Roman"/>
            </a:endParaRPr>
          </a:p>
        </p:txBody>
      </p:sp>
    </p:spTree>
    <p:extLst>
      <p:ext uri="{BB962C8B-B14F-4D97-AF65-F5344CB8AC3E}">
        <p14:creationId xmlns:p14="http://schemas.microsoft.com/office/powerpoint/2010/main" val="399128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19050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vi-VN" sz="2400" b="1" dirty="0">
                <a:solidFill>
                  <a:srgbClr val="C00000"/>
                </a:solidFill>
                <a:effectLst>
                  <a:outerShdw blurRad="38100" dist="38100" dir="2700000" algn="tl">
                    <a:srgbClr val="000000">
                      <a:alpha val="43137"/>
                    </a:srgbClr>
                  </a:outerShdw>
                </a:effectLst>
                <a:latin typeface="Times New Roman"/>
                <a:ea typeface="Calibri"/>
              </a:rPr>
              <a:t>LUYỆN </a:t>
            </a:r>
            <a:r>
              <a:rPr lang="vi-VN" sz="2400" b="1" dirty="0" smtClean="0">
                <a:solidFill>
                  <a:srgbClr val="C00000"/>
                </a:solidFill>
                <a:effectLst>
                  <a:outerShdw blurRad="38100" dist="38100" dir="2700000" algn="tl">
                    <a:srgbClr val="000000">
                      <a:alpha val="43137"/>
                    </a:srgbClr>
                  </a:outerShdw>
                </a:effectLst>
                <a:latin typeface="Times New Roman"/>
                <a:ea typeface="Calibri"/>
              </a:rPr>
              <a:t>TẬP</a:t>
            </a:r>
            <a:endParaRPr lang="en-US" sz="2400" b="1" dirty="0">
              <a:ln w="6600">
                <a:solidFill>
                  <a:srgbClr val="ED7D31"/>
                </a:solidFill>
                <a:prstDash val="solid"/>
              </a:ln>
              <a:solidFill>
                <a:srgbClr val="C00000"/>
              </a:solidFill>
              <a:effectLst>
                <a:outerShdw blurRad="38100" dist="38100" dir="2700000" algn="tl">
                  <a:srgbClr val="000000">
                    <a:alpha val="43137"/>
                  </a:srgbClr>
                </a:outerShdw>
              </a:effectLst>
              <a:latin typeface="Modern Love"/>
            </a:endParaRPr>
          </a:p>
        </p:txBody>
      </p:sp>
      <p:sp>
        <p:nvSpPr>
          <p:cNvPr id="4" name="TextBox 3"/>
          <p:cNvSpPr txBox="1"/>
          <p:nvPr/>
        </p:nvSpPr>
        <p:spPr>
          <a:xfrm>
            <a:off x="762000" y="1195586"/>
            <a:ext cx="8077200" cy="2986202"/>
          </a:xfrm>
          <a:prstGeom prst="rect">
            <a:avLst/>
          </a:prstGeom>
          <a:noFill/>
        </p:spPr>
        <p:txBody>
          <a:bodyPr wrap="square" rtlCol="0">
            <a:spAutoFit/>
          </a:bodyPr>
          <a:lstStyle/>
          <a:p>
            <a:pPr algn="just">
              <a:lnSpc>
                <a:spcPct val="107000"/>
              </a:lnSpc>
              <a:spcAft>
                <a:spcPts val="800"/>
              </a:spcAft>
            </a:pPr>
            <a:r>
              <a:rPr lang="vi-VN" sz="2400" b="1" dirty="0" smtClean="0">
                <a:latin typeface="Times New Roman"/>
                <a:ea typeface="Arial"/>
                <a:cs typeface="Times New Roman"/>
              </a:rPr>
              <a:t>     -  </a:t>
            </a:r>
            <a:r>
              <a:rPr lang="vi-VN" sz="2400" b="1" dirty="0">
                <a:latin typeface="Times New Roman"/>
                <a:ea typeface="Calibri"/>
                <a:cs typeface="Times New Roman"/>
              </a:rPr>
              <a:t>Thực hiện </a:t>
            </a:r>
            <a:r>
              <a:rPr lang="vi-VN" sz="2400" b="1" dirty="0">
                <a:latin typeface="Times New Roman"/>
                <a:ea typeface="Cambria"/>
              </a:rPr>
              <a:t>y</a:t>
            </a:r>
            <a:r>
              <a:rPr lang="vi-VN" sz="2400" b="1" dirty="0" smtClean="0">
                <a:latin typeface="Times New Roman"/>
                <a:ea typeface="Cambria"/>
              </a:rPr>
              <a:t>êu </a:t>
            </a:r>
            <a:r>
              <a:rPr lang="vi-VN" sz="2400" b="1" dirty="0">
                <a:latin typeface="Times New Roman"/>
                <a:ea typeface="Cambria"/>
              </a:rPr>
              <a:t>cầu: </a:t>
            </a:r>
            <a:endParaRPr lang="vi-VN" sz="2400" b="1" dirty="0" smtClean="0">
              <a:latin typeface="Times New Roman"/>
              <a:ea typeface="Cambria"/>
            </a:endParaRPr>
          </a:p>
          <a:p>
            <a:pPr algn="just">
              <a:lnSpc>
                <a:spcPct val="107000"/>
              </a:lnSpc>
              <a:spcAft>
                <a:spcPts val="800"/>
              </a:spcAft>
            </a:pPr>
            <a:r>
              <a:rPr lang="vi-VN" sz="2400" dirty="0" smtClean="0">
                <a:latin typeface="Times New Roman"/>
                <a:ea typeface="Arial"/>
                <a:cs typeface="Times New Roman"/>
              </a:rPr>
              <a:t>Em có cảm thấy hứng thú khi đọc những tác phẩm tự sự được kể bởi người kể chuyện toàn tri hay không? Hãy viết đoạn văn (khoảng 150 chữ) trình bày ý kiến của mình về vấn đề này.</a:t>
            </a:r>
            <a:r>
              <a:rPr lang="vi-VN" sz="2400" dirty="0">
                <a:latin typeface="Times New Roman"/>
                <a:ea typeface="Cambria"/>
              </a:rPr>
              <a:t> </a:t>
            </a:r>
            <a:endParaRPr lang="vi-VN" sz="2400" dirty="0" smtClean="0">
              <a:latin typeface="Times New Roman"/>
              <a:ea typeface="Cambria"/>
            </a:endParaRPr>
          </a:p>
          <a:p>
            <a:endParaRPr lang="vi-VN" sz="2400" dirty="0">
              <a:latin typeface="Times New Roman"/>
              <a:ea typeface="Cambria"/>
            </a:endParaRPr>
          </a:p>
          <a:p>
            <a:r>
              <a:rPr lang="vi-VN" sz="2400" dirty="0" smtClean="0">
                <a:latin typeface="Times New Roman"/>
                <a:ea typeface="Cambria"/>
              </a:rPr>
              <a:t>     </a:t>
            </a:r>
            <a:r>
              <a:rPr lang="vi-VN" sz="2400" b="1" dirty="0" smtClean="0">
                <a:latin typeface="Times New Roman"/>
                <a:ea typeface="Cambria"/>
              </a:rPr>
              <a:t>- </a:t>
            </a:r>
            <a:r>
              <a:rPr lang="vi-VN" sz="2400" b="1" dirty="0">
                <a:latin typeface="Times New Roman"/>
                <a:ea typeface="Cambria"/>
              </a:rPr>
              <a:t>Thời gian: 7-10 phút</a:t>
            </a:r>
          </a:p>
          <a:p>
            <a:endParaRPr lang="vi-VN" sz="2400" dirty="0">
              <a:effectLst/>
              <a:latin typeface="Calibri"/>
              <a:ea typeface="Calibri"/>
              <a:cs typeface="Times New Roman"/>
            </a:endParaRPr>
          </a:p>
        </p:txBody>
      </p:sp>
    </p:spTree>
    <p:extLst>
      <p:ext uri="{BB962C8B-B14F-4D97-AF65-F5344CB8AC3E}">
        <p14:creationId xmlns:p14="http://schemas.microsoft.com/office/powerpoint/2010/main" val="2739031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19050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vi-VN" sz="2400" b="1" dirty="0">
                <a:solidFill>
                  <a:srgbClr val="C00000"/>
                </a:solidFill>
                <a:effectLst>
                  <a:outerShdw blurRad="38100" dist="38100" dir="2700000" algn="tl">
                    <a:srgbClr val="000000">
                      <a:alpha val="43137"/>
                    </a:srgbClr>
                  </a:outerShdw>
                </a:effectLst>
                <a:latin typeface="Times New Roman"/>
                <a:ea typeface="Calibri"/>
              </a:rPr>
              <a:t>LUYỆN </a:t>
            </a:r>
            <a:r>
              <a:rPr lang="vi-VN" sz="2400" b="1" dirty="0" smtClean="0">
                <a:solidFill>
                  <a:srgbClr val="C00000"/>
                </a:solidFill>
                <a:effectLst>
                  <a:outerShdw blurRad="38100" dist="38100" dir="2700000" algn="tl">
                    <a:srgbClr val="000000">
                      <a:alpha val="43137"/>
                    </a:srgbClr>
                  </a:outerShdw>
                </a:effectLst>
                <a:latin typeface="Times New Roman"/>
                <a:ea typeface="Calibri"/>
              </a:rPr>
              <a:t>TẬP</a:t>
            </a:r>
            <a:endParaRPr lang="en-US" sz="2400" b="1" dirty="0">
              <a:ln w="6600">
                <a:solidFill>
                  <a:srgbClr val="ED7D31"/>
                </a:solidFill>
                <a:prstDash val="solid"/>
              </a:ln>
              <a:solidFill>
                <a:srgbClr val="C00000"/>
              </a:solidFill>
              <a:effectLst>
                <a:outerShdw blurRad="38100" dist="38100" dir="2700000" algn="tl">
                  <a:srgbClr val="000000">
                    <a:alpha val="43137"/>
                  </a:srgbClr>
                </a:outerShdw>
              </a:effectLst>
              <a:latin typeface="Modern Love"/>
            </a:endParaRPr>
          </a:p>
        </p:txBody>
      </p:sp>
      <p:sp>
        <p:nvSpPr>
          <p:cNvPr id="3" name="7-Point Star 2"/>
          <p:cNvSpPr/>
          <p:nvPr/>
        </p:nvSpPr>
        <p:spPr>
          <a:xfrm>
            <a:off x="381000" y="712184"/>
            <a:ext cx="8153399" cy="5383815"/>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2800" b="1" dirty="0">
                <a:solidFill>
                  <a:srgbClr val="1F4E79"/>
                </a:solidFill>
                <a:latin typeface="Times New Roman"/>
                <a:ea typeface="Calibri"/>
                <a:cs typeface="Times New Roman"/>
              </a:rPr>
              <a:t>Báo </a:t>
            </a:r>
            <a:r>
              <a:rPr lang="vi-VN" sz="2800" b="1" dirty="0" smtClean="0">
                <a:solidFill>
                  <a:srgbClr val="1F4E79"/>
                </a:solidFill>
                <a:latin typeface="Times New Roman"/>
                <a:ea typeface="Calibri"/>
                <a:cs typeface="Times New Roman"/>
              </a:rPr>
              <a:t>cáo, </a:t>
            </a:r>
            <a:r>
              <a:rPr lang="vi-VN" sz="2800" b="1" dirty="0">
                <a:solidFill>
                  <a:srgbClr val="1F4E79"/>
                </a:solidFill>
                <a:latin typeface="Times New Roman"/>
                <a:ea typeface="Calibri"/>
                <a:cs typeface="Times New Roman"/>
              </a:rPr>
              <a:t>thảo </a:t>
            </a:r>
            <a:r>
              <a:rPr lang="vi-VN" sz="2800" b="1" dirty="0" smtClean="0">
                <a:solidFill>
                  <a:srgbClr val="1F4E79"/>
                </a:solidFill>
                <a:latin typeface="Times New Roman"/>
                <a:ea typeface="Calibri"/>
                <a:cs typeface="Times New Roman"/>
              </a:rPr>
              <a:t>luận, chia sẻ bài viết</a:t>
            </a:r>
          </a:p>
          <a:p>
            <a:pPr algn="ctr">
              <a:lnSpc>
                <a:spcPct val="107000"/>
              </a:lnSpc>
              <a:spcAft>
                <a:spcPts val="800"/>
              </a:spcAft>
            </a:pPr>
            <a:r>
              <a:rPr lang="vi-VN" sz="2800" b="1" dirty="0" smtClean="0">
                <a:solidFill>
                  <a:srgbClr val="1F4E79"/>
                </a:solidFill>
                <a:effectLst/>
                <a:latin typeface="Times New Roman"/>
                <a:ea typeface="Calibri"/>
                <a:cs typeface="Times New Roman"/>
              </a:rPr>
              <a:t>(10’)</a:t>
            </a:r>
            <a:endParaRPr lang="vi-VN" sz="2800" b="1" dirty="0">
              <a:effectLst/>
              <a:latin typeface="Calibri"/>
              <a:ea typeface="Calibri"/>
              <a:cs typeface="Times New Roman"/>
            </a:endParaRPr>
          </a:p>
        </p:txBody>
      </p:sp>
    </p:spTree>
    <p:extLst>
      <p:ext uri="{BB962C8B-B14F-4D97-AF65-F5344CB8AC3E}">
        <p14:creationId xmlns:p14="http://schemas.microsoft.com/office/powerpoint/2010/main" val="330977126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vi-VN" sz="2800" b="1" dirty="0">
                <a:solidFill>
                  <a:srgbClr val="C00000"/>
                </a:solidFill>
                <a:effectLst>
                  <a:outerShdw blurRad="38100" dist="38100" dir="2700000" algn="tl">
                    <a:srgbClr val="000000">
                      <a:alpha val="43137"/>
                    </a:srgbClr>
                  </a:outerShdw>
                </a:effectLst>
                <a:latin typeface="Times New Roman"/>
                <a:ea typeface="Calibri"/>
              </a:rPr>
              <a:t>VẬN </a:t>
            </a:r>
            <a:r>
              <a:rPr lang="vi-VN" sz="2800" b="1" dirty="0" smtClean="0">
                <a:solidFill>
                  <a:srgbClr val="C00000"/>
                </a:solidFill>
                <a:effectLst>
                  <a:outerShdw blurRad="38100" dist="38100" dir="2700000" algn="tl">
                    <a:srgbClr val="000000">
                      <a:alpha val="43137"/>
                    </a:srgbClr>
                  </a:outerShdw>
                </a:effectLst>
                <a:latin typeface="Times New Roman"/>
                <a:ea typeface="Calibri"/>
              </a:rPr>
              <a:t>DỤNG</a:t>
            </a:r>
            <a:endParaRPr lang="en-US" sz="2800" b="1" dirty="0">
              <a:ln w="6600">
                <a:solidFill>
                  <a:srgbClr val="ED7D31"/>
                </a:solidFill>
                <a:prstDash val="solid"/>
              </a:ln>
              <a:solidFill>
                <a:srgbClr val="C00000"/>
              </a:solidFill>
              <a:effectLst>
                <a:outerShdw blurRad="38100" dist="38100" dir="2700000" algn="tl">
                  <a:srgbClr val="000000">
                    <a:alpha val="43137"/>
                  </a:srgbClr>
                </a:outerShdw>
              </a:effectLst>
              <a:latin typeface="Modern Love"/>
            </a:endParaRPr>
          </a:p>
        </p:txBody>
      </p:sp>
      <p:sp>
        <p:nvSpPr>
          <p:cNvPr id="4" name="TextBox 3"/>
          <p:cNvSpPr txBox="1"/>
          <p:nvPr/>
        </p:nvSpPr>
        <p:spPr>
          <a:xfrm>
            <a:off x="381000" y="712185"/>
            <a:ext cx="8534400" cy="6050311"/>
          </a:xfrm>
          <a:prstGeom prst="rect">
            <a:avLst/>
          </a:prstGeom>
          <a:noFill/>
        </p:spPr>
        <p:txBody>
          <a:bodyPr wrap="square" rtlCol="0">
            <a:spAutoFit/>
          </a:bodyPr>
          <a:lstStyle/>
          <a:p>
            <a:pPr algn="just">
              <a:lnSpc>
                <a:spcPct val="107000"/>
              </a:lnSpc>
              <a:spcAft>
                <a:spcPts val="800"/>
              </a:spcAft>
            </a:pPr>
            <a:r>
              <a:rPr lang="vi-VN" sz="2400" b="1" dirty="0">
                <a:latin typeface="Times New Roman"/>
                <a:ea typeface="Calibri"/>
                <a:cs typeface="Times New Roman"/>
              </a:rPr>
              <a:t>●</a:t>
            </a:r>
            <a:r>
              <a:rPr lang="vi-VN" sz="2400" b="1" dirty="0" smtClean="0">
                <a:latin typeface="Times New Roman"/>
                <a:ea typeface="Calibri"/>
                <a:cs typeface="Times New Roman"/>
              </a:rPr>
              <a:t>Mục </a:t>
            </a:r>
            <a:r>
              <a:rPr lang="vi-VN" sz="2400" b="1" dirty="0">
                <a:latin typeface="Times New Roman"/>
                <a:ea typeface="Calibri"/>
                <a:cs typeface="Times New Roman"/>
              </a:rPr>
              <a:t>tiêu: </a:t>
            </a:r>
            <a:endParaRPr lang="vi-VN" sz="2400" dirty="0">
              <a:latin typeface="Calibri"/>
              <a:ea typeface="Calibri"/>
              <a:cs typeface="Times New Roman"/>
            </a:endParaRPr>
          </a:p>
          <a:p>
            <a:pPr algn="just">
              <a:lnSpc>
                <a:spcPct val="107000"/>
              </a:lnSpc>
              <a:spcAft>
                <a:spcPts val="800"/>
              </a:spcAft>
            </a:pPr>
            <a:r>
              <a:rPr lang="en-US" sz="2400" b="1" dirty="0">
                <a:latin typeface="Times New Roman"/>
                <a:ea typeface="Calibri"/>
                <a:cs typeface="Times New Roman"/>
              </a:rPr>
              <a:t>-</a:t>
            </a:r>
            <a:r>
              <a:rPr lang="en-US" sz="2400" dirty="0">
                <a:latin typeface="Times New Roman"/>
                <a:ea typeface="Calibri"/>
                <a:cs typeface="Times New Roman"/>
              </a:rPr>
              <a:t> </a:t>
            </a:r>
            <a:r>
              <a:rPr lang="en-US" sz="2400" dirty="0" err="1">
                <a:latin typeface="Times New Roman"/>
                <a:ea typeface="Calibri"/>
                <a:cs typeface="Times New Roman"/>
              </a:rPr>
              <a:t>Đọc</a:t>
            </a:r>
            <a:r>
              <a:rPr lang="en-US" sz="2400" dirty="0">
                <a:latin typeface="Times New Roman"/>
                <a:ea typeface="Calibri"/>
                <a:cs typeface="Times New Roman"/>
              </a:rPr>
              <a:t> </a:t>
            </a:r>
            <a:r>
              <a:rPr lang="en-US" sz="2400" dirty="0" err="1">
                <a:latin typeface="Times New Roman"/>
                <a:ea typeface="Calibri"/>
                <a:cs typeface="Times New Roman"/>
              </a:rPr>
              <a:t>mở</a:t>
            </a:r>
            <a:r>
              <a:rPr lang="en-US" sz="2400" dirty="0">
                <a:latin typeface="Times New Roman"/>
                <a:ea typeface="Calibri"/>
                <a:cs typeface="Times New Roman"/>
              </a:rPr>
              <a:t> </a:t>
            </a:r>
            <a:r>
              <a:rPr lang="en-US" sz="2400" dirty="0" err="1">
                <a:latin typeface="Times New Roman"/>
                <a:ea typeface="Calibri"/>
                <a:cs typeface="Times New Roman"/>
              </a:rPr>
              <a:t>rộng</a:t>
            </a:r>
            <a:endParaRPr lang="vi-VN" sz="2400" dirty="0">
              <a:latin typeface="Calibri"/>
              <a:ea typeface="Calibri"/>
              <a:cs typeface="Times New Roman"/>
            </a:endParaRPr>
          </a:p>
          <a:p>
            <a:pPr algn="just">
              <a:lnSpc>
                <a:spcPct val="107000"/>
              </a:lnSpc>
              <a:spcAft>
                <a:spcPts val="800"/>
              </a:spcAft>
            </a:pPr>
            <a:r>
              <a:rPr lang="vi-VN" sz="2400" dirty="0">
                <a:latin typeface="Times New Roman"/>
                <a:ea typeface="Calibri"/>
                <a:cs typeface="Times New Roman"/>
              </a:rPr>
              <a:t>- HS vận dụng tri thức và kĩ năng của mình để đọc hiểu một văn bản dịch từ văn học Phương Tây.</a:t>
            </a:r>
            <a:endParaRPr lang="vi-VN" sz="2400" dirty="0">
              <a:latin typeface="Calibri"/>
              <a:ea typeface="Calibri"/>
              <a:cs typeface="Times New Roman"/>
            </a:endParaRPr>
          </a:p>
          <a:p>
            <a:pPr algn="just">
              <a:lnSpc>
                <a:spcPct val="107000"/>
              </a:lnSpc>
              <a:spcAft>
                <a:spcPts val="800"/>
              </a:spcAft>
            </a:pPr>
            <a:r>
              <a:rPr lang="vi-VN" sz="2400" dirty="0">
                <a:latin typeface="Times New Roman"/>
                <a:ea typeface="Calibri"/>
                <a:cs typeface="Times New Roman"/>
              </a:rPr>
              <a:t>- Hiểu được vai trò quan trọng của người kể chuyện</a:t>
            </a:r>
            <a:endParaRPr lang="vi-VN" sz="2400" dirty="0">
              <a:latin typeface="Calibri"/>
              <a:ea typeface="Calibri"/>
              <a:cs typeface="Times New Roman"/>
            </a:endParaRPr>
          </a:p>
          <a:p>
            <a:pPr algn="just">
              <a:lnSpc>
                <a:spcPct val="107000"/>
              </a:lnSpc>
              <a:spcAft>
                <a:spcPts val="800"/>
              </a:spcAft>
            </a:pPr>
            <a:r>
              <a:rPr lang="vi-VN" sz="2400" b="1" dirty="0">
                <a:latin typeface="Times New Roman"/>
                <a:ea typeface="Calibri"/>
                <a:cs typeface="Times New Roman"/>
              </a:rPr>
              <a:t>●</a:t>
            </a:r>
            <a:r>
              <a:rPr lang="vi-VN" sz="2400" b="1" dirty="0" smtClean="0">
                <a:latin typeface="Times New Roman"/>
                <a:ea typeface="Calibri"/>
                <a:cs typeface="Times New Roman"/>
              </a:rPr>
              <a:t> </a:t>
            </a:r>
            <a:r>
              <a:rPr lang="vi-VN" sz="2400" b="1" dirty="0">
                <a:latin typeface="Times New Roman"/>
                <a:ea typeface="Calibri"/>
                <a:cs typeface="Times New Roman"/>
              </a:rPr>
              <a:t>Nội dung</a:t>
            </a:r>
            <a:endParaRPr lang="vi-VN" sz="2400" dirty="0">
              <a:latin typeface="Calibri"/>
              <a:ea typeface="Calibri"/>
              <a:cs typeface="Times New Roman"/>
            </a:endParaRPr>
          </a:p>
          <a:p>
            <a:pPr algn="just">
              <a:lnSpc>
                <a:spcPct val="107000"/>
              </a:lnSpc>
              <a:spcAft>
                <a:spcPts val="800"/>
              </a:spcAft>
            </a:pPr>
            <a:r>
              <a:rPr lang="vi-VN" sz="2400" dirty="0">
                <a:latin typeface="Times New Roman"/>
                <a:ea typeface="Calibri"/>
                <a:cs typeface="Times New Roman"/>
              </a:rPr>
              <a:t>- Đọc văn bản </a:t>
            </a:r>
            <a:r>
              <a:rPr lang="vi-VN" sz="2400" i="1" dirty="0">
                <a:latin typeface="Times New Roman"/>
                <a:ea typeface="Calibri"/>
                <a:cs typeface="Times New Roman"/>
              </a:rPr>
              <a:t>Người bán than và ông quý tộc - </a:t>
            </a:r>
            <a:r>
              <a:rPr lang="vi-VN" sz="2400" dirty="0">
                <a:latin typeface="Times New Roman"/>
                <a:ea typeface="Calibri"/>
                <a:cs typeface="Times New Roman"/>
              </a:rPr>
              <a:t>Trích : </a:t>
            </a:r>
            <a:r>
              <a:rPr lang="vi-VN" sz="2400" i="1" dirty="0">
                <a:latin typeface="Times New Roman"/>
                <a:ea typeface="Calibri"/>
                <a:cs typeface="Times New Roman"/>
              </a:rPr>
              <a:t>Những tấm lòng cao cả</a:t>
            </a:r>
            <a:r>
              <a:rPr lang="vi-VN" sz="2400" dirty="0">
                <a:latin typeface="Times New Roman"/>
                <a:ea typeface="Calibri"/>
                <a:cs typeface="Times New Roman"/>
              </a:rPr>
              <a:t> - Tác giả Edmondo De Amicis; Hoàng Thiếu Sơn dịch; NXB Văn học, 2021</a:t>
            </a:r>
            <a:endParaRPr lang="vi-VN" sz="2400" dirty="0">
              <a:latin typeface="Calibri"/>
              <a:ea typeface="Calibri"/>
              <a:cs typeface="Times New Roman"/>
            </a:endParaRPr>
          </a:p>
          <a:p>
            <a:pPr algn="just">
              <a:lnSpc>
                <a:spcPct val="107000"/>
              </a:lnSpc>
              <a:spcAft>
                <a:spcPts val="800"/>
              </a:spcAft>
            </a:pPr>
            <a:r>
              <a:rPr lang="vi-VN" sz="2400" dirty="0">
                <a:latin typeface="Times New Roman"/>
                <a:ea typeface="Calibri"/>
                <a:cs typeface="Times New Roman"/>
              </a:rPr>
              <a:t>- Nhận biết và phân tích được các yếu tố đặc trưng của truyện, quyền năng của người kể chuyện.</a:t>
            </a:r>
            <a:endParaRPr lang="vi-VN" sz="2400" dirty="0">
              <a:latin typeface="Calibri"/>
              <a:ea typeface="Calibri"/>
              <a:cs typeface="Times New Roman"/>
            </a:endParaRPr>
          </a:p>
          <a:p>
            <a:pPr algn="just">
              <a:lnSpc>
                <a:spcPct val="107000"/>
              </a:lnSpc>
              <a:spcAft>
                <a:spcPts val="800"/>
              </a:spcAft>
            </a:pPr>
            <a:r>
              <a:rPr lang="vi-VN" sz="2400" b="1" dirty="0">
                <a:latin typeface="Times New Roman"/>
                <a:ea typeface="Calibri"/>
                <a:cs typeface="Times New Roman"/>
              </a:rPr>
              <a:t>●</a:t>
            </a:r>
            <a:r>
              <a:rPr lang="vi-VN" sz="2400" b="1" dirty="0" smtClean="0">
                <a:latin typeface="Times New Roman"/>
                <a:ea typeface="Calibri"/>
                <a:cs typeface="Times New Roman"/>
              </a:rPr>
              <a:t> </a:t>
            </a:r>
            <a:r>
              <a:rPr lang="vi-VN" sz="2400" b="1" dirty="0">
                <a:latin typeface="Times New Roman"/>
                <a:ea typeface="Calibri"/>
                <a:cs typeface="Times New Roman"/>
              </a:rPr>
              <a:t>Sản phẩm</a:t>
            </a:r>
            <a:endParaRPr lang="vi-VN" sz="2400" dirty="0">
              <a:latin typeface="Calibri"/>
              <a:ea typeface="Calibri"/>
              <a:cs typeface="Times New Roman"/>
            </a:endParaRPr>
          </a:p>
          <a:p>
            <a:pPr algn="just">
              <a:lnSpc>
                <a:spcPct val="107000"/>
              </a:lnSpc>
              <a:spcAft>
                <a:spcPts val="800"/>
              </a:spcAft>
            </a:pPr>
            <a:r>
              <a:rPr lang="vi-VN" sz="2400" dirty="0">
                <a:latin typeface="Times New Roman"/>
                <a:ea typeface="Calibri"/>
                <a:cs typeface="Times New Roman"/>
              </a:rPr>
              <a:t>- Phiếu học tập của HS</a:t>
            </a:r>
            <a:endParaRPr lang="vi-VN" sz="2400" dirty="0">
              <a:effectLst/>
              <a:latin typeface="Calibri"/>
              <a:ea typeface="Calibri"/>
              <a:cs typeface="Times New Roman"/>
            </a:endParaRPr>
          </a:p>
        </p:txBody>
      </p:sp>
    </p:spTree>
    <p:extLst>
      <p:ext uri="{BB962C8B-B14F-4D97-AF65-F5344CB8AC3E}">
        <p14:creationId xmlns:p14="http://schemas.microsoft.com/office/powerpoint/2010/main" val="2739031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vi-VN" sz="2800" b="1" dirty="0">
                <a:solidFill>
                  <a:srgbClr val="C00000"/>
                </a:solidFill>
                <a:effectLst>
                  <a:outerShdw blurRad="38100" dist="38100" dir="2700000" algn="tl">
                    <a:srgbClr val="000000">
                      <a:alpha val="43137"/>
                    </a:srgbClr>
                  </a:outerShdw>
                </a:effectLst>
                <a:latin typeface="Times New Roman"/>
                <a:ea typeface="Calibri"/>
              </a:rPr>
              <a:t>VẬN </a:t>
            </a:r>
            <a:r>
              <a:rPr lang="vi-VN" sz="2800" b="1" dirty="0" smtClean="0">
                <a:solidFill>
                  <a:srgbClr val="C00000"/>
                </a:solidFill>
                <a:effectLst>
                  <a:outerShdw blurRad="38100" dist="38100" dir="2700000" algn="tl">
                    <a:srgbClr val="000000">
                      <a:alpha val="43137"/>
                    </a:srgbClr>
                  </a:outerShdw>
                </a:effectLst>
                <a:latin typeface="Times New Roman"/>
                <a:ea typeface="Calibri"/>
              </a:rPr>
              <a:t>DỤNG</a:t>
            </a:r>
            <a:endParaRPr lang="en-US" sz="2800" b="1" dirty="0">
              <a:ln w="6600">
                <a:solidFill>
                  <a:srgbClr val="ED7D31"/>
                </a:solidFill>
                <a:prstDash val="solid"/>
              </a:ln>
              <a:solidFill>
                <a:srgbClr val="C00000"/>
              </a:solidFill>
              <a:effectLst>
                <a:outerShdw blurRad="38100" dist="38100" dir="2700000" algn="tl">
                  <a:srgbClr val="000000">
                    <a:alpha val="43137"/>
                  </a:srgbClr>
                </a:outerShdw>
              </a:effectLst>
              <a:latin typeface="Modern Love"/>
            </a:endParaRPr>
          </a:p>
        </p:txBody>
      </p:sp>
      <p:graphicFrame>
        <p:nvGraphicFramePr>
          <p:cNvPr id="3" name="Table 2"/>
          <p:cNvGraphicFramePr>
            <a:graphicFrameLocks noGrp="1"/>
          </p:cNvGraphicFramePr>
          <p:nvPr>
            <p:extLst>
              <p:ext uri="{D42A27DB-BD31-4B8C-83A1-F6EECF244321}">
                <p14:modId xmlns:p14="http://schemas.microsoft.com/office/powerpoint/2010/main" val="3627334176"/>
              </p:ext>
            </p:extLst>
          </p:nvPr>
        </p:nvGraphicFramePr>
        <p:xfrm>
          <a:off x="76200" y="838203"/>
          <a:ext cx="8915400" cy="5410196"/>
        </p:xfrm>
        <a:graphic>
          <a:graphicData uri="http://schemas.openxmlformats.org/drawingml/2006/table">
            <a:tbl>
              <a:tblPr firstRow="1" firstCol="1" bandRow="1"/>
              <a:tblGrid>
                <a:gridCol w="2228850"/>
                <a:gridCol w="2228850"/>
                <a:gridCol w="2228850"/>
                <a:gridCol w="2228850"/>
              </a:tblGrid>
              <a:tr h="318860">
                <a:tc gridSpan="4">
                  <a:txBody>
                    <a:bodyPr/>
                    <a:lstStyle/>
                    <a:p>
                      <a:pPr algn="ctr">
                        <a:lnSpc>
                          <a:spcPct val="107000"/>
                        </a:lnSpc>
                        <a:spcAft>
                          <a:spcPts val="0"/>
                        </a:spcAft>
                      </a:pPr>
                      <a:r>
                        <a:rPr lang="en-US" sz="1300" b="1">
                          <a:effectLst/>
                          <a:latin typeface="Times New Roman"/>
                          <a:ea typeface="Calibri"/>
                          <a:cs typeface="Times New Roman"/>
                        </a:rPr>
                        <a:t>PHIẾU HỌC TẬP 2.d</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hMerge="1">
                  <a:txBody>
                    <a:bodyPr/>
                    <a:lstStyle/>
                    <a:p>
                      <a:endParaRPr lang="vi-VN"/>
                    </a:p>
                  </a:txBody>
                  <a:tcPr/>
                </a:tc>
                <a:tc hMerge="1">
                  <a:txBody>
                    <a:bodyPr/>
                    <a:lstStyle/>
                    <a:p>
                      <a:endParaRPr lang="vi-VN"/>
                    </a:p>
                  </a:txBody>
                  <a:tcPr/>
                </a:tc>
                <a:tc hMerge="1">
                  <a:txBody>
                    <a:bodyPr/>
                    <a:lstStyle/>
                    <a:p>
                      <a:endParaRPr lang="vi-VN"/>
                    </a:p>
                  </a:txBody>
                  <a:tcPr/>
                </a:tc>
              </a:tr>
              <a:tr h="318860">
                <a:tc gridSpan="4">
                  <a:txBody>
                    <a:bodyPr/>
                    <a:lstStyle/>
                    <a:p>
                      <a:pPr algn="ctr">
                        <a:lnSpc>
                          <a:spcPct val="107000"/>
                        </a:lnSpc>
                        <a:spcAft>
                          <a:spcPts val="0"/>
                        </a:spcAft>
                      </a:pPr>
                      <a:r>
                        <a:rPr lang="vi-VN" sz="1300" b="1">
                          <a:effectLst/>
                          <a:latin typeface="Times New Roman"/>
                          <a:ea typeface="Calibri"/>
                          <a:cs typeface="Times New Roman"/>
                        </a:rPr>
                        <a:t>Người bán than và ông quý tộc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hMerge="1">
                  <a:txBody>
                    <a:bodyPr/>
                    <a:lstStyle/>
                    <a:p>
                      <a:endParaRPr lang="vi-VN"/>
                    </a:p>
                  </a:txBody>
                  <a:tcPr/>
                </a:tc>
                <a:tc hMerge="1">
                  <a:txBody>
                    <a:bodyPr/>
                    <a:lstStyle/>
                    <a:p>
                      <a:endParaRPr lang="vi-VN"/>
                    </a:p>
                  </a:txBody>
                  <a:tcPr/>
                </a:tc>
                <a:tc hMerge="1">
                  <a:txBody>
                    <a:bodyPr/>
                    <a:lstStyle/>
                    <a:p>
                      <a:endParaRPr lang="vi-VN"/>
                    </a:p>
                  </a:txBody>
                  <a:tcPr/>
                </a:tc>
              </a:tr>
              <a:tr h="1583876">
                <a:tc>
                  <a:txBody>
                    <a:bodyPr/>
                    <a:lstStyle/>
                    <a:p>
                      <a:pPr algn="ctr">
                        <a:lnSpc>
                          <a:spcPct val="107000"/>
                        </a:lnSpc>
                        <a:spcAft>
                          <a:spcPts val="0"/>
                        </a:spcAft>
                      </a:pPr>
                      <a:r>
                        <a:rPr lang="vi-VN" sz="1300">
                          <a:effectLst/>
                          <a:latin typeface="Times New Roman"/>
                          <a:ea typeface="Calibri"/>
                          <a:cs typeface="Times New Roman"/>
                        </a:rPr>
                        <a:t>Truyện kể ở ngôi thứ mấy? Người kể chuyện đóng vai trò gì trong câu chuyện?</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dirty="0">
                          <a:effectLst/>
                          <a:latin typeface="Times New Roman"/>
                          <a:ea typeface="Calibri"/>
                          <a:cs typeface="Times New Roman"/>
                        </a:rPr>
                        <a:t>Truyện xoay quanh tình huống và các nhân vật nào?</a:t>
                      </a:r>
                      <a:endParaRPr lang="vi-VN" sz="1100" dirty="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a:effectLst/>
                          <a:latin typeface="Times New Roman"/>
                          <a:ea typeface="Calibri"/>
                          <a:cs typeface="Times New Roman"/>
                        </a:rPr>
                        <a:t>Cách ứng xử của người quý tộc với bác bán than nói lên điều gì?</a:t>
                      </a:r>
                      <a:endParaRPr lang="vi-VN" sz="1100">
                        <a:effectLst/>
                        <a:latin typeface="Calibri"/>
                        <a:ea typeface="Calibri"/>
                        <a:cs typeface="Times New Roman"/>
                      </a:endParaRPr>
                    </a:p>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a:effectLst/>
                          <a:latin typeface="Times New Roman"/>
                          <a:ea typeface="Calibri"/>
                          <a:cs typeface="Times New Roman"/>
                        </a:rPr>
                        <a:t>Bài học em rút ra từ câu chuyện?</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r h="318860">
                <a:tc>
                  <a:txBody>
                    <a:bodyPr/>
                    <a:lstStyle/>
                    <a:p>
                      <a:pPr algn="ctr">
                        <a:lnSpc>
                          <a:spcPct val="107000"/>
                        </a:lnSpc>
                        <a:spcAft>
                          <a:spcPts val="0"/>
                        </a:spcAft>
                      </a:pPr>
                      <a:r>
                        <a:rPr lang="vi-VN" sz="1300">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a:effectLst/>
                          <a:latin typeface="Times New Roman"/>
                          <a:ea typeface="Calibri"/>
                          <a:cs typeface="Times New Roman"/>
                        </a:rPr>
                        <a:t> </a:t>
                      </a:r>
                      <a:endParaRPr lang="vi-VN" sz="110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c>
                  <a:txBody>
                    <a:bodyPr/>
                    <a:lstStyle/>
                    <a:p>
                      <a:pPr algn="ctr">
                        <a:lnSpc>
                          <a:spcPct val="107000"/>
                        </a:lnSpc>
                        <a:spcAft>
                          <a:spcPts val="0"/>
                        </a:spcAft>
                      </a:pPr>
                      <a:r>
                        <a:rPr lang="vi-VN" sz="1300" b="1" dirty="0">
                          <a:effectLst/>
                          <a:latin typeface="Times New Roman"/>
                          <a:ea typeface="Calibri"/>
                          <a:cs typeface="Times New Roman"/>
                        </a:rPr>
                        <a:t> </a:t>
                      </a:r>
                      <a:endParaRPr lang="vi-VN" sz="1100" dirty="0">
                        <a:effectLst/>
                        <a:latin typeface="Calibri"/>
                        <a:ea typeface="Calibri"/>
                        <a:cs typeface="Times New Roman"/>
                      </a:endParaRPr>
                    </a:p>
                  </a:txBody>
                  <a:tcPr marL="68132" marR="68132" marT="0" marB="0">
                    <a:lnL w="12700" cap="flat" cmpd="sng" algn="ctr">
                      <a:solidFill>
                        <a:srgbClr val="F19D64"/>
                      </a:solidFill>
                      <a:prstDash val="solid"/>
                      <a:round/>
                      <a:headEnd type="none" w="med" len="med"/>
                      <a:tailEnd type="none" w="med" len="med"/>
                    </a:lnL>
                    <a:lnR w="12700" cap="flat" cmpd="sng" algn="ctr">
                      <a:solidFill>
                        <a:srgbClr val="F19D64"/>
                      </a:solidFill>
                      <a:prstDash val="solid"/>
                      <a:round/>
                      <a:headEnd type="none" w="med" len="med"/>
                      <a:tailEnd type="none" w="med" len="med"/>
                    </a:lnR>
                    <a:lnT w="12700" cap="flat" cmpd="sng" algn="ctr">
                      <a:solidFill>
                        <a:srgbClr val="F19D64"/>
                      </a:solidFill>
                      <a:prstDash val="solid"/>
                      <a:round/>
                      <a:headEnd type="none" w="med" len="med"/>
                      <a:tailEnd type="none" w="med" len="med"/>
                    </a:lnT>
                    <a:lnB w="12700" cap="flat" cmpd="sng" algn="ctr">
                      <a:solidFill>
                        <a:srgbClr val="F19D64"/>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132014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915400" cy="584775"/>
          </a:xfrm>
          <a:prstGeom prst="rect">
            <a:avLst/>
          </a:prstGeom>
          <a:noFill/>
        </p:spPr>
        <p:txBody>
          <a:bodyPr wrap="square" rtlCol="0">
            <a:spAutoFit/>
          </a:bodyPr>
          <a:lstStyle/>
          <a:p>
            <a:pPr algn="ctr"/>
            <a:r>
              <a:rPr lang="en-US" sz="3200" b="1" dirty="0" err="1">
                <a:solidFill>
                  <a:srgbClr val="C00000"/>
                </a:solidFill>
                <a:latin typeface="Times New Roman"/>
                <a:ea typeface="Calibri"/>
              </a:rPr>
              <a:t>Những</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hình</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ảnh</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sau</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gợi</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cho</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em</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suy</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nghĩ</a:t>
            </a:r>
            <a:r>
              <a:rPr lang="en-US" sz="3200" b="1" dirty="0">
                <a:solidFill>
                  <a:srgbClr val="C00000"/>
                </a:solidFill>
                <a:latin typeface="Times New Roman"/>
                <a:ea typeface="Calibri"/>
              </a:rPr>
              <a:t> </a:t>
            </a:r>
            <a:r>
              <a:rPr lang="en-US" sz="3200" b="1" dirty="0" err="1">
                <a:solidFill>
                  <a:srgbClr val="C00000"/>
                </a:solidFill>
                <a:latin typeface="Times New Roman"/>
                <a:ea typeface="Calibri"/>
              </a:rPr>
              <a:t>gì</a:t>
            </a:r>
            <a:r>
              <a:rPr lang="en-US" sz="3200" b="1" dirty="0">
                <a:solidFill>
                  <a:srgbClr val="C00000"/>
                </a:solidFill>
                <a:latin typeface="Times New Roman"/>
                <a:ea typeface="Calibri"/>
              </a:rPr>
              <a:t>?</a:t>
            </a:r>
            <a:endParaRPr lang="vi-VN" sz="3200" dirty="0">
              <a:solidFill>
                <a:srgbClr val="C00000"/>
              </a:solidFill>
            </a:endParaRPr>
          </a:p>
        </p:txBody>
      </p:sp>
      <p:pic>
        <p:nvPicPr>
          <p:cNvPr id="8" name="Picture 7" descr="E:\2022\ĐỀ 12 ZALO\SGK MOI\1.jpg"/>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4191000" cy="3200400"/>
          </a:xfrm>
          <a:prstGeom prst="rect">
            <a:avLst/>
          </a:prstGeom>
          <a:noFill/>
          <a:ln>
            <a:noFill/>
          </a:ln>
        </p:spPr>
      </p:pic>
      <p:pic>
        <p:nvPicPr>
          <p:cNvPr id="9" name="Picture 8" descr="E:\2022\ĐỀ 12 ZALO\SGK MOI\2.jp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38200"/>
            <a:ext cx="4724400" cy="3276600"/>
          </a:xfrm>
          <a:prstGeom prst="rect">
            <a:avLst/>
          </a:prstGeom>
          <a:noFill/>
          <a:ln>
            <a:noFill/>
          </a:ln>
        </p:spPr>
      </p:pic>
      <p:pic>
        <p:nvPicPr>
          <p:cNvPr id="10" name="Picture 9" descr="E:\2022\ĐỀ 12 ZALO\SGK MOI\3.jpg"/>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4191000" cy="2590800"/>
          </a:xfrm>
          <a:prstGeom prst="rect">
            <a:avLst/>
          </a:prstGeom>
          <a:noFill/>
          <a:ln>
            <a:noFill/>
          </a:ln>
        </p:spPr>
      </p:pic>
      <p:pic>
        <p:nvPicPr>
          <p:cNvPr id="11" name="Picture 10" descr="E:\2022\ĐỀ 12 ZALO\SGK MOI\4.jpg"/>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359642"/>
            <a:ext cx="4724400" cy="2498357"/>
          </a:xfrm>
          <a:prstGeom prst="rect">
            <a:avLst/>
          </a:prstGeom>
          <a:noFill/>
          <a:ln>
            <a:noFill/>
          </a:ln>
        </p:spPr>
      </p:pic>
    </p:spTree>
    <p:extLst>
      <p:ext uri="{BB962C8B-B14F-4D97-AF65-F5344CB8AC3E}">
        <p14:creationId xmlns:p14="http://schemas.microsoft.com/office/powerpoint/2010/main" val="20368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52400" y="1066800"/>
            <a:ext cx="3701716" cy="4191000"/>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tabLst>
                <a:tab pos="372110" algn="l"/>
              </a:tabLst>
            </a:pPr>
            <a:r>
              <a:rPr lang="vi-VN" sz="3200" b="1" dirty="0">
                <a:solidFill>
                  <a:srgbClr val="C00000"/>
                </a:solidFill>
                <a:latin typeface="Times New Roman"/>
                <a:ea typeface="Arial"/>
                <a:cs typeface="Times New Roman"/>
              </a:rPr>
              <a:t>Em hình dung như thế nào về con người có uy quyền?</a:t>
            </a:r>
            <a:endParaRPr lang="vi-VN" sz="3200" b="1" dirty="0">
              <a:solidFill>
                <a:srgbClr val="C00000"/>
              </a:solidFill>
              <a:effectLst/>
              <a:latin typeface="Calibri"/>
              <a:ea typeface="Calibri"/>
              <a:cs typeface="Times New Roman"/>
            </a:endParaRPr>
          </a:p>
        </p:txBody>
      </p:sp>
      <p:sp>
        <p:nvSpPr>
          <p:cNvPr id="3" name="Vertical Scroll 2"/>
          <p:cNvSpPr/>
          <p:nvPr/>
        </p:nvSpPr>
        <p:spPr>
          <a:xfrm>
            <a:off x="3854116" y="1066800"/>
            <a:ext cx="5061284" cy="4191000"/>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tabLst>
                <a:tab pos="379730" algn="l"/>
              </a:tabLst>
            </a:pPr>
            <a:r>
              <a:rPr lang="vi-VN" sz="2800" b="1" dirty="0">
                <a:solidFill>
                  <a:schemeClr val="tx1"/>
                </a:solidFill>
                <a:latin typeface="Times New Roman"/>
                <a:ea typeface="Arial"/>
                <a:cs typeface="Times New Roman"/>
              </a:rPr>
              <a:t>Em đã từng đọc cuốn sách hay xem bộ phim nào mà nhân vật trong đó là một người có uy quyền? Hãy chia sẻ ấn tượng của mình về nhân vật ấy.</a:t>
            </a:r>
            <a:endParaRPr lang="vi-VN" sz="2800" b="1"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val="518144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err="1">
                <a:ln w="6600">
                  <a:solidFill>
                    <a:srgbClr val="ED7D31"/>
                  </a:solidFill>
                  <a:prstDash val="solid"/>
                </a:ln>
                <a:solidFill>
                  <a:srgbClr val="323232"/>
                </a:solidFill>
                <a:effectLst>
                  <a:outerShdw dist="38100" dir="2700000" algn="tl" rotWithShape="0">
                    <a:srgbClr val="ED7D31"/>
                  </a:outerShdw>
                </a:effectLst>
                <a:uLnTx/>
                <a:uFillTx/>
                <a:latin typeface="Modern Love"/>
                <a:ea typeface="+mn-ea"/>
                <a:cs typeface="+mn-cs"/>
              </a:rPr>
              <a:t>Hình</a:t>
            </a:r>
            <a:r>
              <a:rPr kumimoji="0" lang="en-US" sz="2800" b="1" i="0" u="none" strike="noStrike" kern="1200" cap="none" spc="0" normalizeH="0" baseline="0" noProof="0" dirty="0">
                <a:ln w="6600">
                  <a:solidFill>
                    <a:srgbClr val="ED7D31"/>
                  </a:solidFill>
                  <a:prstDash val="solid"/>
                </a:ln>
                <a:solidFill>
                  <a:srgbClr val="323232"/>
                </a:solidFill>
                <a:effectLst>
                  <a:outerShdw dist="38100" dir="2700000" algn="tl" rotWithShape="0">
                    <a:srgbClr val="ED7D31"/>
                  </a:outerShdw>
                </a:effectLst>
                <a:uLnTx/>
                <a:uFillTx/>
                <a:latin typeface="Modern Love"/>
                <a:ea typeface="+mn-ea"/>
                <a:cs typeface="+mn-cs"/>
              </a:rPr>
              <a:t> </a:t>
            </a:r>
            <a:r>
              <a:rPr kumimoji="0" lang="en-US" sz="2800" b="1" i="0" u="none" strike="noStrike" kern="1200" cap="none" spc="0" normalizeH="0" baseline="0" noProof="0" dirty="0" err="1">
                <a:ln w="6600">
                  <a:solidFill>
                    <a:srgbClr val="ED7D31"/>
                  </a:solidFill>
                  <a:prstDash val="solid"/>
                </a:ln>
                <a:solidFill>
                  <a:srgbClr val="323232"/>
                </a:solidFill>
                <a:effectLst>
                  <a:outerShdw dist="38100" dir="2700000" algn="tl" rotWithShape="0">
                    <a:srgbClr val="ED7D31"/>
                  </a:outerShdw>
                </a:effectLst>
                <a:uLnTx/>
                <a:uFillTx/>
                <a:latin typeface="Modern Love"/>
                <a:ea typeface="+mn-ea"/>
                <a:cs typeface="+mn-cs"/>
              </a:rPr>
              <a:t>thành</a:t>
            </a:r>
            <a:r>
              <a:rPr kumimoji="0" lang="en-US" sz="2800" b="1" i="0" u="none" strike="noStrike" kern="1200" cap="none" spc="0" normalizeH="0" baseline="0" noProof="0" dirty="0">
                <a:ln w="6600">
                  <a:solidFill>
                    <a:srgbClr val="ED7D31"/>
                  </a:solidFill>
                  <a:prstDash val="solid"/>
                </a:ln>
                <a:solidFill>
                  <a:srgbClr val="323232"/>
                </a:solidFill>
                <a:effectLst>
                  <a:outerShdw dist="38100" dir="2700000" algn="tl" rotWithShape="0">
                    <a:srgbClr val="ED7D31"/>
                  </a:outerShdw>
                </a:effectLst>
                <a:uLnTx/>
                <a:uFillTx/>
                <a:latin typeface="Modern Love"/>
                <a:ea typeface="+mn-ea"/>
                <a:cs typeface="+mn-cs"/>
              </a:rPr>
              <a:t> </a:t>
            </a:r>
            <a:r>
              <a:rPr kumimoji="0" lang="en-US" sz="2800" b="1" i="0" u="none" strike="noStrike" kern="1200" cap="none" spc="0" normalizeH="0" baseline="0" noProof="0" dirty="0" err="1">
                <a:ln w="6600">
                  <a:solidFill>
                    <a:srgbClr val="ED7D31"/>
                  </a:solidFill>
                  <a:prstDash val="solid"/>
                </a:ln>
                <a:solidFill>
                  <a:srgbClr val="323232"/>
                </a:solidFill>
                <a:effectLst>
                  <a:outerShdw dist="38100" dir="2700000" algn="tl" rotWithShape="0">
                    <a:srgbClr val="ED7D31"/>
                  </a:outerShdw>
                </a:effectLst>
                <a:uLnTx/>
                <a:uFillTx/>
                <a:latin typeface="Modern Love"/>
                <a:ea typeface="+mn-ea"/>
                <a:cs typeface="+mn-cs"/>
              </a:rPr>
              <a:t>kiến</a:t>
            </a:r>
            <a:r>
              <a:rPr kumimoji="0" lang="en-US" sz="2800" b="1" i="0" u="none" strike="noStrike" kern="1200" cap="none" spc="0" normalizeH="0" baseline="0" noProof="0" dirty="0">
                <a:ln w="6600">
                  <a:solidFill>
                    <a:srgbClr val="ED7D31"/>
                  </a:solidFill>
                  <a:prstDash val="solid"/>
                </a:ln>
                <a:solidFill>
                  <a:srgbClr val="323232"/>
                </a:solidFill>
                <a:effectLst>
                  <a:outerShdw dist="38100" dir="2700000" algn="tl" rotWithShape="0">
                    <a:srgbClr val="ED7D31"/>
                  </a:outerShdw>
                </a:effectLst>
                <a:uLnTx/>
                <a:uFillTx/>
                <a:latin typeface="Modern Love"/>
                <a:ea typeface="+mn-ea"/>
                <a:cs typeface="+mn-cs"/>
              </a:rPr>
              <a:t> </a:t>
            </a:r>
            <a:r>
              <a:rPr kumimoji="0" lang="en-US" sz="2800" b="1" i="0" u="none" strike="noStrike" kern="1200" cap="none" spc="0" normalizeH="0" baseline="0" noProof="0" dirty="0" err="1">
                <a:ln w="6600">
                  <a:solidFill>
                    <a:srgbClr val="ED7D31"/>
                  </a:solidFill>
                  <a:prstDash val="solid"/>
                </a:ln>
                <a:solidFill>
                  <a:srgbClr val="323232"/>
                </a:solidFill>
                <a:effectLst>
                  <a:outerShdw dist="38100" dir="2700000" algn="tl" rotWithShape="0">
                    <a:srgbClr val="ED7D31"/>
                  </a:outerShdw>
                </a:effectLst>
                <a:uLnTx/>
                <a:uFillTx/>
                <a:latin typeface="Modern Love"/>
                <a:ea typeface="+mn-ea"/>
                <a:cs typeface="+mn-cs"/>
              </a:rPr>
              <a:t>thức</a:t>
            </a:r>
            <a:endParaRPr kumimoji="0" lang="en-US" sz="2800" b="1" i="0" u="none" strike="noStrike" kern="1200" cap="none" spc="0" normalizeH="0" baseline="0" noProof="0" dirty="0">
              <a:ln w="6600">
                <a:solidFill>
                  <a:srgbClr val="ED7D31"/>
                </a:solidFill>
                <a:prstDash val="solid"/>
              </a:ln>
              <a:solidFill>
                <a:srgbClr val="323232"/>
              </a:solidFill>
              <a:effectLst>
                <a:outerShdw dist="38100" dir="2700000" algn="tl" rotWithShape="0">
                  <a:srgbClr val="ED7D31"/>
                </a:outerShdw>
              </a:effectLst>
              <a:uLnTx/>
              <a:uFillTx/>
              <a:latin typeface="Modern Love"/>
              <a:ea typeface="+mn-ea"/>
              <a:cs typeface="+mn-cs"/>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a:latin typeface="Times New Roman"/>
                <a:ea typeface="Calibri"/>
              </a:rPr>
              <a:t>A. TRI THỨC NGỮ VĂN</a:t>
            </a:r>
            <a:endParaRPr lang="vi-VN" sz="2400" dirty="0"/>
          </a:p>
        </p:txBody>
      </p:sp>
      <p:sp>
        <p:nvSpPr>
          <p:cNvPr id="4" name="TextBox 3"/>
          <p:cNvSpPr txBox="1"/>
          <p:nvPr/>
        </p:nvSpPr>
        <p:spPr>
          <a:xfrm>
            <a:off x="304800" y="1376065"/>
            <a:ext cx="8610600" cy="985270"/>
          </a:xfrm>
          <a:prstGeom prst="rect">
            <a:avLst/>
          </a:prstGeom>
          <a:noFill/>
        </p:spPr>
        <p:txBody>
          <a:bodyPr wrap="square" rtlCol="0">
            <a:spAutoFit/>
          </a:bodyPr>
          <a:lstStyle/>
          <a:p>
            <a:pPr marL="342900" marR="63500" indent="-342900" algn="just">
              <a:lnSpc>
                <a:spcPct val="107000"/>
              </a:lnSpc>
              <a:spcAft>
                <a:spcPts val="800"/>
              </a:spcAft>
              <a:buFont typeface="Arial" pitchFamily="34" charset="0"/>
              <a:buChar char="•"/>
            </a:pPr>
            <a:r>
              <a:rPr lang="vi-VN" sz="2400" b="1" dirty="0" smtClean="0">
                <a:solidFill>
                  <a:schemeClr val="tx1">
                    <a:lumMod val="95000"/>
                    <a:lumOff val="5000"/>
                  </a:schemeClr>
                </a:solidFill>
                <a:latin typeface="Times New Roman"/>
                <a:ea typeface="Arial"/>
                <a:cs typeface="Times New Roman"/>
              </a:rPr>
              <a:t>Đọc </a:t>
            </a:r>
            <a:r>
              <a:rPr lang="vi-VN" sz="2400" b="1" dirty="0">
                <a:solidFill>
                  <a:schemeClr val="tx1">
                    <a:lumMod val="95000"/>
                    <a:lumOff val="5000"/>
                  </a:schemeClr>
                </a:solidFill>
                <a:latin typeface="Times New Roman"/>
                <a:ea typeface="Arial"/>
                <a:cs typeface="Times New Roman"/>
              </a:rPr>
              <a:t>nội dung phần </a:t>
            </a:r>
            <a:r>
              <a:rPr lang="vi-VN" sz="2400" b="1" i="1" dirty="0">
                <a:solidFill>
                  <a:schemeClr val="tx1">
                    <a:lumMod val="95000"/>
                    <a:lumOff val="5000"/>
                  </a:schemeClr>
                </a:solidFill>
                <a:latin typeface="Times New Roman"/>
                <a:ea typeface="Arial"/>
                <a:cs typeface="Times New Roman"/>
              </a:rPr>
              <a:t>Tri thức ngữ </a:t>
            </a:r>
            <a:r>
              <a:rPr lang="vi-VN" sz="2400" b="1" i="1" dirty="0" smtClean="0">
                <a:solidFill>
                  <a:schemeClr val="tx1">
                    <a:lumMod val="95000"/>
                    <a:lumOff val="5000"/>
                  </a:schemeClr>
                </a:solidFill>
                <a:latin typeface="Times New Roman"/>
                <a:ea typeface="Arial"/>
                <a:cs typeface="Times New Roman"/>
              </a:rPr>
              <a:t>văn</a:t>
            </a:r>
            <a:endParaRPr lang="vi-VN" sz="2400" b="1" dirty="0" smtClean="0">
              <a:solidFill>
                <a:schemeClr val="tx1">
                  <a:lumMod val="95000"/>
                  <a:lumOff val="5000"/>
                </a:schemeClr>
              </a:solidFill>
              <a:latin typeface="Times New Roman"/>
              <a:ea typeface="Arial"/>
              <a:cs typeface="Times New Roman"/>
            </a:endParaRPr>
          </a:p>
          <a:p>
            <a:pPr marL="342900" marR="63500" indent="-342900" algn="just">
              <a:lnSpc>
                <a:spcPct val="107000"/>
              </a:lnSpc>
              <a:spcAft>
                <a:spcPts val="800"/>
              </a:spcAft>
              <a:buFont typeface="Arial" pitchFamily="34" charset="0"/>
              <a:buChar char="•"/>
            </a:pPr>
            <a:r>
              <a:rPr lang="vi-VN" sz="2400" b="1" dirty="0">
                <a:solidFill>
                  <a:schemeClr val="tx1">
                    <a:lumMod val="95000"/>
                    <a:lumOff val="5000"/>
                  </a:schemeClr>
                </a:solidFill>
                <a:latin typeface="Times New Roman"/>
                <a:ea typeface="Arial"/>
                <a:cs typeface="Times New Roman"/>
              </a:rPr>
              <a:t>X</a:t>
            </a:r>
            <a:r>
              <a:rPr lang="vi-VN" sz="2400" b="1" dirty="0" smtClean="0">
                <a:solidFill>
                  <a:schemeClr val="tx1">
                    <a:lumMod val="95000"/>
                    <a:lumOff val="5000"/>
                  </a:schemeClr>
                </a:solidFill>
                <a:latin typeface="Times New Roman"/>
                <a:ea typeface="Arial"/>
                <a:cs typeface="Times New Roman"/>
              </a:rPr>
              <a:t>ác </a:t>
            </a:r>
            <a:r>
              <a:rPr lang="vi-VN" sz="2400" b="1" dirty="0">
                <a:solidFill>
                  <a:schemeClr val="tx1">
                    <a:lumMod val="95000"/>
                    <a:lumOff val="5000"/>
                  </a:schemeClr>
                </a:solidFill>
                <a:latin typeface="Times New Roman"/>
                <a:ea typeface="Arial"/>
                <a:cs typeface="Times New Roman"/>
              </a:rPr>
              <a:t>định các từ khoá, câu chủ đề trong các đoạn văn.</a:t>
            </a:r>
            <a:endParaRPr lang="vi-VN" sz="2400" b="1" dirty="0">
              <a:solidFill>
                <a:schemeClr val="tx1">
                  <a:lumMod val="95000"/>
                  <a:lumOff val="5000"/>
                </a:schemeClr>
              </a:solidFill>
              <a:effectLst/>
              <a:latin typeface="Calibri"/>
              <a:ea typeface="Calibri"/>
              <a:cs typeface="Times New Roman"/>
            </a:endParaRPr>
          </a:p>
        </p:txBody>
      </p:sp>
      <p:pic>
        <p:nvPicPr>
          <p:cNvPr id="6" name="Picture 5">
            <a:extLst>
              <a:ext uri="{FF2B5EF4-FFF2-40B4-BE49-F238E27FC236}">
                <a16:creationId xmlns:lc="http://schemas.openxmlformats.org/drawingml/2006/lockedCanvas" xmlns:a16="http://schemas.microsoft.com/office/drawing/2014/main" xmlns="" id="{18A6DFA6-6665-4246-A412-31FDE55E9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048000"/>
            <a:ext cx="3647080" cy="3113181"/>
          </a:xfrm>
          <a:prstGeom prst="rect">
            <a:avLst/>
          </a:prstGeom>
        </p:spPr>
      </p:pic>
      <p:pic>
        <p:nvPicPr>
          <p:cNvPr id="7" name="Picture 6">
            <a:extLst>
              <a:ext uri="{FF2B5EF4-FFF2-40B4-BE49-F238E27FC236}">
                <a16:creationId xmlns:lc="http://schemas.openxmlformats.org/drawingml/2006/lockedCanvas" xmlns:a16="http://schemas.microsoft.com/office/drawing/2014/main" xmlns="" id="{13578ED5-33FF-4B01-BB23-1F53306F2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9248" y="3200400"/>
            <a:ext cx="3647080" cy="311318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66658">
            <a:off x="6477000" y="3235899"/>
            <a:ext cx="2055321" cy="3159560"/>
          </a:xfrm>
          <a:prstGeom prst="rect">
            <a:avLst/>
          </a:prstGeom>
        </p:spPr>
      </p:pic>
    </p:spTree>
    <p:extLst>
      <p:ext uri="{BB962C8B-B14F-4D97-AF65-F5344CB8AC3E}">
        <p14:creationId xmlns:p14="http://schemas.microsoft.com/office/powerpoint/2010/main" val="20368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740721" y="0"/>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a:solidFill>
                  <a:prstClr val="black"/>
                </a:solidFill>
                <a:latin typeface="Times New Roman"/>
                <a:ea typeface="Calibri"/>
              </a:rPr>
              <a:t>A. TRI THỨC NGỮ VĂN</a:t>
            </a:r>
            <a:endParaRPr lang="vi-VN" sz="2400" dirty="0">
              <a:solidFill>
                <a:prstClr val="black"/>
              </a:solidFill>
            </a:endParaRPr>
          </a:p>
        </p:txBody>
      </p:sp>
      <p:grpSp>
        <p:nvGrpSpPr>
          <p:cNvPr id="6" name="Group 5">
            <a:extLst>
              <a:ext uri="{FF2B5EF4-FFF2-40B4-BE49-F238E27FC236}">
                <a16:creationId xmlns:a16="http://schemas.microsoft.com/office/drawing/2014/main" xmlns="" id="{8890498B-8560-4A71-A1BF-00DB3A2FBC9B}"/>
              </a:ext>
            </a:extLst>
          </p:cNvPr>
          <p:cNvGrpSpPr/>
          <p:nvPr/>
        </p:nvGrpSpPr>
        <p:grpSpPr>
          <a:xfrm>
            <a:off x="110700" y="1710737"/>
            <a:ext cx="1782986" cy="540932"/>
            <a:chOff x="648070" y="3045035"/>
            <a:chExt cx="2158313" cy="927933"/>
          </a:xfrm>
        </p:grpSpPr>
        <p:sp>
          <p:nvSpPr>
            <p:cNvPr id="7" name="Arrow: Pentagon 282">
              <a:extLst>
                <a:ext uri="{FF2B5EF4-FFF2-40B4-BE49-F238E27FC236}">
                  <a16:creationId xmlns:a16="http://schemas.microsoft.com/office/drawing/2014/main" xmlns="" id="{79E137E7-459A-46A8-82EF-2324124C0649}"/>
                </a:ext>
              </a:extLst>
            </p:cNvPr>
            <p:cNvSpPr/>
            <p:nvPr/>
          </p:nvSpPr>
          <p:spPr>
            <a:xfrm>
              <a:off x="648070" y="3045035"/>
              <a:ext cx="1793289" cy="888826"/>
            </a:xfrm>
            <a:prstGeom prst="homePlate">
              <a:avLst>
                <a:gd name="adj" fmla="val 33453"/>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 1</a:t>
              </a:r>
            </a:p>
          </p:txBody>
        </p:sp>
        <p:sp>
          <p:nvSpPr>
            <p:cNvPr id="8" name="Arrow: Chevron 283">
              <a:extLst>
                <a:ext uri="{FF2B5EF4-FFF2-40B4-BE49-F238E27FC236}">
                  <a16:creationId xmlns:a16="http://schemas.microsoft.com/office/drawing/2014/main" xmlns="" id="{A2F703AD-528E-4D28-A2DD-6D1446F80812}"/>
                </a:ext>
              </a:extLst>
            </p:cNvPr>
            <p:cNvSpPr/>
            <p:nvPr/>
          </p:nvSpPr>
          <p:spPr>
            <a:xfrm>
              <a:off x="2230638" y="3047373"/>
              <a:ext cx="575745" cy="925595"/>
            </a:xfrm>
            <a:prstGeom prst="chevron">
              <a:avLst/>
            </a:prstGeom>
            <a:blipFill>
              <a:blip r:embed="rId3"/>
              <a:tile tx="0" ty="0" sx="100000" sy="100000" flip="none" algn="tl"/>
            </a:blipFill>
            <a:ln w="12700" cap="flat" cmpd="sng" algn="ctr">
              <a:solidFill>
                <a:srgbClr val="8F4F5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venir Next LT Pro"/>
                <a:ea typeface="+mn-ea"/>
                <a:cs typeface="+mn-cs"/>
              </a:endParaRPr>
            </a:p>
          </p:txBody>
        </p:sp>
      </p:grpSp>
      <p:sp>
        <p:nvSpPr>
          <p:cNvPr id="10" name="TextBox 9"/>
          <p:cNvSpPr txBox="1"/>
          <p:nvPr/>
        </p:nvSpPr>
        <p:spPr>
          <a:xfrm>
            <a:off x="1865612" y="1376065"/>
            <a:ext cx="7284812" cy="1673022"/>
          </a:xfrm>
          <a:prstGeom prst="rect">
            <a:avLst/>
          </a:prstGeom>
          <a:noFill/>
        </p:spPr>
        <p:txBody>
          <a:bodyPr wrap="square" rtlCol="0">
            <a:spAutoFit/>
          </a:bodyPr>
          <a:lstStyle/>
          <a:p>
            <a:pPr marL="3810" lvl="0" algn="just">
              <a:lnSpc>
                <a:spcPct val="107000"/>
              </a:lnSpc>
              <a:spcAft>
                <a:spcPts val="800"/>
              </a:spcAft>
            </a:pPr>
            <a:r>
              <a:rPr lang="vi-VN" sz="2400" dirty="0">
                <a:solidFill>
                  <a:prstClr val="black"/>
                </a:solidFill>
                <a:latin typeface="Times New Roman"/>
                <a:ea typeface="Arial"/>
                <a:cs typeface="Times New Roman"/>
              </a:rPr>
              <a:t>Theo em, người kể chuyện ngôi thứ nhất hay người kể chuyện ngôi thứ ba mới có khả năng biết hết tất cả những diễn biến của câu chuyện cũng như mọi biểu hiện của nhân vật?</a:t>
            </a:r>
            <a:endParaRPr lang="vi-VN" sz="2400" dirty="0">
              <a:solidFill>
                <a:prstClr val="black"/>
              </a:solidFill>
              <a:latin typeface="Calibri"/>
              <a:ea typeface="Calibri"/>
              <a:cs typeface="Times New Roman"/>
            </a:endParaRPr>
          </a:p>
        </p:txBody>
      </p:sp>
      <p:sp>
        <p:nvSpPr>
          <p:cNvPr id="12" name="Rectangle 11"/>
          <p:cNvSpPr/>
          <p:nvPr/>
        </p:nvSpPr>
        <p:spPr>
          <a:xfrm>
            <a:off x="4934766" y="188613"/>
            <a:ext cx="3828233"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a:ea typeface="Arial"/>
                <a:cs typeface="Times New Roman"/>
              </a:rPr>
              <a:t>Tọa đàm</a:t>
            </a:r>
            <a:endParaRPr lang="vi-V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14" name="Group 13">
            <a:extLst>
              <a:ext uri="{FF2B5EF4-FFF2-40B4-BE49-F238E27FC236}">
                <a16:creationId xmlns:a16="http://schemas.microsoft.com/office/drawing/2014/main" xmlns="" id="{8890498B-8560-4A71-A1BF-00DB3A2FBC9B}"/>
              </a:ext>
            </a:extLst>
          </p:cNvPr>
          <p:cNvGrpSpPr/>
          <p:nvPr/>
        </p:nvGrpSpPr>
        <p:grpSpPr>
          <a:xfrm>
            <a:off x="8021" y="3383788"/>
            <a:ext cx="1801031" cy="395289"/>
            <a:chOff x="648070" y="3045035"/>
            <a:chExt cx="2158313" cy="927933"/>
          </a:xfrm>
        </p:grpSpPr>
        <p:sp>
          <p:nvSpPr>
            <p:cNvPr id="15" name="Arrow: Pentagon 282">
              <a:extLst>
                <a:ext uri="{FF2B5EF4-FFF2-40B4-BE49-F238E27FC236}">
                  <a16:creationId xmlns:a16="http://schemas.microsoft.com/office/drawing/2014/main" xmlns="" id="{79E137E7-459A-46A8-82EF-2324124C0649}"/>
                </a:ext>
              </a:extLst>
            </p:cNvPr>
            <p:cNvSpPr/>
            <p:nvPr/>
          </p:nvSpPr>
          <p:spPr>
            <a:xfrm>
              <a:off x="648070" y="3045035"/>
              <a:ext cx="1793289" cy="888826"/>
            </a:xfrm>
            <a:prstGeom prst="homePlate">
              <a:avLst>
                <a:gd name="adj" fmla="val 33453"/>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a:t>
              </a:r>
            </a:p>
          </p:txBody>
        </p:sp>
        <p:sp>
          <p:nvSpPr>
            <p:cNvPr id="16" name="Arrow: Chevron 283">
              <a:extLst>
                <a:ext uri="{FF2B5EF4-FFF2-40B4-BE49-F238E27FC236}">
                  <a16:creationId xmlns:a16="http://schemas.microsoft.com/office/drawing/2014/main" xmlns="" id="{A2F703AD-528E-4D28-A2DD-6D1446F80812}"/>
                </a:ext>
              </a:extLst>
            </p:cNvPr>
            <p:cNvSpPr/>
            <p:nvPr/>
          </p:nvSpPr>
          <p:spPr>
            <a:xfrm>
              <a:off x="2230638" y="3047373"/>
              <a:ext cx="575745" cy="925595"/>
            </a:xfrm>
            <a:prstGeom prst="chevron">
              <a:avLst/>
            </a:prstGeom>
            <a:blipFill>
              <a:blip r:embed="rId3"/>
              <a:tile tx="0" ty="0" sx="100000" sy="100000" flip="none" algn="tl"/>
            </a:blipFill>
            <a:ln w="12700" cap="flat" cmpd="sng" algn="ctr">
              <a:solidFill>
                <a:srgbClr val="8F4F58">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13" name="TextBox 12"/>
          <p:cNvSpPr txBox="1"/>
          <p:nvPr/>
        </p:nvSpPr>
        <p:spPr>
          <a:xfrm>
            <a:off x="1843146" y="2961820"/>
            <a:ext cx="7284812" cy="1277850"/>
          </a:xfrm>
          <a:prstGeom prst="rect">
            <a:avLst/>
          </a:prstGeom>
          <a:noFill/>
        </p:spPr>
        <p:txBody>
          <a:bodyPr wrap="square" rtlCol="0">
            <a:spAutoFit/>
          </a:bodyPr>
          <a:lstStyle/>
          <a:p>
            <a:pPr marL="3810" algn="just">
              <a:lnSpc>
                <a:spcPct val="107000"/>
              </a:lnSpc>
              <a:spcAft>
                <a:spcPts val="800"/>
              </a:spcAft>
            </a:pPr>
            <a:r>
              <a:rPr lang="vi-VN" sz="2400" dirty="0">
                <a:solidFill>
                  <a:srgbClr val="C00000"/>
                </a:solidFill>
                <a:latin typeface="Times New Roman"/>
                <a:ea typeface="Arial"/>
                <a:cs typeface="Times New Roman"/>
              </a:rPr>
              <a:t>Người kể chuyện ngôi thứ nhất có thể miêu tả trực tiếp diễn biến nội tâm của các nhân vật trong truyện được không? Vì sao?</a:t>
            </a:r>
            <a:endParaRPr lang="vi-VN" sz="2400" dirty="0">
              <a:solidFill>
                <a:srgbClr val="C00000"/>
              </a:solidFill>
              <a:effectLst/>
              <a:latin typeface="Calibri"/>
              <a:ea typeface="Calibri"/>
              <a:cs typeface="Times New Roman"/>
            </a:endParaRPr>
          </a:p>
        </p:txBody>
      </p:sp>
      <p:grpSp>
        <p:nvGrpSpPr>
          <p:cNvPr id="19" name="Group 18">
            <a:extLst>
              <a:ext uri="{FF2B5EF4-FFF2-40B4-BE49-F238E27FC236}">
                <a16:creationId xmlns:a16="http://schemas.microsoft.com/office/drawing/2014/main" xmlns="" id="{8890498B-8560-4A71-A1BF-00DB3A2FBC9B}"/>
              </a:ext>
            </a:extLst>
          </p:cNvPr>
          <p:cNvGrpSpPr/>
          <p:nvPr/>
        </p:nvGrpSpPr>
        <p:grpSpPr>
          <a:xfrm>
            <a:off x="-12847" y="4697962"/>
            <a:ext cx="1878459" cy="394027"/>
            <a:chOff x="-120096" y="6499601"/>
            <a:chExt cx="2192599" cy="925595"/>
          </a:xfrm>
        </p:grpSpPr>
        <p:sp>
          <p:nvSpPr>
            <p:cNvPr id="20" name="Arrow: Pentagon 282">
              <a:extLst>
                <a:ext uri="{FF2B5EF4-FFF2-40B4-BE49-F238E27FC236}">
                  <a16:creationId xmlns:a16="http://schemas.microsoft.com/office/drawing/2014/main" xmlns="" id="{79E137E7-459A-46A8-82EF-2324124C0649}"/>
                </a:ext>
              </a:extLst>
            </p:cNvPr>
            <p:cNvSpPr/>
            <p:nvPr/>
          </p:nvSpPr>
          <p:spPr>
            <a:xfrm>
              <a:off x="-120096" y="6499601"/>
              <a:ext cx="1793289" cy="888825"/>
            </a:xfrm>
            <a:prstGeom prst="homePlate">
              <a:avLst>
                <a:gd name="adj" fmla="val 33453"/>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Arrow: Chevron 283">
              <a:extLst>
                <a:ext uri="{FF2B5EF4-FFF2-40B4-BE49-F238E27FC236}">
                  <a16:creationId xmlns:a16="http://schemas.microsoft.com/office/drawing/2014/main" xmlns="" id="{A2F703AD-528E-4D28-A2DD-6D1446F80812}"/>
                </a:ext>
              </a:extLst>
            </p:cNvPr>
            <p:cNvSpPr/>
            <p:nvPr/>
          </p:nvSpPr>
          <p:spPr>
            <a:xfrm>
              <a:off x="1496758" y="6499601"/>
              <a:ext cx="575745" cy="925595"/>
            </a:xfrm>
            <a:prstGeom prst="chevron">
              <a:avLst/>
            </a:prstGeom>
            <a:blipFill>
              <a:blip r:embed="rId3"/>
              <a:tile tx="0" ty="0" sx="100000" sy="100000" flip="none" algn="tl"/>
            </a:blipFill>
            <a:ln w="12700" cap="flat" cmpd="sng" algn="ctr">
              <a:solidFill>
                <a:srgbClr val="8F4F58">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18" name="TextBox 17"/>
          <p:cNvSpPr txBox="1"/>
          <p:nvPr/>
        </p:nvSpPr>
        <p:spPr>
          <a:xfrm>
            <a:off x="1865612" y="4239670"/>
            <a:ext cx="7284811" cy="1569660"/>
          </a:xfrm>
          <a:prstGeom prst="rect">
            <a:avLst/>
          </a:prstGeom>
          <a:noFill/>
        </p:spPr>
        <p:txBody>
          <a:bodyPr wrap="square" rtlCol="0">
            <a:spAutoFit/>
          </a:bodyPr>
          <a:lstStyle/>
          <a:p>
            <a:pPr algn="just"/>
            <a:r>
              <a:rPr lang="vi-VN" sz="2400" dirty="0">
                <a:solidFill>
                  <a:srgbClr val="002060"/>
                </a:solidFill>
                <a:latin typeface="Times New Roman"/>
                <a:ea typeface="Arial"/>
              </a:rPr>
              <a:t>Người ta thường nói đến cảm hứng trong thơ, vậy ở tác phẩm truyện, tác giả có thể hiện cảm hứng chủ đạo trong sáng tạo không? Nếu có thì cảm hứng chủ đạo đó thể hiện như thế nào?</a:t>
            </a:r>
            <a:endParaRPr lang="vi-VN" sz="2400" dirty="0">
              <a:solidFill>
                <a:srgbClr val="002060"/>
              </a:solidFill>
            </a:endParaRPr>
          </a:p>
        </p:txBody>
      </p:sp>
      <p:grpSp>
        <p:nvGrpSpPr>
          <p:cNvPr id="24" name="Group 23">
            <a:extLst>
              <a:ext uri="{FF2B5EF4-FFF2-40B4-BE49-F238E27FC236}">
                <a16:creationId xmlns:a16="http://schemas.microsoft.com/office/drawing/2014/main" xmlns="" id="{8890498B-8560-4A71-A1BF-00DB3A2FBC9B}"/>
              </a:ext>
            </a:extLst>
          </p:cNvPr>
          <p:cNvGrpSpPr/>
          <p:nvPr/>
        </p:nvGrpSpPr>
        <p:grpSpPr>
          <a:xfrm>
            <a:off x="-12847" y="5809331"/>
            <a:ext cx="1855993" cy="488093"/>
            <a:chOff x="648070" y="3045035"/>
            <a:chExt cx="2158313" cy="927933"/>
          </a:xfrm>
        </p:grpSpPr>
        <p:sp>
          <p:nvSpPr>
            <p:cNvPr id="25" name="Arrow: Pentagon 282">
              <a:extLst>
                <a:ext uri="{FF2B5EF4-FFF2-40B4-BE49-F238E27FC236}">
                  <a16:creationId xmlns:a16="http://schemas.microsoft.com/office/drawing/2014/main" xmlns="" id="{79E137E7-459A-46A8-82EF-2324124C0649}"/>
                </a:ext>
              </a:extLst>
            </p:cNvPr>
            <p:cNvSpPr/>
            <p:nvPr/>
          </p:nvSpPr>
          <p:spPr>
            <a:xfrm>
              <a:off x="648070" y="3045035"/>
              <a:ext cx="1793289" cy="888826"/>
            </a:xfrm>
            <a:prstGeom prst="homePlate">
              <a:avLst>
                <a:gd name="adj" fmla="val 33453"/>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a:t>
              </a:r>
            </a:p>
          </p:txBody>
        </p:sp>
        <p:sp>
          <p:nvSpPr>
            <p:cNvPr id="26" name="Arrow: Chevron 283">
              <a:extLst>
                <a:ext uri="{FF2B5EF4-FFF2-40B4-BE49-F238E27FC236}">
                  <a16:creationId xmlns:a16="http://schemas.microsoft.com/office/drawing/2014/main" xmlns="" id="{A2F703AD-528E-4D28-A2DD-6D1446F80812}"/>
                </a:ext>
              </a:extLst>
            </p:cNvPr>
            <p:cNvSpPr/>
            <p:nvPr/>
          </p:nvSpPr>
          <p:spPr>
            <a:xfrm>
              <a:off x="2230638" y="3047373"/>
              <a:ext cx="575745" cy="925595"/>
            </a:xfrm>
            <a:prstGeom prst="chevron">
              <a:avLst/>
            </a:prstGeom>
            <a:blipFill>
              <a:blip r:embed="rId3"/>
              <a:tile tx="0" ty="0" sx="100000" sy="100000" flip="none" algn="tl"/>
            </a:blipFill>
            <a:ln w="12700" cap="flat" cmpd="sng" algn="ctr">
              <a:solidFill>
                <a:srgbClr val="8F4F58">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23" name="TextBox 22"/>
          <p:cNvSpPr txBox="1"/>
          <p:nvPr/>
        </p:nvSpPr>
        <p:spPr>
          <a:xfrm>
            <a:off x="1893686" y="5810561"/>
            <a:ext cx="7234272" cy="882678"/>
          </a:xfrm>
          <a:prstGeom prst="rect">
            <a:avLst/>
          </a:prstGeom>
          <a:noFill/>
        </p:spPr>
        <p:txBody>
          <a:bodyPr wrap="square" rtlCol="0">
            <a:spAutoFit/>
          </a:bodyPr>
          <a:lstStyle/>
          <a:p>
            <a:pPr algn="just">
              <a:lnSpc>
                <a:spcPct val="107000"/>
              </a:lnSpc>
              <a:spcAft>
                <a:spcPts val="800"/>
              </a:spcAft>
            </a:pPr>
            <a:r>
              <a:rPr lang="vi-VN" sz="2400" dirty="0">
                <a:solidFill>
                  <a:srgbClr val="C00000"/>
                </a:solidFill>
                <a:latin typeface="Times New Roman"/>
                <a:ea typeface="Arial"/>
                <a:cs typeface="Times New Roman"/>
              </a:rPr>
              <a:t>Thế nào là biện pháp chêm xen và biện pháp liệt kê? Lấy ví dụ</a:t>
            </a:r>
            <a:r>
              <a:rPr lang="vi-VN" dirty="0">
                <a:latin typeface="Times New Roman"/>
                <a:ea typeface="Arial"/>
                <a:cs typeface="Times New Roman"/>
              </a:rPr>
              <a:t>.</a:t>
            </a:r>
            <a:endParaRPr lang="vi-VN" sz="1400" dirty="0">
              <a:effectLst/>
              <a:latin typeface="Calibri"/>
              <a:ea typeface="Calibri"/>
              <a:cs typeface="Times New Roman"/>
            </a:endParaRPr>
          </a:p>
        </p:txBody>
      </p:sp>
    </p:spTree>
    <p:extLst>
      <p:ext uri="{BB962C8B-B14F-4D97-AF65-F5344CB8AC3E}">
        <p14:creationId xmlns:p14="http://schemas.microsoft.com/office/powerpoint/2010/main" val="387017436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a:solidFill>
                  <a:prstClr val="black"/>
                </a:solidFill>
                <a:latin typeface="Times New Roman"/>
                <a:ea typeface="Calibri"/>
              </a:rPr>
              <a:t>A. TRI THỨC NGỮ VĂN</a:t>
            </a:r>
            <a:endParaRPr lang="vi-VN" sz="2400" dirty="0">
              <a:solidFill>
                <a:prstClr val="black"/>
              </a:solidFill>
            </a:endParaRPr>
          </a:p>
        </p:txBody>
      </p:sp>
      <p:sp>
        <p:nvSpPr>
          <p:cNvPr id="4" name="TextBox 3"/>
          <p:cNvSpPr txBox="1"/>
          <p:nvPr/>
        </p:nvSpPr>
        <p:spPr>
          <a:xfrm>
            <a:off x="685800" y="1376065"/>
            <a:ext cx="76962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phiếu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endParaRPr lang="vi-VN" sz="2400" b="1" dirty="0">
              <a:latin typeface="Times New Roman" pitchFamily="18" charset="0"/>
              <a:cs typeface="Times New Roman" pitchFamily="18" charset="0"/>
            </a:endParaRPr>
          </a:p>
        </p:txBody>
      </p:sp>
      <p:pic>
        <p:nvPicPr>
          <p:cNvPr id="6146" name="Picture 2" descr="E:\2022\ĐỀ 12 ZALO\SGK MO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37730"/>
            <a:ext cx="4533899" cy="502027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2022\ĐỀ 12 ZALO\SGK MOI\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37730"/>
            <a:ext cx="4495799" cy="502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54859"/>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7CE748-F477-48BF-A67F-AD5C812A402F}"/>
              </a:ext>
            </a:extLst>
          </p:cNvPr>
          <p:cNvSpPr/>
          <p:nvPr/>
        </p:nvSpPr>
        <p:spPr>
          <a:xfrm>
            <a:off x="2743200" y="61907"/>
            <a:ext cx="4383135" cy="650278"/>
          </a:xfrm>
          <a:prstGeom prst="rect">
            <a:avLst/>
          </a:prstGeom>
        </p:spPr>
        <p:txBody>
          <a:bodyPr vert="horz" lIns="91440" tIns="45720" rIns="91440" bIns="45720" rtlCol="0" anchor="b">
            <a:normAutofit/>
          </a:bodyPr>
          <a:lstStyle/>
          <a:p>
            <a:pPr algn="ctr">
              <a:spcBef>
                <a:spcPct val="0"/>
              </a:spcBef>
              <a:spcAft>
                <a:spcPts val="600"/>
              </a:spcAft>
              <a:defRPr/>
            </a:pP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Hình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thành</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kiến</a:t>
            </a:r>
            <a:r>
              <a:rPr lang="en-US" sz="2800" b="1" dirty="0">
                <a:ln w="6600">
                  <a:solidFill>
                    <a:srgbClr val="ED7D31"/>
                  </a:solidFill>
                  <a:prstDash val="solid"/>
                </a:ln>
                <a:solidFill>
                  <a:srgbClr val="323232"/>
                </a:solidFill>
                <a:effectLst>
                  <a:outerShdw dist="38100" dir="2700000" algn="tl" rotWithShape="0">
                    <a:srgbClr val="ED7D31"/>
                  </a:outerShdw>
                </a:effectLst>
                <a:latin typeface="Modern Love"/>
              </a:rPr>
              <a:t> </a:t>
            </a:r>
            <a:r>
              <a:rPr lang="en-US" sz="2800" b="1" dirty="0" err="1">
                <a:ln w="6600">
                  <a:solidFill>
                    <a:srgbClr val="ED7D31"/>
                  </a:solidFill>
                  <a:prstDash val="solid"/>
                </a:ln>
                <a:solidFill>
                  <a:srgbClr val="323232"/>
                </a:solidFill>
                <a:effectLst>
                  <a:outerShdw dist="38100" dir="2700000" algn="tl" rotWithShape="0">
                    <a:srgbClr val="ED7D31"/>
                  </a:outerShdw>
                </a:effectLst>
                <a:latin typeface="Modern Love"/>
              </a:rPr>
              <a:t>thức</a:t>
            </a:r>
            <a:endParaRPr lang="en-US" sz="2800" b="1" dirty="0">
              <a:ln w="6600">
                <a:solidFill>
                  <a:srgbClr val="ED7D31"/>
                </a:solidFill>
                <a:prstDash val="solid"/>
              </a:ln>
              <a:solidFill>
                <a:srgbClr val="323232"/>
              </a:solidFill>
              <a:effectLst>
                <a:outerShdw dist="38100" dir="2700000" algn="tl" rotWithShape="0">
                  <a:srgbClr val="ED7D31"/>
                </a:outerShdw>
              </a:effectLst>
              <a:latin typeface="Modern Love"/>
            </a:endParaRPr>
          </a:p>
        </p:txBody>
      </p:sp>
      <p:sp>
        <p:nvSpPr>
          <p:cNvPr id="3" name="TextBox 2"/>
          <p:cNvSpPr txBox="1"/>
          <p:nvPr/>
        </p:nvSpPr>
        <p:spPr>
          <a:xfrm>
            <a:off x="304800" y="914400"/>
            <a:ext cx="5181600" cy="461665"/>
          </a:xfrm>
          <a:prstGeom prst="rect">
            <a:avLst/>
          </a:prstGeom>
          <a:noFill/>
        </p:spPr>
        <p:txBody>
          <a:bodyPr wrap="square" rtlCol="0">
            <a:spAutoFit/>
          </a:bodyPr>
          <a:lstStyle/>
          <a:p>
            <a:r>
              <a:rPr lang="vi-VN" sz="2400" b="1" dirty="0">
                <a:solidFill>
                  <a:prstClr val="black"/>
                </a:solidFill>
                <a:latin typeface="Times New Roman"/>
                <a:ea typeface="Calibri"/>
              </a:rPr>
              <a:t>A. TRI THỨC NGỮ VĂN</a:t>
            </a:r>
            <a:endParaRPr lang="vi-VN" sz="2400" dirty="0">
              <a:solidFill>
                <a:prstClr val="black"/>
              </a:solidFill>
            </a:endParaRPr>
          </a:p>
        </p:txBody>
      </p:sp>
      <p:pic>
        <p:nvPicPr>
          <p:cNvPr id="7" name="Picture 6">
            <a:extLst>
              <a:ext uri="{FF2B5EF4-FFF2-40B4-BE49-F238E27FC236}">
                <a16:creationId xmlns:a16="http://schemas.microsoft.com/office/drawing/2014/main" xmlns="" id="{A41CDFED-D856-40CE-AF47-C721634D25CD}"/>
              </a:ext>
            </a:extLst>
          </p:cNvPr>
          <p:cNvPicPr>
            <a:picLocks noChangeAspect="1"/>
          </p:cNvPicPr>
          <p:nvPr/>
        </p:nvPicPr>
        <p:blipFill>
          <a:blip r:embed="rId2"/>
          <a:stretch>
            <a:fillRect/>
          </a:stretch>
        </p:blipFill>
        <p:spPr>
          <a:xfrm>
            <a:off x="1" y="1489364"/>
            <a:ext cx="9144000" cy="5157887"/>
          </a:xfrm>
          <a:prstGeom prst="rect">
            <a:avLst/>
          </a:prstGeom>
        </p:spPr>
      </p:pic>
      <p:sp>
        <p:nvSpPr>
          <p:cNvPr id="5" name="Rectangle 4"/>
          <p:cNvSpPr/>
          <p:nvPr/>
        </p:nvSpPr>
        <p:spPr>
          <a:xfrm>
            <a:off x="609600" y="2057400"/>
            <a:ext cx="8153400" cy="4438266"/>
          </a:xfrm>
          <a:prstGeom prst="rect">
            <a:avLst/>
          </a:prstGeom>
        </p:spPr>
        <p:txBody>
          <a:bodyPr wrap="square">
            <a:spAutoFit/>
          </a:bodyPr>
          <a:lstStyle/>
          <a:p>
            <a:pPr algn="just">
              <a:lnSpc>
                <a:spcPct val="107000"/>
              </a:lnSpc>
              <a:spcAft>
                <a:spcPts val="800"/>
              </a:spcAft>
            </a:pPr>
            <a:r>
              <a:rPr lang="vi-VN" sz="2000" b="1" dirty="0">
                <a:latin typeface="Times New Roman"/>
                <a:ea typeface="Arial"/>
                <a:cs typeface="Times New Roman"/>
              </a:rPr>
              <a:t>1.Người kể chuyện ngôi thứ nhất và ngôi thứ ba</a:t>
            </a:r>
            <a:endParaRPr lang="vi-VN" sz="2000" dirty="0">
              <a:latin typeface="Calibri"/>
              <a:ea typeface="Calibri"/>
              <a:cs typeface="Times New Roman"/>
            </a:endParaRPr>
          </a:p>
          <a:p>
            <a:pPr algn="just">
              <a:lnSpc>
                <a:spcPct val="107000"/>
              </a:lnSpc>
              <a:spcAft>
                <a:spcPts val="800"/>
              </a:spcAft>
            </a:pPr>
            <a:r>
              <a:rPr lang="vi-VN" sz="2000" dirty="0">
                <a:latin typeface="Times New Roman"/>
                <a:ea typeface="Times New Roman"/>
                <a:cs typeface="Times New Roman"/>
              </a:rPr>
              <a:t>- </a:t>
            </a:r>
            <a:r>
              <a:rPr lang="vi-VN" sz="2000" dirty="0">
                <a:latin typeface="Times New Roman"/>
                <a:ea typeface="Arial"/>
                <a:cs typeface="Times New Roman"/>
              </a:rPr>
              <a:t>Người kể chuyện ngôi thứ nhất là người kể xưng “tôi” hoặc dùng một hình thức tự xưng tương đương. </a:t>
            </a:r>
            <a:endParaRPr lang="vi-VN" sz="2000" dirty="0">
              <a:latin typeface="Calibri"/>
              <a:ea typeface="Calibri"/>
              <a:cs typeface="Times New Roman"/>
            </a:endParaRPr>
          </a:p>
          <a:p>
            <a:pPr algn="just">
              <a:lnSpc>
                <a:spcPct val="107000"/>
              </a:lnSpc>
              <a:spcAft>
                <a:spcPts val="800"/>
              </a:spcAft>
            </a:pPr>
            <a:r>
              <a:rPr lang="vi-VN" sz="2000" dirty="0">
                <a:latin typeface="Times New Roman"/>
                <a:ea typeface="Arial"/>
                <a:cs typeface="Times New Roman"/>
              </a:rPr>
              <a:t>- Người kể chuyện ngôi thứ ba là người kể chuyện ẩn danh, không trực tiếp xuất hiện trong tác phẩm, không tham gia vào các sự việc, chỉ được nhận biết qua lời kể.</a:t>
            </a:r>
            <a:endParaRPr lang="vi-VN" sz="2000" dirty="0">
              <a:latin typeface="Calibri"/>
              <a:ea typeface="Calibri"/>
              <a:cs typeface="Times New Roman"/>
            </a:endParaRPr>
          </a:p>
          <a:p>
            <a:pPr marR="12700" algn="just">
              <a:lnSpc>
                <a:spcPct val="107000"/>
              </a:lnSpc>
              <a:spcAft>
                <a:spcPts val="800"/>
              </a:spcAft>
            </a:pPr>
            <a:r>
              <a:rPr lang="vi-VN" sz="2000" dirty="0">
                <a:latin typeface="Times New Roman"/>
                <a:ea typeface="Arial"/>
                <a:cs typeface="Times New Roman"/>
              </a:rPr>
              <a:t>- Lời người kể chuyện là lời kể, tả, bình luận của người kể chuyện, có chức năng khắc hoạ bối cảnh, thời gian, không gian, miêu tả sự việc, nhân vật, thể hiện cách nhìn nhận, thái độ đánh giá đối với sự việc, nhân vật. </a:t>
            </a:r>
            <a:endParaRPr lang="vi-VN" sz="2000" dirty="0">
              <a:latin typeface="Calibri"/>
              <a:ea typeface="Calibri"/>
              <a:cs typeface="Times New Roman"/>
            </a:endParaRPr>
          </a:p>
          <a:p>
            <a:pPr marR="12700" algn="just">
              <a:lnSpc>
                <a:spcPct val="107000"/>
              </a:lnSpc>
              <a:spcAft>
                <a:spcPts val="800"/>
              </a:spcAft>
            </a:pPr>
            <a:r>
              <a:rPr lang="vi-VN" sz="2000" dirty="0">
                <a:latin typeface="Times New Roman"/>
                <a:ea typeface="Arial"/>
                <a:cs typeface="Times New Roman"/>
              </a:rPr>
              <a:t>- Quyền năng của người kể chuyện thể hiện ở phạm vi miêu tả, phân tích, lí giải và mức độ định hướng đọc trong việc cắt nghĩa, đánh giá sự kiện, nhân vật được khắc hoạ trong tác phẩm văn học.</a:t>
            </a:r>
            <a:endParaRPr lang="vi-VN" sz="2000" dirty="0">
              <a:effectLst/>
              <a:latin typeface="Calibri"/>
              <a:ea typeface="Calibri"/>
              <a:cs typeface="Times New Roman"/>
            </a:endParaRPr>
          </a:p>
        </p:txBody>
      </p:sp>
    </p:spTree>
    <p:extLst>
      <p:ext uri="{BB962C8B-B14F-4D97-AF65-F5344CB8AC3E}">
        <p14:creationId xmlns:p14="http://schemas.microsoft.com/office/powerpoint/2010/main" val="856989903"/>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267</TotalTime>
  <Words>2899</Words>
  <Application>Microsoft Office PowerPoint</Application>
  <PresentationFormat>On-screen Show (4:3)</PresentationFormat>
  <Paragraphs>266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24</cp:revision>
  <dcterms:created xsi:type="dcterms:W3CDTF">2006-08-16T00:00:00Z</dcterms:created>
  <dcterms:modified xsi:type="dcterms:W3CDTF">2022-08-18T15:30:42Z</dcterms:modified>
</cp:coreProperties>
</file>