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28" r:id="rId2"/>
    <p:sldId id="270" r:id="rId3"/>
    <p:sldId id="319" r:id="rId4"/>
    <p:sldId id="7674" r:id="rId5"/>
    <p:sldId id="7607" r:id="rId6"/>
    <p:sldId id="7608" r:id="rId7"/>
    <p:sldId id="7672" r:id="rId8"/>
    <p:sldId id="7666" r:id="rId9"/>
    <p:sldId id="7671" r:id="rId10"/>
    <p:sldId id="7675" r:id="rId11"/>
    <p:sldId id="7677" r:id="rId12"/>
    <p:sldId id="7670" r:id="rId13"/>
    <p:sldId id="7644" r:id="rId14"/>
    <p:sldId id="7650" r:id="rId15"/>
    <p:sldId id="266" r:id="rId16"/>
    <p:sldId id="7662" r:id="rId17"/>
    <p:sldId id="7668" r:id="rId18"/>
    <p:sldId id="7676" r:id="rId19"/>
    <p:sldId id="7663" r:id="rId20"/>
    <p:sldId id="7673" r:id="rId21"/>
    <p:sldId id="7664" r:id="rId22"/>
    <p:sldId id="7665" r:id="rId23"/>
    <p:sldId id="258" r:id="rId24"/>
    <p:sldId id="7661"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EAEC"/>
    <a:srgbClr val="E53333"/>
    <a:srgbClr val="135995"/>
    <a:srgbClr val="4D9161"/>
    <a:srgbClr val="33493C"/>
    <a:srgbClr val="F1D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71"/>
    <p:restoredTop sz="94633"/>
  </p:normalViewPr>
  <p:slideViewPr>
    <p:cSldViewPr snapToGrid="0" snapToObjects="1" showGuides="1">
      <p:cViewPr varScale="1">
        <p:scale>
          <a:sx n="71" d="100"/>
          <a:sy n="71" d="100"/>
        </p:scale>
        <p:origin x="474" y="78"/>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07C92-92DB-4865-884D-191FA9ED2330}" type="datetimeFigureOut">
              <a:rPr lang="zh-CN" altLang="en-US" smtClean="0"/>
              <a:t>2025/11/26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3E079-AABC-4496-BD21-87748C05EE07}" type="slidenum">
              <a:rPr lang="zh-CN" altLang="en-US" smtClean="0"/>
              <a:t>‹#›</a:t>
            </a:fld>
            <a:endParaRPr lang="zh-CN" altLang="en-US"/>
          </a:p>
        </p:txBody>
      </p:sp>
    </p:spTree>
    <p:extLst>
      <p:ext uri="{BB962C8B-B14F-4D97-AF65-F5344CB8AC3E}">
        <p14:creationId xmlns:p14="http://schemas.microsoft.com/office/powerpoint/2010/main" val="249912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a:t>
            </a:fld>
            <a:endParaRPr lang="zh-CN" altLang="en-US"/>
          </a:p>
        </p:txBody>
      </p:sp>
    </p:spTree>
    <p:extLst>
      <p:ext uri="{BB962C8B-B14F-4D97-AF65-F5344CB8AC3E}">
        <p14:creationId xmlns:p14="http://schemas.microsoft.com/office/powerpoint/2010/main" val="123519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10709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033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23</a:t>
            </a:fld>
            <a:endParaRPr lang="zh-CN" altLang="en-US"/>
          </a:p>
        </p:txBody>
      </p:sp>
    </p:spTree>
    <p:extLst>
      <p:ext uri="{BB962C8B-B14F-4D97-AF65-F5344CB8AC3E}">
        <p14:creationId xmlns:p14="http://schemas.microsoft.com/office/powerpoint/2010/main" val="198830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24</a:t>
            </a:fld>
            <a:endParaRPr lang="zh-CN" altLang="en-US"/>
          </a:p>
        </p:txBody>
      </p:sp>
    </p:spTree>
    <p:extLst>
      <p:ext uri="{BB962C8B-B14F-4D97-AF65-F5344CB8AC3E}">
        <p14:creationId xmlns:p14="http://schemas.microsoft.com/office/powerpoint/2010/main" val="15537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D8A89-7953-0B87-764F-B895E47C5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ED312-F3E9-896D-7425-225C9C4B0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34841-E195-DD3B-F7D4-6F085D7465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935B88-546D-251F-043E-B71A2276724B}"/>
              </a:ext>
            </a:extLst>
          </p:cNvPr>
          <p:cNvSpPr>
            <a:spLocks noGrp="1"/>
          </p:cNvSpPr>
          <p:nvPr>
            <p:ph type="sldNum" sz="quarter" idx="10"/>
          </p:nvPr>
        </p:nvSpPr>
        <p:spPr/>
        <p:txBody>
          <a:bodyPr/>
          <a:lstStyle/>
          <a:p>
            <a:fld id="{1479760C-35A9-4581-8F23-C37FB5A61F7C}" type="slidenum">
              <a:rPr lang="en-US" smtClean="0"/>
              <a:t>4</a:t>
            </a:fld>
            <a:endParaRPr lang="en-US"/>
          </a:p>
        </p:txBody>
      </p:sp>
    </p:spTree>
    <p:extLst>
      <p:ext uri="{BB962C8B-B14F-4D97-AF65-F5344CB8AC3E}">
        <p14:creationId xmlns:p14="http://schemas.microsoft.com/office/powerpoint/2010/main" val="319299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5</a:t>
            </a:fld>
            <a:endParaRPr lang="en-US"/>
          </a:p>
        </p:txBody>
      </p:sp>
    </p:spTree>
    <p:extLst>
      <p:ext uri="{BB962C8B-B14F-4D97-AF65-F5344CB8AC3E}">
        <p14:creationId xmlns:p14="http://schemas.microsoft.com/office/powerpoint/2010/main" val="168026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6</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14</a:t>
            </a:fld>
            <a:endParaRPr lang="zh-CN" altLang="en-US"/>
          </a:p>
        </p:txBody>
      </p:sp>
    </p:spTree>
    <p:extLst>
      <p:ext uri="{BB962C8B-B14F-4D97-AF65-F5344CB8AC3E}">
        <p14:creationId xmlns:p14="http://schemas.microsoft.com/office/powerpoint/2010/main" val="117892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15</a:t>
            </a:fld>
            <a:endParaRPr lang="zh-CN" altLang="en-US"/>
          </a:p>
        </p:txBody>
      </p:sp>
    </p:spTree>
    <p:extLst>
      <p:ext uri="{BB962C8B-B14F-4D97-AF65-F5344CB8AC3E}">
        <p14:creationId xmlns:p14="http://schemas.microsoft.com/office/powerpoint/2010/main" val="164178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30824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1A87F-3AFA-55EA-0CA8-12EC5601CBF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C6C708B-3AB4-7156-0637-27FF60D4B51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92F9F22-79B7-70E6-87F7-F1C13B5CED1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BF32D2A-2420-1438-2ED7-E8E389F1F2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3640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60119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243273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2025/11/26</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77136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2025/11/26</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4448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11/26/2025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258910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11/26/2025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40286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03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4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2025/11/26</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40516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2025/11/26</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80471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2025/11/26</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08511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2025/11/26</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4342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2025/11/26</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54766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2025/11/26</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15410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4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6.gif"/><Relationship Id="rId18" Type="http://schemas.openxmlformats.org/officeDocument/2006/relationships/image" Target="../media/image21.gif"/><Relationship Id="rId3" Type="http://schemas.openxmlformats.org/officeDocument/2006/relationships/audio" Target="../media/media1.WAV"/><Relationship Id="rId21" Type="http://schemas.openxmlformats.org/officeDocument/2006/relationships/image" Target="../media/image24.png"/><Relationship Id="rId7" Type="http://schemas.openxmlformats.org/officeDocument/2006/relationships/slide" Target="slide2.xml"/><Relationship Id="rId12" Type="http://schemas.openxmlformats.org/officeDocument/2006/relationships/image" Target="../media/image15.gif"/><Relationship Id="rId17" Type="http://schemas.openxmlformats.org/officeDocument/2006/relationships/image" Target="../media/image20.gif"/><Relationship Id="rId2" Type="http://schemas.microsoft.com/office/2007/relationships/media" Target="../media/media1.WAV"/><Relationship Id="rId16" Type="http://schemas.openxmlformats.org/officeDocument/2006/relationships/image" Target="../media/image19.gif"/><Relationship Id="rId20" Type="http://schemas.openxmlformats.org/officeDocument/2006/relationships/image" Target="../media/image23.gif"/><Relationship Id="rId1" Type="http://schemas.openxmlformats.org/officeDocument/2006/relationships/audio" Target="file:///D:\Rung%20Chuong%20Vang\8.%20Ket%20thuc%20cau%20hoi.wav" TargetMode="External"/><Relationship Id="rId6" Type="http://schemas.openxmlformats.org/officeDocument/2006/relationships/audio" Target="../media/audio1.wav"/><Relationship Id="rId11" Type="http://schemas.openxmlformats.org/officeDocument/2006/relationships/image" Target="../media/image14.gif"/><Relationship Id="rId5" Type="http://schemas.openxmlformats.org/officeDocument/2006/relationships/slideLayout" Target="../slideLayouts/slideLayout13.xml"/><Relationship Id="rId15" Type="http://schemas.openxmlformats.org/officeDocument/2006/relationships/image" Target="../media/image18.gif"/><Relationship Id="rId10" Type="http://schemas.openxmlformats.org/officeDocument/2006/relationships/image" Target="../media/image13.gif"/><Relationship Id="rId19" Type="http://schemas.openxmlformats.org/officeDocument/2006/relationships/image" Target="../media/image22.gif"/><Relationship Id="rId4" Type="http://schemas.openxmlformats.org/officeDocument/2006/relationships/audio" Target="file:///D:\Rung%20Chuong%20Vang\chaomung.wav" TargetMode="External"/><Relationship Id="rId9" Type="http://schemas.openxmlformats.org/officeDocument/2006/relationships/image" Target="../media/image12.png"/><Relationship Id="rId14"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3.wav"/><Relationship Id="rId21"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29.png"/><Relationship Id="rId24" Type="http://schemas.openxmlformats.org/officeDocument/2006/relationships/image" Target="../media/image41.gif"/><Relationship Id="rId5" Type="http://schemas.openxmlformats.org/officeDocument/2006/relationships/audio" Target="../media/audio5.wav"/><Relationship Id="rId15" Type="http://schemas.openxmlformats.org/officeDocument/2006/relationships/image" Target="../media/image33.png"/><Relationship Id="rId23" Type="http://schemas.openxmlformats.org/officeDocument/2006/relationships/image" Target="../media/image40.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27.png"/><Relationship Id="rId14" Type="http://schemas.openxmlformats.org/officeDocument/2006/relationships/image" Target="../media/image32.gif"/><Relationship Id="rId22"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3.wav"/><Relationship Id="rId21"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1.gif"/><Relationship Id="rId2" Type="http://schemas.openxmlformats.org/officeDocument/2006/relationships/notesSlide" Target="../notesSlides/notesSlide3.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audio" Target="../media/audio5.wav"/><Relationship Id="rId15" Type="http://schemas.openxmlformats.org/officeDocument/2006/relationships/image" Target="../media/image33.png"/><Relationship Id="rId23" Type="http://schemas.openxmlformats.org/officeDocument/2006/relationships/image" Target="../media/image40.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27.png"/><Relationship Id="rId14" Type="http://schemas.openxmlformats.org/officeDocument/2006/relationships/image" Target="../media/image32.gif"/><Relationship Id="rId22"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3.wav"/><Relationship Id="rId21"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29.png"/><Relationship Id="rId24" Type="http://schemas.openxmlformats.org/officeDocument/2006/relationships/image" Target="../media/image41.gif"/><Relationship Id="rId5" Type="http://schemas.openxmlformats.org/officeDocument/2006/relationships/audio" Target="../media/audio5.wav"/><Relationship Id="rId15" Type="http://schemas.openxmlformats.org/officeDocument/2006/relationships/image" Target="../media/image33.png"/><Relationship Id="rId23" Type="http://schemas.openxmlformats.org/officeDocument/2006/relationships/image" Target="../media/image40.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27.png"/><Relationship Id="rId14" Type="http://schemas.openxmlformats.org/officeDocument/2006/relationships/image" Target="../media/image32.gif"/><Relationship Id="rId22" Type="http://schemas.microsoft.com/office/2007/relationships/hdphoto" Target="../media/hdphoto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itecornerFlower">
            <a:extLst>
              <a:ext uri="{FF2B5EF4-FFF2-40B4-BE49-F238E27FC236}">
                <a16:creationId xmlns:a16="http://schemas.microsoft.com/office/drawing/2014/main" id="{269F29FD-BE0A-33A0-94FE-5ECFCA75F7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1287" y="4731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WhitecornerFlower">
            <a:extLst>
              <a:ext uri="{FF2B5EF4-FFF2-40B4-BE49-F238E27FC236}">
                <a16:creationId xmlns:a16="http://schemas.microsoft.com/office/drawing/2014/main" id="{ADD8E8B0-1516-27B3-37AE-6629A307A5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256511">
            <a:off x="10662127" y="541024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WhitecornerFlower">
            <a:extLst>
              <a:ext uri="{FF2B5EF4-FFF2-40B4-BE49-F238E27FC236}">
                <a16:creationId xmlns:a16="http://schemas.microsoft.com/office/drawing/2014/main" id="{B543DAD6-527C-3FDB-FD3D-47C711E834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71" y="30111"/>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WhitecornerFlower">
            <a:extLst>
              <a:ext uri="{FF2B5EF4-FFF2-40B4-BE49-F238E27FC236}">
                <a16:creationId xmlns:a16="http://schemas.microsoft.com/office/drawing/2014/main" id="{193739DA-0227-9B47-915A-489B8AB0FB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438264"/>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17">
            <a:extLst>
              <a:ext uri="{FF2B5EF4-FFF2-40B4-BE49-F238E27FC236}">
                <a16:creationId xmlns:a16="http://schemas.microsoft.com/office/drawing/2014/main" id="{E3FC69B2-B3EA-8B2B-94E4-58A11ED0010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5745" y="5468365"/>
            <a:ext cx="1194159" cy="110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17">
            <a:extLst>
              <a:ext uri="{FF2B5EF4-FFF2-40B4-BE49-F238E27FC236}">
                <a16:creationId xmlns:a16="http://schemas.microsoft.com/office/drawing/2014/main" id="{B7DE32C9-2DDA-9F47-2680-8A5BB4314F8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375923">
            <a:off x="10808324" y="385263"/>
            <a:ext cx="1072141" cy="10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17">
            <a:extLst>
              <a:ext uri="{FF2B5EF4-FFF2-40B4-BE49-F238E27FC236}">
                <a16:creationId xmlns:a16="http://schemas.microsoft.com/office/drawing/2014/main" id="{F80A3D76-7ADB-B261-4888-A4B23C377F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033416">
            <a:off x="10468994" y="5324243"/>
            <a:ext cx="1096557" cy="104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17">
            <a:extLst>
              <a:ext uri="{FF2B5EF4-FFF2-40B4-BE49-F238E27FC236}">
                <a16:creationId xmlns:a16="http://schemas.microsoft.com/office/drawing/2014/main" id="{E0D117BD-3452-3D66-3155-189C8A06812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1294" y="295837"/>
            <a:ext cx="1143055" cy="106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10">
            <a:extLst>
              <a:ext uri="{FF2B5EF4-FFF2-40B4-BE49-F238E27FC236}">
                <a16:creationId xmlns:a16="http://schemas.microsoft.com/office/drawing/2014/main" id="{7240C038-603C-43F6-FBB1-4CB34B658A37}"/>
              </a:ext>
            </a:extLst>
          </p:cNvPr>
          <p:cNvSpPr>
            <a:spLocks noChangeArrowheads="1"/>
          </p:cNvSpPr>
          <p:nvPr/>
        </p:nvSpPr>
        <p:spPr bwMode="auto">
          <a:xfrm>
            <a:off x="3203689" y="549275"/>
            <a:ext cx="61878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a:solidFill>
                  <a:srgbClr val="FF0000"/>
                </a:solidFill>
                <a:latin typeface="Times New Roman" panose="02020603050405020304" pitchFamily="18" charset="0"/>
                <a:cs typeface="Times New Roman" panose="02020603050405020304" pitchFamily="18" charset="0"/>
              </a:rPr>
              <a:t>TRƯỜNG TIỂU HỌC QUANG PHỤC</a:t>
            </a:r>
          </a:p>
        </p:txBody>
      </p:sp>
      <p:pic>
        <p:nvPicPr>
          <p:cNvPr id="2061" name="Picture 13" descr="Hoa">
            <a:extLst>
              <a:ext uri="{FF2B5EF4-FFF2-40B4-BE49-F238E27FC236}">
                <a16:creationId xmlns:a16="http://schemas.microsoft.com/office/drawing/2014/main" id="{6870B7DA-C927-AEDF-7DCB-C1345EDACCC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688" y="5291138"/>
            <a:ext cx="1371600"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Hoa">
            <a:extLst>
              <a:ext uri="{FF2B5EF4-FFF2-40B4-BE49-F238E27FC236}">
                <a16:creationId xmlns:a16="http://schemas.microsoft.com/office/drawing/2014/main" id="{1C5D1935-7F65-FAB8-F7D8-1DC543D9318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96479" y="5895081"/>
            <a:ext cx="1371600"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WordArt 15">
            <a:extLst>
              <a:ext uri="{FF2B5EF4-FFF2-40B4-BE49-F238E27FC236}">
                <a16:creationId xmlns:a16="http://schemas.microsoft.com/office/drawing/2014/main" id="{06C073B4-A95D-7740-5D9F-5849D03063A6}"/>
              </a:ext>
            </a:extLst>
          </p:cNvPr>
          <p:cNvSpPr>
            <a:spLocks noChangeArrowheads="1" noChangeShapeType="1" noTextEdit="1"/>
          </p:cNvSpPr>
          <p:nvPr/>
        </p:nvSpPr>
        <p:spPr bwMode="auto">
          <a:xfrm>
            <a:off x="1567168" y="1570025"/>
            <a:ext cx="9144000" cy="1206500"/>
          </a:xfrm>
          <a:prstGeom prst="rect">
            <a:avLst/>
          </a:prstGeom>
        </p:spPr>
        <p:txBody>
          <a:bodyPr wrap="none" fromWordArt="1">
            <a:prstTxWarp prst="textFadeUp">
              <a:avLst>
                <a:gd name="adj" fmla="val 9991"/>
              </a:avLst>
            </a:prstTxWarp>
          </a:bodyPr>
          <a:lstStyle/>
          <a:p>
            <a:pPr algn="ctr"/>
            <a:r>
              <a:rPr lang="en-US" sz="3600" kern="10" dirty="0">
                <a:ln w="31750">
                  <a:solidFill>
                    <a:srgbClr val="0000FF"/>
                  </a:solidFill>
                  <a:round/>
                  <a:headEnd/>
                  <a:tailEnd/>
                </a:ln>
                <a:solidFill>
                  <a:srgbClr val="00FFCC"/>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CHÀO MỪNG QUÝ THẦY CÔ ĐẾN DỰ </a:t>
            </a:r>
            <a:r>
              <a:rPr lang="en-US" sz="3600" kern="10">
                <a:ln w="31750">
                  <a:solidFill>
                    <a:srgbClr val="0000FF"/>
                  </a:solidFill>
                  <a:round/>
                  <a:headEnd/>
                  <a:tailEnd/>
                </a:ln>
                <a:solidFill>
                  <a:srgbClr val="00FFCC"/>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GIỜ THĂM LỚP </a:t>
            </a:r>
            <a:endParaRPr lang="en-US" sz="3600" kern="10" dirty="0">
              <a:ln w="31750">
                <a:solidFill>
                  <a:srgbClr val="0000FF"/>
                </a:solidFill>
                <a:round/>
                <a:headEnd/>
                <a:tailEnd/>
              </a:ln>
              <a:solidFill>
                <a:srgbClr val="00FFCC"/>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a:p>
            <a:pPr algn="ctr"/>
            <a:endParaRPr lang="en-US" sz="3600" kern="10" dirty="0">
              <a:ln w="31750">
                <a:solidFill>
                  <a:srgbClr val="0000FF"/>
                </a:solidFill>
                <a:round/>
                <a:headEnd/>
                <a:tailEnd/>
              </a:ln>
              <a:solidFill>
                <a:srgbClr val="00FFCC"/>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pic>
        <p:nvPicPr>
          <p:cNvPr id="2064" name="Picture 16" descr="Bauernbar">
            <a:extLst>
              <a:ext uri="{FF2B5EF4-FFF2-40B4-BE49-F238E27FC236}">
                <a16:creationId xmlns:a16="http://schemas.microsoft.com/office/drawing/2014/main" id="{6CBAF7FB-AC15-7F3D-397B-A08150BC82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7013" y="5362575"/>
            <a:ext cx="6858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Text Box 17">
            <a:extLst>
              <a:ext uri="{FF2B5EF4-FFF2-40B4-BE49-F238E27FC236}">
                <a16:creationId xmlns:a16="http://schemas.microsoft.com/office/drawing/2014/main" id="{0A4BFC94-FFDB-1BFC-4961-84C8755C26E7}"/>
              </a:ext>
            </a:extLst>
          </p:cNvPr>
          <p:cNvSpPr txBox="1">
            <a:spLocks noChangeArrowheads="1"/>
          </p:cNvSpPr>
          <p:nvPr/>
        </p:nvSpPr>
        <p:spPr bwMode="auto">
          <a:xfrm>
            <a:off x="3261520" y="4086510"/>
            <a:ext cx="60721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800" b="1" dirty="0" err="1">
                <a:solidFill>
                  <a:srgbClr val="7030A0"/>
                </a:solidFill>
                <a:latin typeface="Times New Roman" panose="02020603050405020304" pitchFamily="18" charset="0"/>
              </a:rPr>
              <a:t>Giáo</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viên</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Phạm</a:t>
            </a:r>
            <a:r>
              <a:rPr lang="en-US" altLang="en-US" sz="2800" b="1" dirty="0">
                <a:solidFill>
                  <a:srgbClr val="7030A0"/>
                </a:solidFill>
                <a:latin typeface="Times New Roman" panose="02020603050405020304" pitchFamily="18" charset="0"/>
              </a:rPr>
              <a:t> </a:t>
            </a:r>
            <a:r>
              <a:rPr lang="en-US" altLang="en-US" sz="2800" b="1" dirty="0" err="1">
                <a:solidFill>
                  <a:srgbClr val="7030A0"/>
                </a:solidFill>
                <a:latin typeface="Times New Roman" panose="02020603050405020304" pitchFamily="18" charset="0"/>
              </a:rPr>
              <a:t>Thị</a:t>
            </a:r>
            <a:r>
              <a:rPr lang="en-US" altLang="en-US" sz="2800" b="1" dirty="0">
                <a:solidFill>
                  <a:srgbClr val="7030A0"/>
                </a:solidFill>
                <a:latin typeface="Times New Roman" panose="02020603050405020304" pitchFamily="18" charset="0"/>
              </a:rPr>
              <a:t> Mai </a:t>
            </a:r>
            <a:r>
              <a:rPr lang="en-US" altLang="en-US" sz="2800" b="1" dirty="0" err="1">
                <a:solidFill>
                  <a:srgbClr val="7030A0"/>
                </a:solidFill>
                <a:latin typeface="Times New Roman" panose="02020603050405020304" pitchFamily="18" charset="0"/>
              </a:rPr>
              <a:t>Phương</a:t>
            </a:r>
            <a:endParaRPr lang="en-US" altLang="en-US" sz="2800" b="1" dirty="0">
              <a:solidFill>
                <a:srgbClr val="7030A0"/>
              </a:solidFill>
              <a:latin typeface="Times New Roman" panose="02020603050405020304" pitchFamily="18" charset="0"/>
            </a:endParaRPr>
          </a:p>
          <a:p>
            <a:pPr algn="ctr" eaLnBrk="1" hangingPunct="1">
              <a:spcBef>
                <a:spcPct val="50000"/>
              </a:spcBef>
            </a:pPr>
            <a:r>
              <a:rPr lang="en-US" altLang="en-US" sz="2800" b="1" dirty="0" err="1">
                <a:solidFill>
                  <a:srgbClr val="7030A0"/>
                </a:solidFill>
                <a:latin typeface="Times New Roman" panose="02020603050405020304" pitchFamily="18" charset="0"/>
              </a:rPr>
              <a:t>Lớp</a:t>
            </a:r>
            <a:r>
              <a:rPr lang="en-US" altLang="en-US" sz="2800" b="1" dirty="0">
                <a:solidFill>
                  <a:srgbClr val="7030A0"/>
                </a:solidFill>
                <a:latin typeface="Times New Roman" panose="02020603050405020304" pitchFamily="18" charset="0"/>
              </a:rPr>
              <a:t>: 5C</a:t>
            </a:r>
          </a:p>
        </p:txBody>
      </p:sp>
      <p:sp>
        <p:nvSpPr>
          <p:cNvPr id="2067" name="Text Box 19">
            <a:extLst>
              <a:ext uri="{FF2B5EF4-FFF2-40B4-BE49-F238E27FC236}">
                <a16:creationId xmlns:a16="http://schemas.microsoft.com/office/drawing/2014/main" id="{AC97DC66-9666-30BC-4E05-E31C1BB7BA07}"/>
              </a:ext>
            </a:extLst>
          </p:cNvPr>
          <p:cNvSpPr txBox="1">
            <a:spLocks noChangeArrowheads="1"/>
          </p:cNvSpPr>
          <p:nvPr/>
        </p:nvSpPr>
        <p:spPr bwMode="auto">
          <a:xfrm>
            <a:off x="2840039" y="2697164"/>
            <a:ext cx="7351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endParaRPr lang="vi-VN" altLang="en-US" sz="2400">
              <a:latin typeface="Times New Roman" panose="02020603050405020304" pitchFamily="18" charset="0"/>
            </a:endParaRPr>
          </a:p>
        </p:txBody>
      </p:sp>
      <p:sp>
        <p:nvSpPr>
          <p:cNvPr id="2068" name="Text Box 20">
            <a:extLst>
              <a:ext uri="{FF2B5EF4-FFF2-40B4-BE49-F238E27FC236}">
                <a16:creationId xmlns:a16="http://schemas.microsoft.com/office/drawing/2014/main" id="{58F6BC7E-11F7-5D9B-952B-8567A2007BAE}"/>
              </a:ext>
            </a:extLst>
          </p:cNvPr>
          <p:cNvSpPr txBox="1">
            <a:spLocks noChangeArrowheads="1"/>
          </p:cNvSpPr>
          <p:nvPr/>
        </p:nvSpPr>
        <p:spPr bwMode="auto">
          <a:xfrm>
            <a:off x="2692045" y="3309389"/>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rgbClr val="FF0000"/>
                </a:solidFill>
                <a:latin typeface="Times New Roman" panose="02020603050405020304" pitchFamily="18" charset="0"/>
              </a:rPr>
              <a:t>BÀI: HÌNH THANG (T1)</a:t>
            </a:r>
          </a:p>
        </p:txBody>
      </p:sp>
      <p:sp>
        <p:nvSpPr>
          <p:cNvPr id="2069" name="TextBox 22">
            <a:extLst>
              <a:ext uri="{FF2B5EF4-FFF2-40B4-BE49-F238E27FC236}">
                <a16:creationId xmlns:a16="http://schemas.microsoft.com/office/drawing/2014/main" id="{EC849DC4-9B56-0BDA-0E6E-CA9E3176E619}"/>
              </a:ext>
            </a:extLst>
          </p:cNvPr>
          <p:cNvSpPr txBox="1">
            <a:spLocks noChangeArrowheads="1"/>
          </p:cNvSpPr>
          <p:nvPr/>
        </p:nvSpPr>
        <p:spPr bwMode="auto">
          <a:xfrm>
            <a:off x="2540000" y="2550961"/>
            <a:ext cx="65722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200" b="1" dirty="0">
                <a:solidFill>
                  <a:srgbClr val="7030A0"/>
                </a:solidFill>
                <a:latin typeface="Times New Roman" panose="02020603050405020304" pitchFamily="18" charset="0"/>
              </a:rPr>
              <a:t>MÔN</a:t>
            </a:r>
            <a:r>
              <a:rPr lang="en-US" altLang="en-US" sz="3200" b="1">
                <a:solidFill>
                  <a:srgbClr val="7030A0"/>
                </a:solidFill>
                <a:latin typeface="Times New Roman" panose="02020603050405020304" pitchFamily="18" charset="0"/>
              </a:rPr>
              <a:t>: TOÁN</a:t>
            </a:r>
            <a:endParaRPr lang="en-US" altLang="en-US" sz="3200" b="1" dirty="0">
              <a:solidFill>
                <a:srgbClr val="7030A0"/>
              </a:solidFill>
              <a:latin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22506-62A3-BC9C-4385-5208DB5C30A3}"/>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3A4CFF91-5D95-57B7-4DBD-E440536ED1D4}"/>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BC6161D4-0948-CABD-D048-68B9EE4A74BE}"/>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6FE8495-A758-1CD3-66BE-F537BA634C18}"/>
              </a:ext>
            </a:extLst>
          </p:cNvPr>
          <p:cNvGrpSpPr/>
          <p:nvPr/>
        </p:nvGrpSpPr>
        <p:grpSpPr>
          <a:xfrm>
            <a:off x="565150" y="1585913"/>
            <a:ext cx="4686301" cy="1590674"/>
            <a:chOff x="542924" y="2381250"/>
            <a:chExt cx="4686301" cy="1590674"/>
          </a:xfrm>
        </p:grpSpPr>
        <p:sp>
          <p:nvSpPr>
            <p:cNvPr id="27" name="Trapezoid 26">
              <a:extLst>
                <a:ext uri="{FF2B5EF4-FFF2-40B4-BE49-F238E27FC236}">
                  <a16:creationId xmlns:a16="http://schemas.microsoft.com/office/drawing/2014/main" id="{F3234E3F-9352-53EE-2DD9-8AA5E9E45C18}"/>
                </a:ext>
              </a:extLst>
            </p:cNvPr>
            <p:cNvSpPr/>
            <p:nvPr/>
          </p:nvSpPr>
          <p:spPr>
            <a:xfrm>
              <a:off x="542924" y="2381250"/>
              <a:ext cx="4686301" cy="1590674"/>
            </a:xfrm>
            <a:custGeom>
              <a:avLst/>
              <a:gdLst>
                <a:gd name="connsiteX0" fmla="*/ 0 w 3219450"/>
                <a:gd name="connsiteY0" fmla="*/ 2152650 h 2152650"/>
                <a:gd name="connsiteX1" fmla="*/ 728672 w 3219450"/>
                <a:gd name="connsiteY1" fmla="*/ 0 h 2152650"/>
                <a:gd name="connsiteX2" fmla="*/ 2490778 w 3219450"/>
                <a:gd name="connsiteY2" fmla="*/ 0 h 2152650"/>
                <a:gd name="connsiteX3" fmla="*/ 3219450 w 3219450"/>
                <a:gd name="connsiteY3" fmla="*/ 2152650 h 2152650"/>
                <a:gd name="connsiteX4" fmla="*/ 0 w 3219450"/>
                <a:gd name="connsiteY4" fmla="*/ 2152650 h 2152650"/>
                <a:gd name="connsiteX0" fmla="*/ 0 w 3219450"/>
                <a:gd name="connsiteY0" fmla="*/ 2162175 h 2162175"/>
                <a:gd name="connsiteX1" fmla="*/ 728672 w 3219450"/>
                <a:gd name="connsiteY1" fmla="*/ 9525 h 2162175"/>
                <a:gd name="connsiteX2" fmla="*/ 1900228 w 3219450"/>
                <a:gd name="connsiteY2" fmla="*/ 0 h 2162175"/>
                <a:gd name="connsiteX3" fmla="*/ 3219450 w 3219450"/>
                <a:gd name="connsiteY3" fmla="*/ 2162175 h 2162175"/>
                <a:gd name="connsiteX4" fmla="*/ 0 w 3219450"/>
                <a:gd name="connsiteY4" fmla="*/ 2162175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50" h="2162175">
                  <a:moveTo>
                    <a:pt x="0" y="2162175"/>
                  </a:moveTo>
                  <a:lnTo>
                    <a:pt x="728672" y="9525"/>
                  </a:lnTo>
                  <a:lnTo>
                    <a:pt x="1900228" y="0"/>
                  </a:lnTo>
                  <a:lnTo>
                    <a:pt x="3219450" y="2162175"/>
                  </a:lnTo>
                  <a:lnTo>
                    <a:pt x="0" y="2162175"/>
                  </a:lnTo>
                  <a:close/>
                </a:path>
              </a:pathLst>
            </a:cu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7E0C8047-D96C-0A1A-8498-1804BDF175D2}"/>
                </a:ext>
              </a:extLst>
            </p:cNvPr>
            <p:cNvCxnSpPr/>
            <p:nvPr/>
          </p:nvCxnSpPr>
          <p:spPr>
            <a:xfrm>
              <a:off x="2200275" y="2381250"/>
              <a:ext cx="0" cy="1590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BBF3FE6B-DAD6-DF0D-B1B8-5B5A4A532F2A}"/>
              </a:ext>
            </a:extLst>
          </p:cNvPr>
          <p:cNvSpPr txBox="1"/>
          <p:nvPr/>
        </p:nvSpPr>
        <p:spPr>
          <a:xfrm>
            <a:off x="1647825" y="3362325"/>
            <a:ext cx="3228975"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thang</a:t>
            </a:r>
          </a:p>
        </p:txBody>
      </p:sp>
      <p:graphicFrame>
        <p:nvGraphicFramePr>
          <p:cNvPr id="35" name="Table 35">
            <a:extLst>
              <a:ext uri="{FF2B5EF4-FFF2-40B4-BE49-F238E27FC236}">
                <a16:creationId xmlns:a16="http://schemas.microsoft.com/office/drawing/2014/main" id="{B2682901-4473-20F5-F20E-96F5293A8F47}"/>
              </a:ext>
            </a:extLst>
          </p:cNvPr>
          <p:cNvGraphicFramePr>
            <a:graphicFrameLocks noGrp="1"/>
          </p:cNvGraphicFramePr>
          <p:nvPr/>
        </p:nvGraphicFramePr>
        <p:xfrm>
          <a:off x="5648323" y="923563"/>
          <a:ext cx="5505458" cy="2253024"/>
        </p:xfrm>
        <a:graphic>
          <a:graphicData uri="http://schemas.openxmlformats.org/drawingml/2006/table">
            <a:tbl>
              <a:tblPr firstRow="1" bandRow="1">
                <a:tableStyleId>{5C22544A-7EE6-4342-B048-85BDC9FD1C3A}</a:tableStyleId>
              </a:tblPr>
              <a:tblGrid>
                <a:gridCol w="393247">
                  <a:extLst>
                    <a:ext uri="{9D8B030D-6E8A-4147-A177-3AD203B41FA5}">
                      <a16:colId xmlns:a16="http://schemas.microsoft.com/office/drawing/2014/main" val="1263270917"/>
                    </a:ext>
                  </a:extLst>
                </a:gridCol>
                <a:gridCol w="393247">
                  <a:extLst>
                    <a:ext uri="{9D8B030D-6E8A-4147-A177-3AD203B41FA5}">
                      <a16:colId xmlns:a16="http://schemas.microsoft.com/office/drawing/2014/main" val="156806001"/>
                    </a:ext>
                  </a:extLst>
                </a:gridCol>
                <a:gridCol w="393247">
                  <a:extLst>
                    <a:ext uri="{9D8B030D-6E8A-4147-A177-3AD203B41FA5}">
                      <a16:colId xmlns:a16="http://schemas.microsoft.com/office/drawing/2014/main" val="3166151465"/>
                    </a:ext>
                  </a:extLst>
                </a:gridCol>
                <a:gridCol w="393247">
                  <a:extLst>
                    <a:ext uri="{9D8B030D-6E8A-4147-A177-3AD203B41FA5}">
                      <a16:colId xmlns:a16="http://schemas.microsoft.com/office/drawing/2014/main" val="2817420976"/>
                    </a:ext>
                  </a:extLst>
                </a:gridCol>
                <a:gridCol w="393247">
                  <a:extLst>
                    <a:ext uri="{9D8B030D-6E8A-4147-A177-3AD203B41FA5}">
                      <a16:colId xmlns:a16="http://schemas.microsoft.com/office/drawing/2014/main" val="1397186079"/>
                    </a:ext>
                  </a:extLst>
                </a:gridCol>
                <a:gridCol w="393247">
                  <a:extLst>
                    <a:ext uri="{9D8B030D-6E8A-4147-A177-3AD203B41FA5}">
                      <a16:colId xmlns:a16="http://schemas.microsoft.com/office/drawing/2014/main" val="1855764275"/>
                    </a:ext>
                  </a:extLst>
                </a:gridCol>
                <a:gridCol w="393247">
                  <a:extLst>
                    <a:ext uri="{9D8B030D-6E8A-4147-A177-3AD203B41FA5}">
                      <a16:colId xmlns:a16="http://schemas.microsoft.com/office/drawing/2014/main" val="1439071719"/>
                    </a:ext>
                  </a:extLst>
                </a:gridCol>
                <a:gridCol w="393247">
                  <a:extLst>
                    <a:ext uri="{9D8B030D-6E8A-4147-A177-3AD203B41FA5}">
                      <a16:colId xmlns:a16="http://schemas.microsoft.com/office/drawing/2014/main" val="41542838"/>
                    </a:ext>
                  </a:extLst>
                </a:gridCol>
                <a:gridCol w="393247">
                  <a:extLst>
                    <a:ext uri="{9D8B030D-6E8A-4147-A177-3AD203B41FA5}">
                      <a16:colId xmlns:a16="http://schemas.microsoft.com/office/drawing/2014/main" val="2910678657"/>
                    </a:ext>
                  </a:extLst>
                </a:gridCol>
                <a:gridCol w="393247">
                  <a:extLst>
                    <a:ext uri="{9D8B030D-6E8A-4147-A177-3AD203B41FA5}">
                      <a16:colId xmlns:a16="http://schemas.microsoft.com/office/drawing/2014/main" val="98600132"/>
                    </a:ext>
                  </a:extLst>
                </a:gridCol>
                <a:gridCol w="393247">
                  <a:extLst>
                    <a:ext uri="{9D8B030D-6E8A-4147-A177-3AD203B41FA5}">
                      <a16:colId xmlns:a16="http://schemas.microsoft.com/office/drawing/2014/main" val="3012938588"/>
                    </a:ext>
                  </a:extLst>
                </a:gridCol>
                <a:gridCol w="393247">
                  <a:extLst>
                    <a:ext uri="{9D8B030D-6E8A-4147-A177-3AD203B41FA5}">
                      <a16:colId xmlns:a16="http://schemas.microsoft.com/office/drawing/2014/main" val="1665419061"/>
                    </a:ext>
                  </a:extLst>
                </a:gridCol>
                <a:gridCol w="393247">
                  <a:extLst>
                    <a:ext uri="{9D8B030D-6E8A-4147-A177-3AD203B41FA5}">
                      <a16:colId xmlns:a16="http://schemas.microsoft.com/office/drawing/2014/main" val="1407944381"/>
                    </a:ext>
                  </a:extLst>
                </a:gridCol>
                <a:gridCol w="393247">
                  <a:extLst>
                    <a:ext uri="{9D8B030D-6E8A-4147-A177-3AD203B41FA5}">
                      <a16:colId xmlns:a16="http://schemas.microsoft.com/office/drawing/2014/main" val="1552256268"/>
                    </a:ext>
                  </a:extLst>
                </a:gridCol>
              </a:tblGrid>
              <a:tr h="3755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5246152"/>
                  </a:ext>
                </a:extLst>
              </a:tr>
              <a:tr h="3755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205845"/>
                  </a:ext>
                </a:extLst>
              </a:tr>
              <a:tr h="3755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683711"/>
                  </a:ext>
                </a:extLst>
              </a:tr>
              <a:tr h="3755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194522"/>
                  </a:ext>
                </a:extLst>
              </a:tr>
              <a:tr h="3755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5617402"/>
                  </a:ext>
                </a:extLst>
              </a:tr>
              <a:tr h="3755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57871"/>
                  </a:ext>
                </a:extLst>
              </a:tr>
            </a:tbl>
          </a:graphicData>
        </a:graphic>
      </p:graphicFrame>
      <p:cxnSp>
        <p:nvCxnSpPr>
          <p:cNvPr id="37" name="Straight Connector 36">
            <a:extLst>
              <a:ext uri="{FF2B5EF4-FFF2-40B4-BE49-F238E27FC236}">
                <a16:creationId xmlns:a16="http://schemas.microsoft.com/office/drawing/2014/main" id="{A4CDDC85-82BD-D32F-B0CA-8A216C948E80}"/>
              </a:ext>
            </a:extLst>
          </p:cNvPr>
          <p:cNvCxnSpPr/>
          <p:nvPr/>
        </p:nvCxnSpPr>
        <p:spPr>
          <a:xfrm>
            <a:off x="6838950" y="1304925"/>
            <a:ext cx="2333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D0293AE-03EC-480E-2AB9-21DC6B684A65}"/>
              </a:ext>
            </a:extLst>
          </p:cNvPr>
          <p:cNvCxnSpPr>
            <a:cxnSpLocks/>
          </p:cNvCxnSpPr>
          <p:nvPr/>
        </p:nvCxnSpPr>
        <p:spPr>
          <a:xfrm flipV="1">
            <a:off x="6057900" y="1304925"/>
            <a:ext cx="781050" cy="14668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397D356-CC3A-C8C4-C992-1CE5075CF57A}"/>
              </a:ext>
            </a:extLst>
          </p:cNvPr>
          <p:cNvCxnSpPr>
            <a:cxnSpLocks/>
          </p:cNvCxnSpPr>
          <p:nvPr/>
        </p:nvCxnSpPr>
        <p:spPr>
          <a:xfrm flipH="1" flipV="1">
            <a:off x="9172575" y="1304925"/>
            <a:ext cx="1581150" cy="14668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A5DD2E-9DF6-163D-3391-FD945B6FEBBA}"/>
              </a:ext>
            </a:extLst>
          </p:cNvPr>
          <p:cNvCxnSpPr>
            <a:cxnSpLocks/>
          </p:cNvCxnSpPr>
          <p:nvPr/>
        </p:nvCxnSpPr>
        <p:spPr>
          <a:xfrm flipH="1">
            <a:off x="6057900" y="2771775"/>
            <a:ext cx="46958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BFD173F-1391-9CE5-5A5A-A5F345A4E7FA}"/>
              </a:ext>
            </a:extLst>
          </p:cNvPr>
          <p:cNvSpPr txBox="1"/>
          <p:nvPr/>
        </p:nvSpPr>
        <p:spPr>
          <a:xfrm>
            <a:off x="6667500" y="856888"/>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8" name="TextBox 47">
            <a:extLst>
              <a:ext uri="{FF2B5EF4-FFF2-40B4-BE49-F238E27FC236}">
                <a16:creationId xmlns:a16="http://schemas.microsoft.com/office/drawing/2014/main" id="{8010FB72-8E54-F34A-DCFF-681484698E36}"/>
              </a:ext>
            </a:extLst>
          </p:cNvPr>
          <p:cNvSpPr txBox="1"/>
          <p:nvPr/>
        </p:nvSpPr>
        <p:spPr>
          <a:xfrm>
            <a:off x="8948737" y="781705"/>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9" name="TextBox 48">
            <a:extLst>
              <a:ext uri="{FF2B5EF4-FFF2-40B4-BE49-F238E27FC236}">
                <a16:creationId xmlns:a16="http://schemas.microsoft.com/office/drawing/2014/main" id="{26352301-D1FE-3F69-2816-65683F7EFAB2}"/>
              </a:ext>
            </a:extLst>
          </p:cNvPr>
          <p:cNvSpPr txBox="1"/>
          <p:nvPr/>
        </p:nvSpPr>
        <p:spPr>
          <a:xfrm>
            <a:off x="10529887" y="2742838"/>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0" name="TextBox 49">
            <a:extLst>
              <a:ext uri="{FF2B5EF4-FFF2-40B4-BE49-F238E27FC236}">
                <a16:creationId xmlns:a16="http://schemas.microsoft.com/office/drawing/2014/main" id="{B91EE84E-F905-5EA1-E2BD-081D64EAD5AB}"/>
              </a:ext>
            </a:extLst>
          </p:cNvPr>
          <p:cNvSpPr txBox="1"/>
          <p:nvPr/>
        </p:nvSpPr>
        <p:spPr>
          <a:xfrm>
            <a:off x="5834062" y="2738730"/>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D</a:t>
            </a:r>
          </a:p>
        </p:txBody>
      </p:sp>
      <p:sp>
        <p:nvSpPr>
          <p:cNvPr id="51" name="Rectangle: Rounded Corners 50">
            <a:extLst>
              <a:ext uri="{FF2B5EF4-FFF2-40B4-BE49-F238E27FC236}">
                <a16:creationId xmlns:a16="http://schemas.microsoft.com/office/drawing/2014/main" id="{D20FDA01-D690-DEC6-B82E-265590C2C04E}"/>
              </a:ext>
            </a:extLst>
          </p:cNvPr>
          <p:cNvSpPr/>
          <p:nvPr/>
        </p:nvSpPr>
        <p:spPr>
          <a:xfrm>
            <a:off x="1190626" y="4400549"/>
            <a:ext cx="6400622" cy="1676401"/>
          </a:xfrm>
          <a:prstGeom prst="roundRect">
            <a:avLst/>
          </a:prstGeom>
          <a:solidFill>
            <a:srgbClr val="90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9A15052-84D6-C481-3568-2BA35942CFBE}"/>
              </a:ext>
            </a:extLst>
          </p:cNvPr>
          <p:cNvSpPr txBox="1"/>
          <p:nvPr/>
        </p:nvSpPr>
        <p:spPr>
          <a:xfrm>
            <a:off x="1390650" y="4504421"/>
            <a:ext cx="6759576" cy="1328569"/>
          </a:xfrm>
          <a:prstGeom prst="rect">
            <a:avLst/>
          </a:prstGeom>
          <a:noFill/>
        </p:spPr>
        <p:txBody>
          <a:bodyPr wrap="square" rtlCol="0">
            <a:spAutoFit/>
          </a:bodyPr>
          <a:lstStyle/>
          <a:p>
            <a:pPr algn="just" rtl="0">
              <a:spcBef>
                <a:spcPts val="0"/>
              </a:spcBef>
              <a:spcAft>
                <a:spcPts val="500"/>
              </a:spcAft>
            </a:pPr>
            <a:r>
              <a:rPr lang="en-US" sz="2400" b="1" i="0" u="none" strike="noStrike">
                <a:effectLst/>
                <a:latin typeface="Cambria" panose="02040503050406030204" pitchFamily="18" charset="0"/>
                <a:ea typeface="Cambria" panose="02040503050406030204" pitchFamily="18" charset="0"/>
              </a:rPr>
              <a:t>Quan sát hình trên và cho biết:</a:t>
            </a:r>
            <a:endParaRPr lang="en-US" sz="24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2400" b="1" i="0" u="none" strike="noStrike">
                <a:effectLst/>
                <a:latin typeface="Cambria" panose="02040503050406030204" pitchFamily="18" charset="0"/>
                <a:ea typeface="Cambria" panose="02040503050406030204" pitchFamily="18" charset="0"/>
              </a:rPr>
              <a:t>- Số đỉnh, số góc, số cạnh của hình trên.</a:t>
            </a:r>
            <a:endParaRPr lang="en-US" sz="24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2400" b="1" i="0" u="none" strike="noStrike">
                <a:effectLst/>
                <a:latin typeface="Cambria" panose="02040503050406030204" pitchFamily="18" charset="0"/>
                <a:ea typeface="Cambria" panose="02040503050406030204" pitchFamily="18" charset="0"/>
              </a:rPr>
              <a:t>- Hình trên có hai cạnh nào song song?</a:t>
            </a:r>
            <a:endParaRPr lang="en-US" sz="2000" b="1" dirty="0">
              <a:effectLst/>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A048D103-14EC-9DC2-569F-5DB405EB25B3}"/>
              </a:ext>
            </a:extLst>
          </p:cNvPr>
          <p:cNvPicPr>
            <a:picLocks noChangeAspect="1"/>
          </p:cNvPicPr>
          <p:nvPr/>
        </p:nvPicPr>
        <p:blipFill>
          <a:blip r:embed="rId3"/>
          <a:stretch>
            <a:fillRect/>
          </a:stretch>
        </p:blipFill>
        <p:spPr>
          <a:xfrm>
            <a:off x="7984948" y="3429000"/>
            <a:ext cx="2375253" cy="2927150"/>
          </a:xfrm>
          <a:prstGeom prst="rect">
            <a:avLst/>
          </a:prstGeom>
        </p:spPr>
      </p:pic>
      <p:sp>
        <p:nvSpPr>
          <p:cNvPr id="55" name="TextBox 54">
            <a:extLst>
              <a:ext uri="{FF2B5EF4-FFF2-40B4-BE49-F238E27FC236}">
                <a16:creationId xmlns:a16="http://schemas.microsoft.com/office/drawing/2014/main" id="{CC4FCDD0-863B-6BF0-AE81-7ED9899885EE}"/>
              </a:ext>
            </a:extLst>
          </p:cNvPr>
          <p:cNvSpPr txBox="1"/>
          <p:nvPr/>
        </p:nvSpPr>
        <p:spPr>
          <a:xfrm>
            <a:off x="565150" y="533400"/>
            <a:ext cx="892175"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521574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down)">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1000"/>
                                        <p:tgtEl>
                                          <p:spTgt spid="54"/>
                                        </p:tgtEl>
                                      </p:cBhvr>
                                    </p:animEffect>
                                    <p:anim calcmode="lin" valueType="num">
                                      <p:cBhvr>
                                        <p:cTn id="57" dur="1000" fill="hold"/>
                                        <p:tgtEl>
                                          <p:spTgt spid="54"/>
                                        </p:tgtEl>
                                        <p:attrNameLst>
                                          <p:attrName>ppt_x</p:attrName>
                                        </p:attrNameLst>
                                      </p:cBhvr>
                                      <p:tavLst>
                                        <p:tav tm="0">
                                          <p:val>
                                            <p:strVal val="#ppt_x"/>
                                          </p:val>
                                        </p:tav>
                                        <p:tav tm="100000">
                                          <p:val>
                                            <p:strVal val="#ppt_x"/>
                                          </p:val>
                                        </p:tav>
                                      </p:tavLst>
                                    </p:anim>
                                    <p:anim calcmode="lin" valueType="num">
                                      <p:cBhvr>
                                        <p:cTn id="5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7" grpId="0"/>
      <p:bldP spid="48" grpId="0"/>
      <p:bldP spid="49" grpId="0"/>
      <p:bldP spid="50" grpId="0"/>
      <p:bldP spid="51" grpId="0" animBg="1"/>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5C69B-7FC2-2C54-6FFB-9661D4CC1378}"/>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35B2D1B6-F92E-DF0E-BB66-D5577591BFDE}"/>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70525D4C-0AAF-9C01-AEE3-C872AEB8E46C}"/>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E6D779-B344-7584-72AD-6CA2E5889D69}"/>
              </a:ext>
            </a:extLst>
          </p:cNvPr>
          <p:cNvGrpSpPr/>
          <p:nvPr/>
        </p:nvGrpSpPr>
        <p:grpSpPr>
          <a:xfrm>
            <a:off x="565150" y="1585913"/>
            <a:ext cx="4686301" cy="1590674"/>
            <a:chOff x="542924" y="2381250"/>
            <a:chExt cx="4686301" cy="1590674"/>
          </a:xfrm>
        </p:grpSpPr>
        <p:sp>
          <p:nvSpPr>
            <p:cNvPr id="27" name="Trapezoid 26">
              <a:extLst>
                <a:ext uri="{FF2B5EF4-FFF2-40B4-BE49-F238E27FC236}">
                  <a16:creationId xmlns:a16="http://schemas.microsoft.com/office/drawing/2014/main" id="{DF7C33DF-B66D-63C7-4690-E0A359D89109}"/>
                </a:ext>
              </a:extLst>
            </p:cNvPr>
            <p:cNvSpPr/>
            <p:nvPr/>
          </p:nvSpPr>
          <p:spPr>
            <a:xfrm>
              <a:off x="542924" y="2381250"/>
              <a:ext cx="4686301" cy="1590674"/>
            </a:xfrm>
            <a:custGeom>
              <a:avLst/>
              <a:gdLst>
                <a:gd name="connsiteX0" fmla="*/ 0 w 3219450"/>
                <a:gd name="connsiteY0" fmla="*/ 2152650 h 2152650"/>
                <a:gd name="connsiteX1" fmla="*/ 728672 w 3219450"/>
                <a:gd name="connsiteY1" fmla="*/ 0 h 2152650"/>
                <a:gd name="connsiteX2" fmla="*/ 2490778 w 3219450"/>
                <a:gd name="connsiteY2" fmla="*/ 0 h 2152650"/>
                <a:gd name="connsiteX3" fmla="*/ 3219450 w 3219450"/>
                <a:gd name="connsiteY3" fmla="*/ 2152650 h 2152650"/>
                <a:gd name="connsiteX4" fmla="*/ 0 w 3219450"/>
                <a:gd name="connsiteY4" fmla="*/ 2152650 h 2152650"/>
                <a:gd name="connsiteX0" fmla="*/ 0 w 3219450"/>
                <a:gd name="connsiteY0" fmla="*/ 2162175 h 2162175"/>
                <a:gd name="connsiteX1" fmla="*/ 728672 w 3219450"/>
                <a:gd name="connsiteY1" fmla="*/ 9525 h 2162175"/>
                <a:gd name="connsiteX2" fmla="*/ 1900228 w 3219450"/>
                <a:gd name="connsiteY2" fmla="*/ 0 h 2162175"/>
                <a:gd name="connsiteX3" fmla="*/ 3219450 w 3219450"/>
                <a:gd name="connsiteY3" fmla="*/ 2162175 h 2162175"/>
                <a:gd name="connsiteX4" fmla="*/ 0 w 3219450"/>
                <a:gd name="connsiteY4" fmla="*/ 2162175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50" h="2162175">
                  <a:moveTo>
                    <a:pt x="0" y="2162175"/>
                  </a:moveTo>
                  <a:lnTo>
                    <a:pt x="728672" y="9525"/>
                  </a:lnTo>
                  <a:lnTo>
                    <a:pt x="1900228" y="0"/>
                  </a:lnTo>
                  <a:lnTo>
                    <a:pt x="3219450" y="2162175"/>
                  </a:lnTo>
                  <a:lnTo>
                    <a:pt x="0" y="2162175"/>
                  </a:lnTo>
                  <a:close/>
                </a:path>
              </a:pathLst>
            </a:cu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717123AB-CD5A-6339-6A1F-B0E2842246DA}"/>
                </a:ext>
              </a:extLst>
            </p:cNvPr>
            <p:cNvCxnSpPr/>
            <p:nvPr/>
          </p:nvCxnSpPr>
          <p:spPr>
            <a:xfrm>
              <a:off x="2200275" y="2381250"/>
              <a:ext cx="0" cy="1590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95DAD3DD-72EC-5961-7FA0-617A256BCF3B}"/>
              </a:ext>
            </a:extLst>
          </p:cNvPr>
          <p:cNvSpPr txBox="1"/>
          <p:nvPr/>
        </p:nvSpPr>
        <p:spPr>
          <a:xfrm>
            <a:off x="1647825" y="3362325"/>
            <a:ext cx="3228975"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thang</a:t>
            </a:r>
          </a:p>
        </p:txBody>
      </p:sp>
      <p:graphicFrame>
        <p:nvGraphicFramePr>
          <p:cNvPr id="35" name="Table 35">
            <a:extLst>
              <a:ext uri="{FF2B5EF4-FFF2-40B4-BE49-F238E27FC236}">
                <a16:creationId xmlns:a16="http://schemas.microsoft.com/office/drawing/2014/main" id="{AE388071-F3E5-559E-26C8-EE78E668830C}"/>
              </a:ext>
            </a:extLst>
          </p:cNvPr>
          <p:cNvGraphicFramePr>
            <a:graphicFrameLocks noGrp="1"/>
          </p:cNvGraphicFramePr>
          <p:nvPr>
            <p:extLst>
              <p:ext uri="{D42A27DB-BD31-4B8C-83A1-F6EECF244321}">
                <p14:modId xmlns:p14="http://schemas.microsoft.com/office/powerpoint/2010/main" val="1148654986"/>
              </p:ext>
            </p:extLst>
          </p:nvPr>
        </p:nvGraphicFramePr>
        <p:xfrm>
          <a:off x="5648323" y="923563"/>
          <a:ext cx="5505458" cy="2253024"/>
        </p:xfrm>
        <a:graphic>
          <a:graphicData uri="http://schemas.openxmlformats.org/drawingml/2006/table">
            <a:tbl>
              <a:tblPr firstRow="1" bandRow="1">
                <a:tableStyleId>{5C22544A-7EE6-4342-B048-85BDC9FD1C3A}</a:tableStyleId>
              </a:tblPr>
              <a:tblGrid>
                <a:gridCol w="393247">
                  <a:extLst>
                    <a:ext uri="{9D8B030D-6E8A-4147-A177-3AD203B41FA5}">
                      <a16:colId xmlns:a16="http://schemas.microsoft.com/office/drawing/2014/main" val="1263270917"/>
                    </a:ext>
                  </a:extLst>
                </a:gridCol>
                <a:gridCol w="393247">
                  <a:extLst>
                    <a:ext uri="{9D8B030D-6E8A-4147-A177-3AD203B41FA5}">
                      <a16:colId xmlns:a16="http://schemas.microsoft.com/office/drawing/2014/main" val="156806001"/>
                    </a:ext>
                  </a:extLst>
                </a:gridCol>
                <a:gridCol w="393247">
                  <a:extLst>
                    <a:ext uri="{9D8B030D-6E8A-4147-A177-3AD203B41FA5}">
                      <a16:colId xmlns:a16="http://schemas.microsoft.com/office/drawing/2014/main" val="3166151465"/>
                    </a:ext>
                  </a:extLst>
                </a:gridCol>
                <a:gridCol w="393247">
                  <a:extLst>
                    <a:ext uri="{9D8B030D-6E8A-4147-A177-3AD203B41FA5}">
                      <a16:colId xmlns:a16="http://schemas.microsoft.com/office/drawing/2014/main" val="2817420976"/>
                    </a:ext>
                  </a:extLst>
                </a:gridCol>
                <a:gridCol w="393247">
                  <a:extLst>
                    <a:ext uri="{9D8B030D-6E8A-4147-A177-3AD203B41FA5}">
                      <a16:colId xmlns:a16="http://schemas.microsoft.com/office/drawing/2014/main" val="1397186079"/>
                    </a:ext>
                  </a:extLst>
                </a:gridCol>
                <a:gridCol w="393247">
                  <a:extLst>
                    <a:ext uri="{9D8B030D-6E8A-4147-A177-3AD203B41FA5}">
                      <a16:colId xmlns:a16="http://schemas.microsoft.com/office/drawing/2014/main" val="1855764275"/>
                    </a:ext>
                  </a:extLst>
                </a:gridCol>
                <a:gridCol w="393247">
                  <a:extLst>
                    <a:ext uri="{9D8B030D-6E8A-4147-A177-3AD203B41FA5}">
                      <a16:colId xmlns:a16="http://schemas.microsoft.com/office/drawing/2014/main" val="1439071719"/>
                    </a:ext>
                  </a:extLst>
                </a:gridCol>
                <a:gridCol w="393247">
                  <a:extLst>
                    <a:ext uri="{9D8B030D-6E8A-4147-A177-3AD203B41FA5}">
                      <a16:colId xmlns:a16="http://schemas.microsoft.com/office/drawing/2014/main" val="41542838"/>
                    </a:ext>
                  </a:extLst>
                </a:gridCol>
                <a:gridCol w="393247">
                  <a:extLst>
                    <a:ext uri="{9D8B030D-6E8A-4147-A177-3AD203B41FA5}">
                      <a16:colId xmlns:a16="http://schemas.microsoft.com/office/drawing/2014/main" val="2910678657"/>
                    </a:ext>
                  </a:extLst>
                </a:gridCol>
                <a:gridCol w="393247">
                  <a:extLst>
                    <a:ext uri="{9D8B030D-6E8A-4147-A177-3AD203B41FA5}">
                      <a16:colId xmlns:a16="http://schemas.microsoft.com/office/drawing/2014/main" val="98600132"/>
                    </a:ext>
                  </a:extLst>
                </a:gridCol>
                <a:gridCol w="393247">
                  <a:extLst>
                    <a:ext uri="{9D8B030D-6E8A-4147-A177-3AD203B41FA5}">
                      <a16:colId xmlns:a16="http://schemas.microsoft.com/office/drawing/2014/main" val="3012938588"/>
                    </a:ext>
                  </a:extLst>
                </a:gridCol>
                <a:gridCol w="393247">
                  <a:extLst>
                    <a:ext uri="{9D8B030D-6E8A-4147-A177-3AD203B41FA5}">
                      <a16:colId xmlns:a16="http://schemas.microsoft.com/office/drawing/2014/main" val="1665419061"/>
                    </a:ext>
                  </a:extLst>
                </a:gridCol>
                <a:gridCol w="393247">
                  <a:extLst>
                    <a:ext uri="{9D8B030D-6E8A-4147-A177-3AD203B41FA5}">
                      <a16:colId xmlns:a16="http://schemas.microsoft.com/office/drawing/2014/main" val="1407944381"/>
                    </a:ext>
                  </a:extLst>
                </a:gridCol>
                <a:gridCol w="393247">
                  <a:extLst>
                    <a:ext uri="{9D8B030D-6E8A-4147-A177-3AD203B41FA5}">
                      <a16:colId xmlns:a16="http://schemas.microsoft.com/office/drawing/2014/main" val="1552256268"/>
                    </a:ext>
                  </a:extLst>
                </a:gridCol>
              </a:tblGrid>
              <a:tr h="3755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5246152"/>
                  </a:ext>
                </a:extLst>
              </a:tr>
              <a:tr h="3755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205845"/>
                  </a:ext>
                </a:extLst>
              </a:tr>
              <a:tr h="3755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683711"/>
                  </a:ext>
                </a:extLst>
              </a:tr>
              <a:tr h="3755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194522"/>
                  </a:ext>
                </a:extLst>
              </a:tr>
              <a:tr h="3755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5617402"/>
                  </a:ext>
                </a:extLst>
              </a:tr>
              <a:tr h="3755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57871"/>
                  </a:ext>
                </a:extLst>
              </a:tr>
            </a:tbl>
          </a:graphicData>
        </a:graphic>
      </p:graphicFrame>
      <p:cxnSp>
        <p:nvCxnSpPr>
          <p:cNvPr id="37" name="Straight Connector 36">
            <a:extLst>
              <a:ext uri="{FF2B5EF4-FFF2-40B4-BE49-F238E27FC236}">
                <a16:creationId xmlns:a16="http://schemas.microsoft.com/office/drawing/2014/main" id="{CECBCD8E-154E-6D7E-3DF3-3525C29E0F02}"/>
              </a:ext>
            </a:extLst>
          </p:cNvPr>
          <p:cNvCxnSpPr/>
          <p:nvPr/>
        </p:nvCxnSpPr>
        <p:spPr>
          <a:xfrm>
            <a:off x="6838950" y="1304925"/>
            <a:ext cx="2333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838B339-3E48-270F-79E9-439416A3B22A}"/>
              </a:ext>
            </a:extLst>
          </p:cNvPr>
          <p:cNvCxnSpPr>
            <a:cxnSpLocks/>
          </p:cNvCxnSpPr>
          <p:nvPr/>
        </p:nvCxnSpPr>
        <p:spPr>
          <a:xfrm flipV="1">
            <a:off x="6057900" y="1304925"/>
            <a:ext cx="781050" cy="14668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F44A41-0492-331C-790B-626F5B653AC0}"/>
              </a:ext>
            </a:extLst>
          </p:cNvPr>
          <p:cNvCxnSpPr>
            <a:cxnSpLocks/>
          </p:cNvCxnSpPr>
          <p:nvPr/>
        </p:nvCxnSpPr>
        <p:spPr>
          <a:xfrm flipH="1" flipV="1">
            <a:off x="9172575" y="1304925"/>
            <a:ext cx="1581150" cy="14668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12AF197-D42B-24B2-A8C4-B4D2F20D6624}"/>
              </a:ext>
            </a:extLst>
          </p:cNvPr>
          <p:cNvCxnSpPr>
            <a:cxnSpLocks/>
          </p:cNvCxnSpPr>
          <p:nvPr/>
        </p:nvCxnSpPr>
        <p:spPr>
          <a:xfrm flipH="1">
            <a:off x="6057900" y="2771775"/>
            <a:ext cx="46958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30A4909-BD8A-1C6B-1101-B460C2AA6D31}"/>
              </a:ext>
            </a:extLst>
          </p:cNvPr>
          <p:cNvSpPr txBox="1"/>
          <p:nvPr/>
        </p:nvSpPr>
        <p:spPr>
          <a:xfrm>
            <a:off x="6667500" y="856888"/>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8" name="TextBox 47">
            <a:extLst>
              <a:ext uri="{FF2B5EF4-FFF2-40B4-BE49-F238E27FC236}">
                <a16:creationId xmlns:a16="http://schemas.microsoft.com/office/drawing/2014/main" id="{A5C569CA-D79F-16D4-F1C8-5F6C90CD81B7}"/>
              </a:ext>
            </a:extLst>
          </p:cNvPr>
          <p:cNvSpPr txBox="1"/>
          <p:nvPr/>
        </p:nvSpPr>
        <p:spPr>
          <a:xfrm>
            <a:off x="8948737" y="781705"/>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9" name="TextBox 48">
            <a:extLst>
              <a:ext uri="{FF2B5EF4-FFF2-40B4-BE49-F238E27FC236}">
                <a16:creationId xmlns:a16="http://schemas.microsoft.com/office/drawing/2014/main" id="{D70CC31A-F5CD-DDC9-8540-7E524C4CDA0B}"/>
              </a:ext>
            </a:extLst>
          </p:cNvPr>
          <p:cNvSpPr txBox="1"/>
          <p:nvPr/>
        </p:nvSpPr>
        <p:spPr>
          <a:xfrm>
            <a:off x="10529887" y="2742838"/>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0" name="TextBox 49">
            <a:extLst>
              <a:ext uri="{FF2B5EF4-FFF2-40B4-BE49-F238E27FC236}">
                <a16:creationId xmlns:a16="http://schemas.microsoft.com/office/drawing/2014/main" id="{3B9911E7-80D5-6A59-2040-80BA122CB4E1}"/>
              </a:ext>
            </a:extLst>
          </p:cNvPr>
          <p:cNvSpPr txBox="1"/>
          <p:nvPr/>
        </p:nvSpPr>
        <p:spPr>
          <a:xfrm>
            <a:off x="5834062" y="2738730"/>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D</a:t>
            </a:r>
          </a:p>
        </p:txBody>
      </p:sp>
      <p:pic>
        <p:nvPicPr>
          <p:cNvPr id="54" name="Picture 53">
            <a:extLst>
              <a:ext uri="{FF2B5EF4-FFF2-40B4-BE49-F238E27FC236}">
                <a16:creationId xmlns:a16="http://schemas.microsoft.com/office/drawing/2014/main" id="{061E2886-57D3-6530-C2D1-385568870D5E}"/>
              </a:ext>
            </a:extLst>
          </p:cNvPr>
          <p:cNvPicPr>
            <a:picLocks noChangeAspect="1"/>
          </p:cNvPicPr>
          <p:nvPr/>
        </p:nvPicPr>
        <p:blipFill>
          <a:blip r:embed="rId3"/>
          <a:stretch>
            <a:fillRect/>
          </a:stretch>
        </p:blipFill>
        <p:spPr>
          <a:xfrm>
            <a:off x="7761110" y="3580535"/>
            <a:ext cx="2375253" cy="2775613"/>
          </a:xfrm>
          <a:prstGeom prst="rect">
            <a:avLst/>
          </a:prstGeom>
        </p:spPr>
      </p:pic>
      <p:sp>
        <p:nvSpPr>
          <p:cNvPr id="55" name="TextBox 54">
            <a:extLst>
              <a:ext uri="{FF2B5EF4-FFF2-40B4-BE49-F238E27FC236}">
                <a16:creationId xmlns:a16="http://schemas.microsoft.com/office/drawing/2014/main" id="{AAFB266A-4505-F7EF-33D4-0909E45F8A25}"/>
              </a:ext>
            </a:extLst>
          </p:cNvPr>
          <p:cNvSpPr txBox="1"/>
          <p:nvPr/>
        </p:nvSpPr>
        <p:spPr>
          <a:xfrm>
            <a:off x="565150" y="533400"/>
            <a:ext cx="892175"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2890112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1000"/>
                                        <p:tgtEl>
                                          <p:spTgt spid="54"/>
                                        </p:tgtEl>
                                      </p:cBhvr>
                                    </p:animEffect>
                                    <p:anim calcmode="lin" valueType="num">
                                      <p:cBhvr>
                                        <p:cTn id="47" dur="1000" fill="hold"/>
                                        <p:tgtEl>
                                          <p:spTgt spid="54"/>
                                        </p:tgtEl>
                                        <p:attrNameLst>
                                          <p:attrName>ppt_x</p:attrName>
                                        </p:attrNameLst>
                                      </p:cBhvr>
                                      <p:tavLst>
                                        <p:tav tm="0">
                                          <p:val>
                                            <p:strVal val="#ppt_x"/>
                                          </p:val>
                                        </p:tav>
                                        <p:tav tm="100000">
                                          <p:val>
                                            <p:strVal val="#ppt_x"/>
                                          </p:val>
                                        </p:tav>
                                      </p:tavLst>
                                    </p:anim>
                                    <p:anim calcmode="lin" valueType="num">
                                      <p:cBhvr>
                                        <p:cTn id="4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7" grpId="0"/>
      <p:bldP spid="48" grpId="0"/>
      <p:bldP spid="49"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hang nhom chu A 5 bac Kenfon KF-D05">
            <a:extLst>
              <a:ext uri="{FF2B5EF4-FFF2-40B4-BE49-F238E27FC236}">
                <a16:creationId xmlns:a16="http://schemas.microsoft.com/office/drawing/2014/main" id="{5B424D73-70C6-8394-C086-EDBDCC0DA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118" y="347624"/>
            <a:ext cx="7933764" cy="6162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86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E4011346-26DD-4DEF-8D70-C0F5193FE2AB}"/>
              </a:ext>
            </a:extLst>
          </p:cNvPr>
          <p:cNvPicPr>
            <a:picLocks noChangeAspect="1"/>
          </p:cNvPicPr>
          <p:nvPr/>
        </p:nvPicPr>
        <p:blipFill>
          <a:blip r:embed="rId2"/>
          <a:stretch>
            <a:fillRect/>
          </a:stretch>
        </p:blipFill>
        <p:spPr>
          <a:xfrm>
            <a:off x="0" y="0"/>
            <a:ext cx="12192000" cy="6858000"/>
          </a:xfrm>
          <a:prstGeom prst="rect">
            <a:avLst/>
          </a:prstGeom>
        </p:spPr>
      </p:pic>
      <p:sp>
        <p:nvSpPr>
          <p:cNvPr id="132" name="Rectangle 131">
            <a:extLst>
              <a:ext uri="{FF2B5EF4-FFF2-40B4-BE49-F238E27FC236}">
                <a16:creationId xmlns:a16="http://schemas.microsoft.com/office/drawing/2014/main" id="{CF6B4B21-DA75-44A7-BB7F-5C60D7F0A449}"/>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778CC788-77C6-FD0C-EDC7-6E99530CD4E7}"/>
              </a:ext>
            </a:extLst>
          </p:cNvPr>
          <p:cNvSpPr txBox="1"/>
          <p:nvPr/>
        </p:nvSpPr>
        <p:spPr>
          <a:xfrm>
            <a:off x="1006475" y="927168"/>
            <a:ext cx="8378825"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Đường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thang</a:t>
            </a:r>
          </a:p>
        </p:txBody>
      </p:sp>
      <p:grpSp>
        <p:nvGrpSpPr>
          <p:cNvPr id="139" name="Group 138">
            <a:extLst>
              <a:ext uri="{FF2B5EF4-FFF2-40B4-BE49-F238E27FC236}">
                <a16:creationId xmlns:a16="http://schemas.microsoft.com/office/drawing/2014/main" id="{26F8CC0A-CD7C-74D8-75C8-6CB7F9B6004B}"/>
              </a:ext>
            </a:extLst>
          </p:cNvPr>
          <p:cNvGrpSpPr/>
          <p:nvPr/>
        </p:nvGrpSpPr>
        <p:grpSpPr>
          <a:xfrm>
            <a:off x="3654428" y="1573499"/>
            <a:ext cx="5987109" cy="3253995"/>
            <a:chOff x="5834062" y="781705"/>
            <a:chExt cx="5143500" cy="2484353"/>
          </a:xfrm>
        </p:grpSpPr>
        <p:cxnSp>
          <p:nvCxnSpPr>
            <p:cNvPr id="128" name="Straight Connector 127">
              <a:extLst>
                <a:ext uri="{FF2B5EF4-FFF2-40B4-BE49-F238E27FC236}">
                  <a16:creationId xmlns:a16="http://schemas.microsoft.com/office/drawing/2014/main" id="{6987BED0-E725-4CEB-3E19-DB7900AF639C}"/>
                </a:ext>
              </a:extLst>
            </p:cNvPr>
            <p:cNvCxnSpPr/>
            <p:nvPr/>
          </p:nvCxnSpPr>
          <p:spPr>
            <a:xfrm>
              <a:off x="6838950" y="1304925"/>
              <a:ext cx="2333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A2BE61E-8FDF-479C-53FF-6AA91A562796}"/>
                </a:ext>
              </a:extLst>
            </p:cNvPr>
            <p:cNvCxnSpPr>
              <a:cxnSpLocks/>
            </p:cNvCxnSpPr>
            <p:nvPr/>
          </p:nvCxnSpPr>
          <p:spPr>
            <a:xfrm flipV="1">
              <a:off x="6057900" y="1304925"/>
              <a:ext cx="781050" cy="14668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0A78222-100E-894E-9B04-771F49A44B2A}"/>
                </a:ext>
              </a:extLst>
            </p:cNvPr>
            <p:cNvCxnSpPr>
              <a:cxnSpLocks/>
            </p:cNvCxnSpPr>
            <p:nvPr/>
          </p:nvCxnSpPr>
          <p:spPr>
            <a:xfrm flipH="1" flipV="1">
              <a:off x="9172575" y="1304925"/>
              <a:ext cx="1581150" cy="14668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F532A7D-4D80-A26F-67C9-E2477FED5E38}"/>
                </a:ext>
              </a:extLst>
            </p:cNvPr>
            <p:cNvCxnSpPr>
              <a:cxnSpLocks/>
            </p:cNvCxnSpPr>
            <p:nvPr/>
          </p:nvCxnSpPr>
          <p:spPr>
            <a:xfrm flipH="1">
              <a:off x="6057900" y="2771775"/>
              <a:ext cx="46958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29552251-DDE6-526A-E54C-374BDCCB5155}"/>
                </a:ext>
              </a:extLst>
            </p:cNvPr>
            <p:cNvSpPr txBox="1"/>
            <p:nvPr/>
          </p:nvSpPr>
          <p:spPr>
            <a:xfrm>
              <a:off x="6667500" y="856888"/>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136" name="TextBox 135">
              <a:extLst>
                <a:ext uri="{FF2B5EF4-FFF2-40B4-BE49-F238E27FC236}">
                  <a16:creationId xmlns:a16="http://schemas.microsoft.com/office/drawing/2014/main" id="{7034D3ED-9DAD-C865-9236-057B311E8BF6}"/>
                </a:ext>
              </a:extLst>
            </p:cNvPr>
            <p:cNvSpPr txBox="1"/>
            <p:nvPr/>
          </p:nvSpPr>
          <p:spPr>
            <a:xfrm>
              <a:off x="10529887" y="2742838"/>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137" name="TextBox 136">
              <a:extLst>
                <a:ext uri="{FF2B5EF4-FFF2-40B4-BE49-F238E27FC236}">
                  <a16:creationId xmlns:a16="http://schemas.microsoft.com/office/drawing/2014/main" id="{9BC16EFD-5755-7FB2-EF7F-73AE6DBFC4CA}"/>
                </a:ext>
              </a:extLst>
            </p:cNvPr>
            <p:cNvSpPr txBox="1"/>
            <p:nvPr/>
          </p:nvSpPr>
          <p:spPr>
            <a:xfrm>
              <a:off x="5834062" y="2738730"/>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D</a:t>
              </a:r>
            </a:p>
          </p:txBody>
        </p:sp>
        <p:sp>
          <p:nvSpPr>
            <p:cNvPr id="138" name="TextBox 137">
              <a:extLst>
                <a:ext uri="{FF2B5EF4-FFF2-40B4-BE49-F238E27FC236}">
                  <a16:creationId xmlns:a16="http://schemas.microsoft.com/office/drawing/2014/main" id="{D75122B0-C5A9-1A5B-825C-C3FF67CB54BE}"/>
                </a:ext>
              </a:extLst>
            </p:cNvPr>
            <p:cNvSpPr txBox="1"/>
            <p:nvPr/>
          </p:nvSpPr>
          <p:spPr>
            <a:xfrm>
              <a:off x="8948737" y="781705"/>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grpSp>
      <p:cxnSp>
        <p:nvCxnSpPr>
          <p:cNvPr id="140" name="Straight Connector 139">
            <a:extLst>
              <a:ext uri="{FF2B5EF4-FFF2-40B4-BE49-F238E27FC236}">
                <a16:creationId xmlns:a16="http://schemas.microsoft.com/office/drawing/2014/main" id="{E721C337-7ECA-43C4-765C-E4668F5CABE0}"/>
              </a:ext>
            </a:extLst>
          </p:cNvPr>
          <p:cNvCxnSpPr>
            <a:cxnSpLocks/>
          </p:cNvCxnSpPr>
          <p:nvPr/>
        </p:nvCxnSpPr>
        <p:spPr>
          <a:xfrm flipH="1">
            <a:off x="4824132" y="2275288"/>
            <a:ext cx="25307" cy="19047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F1EAFC66-3A93-622A-60C4-77A06A03DF57}"/>
              </a:ext>
            </a:extLst>
          </p:cNvPr>
          <p:cNvSpPr txBox="1"/>
          <p:nvPr/>
        </p:nvSpPr>
        <p:spPr>
          <a:xfrm>
            <a:off x="4697987" y="4174032"/>
            <a:ext cx="447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H</a:t>
            </a:r>
          </a:p>
        </p:txBody>
      </p:sp>
      <p:pic>
        <p:nvPicPr>
          <p:cNvPr id="143" name="Picture 142">
            <a:extLst>
              <a:ext uri="{FF2B5EF4-FFF2-40B4-BE49-F238E27FC236}">
                <a16:creationId xmlns:a16="http://schemas.microsoft.com/office/drawing/2014/main" id="{3A390CE6-E772-389D-7D3A-4F4C7C684537}"/>
              </a:ext>
            </a:extLst>
          </p:cNvPr>
          <p:cNvPicPr>
            <a:picLocks noChangeAspect="1"/>
          </p:cNvPicPr>
          <p:nvPr/>
        </p:nvPicPr>
        <p:blipFill>
          <a:blip r:embed="rId3"/>
          <a:stretch>
            <a:fillRect/>
          </a:stretch>
        </p:blipFill>
        <p:spPr>
          <a:xfrm>
            <a:off x="4797980" y="2684161"/>
            <a:ext cx="931328" cy="1543068"/>
          </a:xfrm>
          <a:prstGeom prst="rect">
            <a:avLst/>
          </a:prstGeom>
        </p:spPr>
      </p:pic>
    </p:spTree>
    <p:extLst>
      <p:ext uri="{BB962C8B-B14F-4D97-AF65-F5344CB8AC3E}">
        <p14:creationId xmlns:p14="http://schemas.microsoft.com/office/powerpoint/2010/main" val="2391190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down)">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wipe(down)">
                                      <p:cBhvr>
                                        <p:cTn id="12" dur="500"/>
                                        <p:tgtEl>
                                          <p:spTgt spid="1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wipe(left)">
                                      <p:cBhvr>
                                        <p:cTn id="17" dur="5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2"/>
                                        </p:tgtEl>
                                        <p:attrNameLst>
                                          <p:attrName>style.visibility</p:attrName>
                                        </p:attrNameLst>
                                      </p:cBhvr>
                                      <p:to>
                                        <p:strVal val="visible"/>
                                      </p:to>
                                    </p:set>
                                    <p:animEffect transition="in" filter="fade">
                                      <p:cBhvr>
                                        <p:cTn id="22" dur="500"/>
                                        <p:tgtEl>
                                          <p:spTgt spid="1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3"/>
                                        </p:tgtEl>
                                        <p:attrNameLst>
                                          <p:attrName>style.visibility</p:attrName>
                                        </p:attrNameLst>
                                      </p:cBhvr>
                                      <p:to>
                                        <p:strVal val="visible"/>
                                      </p:to>
                                    </p:set>
                                    <p:animEffect transition="in" filter="wipe(down)">
                                      <p:cBhvr>
                                        <p:cTn id="2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B41B0D-3FA3-CA56-07AE-CB8256D2B9C6}"/>
              </a:ext>
            </a:extLst>
          </p:cNvPr>
          <p:cNvPicPr>
            <a:picLocks noChangeAspect="1"/>
          </p:cNvPicPr>
          <p:nvPr/>
        </p:nvPicPr>
        <p:blipFill>
          <a:blip r:embed="rId7"/>
          <a:stretch>
            <a:fillRect/>
          </a:stretch>
        </p:blipFill>
        <p:spPr>
          <a:xfrm>
            <a:off x="3019514" y="2315997"/>
            <a:ext cx="6724471" cy="2359356"/>
          </a:xfrm>
          <a:prstGeom prst="rect">
            <a:avLst/>
          </a:prstGeom>
        </p:spPr>
      </p:pic>
    </p:spTree>
    <p:extLst>
      <p:ext uri="{BB962C8B-B14F-4D97-AF65-F5344CB8AC3E}">
        <p14:creationId xmlns:p14="http://schemas.microsoft.com/office/powerpoint/2010/main" val="41936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621631"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6991FE1-8F91-4D0D-8BEF-B62EC0E1EFB0}"/>
              </a:ext>
            </a:extLst>
          </p:cNvPr>
          <p:cNvSpPr txBox="1"/>
          <p:nvPr/>
        </p:nvSpPr>
        <p:spPr>
          <a:xfrm>
            <a:off x="621630" y="403948"/>
            <a:ext cx="11265569" cy="646331"/>
          </a:xfrm>
          <a:prstGeom prst="rect">
            <a:avLst/>
          </a:prstGeom>
          <a:noFill/>
        </p:spPr>
        <p:txBody>
          <a:bodyPr wrap="square" rtlCol="0">
            <a:spAutoFit/>
          </a:bodyPr>
          <a:lstStyle/>
          <a:p>
            <a:pPr algn="just"/>
            <a:r>
              <a:rPr lang="en-US" sz="3600" b="1" dirty="0">
                <a:solidFill>
                  <a:srgbClr val="E53333"/>
                </a:solidFill>
                <a:latin typeface="Cambria" panose="02040503050406030204" pitchFamily="18" charset="0"/>
                <a:ea typeface="Cambria" panose="02040503050406030204" pitchFamily="18" charset="0"/>
              </a:rPr>
              <a:t>1.</a:t>
            </a:r>
            <a:r>
              <a:rPr lang="vi-VN" sz="3600" b="1" dirty="0">
                <a:solidFill>
                  <a:srgbClr val="E53333"/>
                </a:solidFill>
                <a:latin typeface="Cambria" panose="02040503050406030204" pitchFamily="18" charset="0"/>
                <a:ea typeface="Cambria" panose="02040503050406030204" pitchFamily="18" charset="0"/>
              </a:rPr>
              <a:t>Trong các hình dưới đây, hình nào là hình thang?</a:t>
            </a:r>
            <a:endParaRPr lang="en-US" sz="36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691A9B1-CA6B-CD59-D47A-83BACB6958D8}"/>
              </a:ext>
            </a:extLst>
          </p:cNvPr>
          <p:cNvPicPr>
            <a:picLocks noChangeAspect="1"/>
          </p:cNvPicPr>
          <p:nvPr/>
        </p:nvPicPr>
        <p:blipFill>
          <a:blip r:embed="rId4"/>
          <a:stretch>
            <a:fillRect/>
          </a:stretch>
        </p:blipFill>
        <p:spPr>
          <a:xfrm>
            <a:off x="928687" y="1804987"/>
            <a:ext cx="10125075" cy="3248025"/>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AC4581C-46AB-5C24-4B1C-35E7CE5A5511}"/>
              </a:ext>
            </a:extLst>
          </p:cNvPr>
          <p:cNvPicPr>
            <a:picLocks noChangeAspect="1"/>
          </p:cNvPicPr>
          <p:nvPr/>
        </p:nvPicPr>
        <p:blipFill>
          <a:blip r:embed="rId5"/>
          <a:stretch>
            <a:fillRect/>
          </a:stretch>
        </p:blipFill>
        <p:spPr>
          <a:xfrm>
            <a:off x="3074763" y="1238249"/>
            <a:ext cx="1631225" cy="1381125"/>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7EAA54CE-3FC1-8736-80A5-6185C44AAC93}"/>
              </a:ext>
            </a:extLst>
          </p:cNvPr>
          <p:cNvPicPr>
            <a:picLocks noChangeAspect="1"/>
          </p:cNvPicPr>
          <p:nvPr/>
        </p:nvPicPr>
        <p:blipFill>
          <a:blip r:embed="rId5"/>
          <a:stretch>
            <a:fillRect/>
          </a:stretch>
        </p:blipFill>
        <p:spPr>
          <a:xfrm>
            <a:off x="10085163" y="1238249"/>
            <a:ext cx="1631225" cy="138112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0C0C6837-E7F0-B934-003D-E7E13D9C73C8}"/>
              </a:ext>
            </a:extLst>
          </p:cNvPr>
          <p:cNvPicPr>
            <a:picLocks noChangeAspect="1"/>
          </p:cNvPicPr>
          <p:nvPr/>
        </p:nvPicPr>
        <p:blipFill>
          <a:blip r:embed="rId5"/>
          <a:stretch>
            <a:fillRect/>
          </a:stretch>
        </p:blipFill>
        <p:spPr>
          <a:xfrm>
            <a:off x="4332063" y="2743199"/>
            <a:ext cx="1631225" cy="1381125"/>
          </a:xfrm>
          <a:prstGeom prst="rect">
            <a:avLst/>
          </a:prstGeom>
        </p:spPr>
      </p:pic>
    </p:spTree>
    <p:extLst>
      <p:ext uri="{BB962C8B-B14F-4D97-AF65-F5344CB8AC3E}">
        <p14:creationId xmlns:p14="http://schemas.microsoft.com/office/powerpoint/2010/main" val="18183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Ting WAV.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3" name="Ting WAV.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3"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621631"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Oval 1">
            <a:extLst>
              <a:ext uri="{FF2B5EF4-FFF2-40B4-BE49-F238E27FC236}">
                <a16:creationId xmlns:a16="http://schemas.microsoft.com/office/drawing/2014/main" id="{EC6FE1CE-3CAB-6FA0-82D7-B4A2290CB881}"/>
              </a:ext>
            </a:extLst>
          </p:cNvPr>
          <p:cNvSpPr/>
          <p:nvPr/>
        </p:nvSpPr>
        <p:spPr>
          <a:xfrm>
            <a:off x="726098" y="721572"/>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p>
        </p:txBody>
      </p:sp>
      <p:sp>
        <p:nvSpPr>
          <p:cNvPr id="4" name="TextBox 3">
            <a:extLst>
              <a:ext uri="{FF2B5EF4-FFF2-40B4-BE49-F238E27FC236}">
                <a16:creationId xmlns:a16="http://schemas.microsoft.com/office/drawing/2014/main" id="{D2A532EF-C9E5-CF55-9110-A003E3524A54}"/>
              </a:ext>
            </a:extLst>
          </p:cNvPr>
          <p:cNvSpPr txBox="1"/>
          <p:nvPr/>
        </p:nvSpPr>
        <p:spPr>
          <a:xfrm>
            <a:off x="1306468" y="721572"/>
            <a:ext cx="10790282" cy="954107"/>
          </a:xfrm>
          <a:prstGeom prst="rect">
            <a:avLst/>
          </a:prstGeom>
          <a:noFill/>
        </p:spPr>
        <p:txBody>
          <a:bodyPr wrap="square" rtlCol="0">
            <a:spAutoFit/>
          </a:bodyPr>
          <a:lstStyle/>
          <a:p>
            <a:pPr lvl="0" algn="just">
              <a:defRPr/>
            </a:pPr>
            <a:r>
              <a:rPr lang="vi-VN" sz="2800" b="1" dirty="0">
                <a:solidFill>
                  <a:prstClr val="black"/>
                </a:solidFill>
                <a:latin typeface="Arial"/>
              </a:rPr>
              <a:t>Dưới đây là một số hình ảnh thực tế có dạng hình thang. Em hãy tìm thêm một số hình ảnh thực tế có dạng hình thang.</a:t>
            </a:r>
            <a:endParaRPr kumimoji="0" lang="en-US" sz="2800" b="1" i="0" u="none" strike="noStrike" kern="1200" cap="none" spc="0" normalizeH="0" baseline="0" noProof="0" dirty="0">
              <a:ln>
                <a:noFill/>
              </a:ln>
              <a:solidFill>
                <a:prstClr val="black"/>
              </a:solidFill>
              <a:effectLst/>
              <a:uLnTx/>
              <a:uFillTx/>
              <a:latin typeface="Arial"/>
            </a:endParaRPr>
          </a:p>
        </p:txBody>
      </p:sp>
      <p:pic>
        <p:nvPicPr>
          <p:cNvPr id="9" name="Picture 8">
            <a:extLst>
              <a:ext uri="{FF2B5EF4-FFF2-40B4-BE49-F238E27FC236}">
                <a16:creationId xmlns:a16="http://schemas.microsoft.com/office/drawing/2014/main" id="{C7E5B3EE-05A2-3C55-F63E-5DAB1674A9C5}"/>
              </a:ext>
            </a:extLst>
          </p:cNvPr>
          <p:cNvPicPr>
            <a:picLocks noChangeAspect="1"/>
          </p:cNvPicPr>
          <p:nvPr/>
        </p:nvPicPr>
        <p:blipFill>
          <a:blip r:embed="rId3"/>
          <a:stretch>
            <a:fillRect/>
          </a:stretch>
        </p:blipFill>
        <p:spPr>
          <a:xfrm>
            <a:off x="987708" y="2336308"/>
            <a:ext cx="10474638" cy="3165101"/>
          </a:xfrm>
          <a:prstGeom prst="rect">
            <a:avLst/>
          </a:prstGeom>
        </p:spPr>
      </p:pic>
    </p:spTree>
    <p:extLst>
      <p:ext uri="{BB962C8B-B14F-4D97-AF65-F5344CB8AC3E}">
        <p14:creationId xmlns:p14="http://schemas.microsoft.com/office/powerpoint/2010/main" val="261188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CF500-BB7E-EC07-29FD-26198E5429F2}"/>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329C574D-BB8F-9D06-E891-6ABE8E32AEA0}"/>
              </a:ext>
            </a:extLst>
          </p:cNvPr>
          <p:cNvSpPr/>
          <p:nvPr/>
        </p:nvSpPr>
        <p:spPr>
          <a:xfrm>
            <a:off x="621631"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862F5CF-70DC-B67A-7130-F10E93D78B6D}"/>
              </a:ext>
            </a:extLst>
          </p:cNvPr>
          <p:cNvSpPr txBox="1"/>
          <p:nvPr/>
        </p:nvSpPr>
        <p:spPr>
          <a:xfrm>
            <a:off x="3380949" y="702047"/>
            <a:ext cx="5430101" cy="584775"/>
          </a:xfrm>
          <a:prstGeom prst="rect">
            <a:avLst/>
          </a:prstGeom>
          <a:noFill/>
        </p:spPr>
        <p:txBody>
          <a:bodyPr wrap="square" rtlCol="0">
            <a:spAutoFit/>
          </a:bodyPr>
          <a:lstStyle/>
          <a:p>
            <a:pPr lvl="0" algn="ctr">
              <a:defRPr/>
            </a:pPr>
            <a:r>
              <a:rPr lang="en-US" sz="3200" b="1">
                <a:solidFill>
                  <a:srgbClr val="FF0000"/>
                </a:solidFill>
                <a:latin typeface="Arial"/>
              </a:rPr>
              <a:t>TRÒ CHƠI: TIẾP SỨC</a:t>
            </a:r>
            <a:endParaRPr kumimoji="0" lang="en-US" sz="3200" b="1" i="0" u="none" strike="noStrike" kern="1200" cap="none" spc="0" normalizeH="0" baseline="0" noProof="0" dirty="0">
              <a:ln>
                <a:noFill/>
              </a:ln>
              <a:solidFill>
                <a:srgbClr val="FF0000"/>
              </a:solidFill>
              <a:effectLst/>
              <a:uLnTx/>
              <a:uFillTx/>
              <a:latin typeface="Arial"/>
            </a:endParaRPr>
          </a:p>
        </p:txBody>
      </p:sp>
      <p:sp>
        <p:nvSpPr>
          <p:cNvPr id="3" name="TextBox 2">
            <a:extLst>
              <a:ext uri="{FF2B5EF4-FFF2-40B4-BE49-F238E27FC236}">
                <a16:creationId xmlns:a16="http://schemas.microsoft.com/office/drawing/2014/main" id="{C94E6411-E64E-0A6A-924A-C6FD316E700F}"/>
              </a:ext>
            </a:extLst>
          </p:cNvPr>
          <p:cNvSpPr txBox="1"/>
          <p:nvPr/>
        </p:nvSpPr>
        <p:spPr>
          <a:xfrm>
            <a:off x="887507" y="1375954"/>
            <a:ext cx="10803886" cy="1815882"/>
          </a:xfrm>
          <a:prstGeom prst="rect">
            <a:avLst/>
          </a:prstGeom>
          <a:noFill/>
        </p:spPr>
        <p:txBody>
          <a:bodyPr wrap="square" rtlCol="0">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Luật chơi: Mỗi đội cử 3 bạn xếp thành 3 hàng. Khi có hiệu lệnh, bạn đầu tiên chạy lên thực hiện nhiệm vụ rồi về chạm tay bạn tiếp theo. Làm sai phải quay lại làm đúng. Đội hoàn thành đúng và nhanh nhất sẽ thắng.</a:t>
            </a:r>
          </a:p>
        </p:txBody>
      </p:sp>
      <p:pic>
        <p:nvPicPr>
          <p:cNvPr id="5" name="Picture 4">
            <a:extLst>
              <a:ext uri="{FF2B5EF4-FFF2-40B4-BE49-F238E27FC236}">
                <a16:creationId xmlns:a16="http://schemas.microsoft.com/office/drawing/2014/main" id="{064BA39B-11F3-8152-D15C-90CBFB378EE1}"/>
              </a:ext>
            </a:extLst>
          </p:cNvPr>
          <p:cNvPicPr>
            <a:picLocks noChangeAspect="1"/>
          </p:cNvPicPr>
          <p:nvPr/>
        </p:nvPicPr>
        <p:blipFill>
          <a:blip r:embed="rId3"/>
          <a:stretch>
            <a:fillRect/>
          </a:stretch>
        </p:blipFill>
        <p:spPr>
          <a:xfrm>
            <a:off x="887507" y="3617830"/>
            <a:ext cx="2595282" cy="2595282"/>
          </a:xfrm>
          <a:prstGeom prst="rect">
            <a:avLst/>
          </a:prstGeom>
        </p:spPr>
      </p:pic>
      <p:pic>
        <p:nvPicPr>
          <p:cNvPr id="6" name="Picture 5">
            <a:extLst>
              <a:ext uri="{FF2B5EF4-FFF2-40B4-BE49-F238E27FC236}">
                <a16:creationId xmlns:a16="http://schemas.microsoft.com/office/drawing/2014/main" id="{B650D6A2-43C2-9090-C528-753564E16FAB}"/>
              </a:ext>
            </a:extLst>
          </p:cNvPr>
          <p:cNvPicPr>
            <a:picLocks noChangeAspect="1"/>
          </p:cNvPicPr>
          <p:nvPr/>
        </p:nvPicPr>
        <p:blipFill>
          <a:blip r:embed="rId4"/>
          <a:stretch>
            <a:fillRect/>
          </a:stretch>
        </p:blipFill>
        <p:spPr>
          <a:xfrm>
            <a:off x="9332259" y="3732955"/>
            <a:ext cx="2480157" cy="2480157"/>
          </a:xfrm>
          <a:prstGeom prst="rect">
            <a:avLst/>
          </a:prstGeom>
        </p:spPr>
      </p:pic>
    </p:spTree>
    <p:extLst>
      <p:ext uri="{BB962C8B-B14F-4D97-AF65-F5344CB8AC3E}">
        <p14:creationId xmlns:p14="http://schemas.microsoft.com/office/powerpoint/2010/main" val="304195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A46D55-912F-B0B5-77C4-80411E0E6E9D}"/>
              </a:ext>
            </a:extLst>
          </p:cNvPr>
          <p:cNvPicPr>
            <a:picLocks noChangeAspect="1"/>
          </p:cNvPicPr>
          <p:nvPr/>
        </p:nvPicPr>
        <p:blipFill>
          <a:blip r:embed="rId2"/>
          <a:stretch>
            <a:fillRect/>
          </a:stretch>
        </p:blipFill>
        <p:spPr>
          <a:xfrm>
            <a:off x="333935" y="496140"/>
            <a:ext cx="11524130" cy="5865719"/>
          </a:xfrm>
          <a:prstGeom prst="rect">
            <a:avLst/>
          </a:prstGeom>
        </p:spPr>
      </p:pic>
    </p:spTree>
    <p:extLst>
      <p:ext uri="{BB962C8B-B14F-4D97-AF65-F5344CB8AC3E}">
        <p14:creationId xmlns:p14="http://schemas.microsoft.com/office/powerpoint/2010/main" val="292816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476034" y="196103"/>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150" name="Picture 6" descr="Thang nhom chu A 5 bac Kenfon KF-D05">
            <a:extLst>
              <a:ext uri="{FF2B5EF4-FFF2-40B4-BE49-F238E27FC236}">
                <a16:creationId xmlns:a16="http://schemas.microsoft.com/office/drawing/2014/main" id="{9D7AE9E0-8B90-A387-D9FA-AE7D9F9F8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85" y="887506"/>
            <a:ext cx="3714750" cy="49783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B480E50-9393-27F9-1547-AD8AD581E8C8}"/>
              </a:ext>
            </a:extLst>
          </p:cNvPr>
          <p:cNvPicPr>
            <a:picLocks noChangeAspect="1"/>
          </p:cNvPicPr>
          <p:nvPr/>
        </p:nvPicPr>
        <p:blipFill>
          <a:blip r:embed="rId4"/>
          <a:stretch>
            <a:fillRect/>
          </a:stretch>
        </p:blipFill>
        <p:spPr>
          <a:xfrm>
            <a:off x="3544533" y="1570762"/>
            <a:ext cx="4590938" cy="3566014"/>
          </a:xfrm>
          <a:prstGeom prst="rect">
            <a:avLst/>
          </a:prstGeom>
        </p:spPr>
      </p:pic>
      <p:pic>
        <p:nvPicPr>
          <p:cNvPr id="1032" name="Picture 8" descr="Hơn 1.000 Bắp Rang Bơ Hình Minh Họa ảnh, hình chụp &amp; hình ảnh trả phí bản  quyền một lần sẵn có - iStock">
            <a:extLst>
              <a:ext uri="{FF2B5EF4-FFF2-40B4-BE49-F238E27FC236}">
                <a16:creationId xmlns:a16="http://schemas.microsoft.com/office/drawing/2014/main" id="{96F23A56-08C7-C5E3-BEA0-968392EE2C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096" y="1608650"/>
            <a:ext cx="3989913" cy="36785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Thang nhom chu A 5 bac Kenfon KF-D05">
            <a:extLst>
              <a:ext uri="{FF2B5EF4-FFF2-40B4-BE49-F238E27FC236}">
                <a16:creationId xmlns:a16="http://schemas.microsoft.com/office/drawing/2014/main" id="{EC69D420-9847-58E9-9D6F-F96FCEB75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85" y="896954"/>
            <a:ext cx="3714750" cy="497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9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down)">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3676" y="2842946"/>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8BAF4D0-FB24-E77A-A6D6-7E0B7A94DAA2}"/>
              </a:ext>
            </a:extLst>
          </p:cNvPr>
          <p:cNvPicPr>
            <a:picLocks noChangeAspect="1"/>
          </p:cNvPicPr>
          <p:nvPr/>
        </p:nvPicPr>
        <p:blipFill>
          <a:blip r:embed="rId7"/>
          <a:stretch>
            <a:fillRect/>
          </a:stretch>
        </p:blipFill>
        <p:spPr>
          <a:xfrm>
            <a:off x="2650294" y="2251216"/>
            <a:ext cx="7443861" cy="2603218"/>
          </a:xfrm>
          <a:prstGeom prst="rect">
            <a:avLst/>
          </a:prstGeom>
        </p:spPr>
      </p:pic>
    </p:spTree>
    <p:extLst>
      <p:ext uri="{BB962C8B-B14F-4D97-AF65-F5344CB8AC3E}">
        <p14:creationId xmlns:p14="http://schemas.microsoft.com/office/powerpoint/2010/main" val="8261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ong chóng">
            <a:hlinkClick r:id="" action="ppaction://media"/>
            <a:extLst>
              <a:ext uri="{FF2B5EF4-FFF2-40B4-BE49-F238E27FC236}">
                <a16:creationId xmlns:a16="http://schemas.microsoft.com/office/drawing/2014/main" id="{FEE2FF49-A7B4-134A-3FEB-6325589326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3414" y="0"/>
            <a:ext cx="15504458" cy="6858000"/>
          </a:xfrm>
          <a:prstGeom prst="rect">
            <a:avLst/>
          </a:prstGeom>
        </p:spPr>
      </p:pic>
    </p:spTree>
    <p:extLst>
      <p:ext uri="{BB962C8B-B14F-4D97-AF65-F5344CB8AC3E}">
        <p14:creationId xmlns:p14="http://schemas.microsoft.com/office/powerpoint/2010/main" val="40725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621631"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Oval 1">
            <a:extLst>
              <a:ext uri="{FF2B5EF4-FFF2-40B4-BE49-F238E27FC236}">
                <a16:creationId xmlns:a16="http://schemas.microsoft.com/office/drawing/2014/main" id="{EC6FE1CE-3CAB-6FA0-82D7-B4A2290CB881}"/>
              </a:ext>
            </a:extLst>
          </p:cNvPr>
          <p:cNvSpPr/>
          <p:nvPr/>
        </p:nvSpPr>
        <p:spPr>
          <a:xfrm>
            <a:off x="726098"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3</a:t>
            </a:r>
          </a:p>
        </p:txBody>
      </p:sp>
      <p:sp>
        <p:nvSpPr>
          <p:cNvPr id="4" name="TextBox 3">
            <a:extLst>
              <a:ext uri="{FF2B5EF4-FFF2-40B4-BE49-F238E27FC236}">
                <a16:creationId xmlns:a16="http://schemas.microsoft.com/office/drawing/2014/main" id="{D2A532EF-C9E5-CF55-9110-A003E3524A54}"/>
              </a:ext>
            </a:extLst>
          </p:cNvPr>
          <p:cNvSpPr txBox="1"/>
          <p:nvPr/>
        </p:nvSpPr>
        <p:spPr>
          <a:xfrm>
            <a:off x="1306468" y="429560"/>
            <a:ext cx="10790282" cy="584775"/>
          </a:xfrm>
          <a:prstGeom prst="rect">
            <a:avLst/>
          </a:prstGeom>
          <a:noFill/>
        </p:spPr>
        <p:txBody>
          <a:bodyPr wrap="square" rtlCol="0">
            <a:spAutoFit/>
          </a:bodyPr>
          <a:lstStyle/>
          <a:p>
            <a:pPr lvl="0" algn="just">
              <a:defRPr/>
            </a:pPr>
            <a:r>
              <a:rPr lang="vi-VN" sz="3200" b="1" dirty="0">
                <a:solidFill>
                  <a:prstClr val="black"/>
                </a:solidFill>
                <a:latin typeface="Arial"/>
              </a:rPr>
              <a:t>a) Hình thang vuông</a:t>
            </a:r>
            <a:endParaRPr kumimoji="0" lang="en-US" sz="3200" b="1"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DF9F1323-DDB2-FD46-A1C8-9FC2B5EB06E3}"/>
              </a:ext>
            </a:extLst>
          </p:cNvPr>
          <p:cNvPicPr>
            <a:picLocks noChangeAspect="1"/>
          </p:cNvPicPr>
          <p:nvPr/>
        </p:nvPicPr>
        <p:blipFill>
          <a:blip r:embed="rId3"/>
          <a:stretch>
            <a:fillRect/>
          </a:stretch>
        </p:blipFill>
        <p:spPr>
          <a:xfrm>
            <a:off x="726098" y="1638300"/>
            <a:ext cx="5469573" cy="3724275"/>
          </a:xfrm>
          <a:prstGeom prst="rect">
            <a:avLst/>
          </a:prstGeom>
        </p:spPr>
      </p:pic>
      <p:pic>
        <p:nvPicPr>
          <p:cNvPr id="7" name="Picture 6">
            <a:extLst>
              <a:ext uri="{FF2B5EF4-FFF2-40B4-BE49-F238E27FC236}">
                <a16:creationId xmlns:a16="http://schemas.microsoft.com/office/drawing/2014/main" id="{6FE05859-B36D-BD8C-2ECC-ACD9E7DCDCE3}"/>
              </a:ext>
            </a:extLst>
          </p:cNvPr>
          <p:cNvPicPr>
            <a:picLocks noChangeAspect="1"/>
          </p:cNvPicPr>
          <p:nvPr/>
        </p:nvPicPr>
        <p:blipFill>
          <a:blip r:embed="rId4"/>
          <a:stretch>
            <a:fillRect/>
          </a:stretch>
        </p:blipFill>
        <p:spPr>
          <a:xfrm>
            <a:off x="7099608" y="1015050"/>
            <a:ext cx="3895351" cy="2708688"/>
          </a:xfrm>
          <a:prstGeom prst="rect">
            <a:avLst/>
          </a:prstGeom>
        </p:spPr>
      </p:pic>
      <p:sp>
        <p:nvSpPr>
          <p:cNvPr id="8" name="TextBox 7">
            <a:extLst>
              <a:ext uri="{FF2B5EF4-FFF2-40B4-BE49-F238E27FC236}">
                <a16:creationId xmlns:a16="http://schemas.microsoft.com/office/drawing/2014/main" id="{C9758E34-70AD-B4D0-9081-23B538038EA9}"/>
              </a:ext>
            </a:extLst>
          </p:cNvPr>
          <p:cNvSpPr txBox="1"/>
          <p:nvPr/>
        </p:nvSpPr>
        <p:spPr>
          <a:xfrm>
            <a:off x="7099608" y="3931502"/>
            <a:ext cx="429577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thang </a:t>
            </a:r>
            <a:r>
              <a:rPr lang="en-US" sz="2800" b="1" dirty="0" err="1">
                <a:latin typeface="Cambria" panose="02040503050406030204" pitchFamily="18" charset="0"/>
                <a:ea typeface="Cambria" panose="02040503050406030204" pitchFamily="18" charset="0"/>
              </a:rPr>
              <a:t>vuông</a:t>
            </a:r>
            <a:r>
              <a:rPr lang="en-US" sz="2800" b="1" dirty="0">
                <a:latin typeface="Cambria" panose="02040503050406030204" pitchFamily="18" charset="0"/>
                <a:ea typeface="Cambria" panose="02040503050406030204" pitchFamily="18" charset="0"/>
              </a:rPr>
              <a:t> ABCD</a:t>
            </a:r>
          </a:p>
        </p:txBody>
      </p:sp>
      <p:sp>
        <p:nvSpPr>
          <p:cNvPr id="10" name="Rectangle: Rounded Corners 9">
            <a:extLst>
              <a:ext uri="{FF2B5EF4-FFF2-40B4-BE49-F238E27FC236}">
                <a16:creationId xmlns:a16="http://schemas.microsoft.com/office/drawing/2014/main" id="{A88553B4-37C1-08DE-A0FC-B6814DA982C0}"/>
              </a:ext>
            </a:extLst>
          </p:cNvPr>
          <p:cNvSpPr/>
          <p:nvPr/>
        </p:nvSpPr>
        <p:spPr>
          <a:xfrm>
            <a:off x="5457825" y="4690602"/>
            <a:ext cx="6210300" cy="1114425"/>
          </a:xfrm>
          <a:prstGeom prst="roundRect">
            <a:avLst/>
          </a:prstGeom>
          <a:solidFill>
            <a:srgbClr val="90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Hình</a:t>
            </a:r>
            <a:r>
              <a:rPr lang="en-US" sz="2800" dirty="0">
                <a:solidFill>
                  <a:schemeClr val="tx1"/>
                </a:solidFill>
                <a:latin typeface="Cambria" panose="02040503050406030204" pitchFamily="18" charset="0"/>
                <a:ea typeface="Cambria" panose="02040503050406030204" pitchFamily="18" charset="0"/>
              </a:rPr>
              <a:t> thang </a:t>
            </a:r>
            <a:r>
              <a:rPr lang="en-US" sz="2800" dirty="0" err="1">
                <a:solidFill>
                  <a:schemeClr val="tx1"/>
                </a:solidFill>
                <a:latin typeface="Cambria" panose="02040503050406030204" pitchFamily="18" charset="0"/>
                <a:ea typeface="Cambria" panose="02040503050406030204" pitchFamily="18" charset="0"/>
              </a:rPr>
              <a:t>có</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một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cạnh</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bên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vuông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với</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hai</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đáy</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gọi</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là</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hình</a:t>
            </a:r>
            <a:r>
              <a:rPr lang="en-US" sz="2800" dirty="0">
                <a:solidFill>
                  <a:schemeClr val="tx1"/>
                </a:solidFill>
                <a:latin typeface="Cambria" panose="02040503050406030204" pitchFamily="18" charset="0"/>
                <a:ea typeface="Cambria" panose="02040503050406030204" pitchFamily="18" charset="0"/>
              </a:rPr>
              <a:t> thang </a:t>
            </a:r>
            <a:r>
              <a:rPr lang="en-US" sz="2800" dirty="0" err="1">
                <a:solidFill>
                  <a:schemeClr val="tx1"/>
                </a:solidFill>
                <a:latin typeface="Cambria" panose="02040503050406030204" pitchFamily="18" charset="0"/>
                <a:ea typeface="Cambria" panose="02040503050406030204" pitchFamily="18" charset="0"/>
              </a:rPr>
              <a:t>vuông</a:t>
            </a:r>
            <a:r>
              <a:rPr lang="en-US" sz="28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434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621631"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Oval 1">
            <a:extLst>
              <a:ext uri="{FF2B5EF4-FFF2-40B4-BE49-F238E27FC236}">
                <a16:creationId xmlns:a16="http://schemas.microsoft.com/office/drawing/2014/main" id="{EC6FE1CE-3CAB-6FA0-82D7-B4A2290CB881}"/>
              </a:ext>
            </a:extLst>
          </p:cNvPr>
          <p:cNvSpPr/>
          <p:nvPr/>
        </p:nvSpPr>
        <p:spPr>
          <a:xfrm>
            <a:off x="726098"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3</a:t>
            </a:r>
          </a:p>
        </p:txBody>
      </p:sp>
      <p:sp>
        <p:nvSpPr>
          <p:cNvPr id="4" name="TextBox 3">
            <a:extLst>
              <a:ext uri="{FF2B5EF4-FFF2-40B4-BE49-F238E27FC236}">
                <a16:creationId xmlns:a16="http://schemas.microsoft.com/office/drawing/2014/main" id="{D2A532EF-C9E5-CF55-9110-A003E3524A54}"/>
              </a:ext>
            </a:extLst>
          </p:cNvPr>
          <p:cNvSpPr txBox="1"/>
          <p:nvPr/>
        </p:nvSpPr>
        <p:spPr>
          <a:xfrm>
            <a:off x="1306468" y="429560"/>
            <a:ext cx="10790282" cy="1077218"/>
          </a:xfrm>
          <a:prstGeom prst="rect">
            <a:avLst/>
          </a:prstGeom>
          <a:noFill/>
        </p:spPr>
        <p:txBody>
          <a:bodyPr wrap="square" rtlCol="0">
            <a:spAutoFit/>
          </a:bodyPr>
          <a:lstStyle/>
          <a:p>
            <a:pPr lvl="0" algn="just">
              <a:defRPr/>
            </a:pPr>
            <a:r>
              <a:rPr lang="vi-VN" sz="3200" b="1" dirty="0">
                <a:solidFill>
                  <a:prstClr val="black"/>
                </a:solidFill>
                <a:latin typeface="Arial"/>
              </a:rPr>
              <a:t>b) Sử dụng ê ke để kiểm tra xem mỗi hình thang bên có phải là hình thang vuông hay không.</a:t>
            </a:r>
            <a:endParaRPr kumimoji="0" lang="en-US" sz="3200" b="1"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CA3B2D8B-0464-9F11-E6AA-6FEFEA90E492}"/>
              </a:ext>
            </a:extLst>
          </p:cNvPr>
          <p:cNvPicPr>
            <a:picLocks noChangeAspect="1"/>
          </p:cNvPicPr>
          <p:nvPr/>
        </p:nvPicPr>
        <p:blipFill>
          <a:blip r:embed="rId3"/>
          <a:stretch>
            <a:fillRect/>
          </a:stretch>
        </p:blipFill>
        <p:spPr>
          <a:xfrm>
            <a:off x="2278076" y="1895474"/>
            <a:ext cx="7947012" cy="3248025"/>
          </a:xfrm>
          <a:prstGeom prst="rect">
            <a:avLst/>
          </a:prstGeom>
        </p:spPr>
      </p:pic>
      <p:pic>
        <p:nvPicPr>
          <p:cNvPr id="11" name="Picture 10" descr="A red x on a black background&#10;&#10;Description automatically generated">
            <a:extLst>
              <a:ext uri="{FF2B5EF4-FFF2-40B4-BE49-F238E27FC236}">
                <a16:creationId xmlns:a16="http://schemas.microsoft.com/office/drawing/2014/main" id="{D3BD6884-73BC-5FD7-E09A-23300241A45E}"/>
              </a:ext>
            </a:extLst>
          </p:cNvPr>
          <p:cNvPicPr>
            <a:picLocks noChangeAspect="1"/>
          </p:cNvPicPr>
          <p:nvPr/>
        </p:nvPicPr>
        <p:blipFill>
          <a:blip r:embed="rId4"/>
          <a:stretch>
            <a:fillRect/>
          </a:stretch>
        </p:blipFill>
        <p:spPr>
          <a:xfrm>
            <a:off x="6021185" y="2266950"/>
            <a:ext cx="748146" cy="762001"/>
          </a:xfrm>
          <a:prstGeom prst="rect">
            <a:avLst/>
          </a:prstGeom>
        </p:spPr>
      </p:pic>
    </p:spTree>
    <p:extLst>
      <p:ext uri="{BB962C8B-B14F-4D97-AF65-F5344CB8AC3E}">
        <p14:creationId xmlns:p14="http://schemas.microsoft.com/office/powerpoint/2010/main" val="276287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 y="0"/>
            <a:ext cx="12210586" cy="6858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7188411" y="439991"/>
            <a:ext cx="4223273" cy="5642030"/>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1852850" y="2331056"/>
            <a:ext cx="5341325"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l-PL" sz="2800" b="1">
                <a:solidFill>
                  <a:schemeClr val="tx1"/>
                </a:solidFill>
              </a:rPr>
              <a:t>Đọc và chuẩn bị trước </a:t>
            </a:r>
            <a:endParaRPr lang="en-US" sz="2800" b="1">
              <a:solidFill>
                <a:schemeClr val="tx1"/>
              </a:solidFill>
            </a:endParaRPr>
          </a:p>
          <a:p>
            <a:pPr algn="just"/>
            <a:r>
              <a:rPr lang="pl-PL" sz="2800" b="1" i="1">
                <a:solidFill>
                  <a:schemeClr val="tx1"/>
                </a:solidFill>
              </a:rPr>
              <a:t>Tiết 2: Vẽ hình thang </a:t>
            </a:r>
            <a:endParaRPr lang="zh-CN" altLang="en-US" sz="4400" b="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706686" y="2314079"/>
            <a:ext cx="1081711" cy="1177408"/>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642232" y="3703281"/>
            <a:ext cx="1210619" cy="359229"/>
          </a:xfrm>
          <a:prstGeom prst="rect">
            <a:avLst/>
          </a:prstGeom>
        </p:spPr>
      </p:pic>
      <p:pic>
        <p:nvPicPr>
          <p:cNvPr id="3" name="Picture 2">
            <a:extLst>
              <a:ext uri="{FF2B5EF4-FFF2-40B4-BE49-F238E27FC236}">
                <a16:creationId xmlns:a16="http://schemas.microsoft.com/office/drawing/2014/main" id="{F2A6BEAF-EE9D-9DB1-D2CD-C9E1DCA3FF5D}"/>
              </a:ext>
            </a:extLst>
          </p:cNvPr>
          <p:cNvPicPr>
            <a:picLocks noChangeAspect="1"/>
          </p:cNvPicPr>
          <p:nvPr/>
        </p:nvPicPr>
        <p:blipFill>
          <a:blip r:embed="rId7"/>
          <a:stretch>
            <a:fillRect/>
          </a:stretch>
        </p:blipFill>
        <p:spPr>
          <a:xfrm>
            <a:off x="-256431" y="535615"/>
            <a:ext cx="9199661" cy="1633870"/>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pic>
        <p:nvPicPr>
          <p:cNvPr id="2" name="Picture 1">
            <a:extLst>
              <a:ext uri="{FF2B5EF4-FFF2-40B4-BE49-F238E27FC236}">
                <a16:creationId xmlns:a16="http://schemas.microsoft.com/office/drawing/2014/main" id="{3598C0C2-ADF4-B5B5-3B21-44506281C50B}"/>
              </a:ext>
            </a:extLst>
          </p:cNvPr>
          <p:cNvPicPr>
            <a:picLocks noChangeAspect="1"/>
          </p:cNvPicPr>
          <p:nvPr/>
        </p:nvPicPr>
        <p:blipFill>
          <a:blip r:embed="rId6"/>
          <a:stretch>
            <a:fillRect/>
          </a:stretch>
        </p:blipFill>
        <p:spPr>
          <a:xfrm>
            <a:off x="3941899" y="548640"/>
            <a:ext cx="7108552" cy="3158002"/>
          </a:xfrm>
          <a:prstGeom prst="rect">
            <a:avLst/>
          </a:prstGeom>
        </p:spPr>
      </p:pic>
    </p:spTree>
    <p:extLst>
      <p:ext uri="{BB962C8B-B14F-4D97-AF65-F5344CB8AC3E}">
        <p14:creationId xmlns:p14="http://schemas.microsoft.com/office/powerpoint/2010/main" val="3391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NTER1">
            <a:hlinkClick r:id="rId7" action="ppaction://hlinksldjump" tooltip="Nhấn Enter">
              <a:snd r:embed="rId8" name="push.wav"/>
            </a:hlinkClick>
            <a:extLst>
              <a:ext uri="{FF2B5EF4-FFF2-40B4-BE49-F238E27FC236}">
                <a16:creationId xmlns:a16="http://schemas.microsoft.com/office/drawing/2014/main" id="{4F19DD87-0F7D-929A-C721-738776406F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2176" y="6521450"/>
            <a:ext cx="847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3">
            <a:extLst>
              <a:ext uri="{FF2B5EF4-FFF2-40B4-BE49-F238E27FC236}">
                <a16:creationId xmlns:a16="http://schemas.microsoft.com/office/drawing/2014/main" id="{0E4F3E34-581B-C378-E54F-DAE00D064D16}"/>
              </a:ext>
            </a:extLst>
          </p:cNvPr>
          <p:cNvSpPr>
            <a:spLocks noChangeArrowheads="1"/>
          </p:cNvSpPr>
          <p:nvPr/>
        </p:nvSpPr>
        <p:spPr bwMode="auto">
          <a:xfrm>
            <a:off x="1828800" y="197224"/>
            <a:ext cx="8534400" cy="6388100"/>
          </a:xfrm>
          <a:prstGeom prst="roundRect">
            <a:avLst>
              <a:gd name="adj" fmla="val 16667"/>
            </a:avLst>
          </a:prstGeom>
          <a:solidFill>
            <a:schemeClr val="bg1"/>
          </a:solidFill>
          <a:ln w="57150" cmpd="thinThick">
            <a:solidFill>
              <a:srgbClr val="CC0000"/>
            </a:solidFill>
            <a:round/>
            <a:headEnd/>
            <a:tailEnd/>
          </a:ln>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vi-VN" altLang="en-US"/>
          </a:p>
        </p:txBody>
      </p:sp>
      <p:grpSp>
        <p:nvGrpSpPr>
          <p:cNvPr id="6148" name="Group 4">
            <a:extLst>
              <a:ext uri="{FF2B5EF4-FFF2-40B4-BE49-F238E27FC236}">
                <a16:creationId xmlns:a16="http://schemas.microsoft.com/office/drawing/2014/main" id="{1D30E3F0-9058-BA8F-6633-FE747CDE7040}"/>
              </a:ext>
            </a:extLst>
          </p:cNvPr>
          <p:cNvGrpSpPr>
            <a:grpSpLocks/>
          </p:cNvGrpSpPr>
          <p:nvPr/>
        </p:nvGrpSpPr>
        <p:grpSpPr bwMode="auto">
          <a:xfrm>
            <a:off x="2413000" y="5372100"/>
            <a:ext cx="7340600" cy="1028700"/>
            <a:chOff x="560" y="3384"/>
            <a:chExt cx="4624" cy="648"/>
          </a:xfrm>
        </p:grpSpPr>
        <p:pic>
          <p:nvPicPr>
            <p:cNvPr id="6159" name="Picture 5" descr="4408">
              <a:extLst>
                <a:ext uri="{FF2B5EF4-FFF2-40B4-BE49-F238E27FC236}">
                  <a16:creationId xmlns:a16="http://schemas.microsoft.com/office/drawing/2014/main" id="{BB558E32-AE96-6A25-A3B5-D54363CB317C}"/>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6" descr="4635">
              <a:extLst>
                <a:ext uri="{FF2B5EF4-FFF2-40B4-BE49-F238E27FC236}">
                  <a16:creationId xmlns:a16="http://schemas.microsoft.com/office/drawing/2014/main" id="{DB789FD9-B58C-03A0-0A5A-E4C0D2A56B7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7" descr="boo7">
              <a:extLst>
                <a:ext uri="{FF2B5EF4-FFF2-40B4-BE49-F238E27FC236}">
                  <a16:creationId xmlns:a16="http://schemas.microsoft.com/office/drawing/2014/main" id="{E1BA6703-6B07-2A68-BDBA-A93BBD7A5037}"/>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8" descr="email001">
              <a:extLst>
                <a:ext uri="{FF2B5EF4-FFF2-40B4-BE49-F238E27FC236}">
                  <a16:creationId xmlns:a16="http://schemas.microsoft.com/office/drawing/2014/main" id="{92B13FE1-E312-BDD9-3E51-D404021E95C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9" descr="et5">
              <a:extLst>
                <a:ext uri="{FF2B5EF4-FFF2-40B4-BE49-F238E27FC236}">
                  <a16:creationId xmlns:a16="http://schemas.microsoft.com/office/drawing/2014/main" id="{BC4881DA-D5C0-4566-6A46-70EE33AFF156}"/>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10" descr="glob_anm">
              <a:extLst>
                <a:ext uri="{FF2B5EF4-FFF2-40B4-BE49-F238E27FC236}">
                  <a16:creationId xmlns:a16="http://schemas.microsoft.com/office/drawing/2014/main" id="{0ECD2773-BA1E-AC53-383A-7FCAF2390118}"/>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11" descr="ani53">
              <a:extLst>
                <a:ext uri="{FF2B5EF4-FFF2-40B4-BE49-F238E27FC236}">
                  <a16:creationId xmlns:a16="http://schemas.microsoft.com/office/drawing/2014/main" id="{45F9FD5C-B41C-DC74-F7D5-8FB3624908A7}"/>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12" descr="mu37">
              <a:extLst>
                <a:ext uri="{FF2B5EF4-FFF2-40B4-BE49-F238E27FC236}">
                  <a16:creationId xmlns:a16="http://schemas.microsoft.com/office/drawing/2014/main" id="{D6C3A987-41DE-48B0-600D-C90AC62C6166}"/>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9" name="Group 13">
            <a:extLst>
              <a:ext uri="{FF2B5EF4-FFF2-40B4-BE49-F238E27FC236}">
                <a16:creationId xmlns:a16="http://schemas.microsoft.com/office/drawing/2014/main" id="{AFA8C602-1285-834E-0B82-759E2C83C4C3}"/>
              </a:ext>
            </a:extLst>
          </p:cNvPr>
          <p:cNvGrpSpPr>
            <a:grpSpLocks/>
          </p:cNvGrpSpPr>
          <p:nvPr/>
        </p:nvGrpSpPr>
        <p:grpSpPr bwMode="auto">
          <a:xfrm>
            <a:off x="1828800" y="546100"/>
            <a:ext cx="8458200" cy="1905000"/>
            <a:chOff x="216" y="192"/>
            <a:chExt cx="5328" cy="1200"/>
          </a:xfrm>
        </p:grpSpPr>
        <p:pic>
          <p:nvPicPr>
            <p:cNvPr id="6155" name="Picture 14" descr="an30">
              <a:extLst>
                <a:ext uri="{FF2B5EF4-FFF2-40B4-BE49-F238E27FC236}">
                  <a16:creationId xmlns:a16="http://schemas.microsoft.com/office/drawing/2014/main" id="{64CF019B-683F-A5F8-C246-BA97E638DB8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5" descr="33">
              <a:extLst>
                <a:ext uri="{FF2B5EF4-FFF2-40B4-BE49-F238E27FC236}">
                  <a16:creationId xmlns:a16="http://schemas.microsoft.com/office/drawing/2014/main" id="{0FD46227-0581-E203-1094-7BFBDBA7CB79}"/>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6" descr="13">
              <a:extLst>
                <a:ext uri="{FF2B5EF4-FFF2-40B4-BE49-F238E27FC236}">
                  <a16:creationId xmlns:a16="http://schemas.microsoft.com/office/drawing/2014/main" id="{00DE62E3-4859-1CED-6D9D-B08B0F30E3C9}"/>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7" descr="13">
              <a:extLst>
                <a:ext uri="{FF2B5EF4-FFF2-40B4-BE49-F238E27FC236}">
                  <a16:creationId xmlns:a16="http://schemas.microsoft.com/office/drawing/2014/main" id="{AF92A401-1DE5-563E-3DC7-C5F5C9FC4950}"/>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a:extLst>
              <a:ext uri="{FF2B5EF4-FFF2-40B4-BE49-F238E27FC236}">
                <a16:creationId xmlns:a16="http://schemas.microsoft.com/office/drawing/2014/main" id="{6542738F-CD9E-68A7-B6E9-5C6FE161C05C}"/>
              </a:ext>
            </a:extLst>
          </p:cNvPr>
          <p:cNvSpPr>
            <a:spLocks noChangeArrowheads="1" noChangeShapeType="1" noTextEdit="1"/>
          </p:cNvSpPr>
          <p:nvPr/>
        </p:nvSpPr>
        <p:spPr bwMode="auto">
          <a:xfrm>
            <a:off x="2667000" y="3505200"/>
            <a:ext cx="7086600" cy="1219200"/>
          </a:xfrm>
          <a:prstGeom prst="rect">
            <a:avLst/>
          </a:prstGeom>
        </p:spPr>
        <p:txBody>
          <a:bodyPr wrap="none" fromWordArt="1">
            <a:prstTxWarp prst="textPlain">
              <a:avLst>
                <a:gd name="adj" fmla="val 50000"/>
              </a:avLst>
            </a:prstTxWarp>
          </a:bodyPr>
          <a:lstStyle/>
          <a:p>
            <a:pPr>
              <a:defRPr/>
            </a:pP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rPr>
              <a:t>RUNG </a:t>
            </a: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CHUÔNG</a:t>
            </a: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rPr>
              <a:t> VÀNG </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endParaRPr>
          </a:p>
        </p:txBody>
      </p:sp>
      <p:sp>
        <p:nvSpPr>
          <p:cNvPr id="2067" name="Text Box 19">
            <a:extLst>
              <a:ext uri="{FF2B5EF4-FFF2-40B4-BE49-F238E27FC236}">
                <a16:creationId xmlns:a16="http://schemas.microsoft.com/office/drawing/2014/main" id="{CCBF9F7B-73C2-780A-1327-DCBFE98CE5D1}"/>
              </a:ext>
            </a:extLst>
          </p:cNvPr>
          <p:cNvSpPr txBox="1">
            <a:spLocks noChangeArrowheads="1"/>
          </p:cNvSpPr>
          <p:nvPr/>
        </p:nvSpPr>
        <p:spPr bwMode="auto">
          <a:xfrm>
            <a:off x="2590800" y="2362200"/>
            <a:ext cx="6934200" cy="923330"/>
          </a:xfrm>
          <a:prstGeom prst="rect">
            <a:avLst/>
          </a:prstGeom>
          <a:noFill/>
          <a:ln>
            <a:noFill/>
          </a:ln>
          <a:effectLst/>
        </p:spPr>
        <p:txBody>
          <a:bodyPr>
            <a:spAutoFit/>
          </a:bodyPr>
          <a:lstStyle/>
          <a:p>
            <a:pPr>
              <a:spcBef>
                <a:spcPct val="50000"/>
              </a:spcBef>
              <a:defRPr/>
            </a:pPr>
            <a:r>
              <a:rPr lang="en-US" sz="540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 chơi</a:t>
            </a:r>
          </a:p>
        </p:txBody>
      </p:sp>
      <p:pic>
        <p:nvPicPr>
          <p:cNvPr id="2068" name="8. Ket thuc cau hoi.wav">
            <a:hlinkClick r:id="" action="ppaction://media"/>
            <a:extLst>
              <a:ext uri="{FF2B5EF4-FFF2-40B4-BE49-F238E27FC236}">
                <a16:creationId xmlns:a16="http://schemas.microsoft.com/office/drawing/2014/main" id="{332594A7-6F67-F46D-C207-D99544B31A33}"/>
              </a:ext>
            </a:extLst>
          </p:cNvPr>
          <p:cNvPicPr>
            <a:picLocks noRot="1" noChangeAspect="1" noChangeArrowheads="1"/>
          </p:cNvPicPr>
          <p:nvPr>
            <a:audioFile r:link="rId1"/>
          </p:nvPr>
        </p:nvPicPr>
        <p:blipFill>
          <a:blip r:embed="rId21">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038.wav">
            <a:hlinkClick r:id="" action="ppaction://media"/>
            <a:extLst>
              <a:ext uri="{FF2B5EF4-FFF2-40B4-BE49-F238E27FC236}">
                <a16:creationId xmlns:a16="http://schemas.microsoft.com/office/drawing/2014/main" id="{CDD709A6-DB4F-9A34-BA85-3092A605754B}"/>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1">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a:extLst>
              <a:ext uri="{FF2B5EF4-FFF2-40B4-BE49-F238E27FC236}">
                <a16:creationId xmlns:a16="http://schemas.microsoft.com/office/drawing/2014/main" id="{44C78C89-EB2C-1695-FABE-30FF1F17D5FE}"/>
              </a:ext>
            </a:extLst>
          </p:cNvPr>
          <p:cNvPicPr>
            <a:picLocks noRot="1" noChangeAspect="1" noChangeArrowheads="1"/>
          </p:cNvPicPr>
          <p:nvPr>
            <a:audioFile r:link="rId4"/>
          </p:nvPr>
        </p:nvPicPr>
        <p:blipFill>
          <a:blip r:embed="rId21">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bldLst>
      <p:bldP spid="20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8D1CF-F335-8E3C-6782-BDCD80E1971E}"/>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BF955FDE-E34E-1632-7737-7F0EC65AEA43}"/>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F566C4B1-E383-E2A1-8E55-3841A3DC9C43}"/>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3" name="Rectangle: Rounded Corners 42">
            <a:extLst>
              <a:ext uri="{FF2B5EF4-FFF2-40B4-BE49-F238E27FC236}">
                <a16:creationId xmlns:a16="http://schemas.microsoft.com/office/drawing/2014/main" id="{DA79E2CF-7F14-7C91-0510-4CDE5ABF0428}"/>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4" name="Rectangle: Rounded Corners 43">
            <a:extLst>
              <a:ext uri="{FF2B5EF4-FFF2-40B4-BE49-F238E27FC236}">
                <a16:creationId xmlns:a16="http://schemas.microsoft.com/office/drawing/2014/main" id="{E416398C-DCF4-E927-BA32-82E184B74E0C}"/>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14" name="Rectangle: Rounded Corners 13">
            <a:extLst>
              <a:ext uri="{FF2B5EF4-FFF2-40B4-BE49-F238E27FC236}">
                <a16:creationId xmlns:a16="http://schemas.microsoft.com/office/drawing/2014/main" id="{D1387B96-8B2B-A695-20F8-F4B08C317240}"/>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a:extLst>
              <a:ext uri="{FF2B5EF4-FFF2-40B4-BE49-F238E27FC236}">
                <a16:creationId xmlns:a16="http://schemas.microsoft.com/office/drawing/2014/main" id="{E4103666-EA32-EAC8-7A10-48E49DE45E43}"/>
              </a:ext>
            </a:extLst>
          </p:cNvPr>
          <p:cNvGrpSpPr/>
          <p:nvPr/>
        </p:nvGrpSpPr>
        <p:grpSpPr>
          <a:xfrm>
            <a:off x="7829976" y="568271"/>
            <a:ext cx="4074470" cy="708354"/>
            <a:chOff x="8422160" y="1622430"/>
            <a:chExt cx="4953293" cy="861138"/>
          </a:xfrm>
        </p:grpSpPr>
        <p:pic>
          <p:nvPicPr>
            <p:cNvPr id="6" name="Picture 5">
              <a:extLst>
                <a:ext uri="{FF2B5EF4-FFF2-40B4-BE49-F238E27FC236}">
                  <a16:creationId xmlns:a16="http://schemas.microsoft.com/office/drawing/2014/main" id="{13B73A40-0A6F-C0D1-8A19-E4CAAB81BDC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a:extLst>
                <a:ext uri="{FF2B5EF4-FFF2-40B4-BE49-F238E27FC236}">
                  <a16:creationId xmlns:a16="http://schemas.microsoft.com/office/drawing/2014/main" id="{B151DC03-BED2-ECBC-978B-CE134B7C1ACB}"/>
                </a:ext>
              </a:extLst>
            </p:cNvPr>
            <p:cNvSpPr txBox="1"/>
            <p:nvPr/>
          </p:nvSpPr>
          <p:spPr>
            <a:xfrm>
              <a:off x="9325410" y="1669474"/>
              <a:ext cx="4050043" cy="636073"/>
            </a:xfrm>
            <a:prstGeom prst="rect">
              <a:avLst/>
            </a:prstGeom>
            <a:noFill/>
          </p:spPr>
          <p:txBody>
            <a:bodyPr wrap="square" rtlCol="0">
              <a:spAutoFit/>
            </a:bodyPr>
            <a:lstStyle/>
            <a:p>
              <a:pPr algn="ctr"/>
              <a:r>
                <a:rPr lang="en-US" sz="2800" b="1" dirty="0" err="1">
                  <a:solidFill>
                    <a:srgbClr val="D83440"/>
                  </a:solidFill>
                  <a:latin typeface="UTM Avo" panose="02040603050506020204" pitchFamily="18" charset="0"/>
                </a:rPr>
                <a:t>Có</a:t>
              </a:r>
              <a:r>
                <a:rPr lang="en-US" sz="2800" b="1" dirty="0">
                  <a:solidFill>
                    <a:srgbClr val="D83440"/>
                  </a:solidFill>
                  <a:latin typeface="UTM Avo" panose="02040603050506020204" pitchFamily="18" charset="0"/>
                </a:rPr>
                <a:t> 2 </a:t>
              </a:r>
              <a:r>
                <a:rPr lang="en-US" sz="2800" b="1" dirty="0" err="1">
                  <a:solidFill>
                    <a:srgbClr val="D83440"/>
                  </a:solidFill>
                  <a:latin typeface="UTM Avo" panose="02040603050506020204" pitchFamily="18" charset="0"/>
                </a:rPr>
                <a:t>cạnh</a:t>
              </a:r>
              <a:r>
                <a:rPr lang="en-US" sz="2800" b="1" dirty="0">
                  <a:solidFill>
                    <a:srgbClr val="D83440"/>
                  </a:solidFill>
                  <a:latin typeface="UTM Avo" panose="02040603050506020204" pitchFamily="18" charset="0"/>
                </a:rPr>
                <a:t> </a:t>
              </a:r>
              <a:r>
                <a:rPr lang="en-US" sz="2800" b="1" dirty="0" err="1">
                  <a:solidFill>
                    <a:srgbClr val="D83440"/>
                  </a:solidFill>
                  <a:latin typeface="UTM Avo" panose="02040603050506020204" pitchFamily="18" charset="0"/>
                </a:rPr>
                <a:t>bằng</a:t>
              </a:r>
              <a:r>
                <a:rPr lang="en-US" sz="2800" b="1" dirty="0">
                  <a:solidFill>
                    <a:srgbClr val="D83440"/>
                  </a:solidFill>
                  <a:latin typeface="UTM Avo" panose="02040603050506020204" pitchFamily="18" charset="0"/>
                </a:rPr>
                <a:t> </a:t>
              </a:r>
              <a:r>
                <a:rPr lang="en-US" sz="2800" b="1" dirty="0" err="1">
                  <a:solidFill>
                    <a:srgbClr val="D83440"/>
                  </a:solidFill>
                  <a:latin typeface="UTM Avo" panose="02040603050506020204" pitchFamily="18" charset="0"/>
                </a:rPr>
                <a:t>nhau</a:t>
              </a:r>
              <a:endParaRPr lang="vi-VN" sz="2800" b="1" dirty="0">
                <a:solidFill>
                  <a:srgbClr val="D83440"/>
                </a:solidFill>
                <a:latin typeface="UTM Avo" panose="02040603050506020204" pitchFamily="18" charset="0"/>
              </a:endParaRPr>
            </a:p>
          </p:txBody>
        </p:sp>
      </p:grpSp>
      <p:grpSp>
        <p:nvGrpSpPr>
          <p:cNvPr id="23" name="B">
            <a:extLst>
              <a:ext uri="{FF2B5EF4-FFF2-40B4-BE49-F238E27FC236}">
                <a16:creationId xmlns:a16="http://schemas.microsoft.com/office/drawing/2014/main" id="{AE404C85-666F-BD06-D866-94D19347B1BE}"/>
              </a:ext>
            </a:extLst>
          </p:cNvPr>
          <p:cNvGrpSpPr/>
          <p:nvPr/>
        </p:nvGrpSpPr>
        <p:grpSpPr>
          <a:xfrm>
            <a:off x="7829983" y="1977955"/>
            <a:ext cx="3872906" cy="681964"/>
            <a:chOff x="8422168" y="2894499"/>
            <a:chExt cx="4708253" cy="829058"/>
          </a:xfrm>
        </p:grpSpPr>
        <p:pic>
          <p:nvPicPr>
            <p:cNvPr id="7" name="Picture 6">
              <a:extLst>
                <a:ext uri="{FF2B5EF4-FFF2-40B4-BE49-F238E27FC236}">
                  <a16:creationId xmlns:a16="http://schemas.microsoft.com/office/drawing/2014/main" id="{6D942248-B5AA-855E-C906-2E14F78C42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a:extLst>
                <a:ext uri="{FF2B5EF4-FFF2-40B4-BE49-F238E27FC236}">
                  <a16:creationId xmlns:a16="http://schemas.microsoft.com/office/drawing/2014/main" id="{3C8BC2CE-17CF-B9BB-9144-2427C4AF6E92}"/>
                </a:ext>
              </a:extLst>
            </p:cNvPr>
            <p:cNvSpPr txBox="1"/>
            <p:nvPr/>
          </p:nvSpPr>
          <p:spPr>
            <a:xfrm>
              <a:off x="9667483" y="3017905"/>
              <a:ext cx="3462938" cy="636074"/>
            </a:xfrm>
            <a:prstGeom prst="rect">
              <a:avLst/>
            </a:prstGeom>
            <a:noFill/>
          </p:spPr>
          <p:txBody>
            <a:bodyPr wrap="none" rtlCol="0">
              <a:spAutoFit/>
            </a:bodyPr>
            <a:lstStyle/>
            <a:p>
              <a:pPr algn="ctr"/>
              <a:r>
                <a:rPr lang="en-US" sz="2800" b="1" dirty="0" err="1">
                  <a:solidFill>
                    <a:srgbClr val="D83440"/>
                  </a:solidFill>
                  <a:latin typeface="UTM Avo" panose="02040603050506020204" pitchFamily="18" charset="0"/>
                </a:rPr>
                <a:t>Có</a:t>
              </a:r>
              <a:r>
                <a:rPr lang="en-US" sz="2800" b="1" dirty="0">
                  <a:solidFill>
                    <a:srgbClr val="D83440"/>
                  </a:solidFill>
                  <a:latin typeface="UTM Avo" panose="02040603050506020204" pitchFamily="18" charset="0"/>
                </a:rPr>
                <a:t> </a:t>
              </a:r>
              <a:r>
                <a:rPr lang="en-US" sz="2800" b="1" dirty="0" err="1">
                  <a:solidFill>
                    <a:srgbClr val="D83440"/>
                  </a:solidFill>
                  <a:latin typeface="UTM Avo" panose="02040603050506020204" pitchFamily="18" charset="0"/>
                </a:rPr>
                <a:t>một</a:t>
              </a:r>
              <a:r>
                <a:rPr lang="en-US" sz="2800" b="1" dirty="0">
                  <a:solidFill>
                    <a:srgbClr val="D83440"/>
                  </a:solidFill>
                  <a:latin typeface="UTM Avo" panose="02040603050506020204" pitchFamily="18" charset="0"/>
                </a:rPr>
                <a:t> </a:t>
              </a:r>
              <a:r>
                <a:rPr lang="en-US" sz="2800" b="1" dirty="0" err="1">
                  <a:solidFill>
                    <a:srgbClr val="D83440"/>
                  </a:solidFill>
                  <a:latin typeface="UTM Avo" panose="02040603050506020204" pitchFamily="18" charset="0"/>
                </a:rPr>
                <a:t>góc</a:t>
              </a:r>
              <a:r>
                <a:rPr lang="en-US" sz="2800" b="1" dirty="0">
                  <a:solidFill>
                    <a:srgbClr val="D83440"/>
                  </a:solidFill>
                  <a:latin typeface="UTM Avo" panose="02040603050506020204" pitchFamily="18" charset="0"/>
                </a:rPr>
                <a:t> </a:t>
              </a:r>
              <a:r>
                <a:rPr lang="en-US" sz="2800" b="1" dirty="0" err="1">
                  <a:solidFill>
                    <a:srgbClr val="D83440"/>
                  </a:solidFill>
                  <a:latin typeface="UTM Avo" panose="02040603050506020204" pitchFamily="18" charset="0"/>
                </a:rPr>
                <a:t>vuông</a:t>
              </a:r>
              <a:endParaRPr lang="en-US" sz="2800" b="1" dirty="0">
                <a:solidFill>
                  <a:srgbClr val="D83440"/>
                </a:solidFill>
                <a:latin typeface="UTM Avo" panose="02040603050506020204" pitchFamily="18" charset="0"/>
              </a:endParaRPr>
            </a:p>
          </p:txBody>
        </p:sp>
      </p:grpSp>
      <p:grpSp>
        <p:nvGrpSpPr>
          <p:cNvPr id="24" name="C">
            <a:extLst>
              <a:ext uri="{FF2B5EF4-FFF2-40B4-BE49-F238E27FC236}">
                <a16:creationId xmlns:a16="http://schemas.microsoft.com/office/drawing/2014/main" id="{D607D375-0F98-906E-C3D6-D73C9926AC8D}"/>
              </a:ext>
            </a:extLst>
          </p:cNvPr>
          <p:cNvGrpSpPr/>
          <p:nvPr/>
        </p:nvGrpSpPr>
        <p:grpSpPr>
          <a:xfrm>
            <a:off x="7829975" y="3485335"/>
            <a:ext cx="4064060" cy="681966"/>
            <a:chOff x="8422168" y="3845196"/>
            <a:chExt cx="4940642" cy="829058"/>
          </a:xfrm>
        </p:grpSpPr>
        <p:pic>
          <p:nvPicPr>
            <p:cNvPr id="8" name="Picture 7">
              <a:extLst>
                <a:ext uri="{FF2B5EF4-FFF2-40B4-BE49-F238E27FC236}">
                  <a16:creationId xmlns:a16="http://schemas.microsoft.com/office/drawing/2014/main" id="{27B3EDE3-A549-BA7C-B260-16013F42A08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a:extLst>
                <a:ext uri="{FF2B5EF4-FFF2-40B4-BE49-F238E27FC236}">
                  <a16:creationId xmlns:a16="http://schemas.microsoft.com/office/drawing/2014/main" id="{B75DBAF0-33E6-69BE-AA86-1402A6683A43}"/>
                </a:ext>
              </a:extLst>
            </p:cNvPr>
            <p:cNvSpPr txBox="1"/>
            <p:nvPr/>
          </p:nvSpPr>
          <p:spPr>
            <a:xfrm>
              <a:off x="9312764" y="3929726"/>
              <a:ext cx="4050046" cy="636074"/>
            </a:xfrm>
            <a:prstGeom prst="rect">
              <a:avLst/>
            </a:prstGeom>
            <a:noFill/>
          </p:spPr>
          <p:txBody>
            <a:bodyPr wrap="square" rtlCol="0">
              <a:spAutoFit/>
            </a:bodyPr>
            <a:lstStyle/>
            <a:p>
              <a:pPr algn="ctr"/>
              <a:r>
                <a:rPr lang="en-US" sz="2800" b="1" dirty="0" err="1">
                  <a:solidFill>
                    <a:srgbClr val="D83440"/>
                  </a:solidFill>
                  <a:latin typeface="UTM Avo" panose="02040603050506020204" pitchFamily="18" charset="0"/>
                </a:rPr>
                <a:t>Có</a:t>
              </a:r>
              <a:r>
                <a:rPr lang="en-US" sz="2800" b="1" dirty="0">
                  <a:solidFill>
                    <a:srgbClr val="D83440"/>
                  </a:solidFill>
                  <a:latin typeface="UTM Avo" panose="02040603050506020204" pitchFamily="18" charset="0"/>
                </a:rPr>
                <a:t> 3 </a:t>
              </a:r>
              <a:r>
                <a:rPr lang="en-US" sz="2800" b="1" dirty="0" err="1">
                  <a:solidFill>
                    <a:srgbClr val="D83440"/>
                  </a:solidFill>
                  <a:latin typeface="UTM Avo" panose="02040603050506020204" pitchFamily="18" charset="0"/>
                </a:rPr>
                <a:t>cạnh</a:t>
              </a:r>
              <a:r>
                <a:rPr lang="en-US" sz="2800" b="1" dirty="0">
                  <a:solidFill>
                    <a:srgbClr val="D83440"/>
                  </a:solidFill>
                  <a:latin typeface="UTM Avo" panose="02040603050506020204" pitchFamily="18" charset="0"/>
                </a:rPr>
                <a:t> </a:t>
              </a:r>
              <a:r>
                <a:rPr lang="en-US" sz="2800" b="1" dirty="0" err="1">
                  <a:solidFill>
                    <a:srgbClr val="D83440"/>
                  </a:solidFill>
                  <a:latin typeface="UTM Avo" panose="02040603050506020204" pitchFamily="18" charset="0"/>
                </a:rPr>
                <a:t>bằng</a:t>
              </a:r>
              <a:r>
                <a:rPr lang="en-US" sz="2800" b="1" dirty="0">
                  <a:solidFill>
                    <a:srgbClr val="D83440"/>
                  </a:solidFill>
                  <a:latin typeface="UTM Avo" panose="02040603050506020204" pitchFamily="18" charset="0"/>
                </a:rPr>
                <a:t> </a:t>
              </a:r>
              <a:r>
                <a:rPr lang="en-US" sz="2800" b="1" dirty="0" err="1">
                  <a:solidFill>
                    <a:srgbClr val="D83440"/>
                  </a:solidFill>
                  <a:latin typeface="UTM Avo" panose="02040603050506020204" pitchFamily="18" charset="0"/>
                </a:rPr>
                <a:t>nhau</a:t>
              </a:r>
              <a:endParaRPr lang="vi-VN" sz="2800" b="1" dirty="0">
                <a:solidFill>
                  <a:srgbClr val="D83440"/>
                </a:solidFill>
                <a:latin typeface="UTM Avo" panose="02040603050506020204" pitchFamily="18" charset="0"/>
              </a:endParaRPr>
            </a:p>
          </p:txBody>
        </p:sp>
      </p:grpSp>
      <p:grpSp>
        <p:nvGrpSpPr>
          <p:cNvPr id="25" name="D">
            <a:extLst>
              <a:ext uri="{FF2B5EF4-FFF2-40B4-BE49-F238E27FC236}">
                <a16:creationId xmlns:a16="http://schemas.microsoft.com/office/drawing/2014/main" id="{1F7CC397-E475-4ABC-D70A-9F97482A6B2F}"/>
              </a:ext>
            </a:extLst>
          </p:cNvPr>
          <p:cNvGrpSpPr/>
          <p:nvPr/>
        </p:nvGrpSpPr>
        <p:grpSpPr>
          <a:xfrm>
            <a:off x="7829967" y="4943807"/>
            <a:ext cx="3782765" cy="681965"/>
            <a:chOff x="8469285" y="4795893"/>
            <a:chExt cx="4598675" cy="829058"/>
          </a:xfrm>
        </p:grpSpPr>
        <p:pic>
          <p:nvPicPr>
            <p:cNvPr id="9" name="Picture 8">
              <a:extLst>
                <a:ext uri="{FF2B5EF4-FFF2-40B4-BE49-F238E27FC236}">
                  <a16:creationId xmlns:a16="http://schemas.microsoft.com/office/drawing/2014/main" id="{C020FAED-A203-388A-B986-570288E0703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a:extLst>
                <a:ext uri="{FF2B5EF4-FFF2-40B4-BE49-F238E27FC236}">
                  <a16:creationId xmlns:a16="http://schemas.microsoft.com/office/drawing/2014/main" id="{DB6E862F-5661-F0F2-FE19-9A0AE73B7748}"/>
                </a:ext>
              </a:extLst>
            </p:cNvPr>
            <p:cNvSpPr txBox="1"/>
            <p:nvPr/>
          </p:nvSpPr>
          <p:spPr>
            <a:xfrm>
              <a:off x="9938880" y="4886552"/>
              <a:ext cx="3129080" cy="710905"/>
            </a:xfrm>
            <a:prstGeom prst="rect">
              <a:avLst/>
            </a:prstGeom>
            <a:noFill/>
          </p:spPr>
          <p:txBody>
            <a:bodyPr wrap="none" rtlCol="0">
              <a:spAutoFit/>
            </a:bodyPr>
            <a:lstStyle/>
            <a:p>
              <a:pPr algn="ctr"/>
              <a:r>
                <a:rPr lang="en-US" sz="3200" b="1" dirty="0" err="1">
                  <a:solidFill>
                    <a:srgbClr val="D83440"/>
                  </a:solidFill>
                  <a:latin typeface="UTM Avo" panose="02040603050506020204" pitchFamily="18" charset="0"/>
                </a:rPr>
                <a:t>Có</a:t>
              </a:r>
              <a:r>
                <a:rPr lang="en-US" sz="3200" b="1" dirty="0">
                  <a:solidFill>
                    <a:srgbClr val="D83440"/>
                  </a:solidFill>
                  <a:latin typeface="UTM Avo" panose="02040603050506020204" pitchFamily="18" charset="0"/>
                </a:rPr>
                <a:t> 3 </a:t>
              </a:r>
              <a:r>
                <a:rPr lang="en-US" sz="3200" b="1" dirty="0" err="1">
                  <a:solidFill>
                    <a:srgbClr val="D83440"/>
                  </a:solidFill>
                  <a:latin typeface="UTM Avo" panose="02040603050506020204" pitchFamily="18" charset="0"/>
                </a:rPr>
                <a:t>góc</a:t>
              </a:r>
              <a:r>
                <a:rPr lang="en-US" sz="3200" b="1" dirty="0">
                  <a:solidFill>
                    <a:srgbClr val="D83440"/>
                  </a:solidFill>
                  <a:latin typeface="UTM Avo" panose="02040603050506020204" pitchFamily="18" charset="0"/>
                </a:rPr>
                <a:t> </a:t>
              </a:r>
              <a:r>
                <a:rPr lang="en-US" sz="3200" b="1" dirty="0" err="1">
                  <a:solidFill>
                    <a:srgbClr val="D83440"/>
                  </a:solidFill>
                  <a:latin typeface="UTM Avo" panose="02040603050506020204" pitchFamily="18" charset="0"/>
                </a:rPr>
                <a:t>nhọn</a:t>
              </a:r>
              <a:endParaRPr lang="en-US" sz="3200" b="1" dirty="0">
                <a:solidFill>
                  <a:srgbClr val="D83440"/>
                </a:solidFill>
                <a:latin typeface="UTM Avo" panose="02040603050506020204" pitchFamily="18" charset="0"/>
              </a:endParaRPr>
            </a:p>
          </p:txBody>
        </p:sp>
      </p:grpSp>
      <p:pic>
        <p:nvPicPr>
          <p:cNvPr id="29" name="DAP AN">
            <a:extLst>
              <a:ext uri="{FF2B5EF4-FFF2-40B4-BE49-F238E27FC236}">
                <a16:creationId xmlns:a16="http://schemas.microsoft.com/office/drawing/2014/main" id="{F7A49D03-F191-03BA-7477-BE0ADBB329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a:extLst>
              <a:ext uri="{FF2B5EF4-FFF2-40B4-BE49-F238E27FC236}">
                <a16:creationId xmlns:a16="http://schemas.microsoft.com/office/drawing/2014/main" id="{0B991354-891F-C4BA-0727-BB231A4646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a:extLst>
              <a:ext uri="{FF2B5EF4-FFF2-40B4-BE49-F238E27FC236}">
                <a16:creationId xmlns:a16="http://schemas.microsoft.com/office/drawing/2014/main" id="{B50D517C-AFA9-44A9-70D5-5C31B6BF67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a:extLst>
              <a:ext uri="{FF2B5EF4-FFF2-40B4-BE49-F238E27FC236}">
                <a16:creationId xmlns:a16="http://schemas.microsoft.com/office/drawing/2014/main" id="{63B67427-341D-BDE8-E015-9843D43ECCD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a:extLst>
              <a:ext uri="{FF2B5EF4-FFF2-40B4-BE49-F238E27FC236}">
                <a16:creationId xmlns:a16="http://schemas.microsoft.com/office/drawing/2014/main" id="{B1AE9191-573E-ED19-D3A5-D8B336DB96A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a:extLst>
              <a:ext uri="{FF2B5EF4-FFF2-40B4-BE49-F238E27FC236}">
                <a16:creationId xmlns:a16="http://schemas.microsoft.com/office/drawing/2014/main" id="{3A191461-EE93-8B69-A741-BD4499B1E33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a:extLst>
              <a:ext uri="{FF2B5EF4-FFF2-40B4-BE49-F238E27FC236}">
                <a16:creationId xmlns:a16="http://schemas.microsoft.com/office/drawing/2014/main" id="{B457FE43-3337-E96A-4F4A-FCD7A5CDEAC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a:extLst>
              <a:ext uri="{FF2B5EF4-FFF2-40B4-BE49-F238E27FC236}">
                <a16:creationId xmlns:a16="http://schemas.microsoft.com/office/drawing/2014/main" id="{39415C0C-EE23-DA4F-B57F-D9FD1A3B18C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a:extLst>
              <a:ext uri="{FF2B5EF4-FFF2-40B4-BE49-F238E27FC236}">
                <a16:creationId xmlns:a16="http://schemas.microsoft.com/office/drawing/2014/main" id="{2EAA5E0A-052D-4E10-F431-80A97B60AF5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A44C2D70-E4BA-E749-8B19-66FEB30284DC}"/>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F5E6678-7653-8EC2-F851-D31C311BFF2C}"/>
              </a:ext>
            </a:extLst>
          </p:cNvPr>
          <p:cNvGrpSpPr/>
          <p:nvPr/>
        </p:nvGrpSpPr>
        <p:grpSpPr>
          <a:xfrm>
            <a:off x="2192132" y="145863"/>
            <a:ext cx="5894349" cy="5532547"/>
            <a:chOff x="2192132" y="145863"/>
            <a:chExt cx="5894349" cy="5532547"/>
          </a:xfrm>
        </p:grpSpPr>
        <p:pic>
          <p:nvPicPr>
            <p:cNvPr id="4" name="BANG CAU HOI">
              <a:extLst>
                <a:ext uri="{FF2B5EF4-FFF2-40B4-BE49-F238E27FC236}">
                  <a16:creationId xmlns:a16="http://schemas.microsoft.com/office/drawing/2014/main" id="{5ABDECD6-C9E7-0540-9C98-40A2C976A15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a:extLst>
                <a:ext uri="{FF2B5EF4-FFF2-40B4-BE49-F238E27FC236}">
                  <a16:creationId xmlns:a16="http://schemas.microsoft.com/office/drawing/2014/main" id="{80BFEBAA-8B67-F1F9-7C64-B87B0937BE0E}"/>
                </a:ext>
              </a:extLst>
            </p:cNvPr>
            <p:cNvSpPr txBox="1"/>
            <p:nvPr/>
          </p:nvSpPr>
          <p:spPr>
            <a:xfrm>
              <a:off x="2642864" y="2714304"/>
              <a:ext cx="4886511" cy="1938992"/>
            </a:xfrm>
            <a:prstGeom prst="rect">
              <a:avLst/>
            </a:prstGeom>
            <a:noFill/>
          </p:spPr>
          <p:txBody>
            <a:bodyPr wrap="square" rtlCol="0">
              <a:spAutoFit/>
            </a:bodyPr>
            <a:lstStyle/>
            <a:p>
              <a:pPr algn="ctr"/>
              <a:r>
                <a:rPr lang="en-US" sz="4000" b="1" dirty="0" err="1">
                  <a:solidFill>
                    <a:srgbClr val="D83440"/>
                  </a:solidFill>
                  <a:latin typeface="UTM Avo" panose="02040603050506020204" pitchFamily="18" charset="0"/>
                </a:rPr>
                <a:t>Hình</a:t>
              </a:r>
              <a:r>
                <a:rPr lang="en-US" sz="4000" b="1" dirty="0">
                  <a:solidFill>
                    <a:srgbClr val="D83440"/>
                  </a:solidFill>
                  <a:latin typeface="UTM Avo" panose="02040603050506020204" pitchFamily="18" charset="0"/>
                </a:rPr>
                <a:t> tam </a:t>
              </a:r>
              <a:r>
                <a:rPr lang="en-US" sz="4000" b="1" dirty="0" err="1">
                  <a:solidFill>
                    <a:srgbClr val="D83440"/>
                  </a:solidFill>
                  <a:latin typeface="UTM Avo" panose="02040603050506020204" pitchFamily="18" charset="0"/>
                </a:rPr>
                <a:t>giác</a:t>
              </a:r>
              <a:r>
                <a:rPr lang="en-US" sz="4000" b="1" dirty="0">
                  <a:solidFill>
                    <a:srgbClr val="D83440"/>
                  </a:solidFill>
                  <a:latin typeface="UTM Avo" panose="02040603050506020204" pitchFamily="18" charset="0"/>
                </a:rPr>
                <a:t> </a:t>
              </a:r>
              <a:r>
                <a:rPr lang="en-US" sz="4000" b="1" dirty="0" err="1">
                  <a:solidFill>
                    <a:srgbClr val="D83440"/>
                  </a:solidFill>
                  <a:latin typeface="UTM Avo" panose="02040603050506020204" pitchFamily="18" charset="0"/>
                </a:rPr>
                <a:t>đều</a:t>
              </a:r>
              <a:r>
                <a:rPr lang="en-US" sz="4000" b="1" dirty="0">
                  <a:solidFill>
                    <a:srgbClr val="D83440"/>
                  </a:solidFill>
                  <a:latin typeface="UTM Avo" panose="02040603050506020204" pitchFamily="18" charset="0"/>
                </a:rPr>
                <a:t> </a:t>
              </a:r>
              <a:r>
                <a:rPr lang="en-US" sz="4000" b="1" dirty="0" err="1">
                  <a:solidFill>
                    <a:srgbClr val="D83440"/>
                  </a:solidFill>
                  <a:latin typeface="UTM Avo" panose="02040603050506020204" pitchFamily="18" charset="0"/>
                </a:rPr>
                <a:t>là</a:t>
              </a:r>
              <a:r>
                <a:rPr lang="en-US" sz="4000" b="1" dirty="0">
                  <a:solidFill>
                    <a:srgbClr val="D83440"/>
                  </a:solidFill>
                  <a:latin typeface="UTM Avo" panose="02040603050506020204" pitchFamily="18" charset="0"/>
                </a:rPr>
                <a:t> </a:t>
              </a:r>
              <a:r>
                <a:rPr lang="en-US" sz="4000" b="1" dirty="0" err="1">
                  <a:solidFill>
                    <a:srgbClr val="D83440"/>
                  </a:solidFill>
                  <a:latin typeface="UTM Avo" panose="02040603050506020204" pitchFamily="18" charset="0"/>
                </a:rPr>
                <a:t>hình</a:t>
              </a:r>
              <a:r>
                <a:rPr lang="en-US" sz="4000" b="1" dirty="0">
                  <a:solidFill>
                    <a:srgbClr val="D83440"/>
                  </a:solidFill>
                  <a:latin typeface="UTM Avo" panose="02040603050506020204" pitchFamily="18" charset="0"/>
                </a:rPr>
                <a:t> </a:t>
              </a:r>
              <a:r>
                <a:rPr lang="en-US" sz="4000" b="1" dirty="0" err="1">
                  <a:solidFill>
                    <a:srgbClr val="D83440"/>
                  </a:solidFill>
                  <a:latin typeface="UTM Avo" panose="02040603050506020204" pitchFamily="18" charset="0"/>
                </a:rPr>
                <a:t>như</a:t>
              </a:r>
              <a:r>
                <a:rPr lang="en-US" sz="4000" b="1" dirty="0">
                  <a:solidFill>
                    <a:srgbClr val="D83440"/>
                  </a:solidFill>
                  <a:latin typeface="UTM Avo" panose="02040603050506020204" pitchFamily="18" charset="0"/>
                </a:rPr>
                <a:t> </a:t>
              </a:r>
              <a:r>
                <a:rPr lang="en-US" sz="4000" b="1" dirty="0" err="1">
                  <a:solidFill>
                    <a:srgbClr val="D83440"/>
                  </a:solidFill>
                  <a:latin typeface="UTM Avo" panose="02040603050506020204" pitchFamily="18" charset="0"/>
                </a:rPr>
                <a:t>thế</a:t>
              </a:r>
              <a:r>
                <a:rPr lang="en-US" sz="4000" b="1" dirty="0">
                  <a:solidFill>
                    <a:srgbClr val="D83440"/>
                  </a:solidFill>
                  <a:latin typeface="UTM Avo" panose="02040603050506020204" pitchFamily="18" charset="0"/>
                </a:rPr>
                <a:t> </a:t>
              </a:r>
              <a:r>
                <a:rPr lang="en-US" sz="4000" b="1" dirty="0" err="1">
                  <a:solidFill>
                    <a:srgbClr val="D83440"/>
                  </a:solidFill>
                  <a:latin typeface="UTM Avo" panose="02040603050506020204" pitchFamily="18" charset="0"/>
                </a:rPr>
                <a:t>nào</a:t>
              </a:r>
              <a:r>
                <a:rPr lang="en-US" sz="4000" b="1" dirty="0">
                  <a:solidFill>
                    <a:srgbClr val="D83440"/>
                  </a:solidFill>
                  <a:latin typeface="UTM Avo" panose="02040603050506020204" pitchFamily="18" charset="0"/>
                </a:rPr>
                <a:t>?</a:t>
              </a:r>
            </a:p>
          </p:txBody>
        </p:sp>
        <p:sp>
          <p:nvSpPr>
            <p:cNvPr id="3" name="Rectangle: Rounded Corners 2">
              <a:extLst>
                <a:ext uri="{FF2B5EF4-FFF2-40B4-BE49-F238E27FC236}">
                  <a16:creationId xmlns:a16="http://schemas.microsoft.com/office/drawing/2014/main" id="{408C985E-2BF3-F667-AB38-62DB1D8DDF5D}"/>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E5AA06EF-F4F2-D686-FE61-531375BE3F29}"/>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2DA3079-8BDF-DBF7-5085-87502E252732}"/>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E74346-561E-673E-2D64-837AAC50F21A}"/>
                </a:ext>
              </a:extLst>
            </p:cNvPr>
            <p:cNvSpPr/>
            <p:nvPr/>
          </p:nvSpPr>
          <p:spPr>
            <a:xfrm>
              <a:off x="6196446" y="1064074"/>
              <a:ext cx="439544" cy="830997"/>
            </a:xfrm>
            <a:prstGeom prst="rect">
              <a:avLst/>
            </a:prstGeom>
            <a:noFill/>
          </p:spPr>
          <p:txBody>
            <a:bodyPr wrap="none" lIns="91440" tIns="45720" rIns="91440" bIns="45720">
              <a:spAutoFit/>
            </a:bodyPr>
            <a:lstStyle/>
            <a:p>
              <a:pPr algn="ctr"/>
              <a:r>
                <a:rPr lang="en-US" sz="4800" b="0" cap="none" spc="0" dirty="0">
                  <a:ln w="0"/>
                  <a:solidFill>
                    <a:srgbClr val="973537"/>
                  </a:solidFill>
                  <a:effectLst>
                    <a:outerShdw blurRad="38100" dist="19050" dir="2700000" algn="tl" rotWithShape="0">
                      <a:schemeClr val="dk1">
                        <a:alpha val="40000"/>
                      </a:schemeClr>
                    </a:outerShdw>
                  </a:effectLst>
                  <a:latin typeface="UTM Showcard" panose="02040603050506020204" pitchFamily="18" charset="0"/>
                </a:rPr>
                <a:t>1</a:t>
              </a:r>
            </a:p>
          </p:txBody>
        </p:sp>
      </p:grpSp>
      <p:pic>
        <p:nvPicPr>
          <p:cNvPr id="11" name="Picture 32" descr="Bellcoll">
            <a:hlinkClick r:id="" action="ppaction://hlinkshowjump?jump=firstslide"/>
            <a:extLst>
              <a:ext uri="{FF2B5EF4-FFF2-40B4-BE49-F238E27FC236}">
                <a16:creationId xmlns:a16="http://schemas.microsoft.com/office/drawing/2014/main" id="{1B5CF007-0D12-EDCF-2884-A6C8F8BB1A01}"/>
              </a:ext>
            </a:extLst>
          </p:cNvPr>
          <p:cNvPicPr>
            <a:picLocks noChangeAspect="1" noChangeArrowheads="1" noCrop="1"/>
          </p:cNvPicPr>
          <p:nvPr/>
        </p:nvPicPr>
        <p:blipFill>
          <a:blip r:embed="rId24"/>
          <a:srcRect/>
          <a:stretch>
            <a:fillRect/>
          </a:stretch>
        </p:blipFill>
        <p:spPr bwMode="auto">
          <a:xfrm>
            <a:off x="6380572" y="-144466"/>
            <a:ext cx="1652588" cy="1676401"/>
          </a:xfrm>
          <a:prstGeom prst="rect">
            <a:avLst/>
          </a:prstGeom>
          <a:noFill/>
          <a:ln w="9525">
            <a:noFill/>
            <a:miter lim="800000"/>
            <a:headEnd/>
            <a:tailEnd/>
          </a:ln>
        </p:spPr>
      </p:pic>
    </p:spTree>
    <p:extLst>
      <p:ext uri="{BB962C8B-B14F-4D97-AF65-F5344CB8AC3E}">
        <p14:creationId xmlns:p14="http://schemas.microsoft.com/office/powerpoint/2010/main" val="334471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4"/>
                                        </p:tgtEl>
                                        <p:attrNameLst>
                                          <p:attrName>style.opacity</p:attrName>
                                        </p:attrNameLst>
                                      </p:cBhvr>
                                      <p:to>
                                        <p:strVal val="0.25"/>
                                      </p:to>
                                    </p:set>
                                    <p:animEffect filter="image" prLst="opacity: 0.25">
                                      <p:cBhvr rctx="IE">
                                        <p:cTn id="101" dur="indefinite"/>
                                        <p:tgtEl>
                                          <p:spTgt spid="44"/>
                                        </p:tgtEl>
                                      </p:cBhvr>
                                    </p:animEffect>
                                  </p:childTnLst>
                                </p:cTn>
                              </p:par>
                              <p:par>
                                <p:cTn id="102" presetID="9" presetClass="emph" presetSubtype="0" nodeType="withEffect">
                                  <p:stCondLst>
                                    <p:cond delay="0"/>
                                  </p:stCondLst>
                                  <p:childTnLst>
                                    <p:set>
                                      <p:cBhvr rctx="PPT">
                                        <p:cTn id="103" dur="indefinite"/>
                                        <p:tgtEl>
                                          <p:spTgt spid="23"/>
                                        </p:tgtEl>
                                        <p:attrNameLst>
                                          <p:attrName>style.opacity</p:attrName>
                                        </p:attrNameLst>
                                      </p:cBhvr>
                                      <p:to>
                                        <p:strVal val="0.05"/>
                                      </p:to>
                                    </p:set>
                                    <p:animEffect filter="image" prLst="opacity: 0.05">
                                      <p:cBhvr rctx="IE">
                                        <p:cTn id="104" dur="indefinite"/>
                                        <p:tgtEl>
                                          <p:spTgt spid="23"/>
                                        </p:tgtEl>
                                      </p:cBhvr>
                                    </p:animEffect>
                                  </p:childTnLst>
                                  <p:subTnLst>
                                    <p:audio>
                                      <p:cMediaNode>
                                        <p:cTn display="0" masterRel="sameClick">
                                          <p:stCondLst>
                                            <p:cond evt="begin" delay="0">
                                              <p:tn val="102"/>
                                            </p:cond>
                                          </p:stCondLst>
                                          <p:endCondLst>
                                            <p:cond evt="onStopAudio" delay="0">
                                              <p:tgtEl>
                                                <p:sldTgt/>
                                              </p:tgtEl>
                                            </p:cond>
                                          </p:endCondLst>
                                        </p:cTn>
                                        <p:tgtEl>
                                          <p:sndTgt r:embed="rId5" name="WIN WIN.wav"/>
                                        </p:tgtEl>
                                      </p:cMediaNode>
                                    </p:audio>
                                  </p:sub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4" grpId="0" animBg="1"/>
      <p:bldP spid="44"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75" y="433043"/>
            <a:ext cx="3305126" cy="843580"/>
            <a:chOff x="8422160" y="1458037"/>
            <a:chExt cx="4018010" cy="1025531"/>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10187019" y="1458037"/>
              <a:ext cx="2253151" cy="1010234"/>
            </a:xfrm>
            <a:prstGeom prst="rect">
              <a:avLst/>
            </a:prstGeom>
            <a:noFill/>
          </p:spPr>
          <p:txBody>
            <a:bodyPr wrap="none" rtlCol="0">
              <a:spAutoFit/>
            </a:bodyPr>
            <a:lstStyle/>
            <a:p>
              <a:pPr algn="ctr"/>
              <a:r>
                <a:rPr lang="en-US" sz="4800" b="1" err="1">
                  <a:solidFill>
                    <a:srgbClr val="D83440"/>
                  </a:solidFill>
                  <a:latin typeface="UTM Avo" panose="02040603050506020204" pitchFamily="18" charset="0"/>
                </a:rPr>
                <a:t>Hình</a:t>
              </a:r>
              <a:r>
                <a:rPr lang="en-US" sz="4800" b="1">
                  <a:solidFill>
                    <a:srgbClr val="D83440"/>
                  </a:solidFill>
                  <a:latin typeface="UTM Avo" panose="02040603050506020204" pitchFamily="18" charset="0"/>
                </a:rPr>
                <a:t> d</a:t>
              </a:r>
              <a:endParaRPr lang="en-US" sz="4800" b="1" dirty="0">
                <a:solidFill>
                  <a:srgbClr val="D83440"/>
                </a:solidFill>
                <a:latin typeface="UTM Avo" panose="02040603050506020204" pitchFamily="18" charset="0"/>
              </a:endParaRPr>
            </a:p>
          </p:txBody>
        </p:sp>
      </p:grpSp>
      <p:grpSp>
        <p:nvGrpSpPr>
          <p:cNvPr id="23" name="B"/>
          <p:cNvGrpSpPr/>
          <p:nvPr/>
        </p:nvGrpSpPr>
        <p:grpSpPr>
          <a:xfrm>
            <a:off x="7829981" y="1977956"/>
            <a:ext cx="3269045" cy="830997"/>
            <a:chOff x="8422168" y="2894499"/>
            <a:chExt cx="3974146" cy="1010236"/>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10230858" y="2894499"/>
              <a:ext cx="2165456" cy="1010236"/>
            </a:xfrm>
            <a:prstGeom prst="rect">
              <a:avLst/>
            </a:prstGeom>
            <a:noFill/>
          </p:spPr>
          <p:txBody>
            <a:bodyPr wrap="none" rtlCol="0">
              <a:spAutoFit/>
            </a:bodyPr>
            <a:lstStyle/>
            <a:p>
              <a:pPr algn="ctr"/>
              <a:r>
                <a:rPr lang="en-US" sz="4800" b="1" err="1">
                  <a:solidFill>
                    <a:srgbClr val="D83440"/>
                  </a:solidFill>
                  <a:latin typeface="UTM Avo" panose="02040603050506020204" pitchFamily="18" charset="0"/>
                </a:rPr>
                <a:t>Hình</a:t>
              </a:r>
              <a:r>
                <a:rPr lang="en-US" sz="4800" b="1">
                  <a:solidFill>
                    <a:srgbClr val="D83440"/>
                  </a:solidFill>
                  <a:latin typeface="UTM Avo" panose="02040603050506020204" pitchFamily="18" charset="0"/>
                </a:rPr>
                <a:t> c</a:t>
              </a:r>
              <a:endParaRPr lang="en-US" sz="4800" b="1" dirty="0">
                <a:solidFill>
                  <a:srgbClr val="D83440"/>
                </a:solidFill>
                <a:latin typeface="UTM Avo" panose="02040603050506020204" pitchFamily="18" charset="0"/>
              </a:endParaRPr>
            </a:p>
          </p:txBody>
        </p:sp>
      </p:grpSp>
      <p:grpSp>
        <p:nvGrpSpPr>
          <p:cNvPr id="24" name="C"/>
          <p:cNvGrpSpPr/>
          <p:nvPr/>
        </p:nvGrpSpPr>
        <p:grpSpPr>
          <a:xfrm>
            <a:off x="7829985" y="3413445"/>
            <a:ext cx="3406100" cy="769441"/>
            <a:chOff x="8422168" y="3757803"/>
            <a:chExt cx="4140760" cy="935401"/>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10064235" y="3757803"/>
              <a:ext cx="2498693" cy="935401"/>
            </a:xfrm>
            <a:prstGeom prst="rect">
              <a:avLst/>
            </a:prstGeom>
            <a:noFill/>
          </p:spPr>
          <p:txBody>
            <a:bodyPr wrap="none" rtlCol="0">
              <a:spAutoFit/>
            </a:bodyPr>
            <a:lstStyle/>
            <a:p>
              <a:pPr algn="ctr"/>
              <a:r>
                <a:rPr lang="en-US" sz="4400" b="1" dirty="0" err="1">
                  <a:solidFill>
                    <a:srgbClr val="D83440"/>
                  </a:solidFill>
                  <a:latin typeface="UTM Avo" panose="02040603050506020204" pitchFamily="18" charset="0"/>
                </a:rPr>
                <a:t>Hình</a:t>
              </a:r>
              <a:r>
                <a:rPr lang="en-US" sz="4400" b="1" dirty="0">
                  <a:solidFill>
                    <a:srgbClr val="D83440"/>
                  </a:solidFill>
                  <a:latin typeface="UTM Avo" panose="02040603050506020204" pitchFamily="18" charset="0"/>
                </a:rPr>
                <a:t> a</a:t>
              </a:r>
            </a:p>
          </p:txBody>
        </p:sp>
      </p:grpSp>
      <p:grpSp>
        <p:nvGrpSpPr>
          <p:cNvPr id="25" name="D"/>
          <p:cNvGrpSpPr/>
          <p:nvPr/>
        </p:nvGrpSpPr>
        <p:grpSpPr>
          <a:xfrm>
            <a:off x="7829966" y="4885130"/>
            <a:ext cx="3418322" cy="769441"/>
            <a:chOff x="8469285" y="4724562"/>
            <a:chExt cx="4155627" cy="935402"/>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10134009" y="4724562"/>
              <a:ext cx="2490903" cy="935402"/>
            </a:xfrm>
            <a:prstGeom prst="rect">
              <a:avLst/>
            </a:prstGeom>
            <a:noFill/>
          </p:spPr>
          <p:txBody>
            <a:bodyPr wrap="none" rtlCol="0">
              <a:spAutoFit/>
            </a:bodyPr>
            <a:lstStyle/>
            <a:p>
              <a:pPr algn="ctr"/>
              <a:r>
                <a:rPr lang="en-US" sz="4400" b="1" dirty="0" err="1">
                  <a:solidFill>
                    <a:srgbClr val="D83440"/>
                  </a:solidFill>
                  <a:latin typeface="UTM Avo" panose="02040603050506020204" pitchFamily="18" charset="0"/>
                </a:rPr>
                <a:t>Hình</a:t>
              </a:r>
              <a:r>
                <a:rPr lang="en-US" sz="4400" b="1" dirty="0">
                  <a:solidFill>
                    <a:srgbClr val="D83440"/>
                  </a:solidFill>
                  <a:latin typeface="UTM Avo" panose="02040603050506020204" pitchFamily="18" charset="0"/>
                </a:rPr>
                <a:t> b</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1072934" y="30024"/>
            <a:ext cx="7167282" cy="5759364"/>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382722" y="2441806"/>
              <a:ext cx="5371274" cy="620877"/>
            </a:xfrm>
            <a:prstGeom prst="rect">
              <a:avLst/>
            </a:prstGeom>
            <a:noFill/>
          </p:spPr>
          <p:txBody>
            <a:bodyPr wrap="square" rtlCol="0">
              <a:spAutoFit/>
            </a:bodyPr>
            <a:lstStyle/>
            <a:p>
              <a:pPr algn="ctr"/>
              <a:r>
                <a:rPr lang="en-US" sz="3600" b="1" dirty="0" err="1">
                  <a:solidFill>
                    <a:srgbClr val="D83440"/>
                  </a:solidFill>
                  <a:latin typeface="UTM Avo" panose="02040603050506020204" pitchFamily="18" charset="0"/>
                </a:rPr>
                <a:t>Hình</a:t>
              </a:r>
              <a:r>
                <a:rPr lang="en-US" sz="3600" b="1" dirty="0">
                  <a:solidFill>
                    <a:srgbClr val="D83440"/>
                  </a:solidFill>
                  <a:latin typeface="UTM Avo" panose="02040603050506020204" pitchFamily="18" charset="0"/>
                </a:rPr>
                <a:t> </a:t>
              </a:r>
              <a:r>
                <a:rPr lang="en-US" sz="3600" b="1" dirty="0" err="1">
                  <a:solidFill>
                    <a:srgbClr val="D83440"/>
                  </a:solidFill>
                  <a:latin typeface="UTM Avo" panose="02040603050506020204" pitchFamily="18" charset="0"/>
                </a:rPr>
                <a:t>nào</a:t>
              </a:r>
              <a:r>
                <a:rPr lang="en-US" sz="3600" b="1" dirty="0">
                  <a:solidFill>
                    <a:srgbClr val="D83440"/>
                  </a:solidFill>
                  <a:latin typeface="UTM Avo" panose="02040603050506020204" pitchFamily="18" charset="0"/>
                </a:rPr>
                <a:t> </a:t>
              </a:r>
              <a:r>
                <a:rPr lang="en-US" sz="3600" b="1" dirty="0" err="1">
                  <a:solidFill>
                    <a:srgbClr val="D83440"/>
                  </a:solidFill>
                  <a:latin typeface="UTM Avo" panose="02040603050506020204" pitchFamily="18" charset="0"/>
                </a:rPr>
                <a:t>là</a:t>
              </a:r>
              <a:r>
                <a:rPr lang="en-US" sz="3600" b="1" dirty="0">
                  <a:solidFill>
                    <a:srgbClr val="D83440"/>
                  </a:solidFill>
                  <a:latin typeface="UTM Avo" panose="02040603050506020204" pitchFamily="18" charset="0"/>
                </a:rPr>
                <a:t> </a:t>
              </a:r>
              <a:r>
                <a:rPr lang="en-US" sz="3600" b="1" dirty="0" err="1">
                  <a:solidFill>
                    <a:srgbClr val="D83440"/>
                  </a:solidFill>
                  <a:latin typeface="UTM Avo" panose="02040603050506020204" pitchFamily="18" charset="0"/>
                </a:rPr>
                <a:t>hình</a:t>
              </a:r>
              <a:r>
                <a:rPr lang="en-US" sz="3600" b="1" dirty="0">
                  <a:solidFill>
                    <a:srgbClr val="D83440"/>
                  </a:solidFill>
                  <a:latin typeface="UTM Avo" panose="02040603050506020204" pitchFamily="18" charset="0"/>
                </a:rPr>
                <a:t> tam </a:t>
              </a:r>
              <a:r>
                <a:rPr lang="en-US" sz="3600" b="1" err="1">
                  <a:solidFill>
                    <a:srgbClr val="D83440"/>
                  </a:solidFill>
                  <a:latin typeface="UTM Avo" panose="02040603050506020204" pitchFamily="18" charset="0"/>
                </a:rPr>
                <a:t>giác</a:t>
              </a:r>
              <a:r>
                <a:rPr lang="en-US" sz="3600" b="1">
                  <a:solidFill>
                    <a:srgbClr val="D83440"/>
                  </a:solidFill>
                  <a:latin typeface="UTM Avo" panose="02040603050506020204" pitchFamily="18" charset="0"/>
                </a:rPr>
                <a:t> vuông?</a:t>
              </a:r>
              <a:endParaRPr lang="en-US" sz="3600" b="1" dirty="0">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2</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pic>
        <p:nvPicPr>
          <p:cNvPr id="5122" name="Picture 2" descr="Trong các hình dưới đây, hình nào là tam giác đều?">
            <a:extLst>
              <a:ext uri="{FF2B5EF4-FFF2-40B4-BE49-F238E27FC236}">
                <a16:creationId xmlns:a16="http://schemas.microsoft.com/office/drawing/2014/main" id="{DA5BC101-341E-000D-A469-9D20729882D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04683" y="3275863"/>
            <a:ext cx="6253236" cy="2180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Bellcoll">
            <a:hlinkClick r:id="" action="ppaction://hlinkshowjump?jump=firstslide"/>
            <a:extLst>
              <a:ext uri="{FF2B5EF4-FFF2-40B4-BE49-F238E27FC236}">
                <a16:creationId xmlns:a16="http://schemas.microsoft.com/office/drawing/2014/main" id="{141E3682-2768-DF9B-FA5E-703003F916A8}"/>
              </a:ext>
            </a:extLst>
          </p:cNvPr>
          <p:cNvPicPr>
            <a:picLocks noChangeAspect="1" noChangeArrowheads="1" noCrop="1"/>
          </p:cNvPicPr>
          <p:nvPr/>
        </p:nvPicPr>
        <p:blipFill>
          <a:blip r:embed="rId25"/>
          <a:srcRect/>
          <a:stretch>
            <a:fillRect/>
          </a:stretch>
        </p:blipFill>
        <p:spPr bwMode="auto">
          <a:xfrm>
            <a:off x="6339171" y="-71826"/>
            <a:ext cx="1652588" cy="1676401"/>
          </a:xfrm>
          <a:prstGeom prst="rect">
            <a:avLst/>
          </a:prstGeom>
          <a:noFill/>
          <a:ln w="9525">
            <a:noFill/>
            <a:miter lim="800000"/>
            <a:headEnd/>
            <a:tailEnd/>
          </a:ln>
        </p:spPr>
      </p:pic>
    </p:spTree>
    <p:extLst>
      <p:ext uri="{BB962C8B-B14F-4D97-AF65-F5344CB8AC3E}">
        <p14:creationId xmlns:p14="http://schemas.microsoft.com/office/powerpoint/2010/main" val="281970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par>
                                <p:cTn id="102" presetID="9" presetClass="emph" presetSubtype="0" grpId="1" nodeType="withEffect">
                                  <p:stCondLst>
                                    <p:cond delay="100"/>
                                  </p:stCondLst>
                                  <p:childTnLst>
                                    <p:set>
                                      <p:cBhvr>
                                        <p:cTn id="103" dur="indefinite"/>
                                        <p:tgtEl>
                                          <p:spTgt spid="44"/>
                                        </p:tgtEl>
                                        <p:attrNameLst>
                                          <p:attrName>style.opacity</p:attrName>
                                        </p:attrNameLst>
                                      </p:cBhvr>
                                      <p:to>
                                        <p:strVal val="0.25"/>
                                      </p:to>
                                    </p:set>
                                    <p:animEffect filter="image" prLst="opacity: 0.25">
                                      <p:cBhvr rctx="IE">
                                        <p:cTn id="104" dur="indefinite"/>
                                        <p:tgtEl>
                                          <p:spTgt spid="44"/>
                                        </p:tgtEl>
                                      </p:cBhvr>
                                    </p:animEffect>
                                  </p:child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71" y="519937"/>
            <a:ext cx="3530609" cy="830997"/>
            <a:chOff x="8422160" y="1563672"/>
            <a:chExt cx="4292128" cy="1010234"/>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970050" y="1563672"/>
              <a:ext cx="2744238" cy="1010234"/>
            </a:xfrm>
            <a:prstGeom prst="rect">
              <a:avLst/>
            </a:prstGeom>
            <a:noFill/>
          </p:spPr>
          <p:txBody>
            <a:bodyPr wrap="none" rtlCol="0">
              <a:spAutoFit/>
            </a:bodyPr>
            <a:lstStyle/>
            <a:p>
              <a:pPr algn="ctr"/>
              <a:r>
                <a:rPr lang="en-US" sz="4800" b="1">
                  <a:solidFill>
                    <a:srgbClr val="D83440"/>
                  </a:solidFill>
                  <a:latin typeface="UTM Avo" panose="02040603050506020204" pitchFamily="18" charset="0"/>
                </a:rPr>
                <a:t>S = a x h</a:t>
              </a:r>
              <a:endParaRPr lang="en-US" sz="4000" b="1">
                <a:solidFill>
                  <a:srgbClr val="D83440"/>
                </a:solidFill>
                <a:latin typeface="UTM Avo" panose="02040603050506020204" pitchFamily="18" charset="0"/>
              </a:endParaRPr>
            </a:p>
          </p:txBody>
        </p:sp>
      </p:grpSp>
      <p:grpSp>
        <p:nvGrpSpPr>
          <p:cNvPr id="23" name="B"/>
          <p:cNvGrpSpPr/>
          <p:nvPr/>
        </p:nvGrpSpPr>
        <p:grpSpPr>
          <a:xfrm>
            <a:off x="7829983" y="1923995"/>
            <a:ext cx="3643028" cy="923330"/>
            <a:chOff x="8422168" y="2828897"/>
            <a:chExt cx="4428791" cy="1122484"/>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946926" y="2828897"/>
              <a:ext cx="2904033" cy="1122484"/>
            </a:xfrm>
            <a:prstGeom prst="rect">
              <a:avLst/>
            </a:prstGeom>
            <a:noFill/>
          </p:spPr>
          <p:txBody>
            <a:bodyPr wrap="none" rtlCol="0">
              <a:spAutoFit/>
            </a:bodyPr>
            <a:lstStyle/>
            <a:p>
              <a:pPr algn="ctr"/>
              <a:r>
                <a:rPr lang="en-US" sz="5400" b="1">
                  <a:solidFill>
                    <a:srgbClr val="D83440"/>
                  </a:solidFill>
                  <a:latin typeface="UTM Avo" panose="02040603050506020204" pitchFamily="18" charset="0"/>
                </a:rPr>
                <a:t>S = a : h</a:t>
              </a:r>
            </a:p>
          </p:txBody>
        </p:sp>
      </p:grpSp>
      <p:grpSp>
        <p:nvGrpSpPr>
          <p:cNvPr id="24" name="C"/>
          <p:cNvGrpSpPr/>
          <p:nvPr/>
        </p:nvGrpSpPr>
        <p:grpSpPr>
          <a:xfrm>
            <a:off x="7829985" y="3397856"/>
            <a:ext cx="3837487" cy="769442"/>
            <a:chOff x="8422168" y="3738852"/>
            <a:chExt cx="4665192" cy="935402"/>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7265" y="3738852"/>
              <a:ext cx="3510095" cy="935401"/>
            </a:xfrm>
            <a:prstGeom prst="rect">
              <a:avLst/>
            </a:prstGeom>
            <a:noFill/>
          </p:spPr>
          <p:txBody>
            <a:bodyPr wrap="none" rtlCol="0">
              <a:spAutoFit/>
            </a:bodyPr>
            <a:lstStyle/>
            <a:p>
              <a:pPr algn="ctr"/>
              <a:r>
                <a:rPr lang="en-US" sz="4400" b="1">
                  <a:solidFill>
                    <a:srgbClr val="D83440"/>
                  </a:solidFill>
                  <a:latin typeface="UTM Avo" panose="02040603050506020204" pitchFamily="18" charset="0"/>
                </a:rPr>
                <a:t>S = a x h x 2</a:t>
              </a:r>
              <a:endParaRPr lang="en-US" sz="3600" b="1">
                <a:solidFill>
                  <a:srgbClr val="D83440"/>
                </a:solidFill>
                <a:latin typeface="UTM Avo" panose="02040603050506020204" pitchFamily="18" charset="0"/>
              </a:endParaRPr>
            </a:p>
          </p:txBody>
        </p:sp>
      </p:grpSp>
      <p:grpSp>
        <p:nvGrpSpPr>
          <p:cNvPr id="25" name="D"/>
          <p:cNvGrpSpPr/>
          <p:nvPr/>
        </p:nvGrpSpPr>
        <p:grpSpPr>
          <a:xfrm>
            <a:off x="7915353" y="4926738"/>
            <a:ext cx="3788818" cy="857718"/>
            <a:chOff x="8469285" y="4795893"/>
            <a:chExt cx="4606035" cy="104272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691887" y="4903211"/>
              <a:ext cx="3383433" cy="935403"/>
            </a:xfrm>
            <a:prstGeom prst="rect">
              <a:avLst/>
            </a:prstGeom>
            <a:noFill/>
          </p:spPr>
          <p:txBody>
            <a:bodyPr wrap="none" rtlCol="0">
              <a:spAutoFit/>
            </a:bodyPr>
            <a:lstStyle/>
            <a:p>
              <a:pPr algn="ctr"/>
              <a:r>
                <a:rPr lang="en-US" sz="4400" b="1">
                  <a:solidFill>
                    <a:srgbClr val="D83440"/>
                  </a:solidFill>
                  <a:latin typeface="UTM Avo" panose="02040603050506020204" pitchFamily="18" charset="0"/>
                </a:rPr>
                <a:t>S = a x h : 2</a:t>
              </a:r>
              <a:endParaRPr lang="en-US" sz="3600"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84309" y="2885166"/>
              <a:ext cx="4886511" cy="1754326"/>
            </a:xfrm>
            <a:prstGeom prst="rect">
              <a:avLst/>
            </a:prstGeom>
            <a:noFill/>
          </p:spPr>
          <p:txBody>
            <a:bodyPr wrap="square" rtlCol="0">
              <a:spAutoFit/>
            </a:bodyPr>
            <a:lstStyle/>
            <a:p>
              <a:pPr algn="ctr"/>
              <a:r>
                <a:rPr lang="en-US" sz="3600" b="1">
                  <a:solidFill>
                    <a:srgbClr val="D83440"/>
                  </a:solidFill>
                  <a:latin typeface="UTM Avo" panose="02040603050506020204" pitchFamily="18" charset="0"/>
                </a:rPr>
                <a:t>Dòng nào nêu đúng công thức tính diện tích hình tam giác?</a:t>
              </a: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72400" y="1064074"/>
              <a:ext cx="487634" cy="830997"/>
            </a:xfrm>
            <a:prstGeom prst="rect">
              <a:avLst/>
            </a:prstGeom>
            <a:noFill/>
          </p:spPr>
          <p:txBody>
            <a:bodyPr wrap="none" lIns="91440" tIns="45720" rIns="91440" bIns="45720">
              <a:spAutoFit/>
            </a:bodyPr>
            <a:lstStyle/>
            <a:p>
              <a:pPr algn="ctr"/>
              <a:r>
                <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3</a:t>
              </a:r>
              <a:endParaRPr lang="en-US" sz="4800" b="0" cap="none" spc="0" dirty="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pic>
        <p:nvPicPr>
          <p:cNvPr id="11" name="Picture 32" descr="Bellcoll">
            <a:hlinkClick r:id="" action="ppaction://hlinkshowjump?jump=firstslide"/>
            <a:extLst>
              <a:ext uri="{FF2B5EF4-FFF2-40B4-BE49-F238E27FC236}">
                <a16:creationId xmlns:a16="http://schemas.microsoft.com/office/drawing/2014/main" id="{14E29A54-364B-B9F9-9629-D1A1E10B5F1E}"/>
              </a:ext>
            </a:extLst>
          </p:cNvPr>
          <p:cNvPicPr>
            <a:picLocks noChangeAspect="1" noChangeArrowheads="1" noCrop="1"/>
          </p:cNvPicPr>
          <p:nvPr/>
        </p:nvPicPr>
        <p:blipFill>
          <a:blip r:embed="rId24"/>
          <a:srcRect/>
          <a:stretch>
            <a:fillRect/>
          </a:stretch>
        </p:blipFill>
        <p:spPr bwMode="auto">
          <a:xfrm>
            <a:off x="6372821" y="-77231"/>
            <a:ext cx="1652588" cy="1676401"/>
          </a:xfrm>
          <a:prstGeom prst="rect">
            <a:avLst/>
          </a:prstGeom>
          <a:noFill/>
          <a:ln w="9525">
            <a:noFill/>
            <a:miter lim="800000"/>
            <a:headEnd/>
            <a:tailEnd/>
          </a:ln>
        </p:spPr>
      </p:pic>
    </p:spTree>
    <p:extLst>
      <p:ext uri="{BB962C8B-B14F-4D97-AF65-F5344CB8AC3E}">
        <p14:creationId xmlns:p14="http://schemas.microsoft.com/office/powerpoint/2010/main" val="194003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nodeType="withEffect">
                                  <p:stCondLst>
                                    <p:cond delay="100"/>
                                  </p:stCondLst>
                                  <p:childTnLst>
                                    <p:set>
                                      <p:cBhvr>
                                        <p:cTn id="100" dur="indefinite"/>
                                        <p:tgtEl>
                                          <p:spTgt spid="23"/>
                                        </p:tgtEl>
                                        <p:attrNameLst>
                                          <p:attrName>style.opacity</p:attrName>
                                        </p:attrNameLst>
                                      </p:cBhvr>
                                      <p:to>
                                        <p:strVal val="0.25"/>
                                      </p:to>
                                    </p:set>
                                    <p:animEffect filter="image" prLst="opacity: 0.25">
                                      <p:cBhvr rctx="IE">
                                        <p:cTn id="101" dur="indefinite"/>
                                        <p:tgtEl>
                                          <p:spTgt spid="23"/>
                                        </p:tgtEl>
                                      </p:cBhvr>
                                    </p:animEffect>
                                  </p:childTnLst>
                                </p:cTn>
                              </p:par>
                              <p:par>
                                <p:cTn id="102" presetID="9" presetClass="emph" presetSubtype="0" grpId="1" nodeType="withEffect">
                                  <p:stCondLst>
                                    <p:cond delay="100"/>
                                  </p:stCondLst>
                                  <p:childTnLst>
                                    <p:set>
                                      <p:cBhvr>
                                        <p:cTn id="103" dur="indefinite"/>
                                        <p:tgtEl>
                                          <p:spTgt spid="42"/>
                                        </p:tgtEl>
                                        <p:attrNameLst>
                                          <p:attrName>style.opacity</p:attrName>
                                        </p:attrNameLst>
                                      </p:cBhvr>
                                      <p:to>
                                        <p:strVal val="0.25"/>
                                      </p:to>
                                    </p:set>
                                    <p:animEffect filter="image" prLst="opacity: 0.25">
                                      <p:cBhvr rctx="IE">
                                        <p:cTn id="104" dur="indefinite"/>
                                        <p:tgtEl>
                                          <p:spTgt spid="42"/>
                                        </p:tgtEl>
                                      </p:cBhvr>
                                    </p:animEffect>
                                  </p:childTnLst>
                                </p:cTn>
                              </p:par>
                              <p:par>
                                <p:cTn id="105" presetID="9" presetClass="emph" presetSubtype="0" grpId="1" nodeType="withEffect">
                                  <p:stCondLst>
                                    <p:cond delay="100"/>
                                  </p:stCondLst>
                                  <p:childTnLst>
                                    <p:set>
                                      <p:cBhvr>
                                        <p:cTn id="106" dur="indefinite"/>
                                        <p:tgtEl>
                                          <p:spTgt spid="43"/>
                                        </p:tgtEl>
                                        <p:attrNameLst>
                                          <p:attrName>style.opacity</p:attrName>
                                        </p:attrNameLst>
                                      </p:cBhvr>
                                      <p:to>
                                        <p:strVal val="0.25"/>
                                      </p:to>
                                    </p:set>
                                    <p:animEffect filter="image" prLst="opacity: 0.25">
                                      <p:cBhvr rctx="IE">
                                        <p:cTn id="107" dur="indefinite"/>
                                        <p:tgtEl>
                                          <p:spTgt spid="43"/>
                                        </p:tgtEl>
                                      </p:cBhvr>
                                    </p:animEffect>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7BD9-9F4D-923D-6FBC-2E999CB8FA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D3DFB7-0F07-43FF-91F0-BBF74205F6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50759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EF2EC62B-D121-5DF1-C195-06175B2295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28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21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4587</TotalTime>
  <Words>360</Words>
  <Application>Microsoft Office PowerPoint</Application>
  <PresentationFormat>Widescreen</PresentationFormat>
  <Paragraphs>73</Paragraphs>
  <Slides>24</Slides>
  <Notes>13</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等线</vt:lpstr>
      <vt:lpstr>.VnBahamasBH</vt:lpstr>
      <vt:lpstr>Arial</vt:lpstr>
      <vt:lpstr>Calibri</vt:lpstr>
      <vt:lpstr>Cambria</vt:lpstr>
      <vt:lpstr>Times New Roman</vt:lpstr>
      <vt:lpstr>UTM Avo</vt:lpstr>
      <vt:lpstr>UTM Showcard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fao hai</cp:lastModifiedBy>
  <cp:revision>88</cp:revision>
  <dcterms:created xsi:type="dcterms:W3CDTF">2019-09-08T10:16:45Z</dcterms:created>
  <dcterms:modified xsi:type="dcterms:W3CDTF">2025-11-28T01:49:45Z</dcterms:modified>
</cp:coreProperties>
</file>