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1" r:id="rId2"/>
  </p:sldMasterIdLst>
  <p:sldIdLst>
    <p:sldId id="359" r:id="rId3"/>
    <p:sldId id="362" r:id="rId4"/>
    <p:sldId id="380" r:id="rId5"/>
    <p:sldId id="366" r:id="rId6"/>
    <p:sldId id="388" r:id="rId7"/>
    <p:sldId id="382" r:id="rId8"/>
    <p:sldId id="384" r:id="rId9"/>
    <p:sldId id="344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3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5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8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5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2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94F3-2559-451F-AC7F-D0FD8574A495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4746-E408-4D19-BDC1-6C4065D0C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9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2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4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h lịch với hình nền PowerPoint tone trắng tinh khôi by fixmar1 - Issu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" y="0"/>
            <a:ext cx="12178619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-2438400" y="6369050"/>
            <a:ext cx="6934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600" b="1" i="1">
              <a:solidFill>
                <a:srgbClr val="FF3300"/>
              </a:solidFill>
              <a:latin typeface=".VnCentury Schoolbook" pitchFamily="34" charset="0"/>
            </a:endParaRPr>
          </a:p>
        </p:txBody>
      </p:sp>
      <p:pic>
        <p:nvPicPr>
          <p:cNvPr id="3078" name="Picture 6" descr="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28" y="5771980"/>
            <a:ext cx="3758599" cy="6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47" y="2206022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~~~~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~~~~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WordArt 7"/>
          <p:cNvSpPr>
            <a:spLocks noChangeArrowheads="1" noChangeShapeType="1" noTextEdit="1"/>
          </p:cNvSpPr>
          <p:nvPr/>
        </p:nvSpPr>
        <p:spPr bwMode="auto">
          <a:xfrm>
            <a:off x="2079634" y="553080"/>
            <a:ext cx="7814214" cy="1501994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 eaLnBrk="1" hangingPunct="1">
              <a:defRPr/>
            </a:pPr>
            <a:r>
              <a:rPr lang="en-US" sz="3200" kern="10" spc="-2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"/>
              </a:rPr>
              <a:t> </a:t>
            </a:r>
            <a:r>
              <a:rPr lang="en-US" sz="6000" b="1" kern="10" spc="-22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6000" b="1" kern="10" spc="-2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spc="-22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6000" b="1" kern="10" spc="-2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spc="-22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kern="10" spc="-2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spc="-22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6000" b="1" kern="10" spc="-22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65932" y="3411857"/>
            <a:ext cx="1184987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 b="1">
                <a:solidFill>
                  <a:srgbClr val="C82285"/>
                </a:solidFill>
                <a:cs typeface="Times New Roman" panose="02020603050405020304" pitchFamily="18" charset="0"/>
              </a:rPr>
              <a:t>Môn Tiếng Việt</a:t>
            </a:r>
            <a:endParaRPr lang="en-US" altLang="en-US" sz="4000" b="1" dirty="0">
              <a:solidFill>
                <a:srgbClr val="C82285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cs typeface="Times New Roman" panose="02020603050405020304" pitchFamily="18" charset="0"/>
              </a:rPr>
              <a:t>Đọc mở rộng – Kể về những tấm gương hiếu học</a:t>
            </a:r>
            <a:endParaRPr lang="en-US" altLang="en-US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 b="1" err="1">
                <a:solidFill>
                  <a:srgbClr val="C82285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4000" b="1">
                <a:solidFill>
                  <a:srgbClr val="C82285"/>
                </a:solidFill>
                <a:cs typeface="Times New Roman" panose="02020603050405020304" pitchFamily="18" charset="0"/>
              </a:rPr>
              <a:t> 5C</a:t>
            </a:r>
            <a:endParaRPr lang="en-US" altLang="en-US" sz="4000" b="1" dirty="0">
              <a:solidFill>
                <a:srgbClr val="C82285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viên</a:t>
            </a:r>
            <a:r>
              <a:rPr lang="en-US" altLang="en-US" b="1" i="1">
                <a:solidFill>
                  <a:srgbClr val="0000FF"/>
                </a:solidFill>
                <a:cs typeface="Times New Roman" panose="02020603050405020304" pitchFamily="18" charset="0"/>
              </a:rPr>
              <a:t>: Phạm Thị Mai Phương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8" name="Picture 8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76" y="353366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rainbowstars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70" y="3199413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 descr="rainbowstars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25" y="4684602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rainbowstars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430" y="969853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4" descr="rainbowstars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2" y="365125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427" y="37916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72" y="4771177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27" y="4902201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64" y="6019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93" y="1103997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84943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shi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15367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 descr="rainbowstars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8" y="2367564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" descr="rainbowstars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84" y="2943853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4" descr="rainbowstars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1" y="4152407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936BE-CE5B-53A0-0F07-83A8E787BDAD}"/>
              </a:ext>
            </a:extLst>
          </p:cNvPr>
          <p:cNvSpPr txBox="1"/>
          <p:nvPr/>
        </p:nvSpPr>
        <p:spPr>
          <a:xfrm>
            <a:off x="851340" y="1708460"/>
            <a:ext cx="10216054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kern="10" spc="-2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</a:t>
            </a:r>
            <a:r>
              <a:rPr lang="en-US" sz="4800" kern="10" spc="-2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4800" kern="10" spc="-2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4800" kern="10" spc="-2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VỀ DỰ </a:t>
            </a:r>
            <a:r>
              <a:rPr lang="vi-VN" sz="4800" kern="10" spc="-2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endParaRPr lang="en-US" sz="4800" kern="10" spc="-22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kern="10" spc="-2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LỚP 5</a:t>
            </a:r>
            <a:endParaRPr lang="vi-VN" sz="4800" kern="10" spc="-22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43093-E791-A90E-ADC4-32202E80319F}"/>
              </a:ext>
            </a:extLst>
          </p:cNvPr>
          <p:cNvSpPr txBox="1"/>
          <p:nvPr/>
        </p:nvSpPr>
        <p:spPr>
          <a:xfrm>
            <a:off x="5867002" y="-46625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36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153228" y="305274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1" name="文本框 19">
            <a:extLst>
              <a:ext uri="{FF2B5EF4-FFF2-40B4-BE49-F238E27FC236}">
                <a16:creationId xmlns:a16="http://schemas.microsoft.com/office/drawing/2014/main" id="{CA201851-E135-4CDA-A9E8-D190411254FE}"/>
              </a:ext>
            </a:extLst>
          </p:cNvPr>
          <p:cNvSpPr txBox="1"/>
          <p:nvPr/>
        </p:nvSpPr>
        <p:spPr>
          <a:xfrm>
            <a:off x="2015687" y="590930"/>
            <a:ext cx="836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câu chuyện kể về tấm gương học tập hoặc những đóng góp của một nhà khoa học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vi-VN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字魂20号-石头体" panose="00000500000000000000" pitchFamily="2" charset="-122"/>
              <a:cs typeface="字魂58号-创中黑" panose="00000500000000000000" charset="-122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8BEE644-1413-BC14-DC5F-8B379A137438}"/>
              </a:ext>
            </a:extLst>
          </p:cNvPr>
          <p:cNvSpPr txBox="1"/>
          <p:nvPr/>
        </p:nvSpPr>
        <p:spPr>
          <a:xfrm>
            <a:off x="2134020" y="3709022"/>
            <a:ext cx="8493803" cy="523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2FC75-AB75-4AC9-C67F-2E5CC98EAD76}"/>
              </a:ext>
            </a:extLst>
          </p:cNvPr>
          <p:cNvSpPr txBox="1"/>
          <p:nvPr/>
        </p:nvSpPr>
        <p:spPr>
          <a:xfrm>
            <a:off x="1715380" y="2358308"/>
            <a:ext cx="571908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Gương sáng học đường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 chuyện gương hiếu học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 Truyện kể về gương hiếu học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Đác-uyn và các nhà khoa học khác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579C0-FFE7-BEC7-C33E-B3D1C333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452372"/>
            <a:ext cx="1525746" cy="1710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0EA1D-992D-4CEE-1811-A552BC6C7F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2" y="1975925"/>
            <a:ext cx="3293162" cy="4042544"/>
          </a:xfrm>
          <a:prstGeom prst="rect">
            <a:avLst/>
          </a:prstGeom>
        </p:spPr>
      </p:pic>
      <p:pic>
        <p:nvPicPr>
          <p:cNvPr id="12" name="图片 26">
            <a:extLst>
              <a:ext uri="{FF2B5EF4-FFF2-40B4-BE49-F238E27FC236}">
                <a16:creationId xmlns:a16="http://schemas.microsoft.com/office/drawing/2014/main" id="{7652FC1F-EB2E-F325-F525-C5ABB5482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343" y="4767526"/>
            <a:ext cx="1691725" cy="224431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4A9DB-7C5E-191F-C1D2-B720F6FD6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94937E-8550-FEA5-04A2-519B6BF07E23}"/>
              </a:ext>
            </a:extLst>
          </p:cNvPr>
          <p:cNvSpPr txBox="1"/>
          <p:nvPr/>
        </p:nvSpPr>
        <p:spPr>
          <a:xfrm>
            <a:off x="3857533" y="4267130"/>
            <a:ext cx="26373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F1C34-605A-EA14-365B-998AA10FBBD2}"/>
              </a:ext>
            </a:extLst>
          </p:cNvPr>
          <p:cNvSpPr txBox="1"/>
          <p:nvPr/>
        </p:nvSpPr>
        <p:spPr>
          <a:xfrm>
            <a:off x="645460" y="4223035"/>
            <a:ext cx="28863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tấm gương học tập hoặc những đóng góp của một nhà khoa học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12B43-F442-0031-9E16-6BC5C46BC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60" y="1021210"/>
            <a:ext cx="2834576" cy="2784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376CF-7775-B9C9-9E10-D49547977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33" y="1021210"/>
            <a:ext cx="2750116" cy="2891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099F4-5860-D1CA-74A4-C1EBFA0D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094" y="628555"/>
            <a:ext cx="2400142" cy="2365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ECAEA4-FDE5-D953-9702-95EA30621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89" y="652668"/>
            <a:ext cx="2161884" cy="236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2AC06-3E11-3E3A-87EE-5296A75532FB}"/>
              </a:ext>
            </a:extLst>
          </p:cNvPr>
          <p:cNvSpPr txBox="1"/>
          <p:nvPr/>
        </p:nvSpPr>
        <p:spPr>
          <a:xfrm>
            <a:off x="8648783" y="5764698"/>
            <a:ext cx="156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F683F7-3FFC-E1A6-8987-699E12A454D2}"/>
              </a:ext>
            </a:extLst>
          </p:cNvPr>
          <p:cNvCxnSpPr/>
          <p:nvPr/>
        </p:nvCxnSpPr>
        <p:spPr>
          <a:xfrm>
            <a:off x="6763871" y="456816"/>
            <a:ext cx="0" cy="594436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231163B-484B-ADDB-4DD7-827ACBABC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018" y="3271997"/>
            <a:ext cx="2444425" cy="25372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A937D7-8789-319F-7908-7E6D097BA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0589" y="3211127"/>
            <a:ext cx="2410389" cy="2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9">
            <a:extLst>
              <a:ext uri="{FF2B5EF4-FFF2-40B4-BE49-F238E27FC236}">
                <a16:creationId xmlns:a16="http://schemas.microsoft.com/office/drawing/2014/main" id="{CA201851-E135-4CDA-A9E8-D190411254FE}"/>
              </a:ext>
            </a:extLst>
          </p:cNvPr>
          <p:cNvSpPr txBox="1"/>
          <p:nvPr/>
        </p:nvSpPr>
        <p:spPr>
          <a:xfrm>
            <a:off x="2144443" y="970879"/>
            <a:ext cx="915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3. Trao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đổi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với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bạn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về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chuyện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đã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字魂20号-石头体" panose="00000500000000000000" pitchFamily="2" charset="-122"/>
              <a:cs typeface="字魂58号-创中黑" panose="00000500000000000000" charset="-122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119A1476-1941-8F19-1177-CCD78782A3C6}"/>
              </a:ext>
            </a:extLst>
          </p:cNvPr>
          <p:cNvSpPr txBox="1"/>
          <p:nvPr/>
        </p:nvSpPr>
        <p:spPr>
          <a:xfrm>
            <a:off x="1575314" y="1632595"/>
            <a:ext cx="9318105" cy="33393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G: Em có thể chọn một trong các hoạt động sau: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Kể tóm tắt câu chuyện và giới thiệu về nhân vật khiến em cảm phục.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N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</a:t>
            </a:r>
            <a:r>
              <a:rPr lang="vi-VN" sz="2800" i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 </a:t>
            </a:r>
            <a:r>
              <a:rPr lang="vi-VN" sz="28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 thú vị về tấm gương học tập hoặc những đóng góp của nhà khoa học được nêu trong câu chuyện.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Những thông tin bổ ích hoặc những điều em muốn học tập sau khi đọc câu chuyện.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564D8-57D6-AA97-27E9-321CD591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9" y="832383"/>
            <a:ext cx="1124107" cy="800212"/>
          </a:xfrm>
          <a:prstGeom prst="rect">
            <a:avLst/>
          </a:prstGeom>
        </p:spPr>
      </p:pic>
      <p:pic>
        <p:nvPicPr>
          <p:cNvPr id="11" name="图片 26">
            <a:extLst>
              <a:ext uri="{FF2B5EF4-FFF2-40B4-BE49-F238E27FC236}">
                <a16:creationId xmlns:a16="http://schemas.microsoft.com/office/drawing/2014/main" id="{F17AFEF4-5FAC-185E-65F9-FADE23B9F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09" y="4512365"/>
            <a:ext cx="1691725" cy="2043265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D07CC9CB-F8FE-3468-0D25-322114EEE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" y="4833475"/>
            <a:ext cx="1565249" cy="15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707DF3-CEE2-980D-1983-4B739C43D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16757"/>
              </p:ext>
            </p:extLst>
          </p:nvPr>
        </p:nvGraphicFramePr>
        <p:xfrm>
          <a:off x="1095186" y="1303217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3B14FD-D5ED-0422-21CC-756F437C6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60102"/>
              </p:ext>
            </p:extLst>
          </p:nvPr>
        </p:nvGraphicFramePr>
        <p:xfrm>
          <a:off x="1095186" y="2489098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93DABA-A918-FBB9-58D2-4FF15A16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53657"/>
              </p:ext>
            </p:extLst>
          </p:nvPr>
        </p:nvGraphicFramePr>
        <p:xfrm>
          <a:off x="1095186" y="3655695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3E2E90-E6C6-3A34-628D-143082122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18997"/>
              </p:ext>
            </p:extLst>
          </p:nvPr>
        </p:nvGraphicFramePr>
        <p:xfrm>
          <a:off x="1095186" y="4822292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7986D179-5622-34FC-8AB5-C3241C98E4D0}"/>
              </a:ext>
            </a:extLst>
          </p:cNvPr>
          <p:cNvSpPr/>
          <p:nvPr/>
        </p:nvSpPr>
        <p:spPr>
          <a:xfrm>
            <a:off x="1371598" y="1566505"/>
            <a:ext cx="672354" cy="238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0EAC86-8E47-C3BE-9782-D97BF7D33258}"/>
              </a:ext>
            </a:extLst>
          </p:cNvPr>
          <p:cNvSpPr/>
          <p:nvPr/>
        </p:nvSpPr>
        <p:spPr>
          <a:xfrm>
            <a:off x="2608728" y="1566504"/>
            <a:ext cx="672354" cy="238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1D72C9A5-461A-C73A-A9A4-60B4AA469092}"/>
              </a:ext>
            </a:extLst>
          </p:cNvPr>
          <p:cNvSpPr/>
          <p:nvPr/>
        </p:nvSpPr>
        <p:spPr>
          <a:xfrm>
            <a:off x="3153335" y="1938466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6CC4C4F-C115-E6E0-0A34-45DB799F53D6}"/>
              </a:ext>
            </a:extLst>
          </p:cNvPr>
          <p:cNvSpPr/>
          <p:nvPr/>
        </p:nvSpPr>
        <p:spPr>
          <a:xfrm>
            <a:off x="3153335" y="4340295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9D547B41-7F43-EFD0-6797-C5507220DE5D}"/>
              </a:ext>
            </a:extLst>
          </p:cNvPr>
          <p:cNvSpPr/>
          <p:nvPr/>
        </p:nvSpPr>
        <p:spPr>
          <a:xfrm>
            <a:off x="3153335" y="3152483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3F6AF3E3-42E2-57B7-1C91-81357E72CFC5}"/>
              </a:ext>
            </a:extLst>
          </p:cNvPr>
          <p:cNvSpPr/>
          <p:nvPr/>
        </p:nvSpPr>
        <p:spPr>
          <a:xfrm>
            <a:off x="2541493" y="5151962"/>
            <a:ext cx="806824" cy="2790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C901DF2D-8EE8-6B29-2FF9-A93553C3AEBC}"/>
              </a:ext>
            </a:extLst>
          </p:cNvPr>
          <p:cNvSpPr/>
          <p:nvPr/>
        </p:nvSpPr>
        <p:spPr>
          <a:xfrm>
            <a:off x="1414931" y="5126650"/>
            <a:ext cx="806824" cy="2790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EE798FD2-47A1-7668-2DAE-3A5B4E3EDFA1}"/>
              </a:ext>
            </a:extLst>
          </p:cNvPr>
          <p:cNvSpPr/>
          <p:nvPr/>
        </p:nvSpPr>
        <p:spPr>
          <a:xfrm>
            <a:off x="1371598" y="4159009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0CCEA21B-483C-B66E-4910-721EE512E997}"/>
              </a:ext>
            </a:extLst>
          </p:cNvPr>
          <p:cNvSpPr/>
          <p:nvPr/>
        </p:nvSpPr>
        <p:spPr>
          <a:xfrm>
            <a:off x="1371598" y="3042775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A203AA9D-4D41-1F5B-3766-6B38A02B17C0}"/>
              </a:ext>
            </a:extLst>
          </p:cNvPr>
          <p:cNvSpPr/>
          <p:nvPr/>
        </p:nvSpPr>
        <p:spPr>
          <a:xfrm>
            <a:off x="1371598" y="2068356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52EE92DF-1B7B-E3E9-3867-506D6833D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3638"/>
              </p:ext>
            </p:extLst>
          </p:nvPr>
        </p:nvGraphicFramePr>
        <p:xfrm>
          <a:off x="4935072" y="1288622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D3B5A094-165A-8335-5757-6F5261EFC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44380"/>
              </p:ext>
            </p:extLst>
          </p:nvPr>
        </p:nvGraphicFramePr>
        <p:xfrm>
          <a:off x="4935072" y="2474503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E16928B6-1BB5-CE6A-A254-0D2B51B74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66208"/>
              </p:ext>
            </p:extLst>
          </p:nvPr>
        </p:nvGraphicFramePr>
        <p:xfrm>
          <a:off x="4935072" y="3641100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2E7E59BB-A0F8-20FC-CF1F-820707919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1580"/>
              </p:ext>
            </p:extLst>
          </p:nvPr>
        </p:nvGraphicFramePr>
        <p:xfrm>
          <a:off x="4935072" y="4807697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sp>
        <p:nvSpPr>
          <p:cNvPr id="83" name="Arrow: Right 82">
            <a:extLst>
              <a:ext uri="{FF2B5EF4-FFF2-40B4-BE49-F238E27FC236}">
                <a16:creationId xmlns:a16="http://schemas.microsoft.com/office/drawing/2014/main" id="{CC029D13-A3CE-63E7-6CC4-46A855129C0F}"/>
              </a:ext>
            </a:extLst>
          </p:cNvPr>
          <p:cNvSpPr/>
          <p:nvPr/>
        </p:nvSpPr>
        <p:spPr>
          <a:xfrm>
            <a:off x="5211484" y="1551910"/>
            <a:ext cx="672354" cy="238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60F893AF-5671-BD50-A9D0-7EA6761C49C4}"/>
              </a:ext>
            </a:extLst>
          </p:cNvPr>
          <p:cNvSpPr/>
          <p:nvPr/>
        </p:nvSpPr>
        <p:spPr>
          <a:xfrm>
            <a:off x="6448614" y="1551909"/>
            <a:ext cx="672354" cy="238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5" name="Arrow: Down 84">
            <a:extLst>
              <a:ext uri="{FF2B5EF4-FFF2-40B4-BE49-F238E27FC236}">
                <a16:creationId xmlns:a16="http://schemas.microsoft.com/office/drawing/2014/main" id="{95A94623-4776-C1C5-BDBC-11E6732F8C90}"/>
              </a:ext>
            </a:extLst>
          </p:cNvPr>
          <p:cNvSpPr/>
          <p:nvPr/>
        </p:nvSpPr>
        <p:spPr>
          <a:xfrm>
            <a:off x="6993221" y="1923871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CE58D0AA-01A5-83F5-5103-C8AB234D9FFD}"/>
              </a:ext>
            </a:extLst>
          </p:cNvPr>
          <p:cNvSpPr/>
          <p:nvPr/>
        </p:nvSpPr>
        <p:spPr>
          <a:xfrm>
            <a:off x="6993221" y="4325700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7" name="Arrow: Down 86">
            <a:extLst>
              <a:ext uri="{FF2B5EF4-FFF2-40B4-BE49-F238E27FC236}">
                <a16:creationId xmlns:a16="http://schemas.microsoft.com/office/drawing/2014/main" id="{315E9229-DE8B-0E91-1C19-1FD158E7D51F}"/>
              </a:ext>
            </a:extLst>
          </p:cNvPr>
          <p:cNvSpPr/>
          <p:nvPr/>
        </p:nvSpPr>
        <p:spPr>
          <a:xfrm>
            <a:off x="6993221" y="3137888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8" name="Arrow: Left 87">
            <a:extLst>
              <a:ext uri="{FF2B5EF4-FFF2-40B4-BE49-F238E27FC236}">
                <a16:creationId xmlns:a16="http://schemas.microsoft.com/office/drawing/2014/main" id="{EB8007D8-CE3F-A465-9241-8F65DFD74F69}"/>
              </a:ext>
            </a:extLst>
          </p:cNvPr>
          <p:cNvSpPr/>
          <p:nvPr/>
        </p:nvSpPr>
        <p:spPr>
          <a:xfrm>
            <a:off x="6381379" y="5137367"/>
            <a:ext cx="806824" cy="2790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row: Left 88">
            <a:extLst>
              <a:ext uri="{FF2B5EF4-FFF2-40B4-BE49-F238E27FC236}">
                <a16:creationId xmlns:a16="http://schemas.microsoft.com/office/drawing/2014/main" id="{D962D3DA-2DD8-1D67-8446-38B0DBBF99FC}"/>
              </a:ext>
            </a:extLst>
          </p:cNvPr>
          <p:cNvSpPr/>
          <p:nvPr/>
        </p:nvSpPr>
        <p:spPr>
          <a:xfrm>
            <a:off x="5254817" y="5112055"/>
            <a:ext cx="806824" cy="2790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0" name="Arrow: Up 89">
            <a:extLst>
              <a:ext uri="{FF2B5EF4-FFF2-40B4-BE49-F238E27FC236}">
                <a16:creationId xmlns:a16="http://schemas.microsoft.com/office/drawing/2014/main" id="{504FB0E7-B2E0-CBB4-2954-8284399EB43A}"/>
              </a:ext>
            </a:extLst>
          </p:cNvPr>
          <p:cNvSpPr/>
          <p:nvPr/>
        </p:nvSpPr>
        <p:spPr>
          <a:xfrm>
            <a:off x="5211484" y="4144414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1" name="Arrow: Up 90">
            <a:extLst>
              <a:ext uri="{FF2B5EF4-FFF2-40B4-BE49-F238E27FC236}">
                <a16:creationId xmlns:a16="http://schemas.microsoft.com/office/drawing/2014/main" id="{E9615262-5BD8-5062-DCB8-045A0D2821A8}"/>
              </a:ext>
            </a:extLst>
          </p:cNvPr>
          <p:cNvSpPr/>
          <p:nvPr/>
        </p:nvSpPr>
        <p:spPr>
          <a:xfrm>
            <a:off x="5211484" y="3028180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2" name="Arrow: Up 91">
            <a:extLst>
              <a:ext uri="{FF2B5EF4-FFF2-40B4-BE49-F238E27FC236}">
                <a16:creationId xmlns:a16="http://schemas.microsoft.com/office/drawing/2014/main" id="{855E5181-860F-AE3E-F6B2-313721B055A8}"/>
              </a:ext>
            </a:extLst>
          </p:cNvPr>
          <p:cNvSpPr/>
          <p:nvPr/>
        </p:nvSpPr>
        <p:spPr>
          <a:xfrm>
            <a:off x="5211484" y="2053761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EBE1D5A0-6A5E-EFD0-0E26-2EB0E9CE2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3638"/>
              </p:ext>
            </p:extLst>
          </p:nvPr>
        </p:nvGraphicFramePr>
        <p:xfrm>
          <a:off x="8563538" y="1303216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9ED7E479-40C0-4002-DBE5-B011C5D7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44380"/>
              </p:ext>
            </p:extLst>
          </p:nvPr>
        </p:nvGraphicFramePr>
        <p:xfrm>
          <a:off x="8563538" y="2489097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88EDC176-8E37-2BB9-6936-2DC0024CC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66208"/>
              </p:ext>
            </p:extLst>
          </p:nvPr>
        </p:nvGraphicFramePr>
        <p:xfrm>
          <a:off x="8563538" y="3655694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9ACACCD9-DFC8-756C-C697-ECC317355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1580"/>
              </p:ext>
            </p:extLst>
          </p:nvPr>
        </p:nvGraphicFramePr>
        <p:xfrm>
          <a:off x="8563538" y="4822291"/>
          <a:ext cx="2696886" cy="7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86">
                  <a:extLst>
                    <a:ext uri="{9D8B030D-6E8A-4147-A177-3AD203B41FA5}">
                      <a16:colId xmlns:a16="http://schemas.microsoft.com/office/drawing/2014/main" val="3862364893"/>
                    </a:ext>
                  </a:extLst>
                </a:gridCol>
              </a:tblGrid>
              <a:tr h="76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63305"/>
                  </a:ext>
                </a:extLst>
              </a:tr>
            </a:tbl>
          </a:graphicData>
        </a:graphic>
      </p:graphicFrame>
      <p:sp>
        <p:nvSpPr>
          <p:cNvPr id="97" name="Arrow: Right 96">
            <a:extLst>
              <a:ext uri="{FF2B5EF4-FFF2-40B4-BE49-F238E27FC236}">
                <a16:creationId xmlns:a16="http://schemas.microsoft.com/office/drawing/2014/main" id="{DB1AB809-B508-2E14-B3B7-74AFA42B15EB}"/>
              </a:ext>
            </a:extLst>
          </p:cNvPr>
          <p:cNvSpPr/>
          <p:nvPr/>
        </p:nvSpPr>
        <p:spPr>
          <a:xfrm>
            <a:off x="8839950" y="1566504"/>
            <a:ext cx="672354" cy="238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2603DDC7-A776-E04E-1357-CA2422223B3F}"/>
              </a:ext>
            </a:extLst>
          </p:cNvPr>
          <p:cNvSpPr/>
          <p:nvPr/>
        </p:nvSpPr>
        <p:spPr>
          <a:xfrm>
            <a:off x="10621687" y="1938465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539721A9-3717-A984-4457-543120C4563F}"/>
              </a:ext>
            </a:extLst>
          </p:cNvPr>
          <p:cNvSpPr/>
          <p:nvPr/>
        </p:nvSpPr>
        <p:spPr>
          <a:xfrm>
            <a:off x="10621687" y="4340294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Arrow: Down 99">
            <a:extLst>
              <a:ext uri="{FF2B5EF4-FFF2-40B4-BE49-F238E27FC236}">
                <a16:creationId xmlns:a16="http://schemas.microsoft.com/office/drawing/2014/main" id="{7A7D4768-1CE6-AB5C-C82F-300C40DA751E}"/>
              </a:ext>
            </a:extLst>
          </p:cNvPr>
          <p:cNvSpPr/>
          <p:nvPr/>
        </p:nvSpPr>
        <p:spPr>
          <a:xfrm>
            <a:off x="10621687" y="3152482"/>
            <a:ext cx="255494" cy="786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1" name="Arrow: Left 100">
            <a:extLst>
              <a:ext uri="{FF2B5EF4-FFF2-40B4-BE49-F238E27FC236}">
                <a16:creationId xmlns:a16="http://schemas.microsoft.com/office/drawing/2014/main" id="{98DCBD18-540E-CC0F-4059-8957DD3E8E4E}"/>
              </a:ext>
            </a:extLst>
          </p:cNvPr>
          <p:cNvSpPr/>
          <p:nvPr/>
        </p:nvSpPr>
        <p:spPr>
          <a:xfrm>
            <a:off x="10009845" y="5151961"/>
            <a:ext cx="806824" cy="2790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" name="Arrow: Left 101">
            <a:extLst>
              <a:ext uri="{FF2B5EF4-FFF2-40B4-BE49-F238E27FC236}">
                <a16:creationId xmlns:a16="http://schemas.microsoft.com/office/drawing/2014/main" id="{60701358-6E45-B4C5-0096-A262FADF8AB8}"/>
              </a:ext>
            </a:extLst>
          </p:cNvPr>
          <p:cNvSpPr/>
          <p:nvPr/>
        </p:nvSpPr>
        <p:spPr>
          <a:xfrm>
            <a:off x="8883283" y="5126649"/>
            <a:ext cx="806824" cy="2790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3" name="Arrow: Up 102">
            <a:extLst>
              <a:ext uri="{FF2B5EF4-FFF2-40B4-BE49-F238E27FC236}">
                <a16:creationId xmlns:a16="http://schemas.microsoft.com/office/drawing/2014/main" id="{B17868BB-2074-ABE8-06CC-5B8775E43D20}"/>
              </a:ext>
            </a:extLst>
          </p:cNvPr>
          <p:cNvSpPr/>
          <p:nvPr/>
        </p:nvSpPr>
        <p:spPr>
          <a:xfrm>
            <a:off x="8839950" y="4159008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Arrow: Up 103">
            <a:extLst>
              <a:ext uri="{FF2B5EF4-FFF2-40B4-BE49-F238E27FC236}">
                <a16:creationId xmlns:a16="http://schemas.microsoft.com/office/drawing/2014/main" id="{4DCD78E2-441C-8204-2A7B-1B66950A3909}"/>
              </a:ext>
            </a:extLst>
          </p:cNvPr>
          <p:cNvSpPr/>
          <p:nvPr/>
        </p:nvSpPr>
        <p:spPr>
          <a:xfrm>
            <a:off x="8839950" y="3042774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Arrow: Up 104">
            <a:extLst>
              <a:ext uri="{FF2B5EF4-FFF2-40B4-BE49-F238E27FC236}">
                <a16:creationId xmlns:a16="http://schemas.microsoft.com/office/drawing/2014/main" id="{ABA6D68D-2EBC-BCE3-2859-42F285976BC1}"/>
              </a:ext>
            </a:extLst>
          </p:cNvPr>
          <p:cNvSpPr/>
          <p:nvPr/>
        </p:nvSpPr>
        <p:spPr>
          <a:xfrm>
            <a:off x="8839950" y="2068355"/>
            <a:ext cx="255494" cy="786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0C6CA81B-CBF4-C852-8107-CBA052D8DE37}"/>
              </a:ext>
            </a:extLst>
          </p:cNvPr>
          <p:cNvSpPr/>
          <p:nvPr/>
        </p:nvSpPr>
        <p:spPr>
          <a:xfrm>
            <a:off x="10204827" y="1551909"/>
            <a:ext cx="672354" cy="238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53BC6-8903-EA01-C61E-1B8EB367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15EFE-2D9F-B50A-3BC4-34C7CF1C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20" y="1129333"/>
            <a:ext cx="3064565" cy="373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405A7C-9073-EA08-68B5-3A68EF64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02" y="1129332"/>
            <a:ext cx="3420720" cy="3730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E680D6-6CA4-7610-4EA9-023927575DC1}"/>
              </a:ext>
            </a:extLst>
          </p:cNvPr>
          <p:cNvSpPr txBox="1"/>
          <p:nvPr/>
        </p:nvSpPr>
        <p:spPr>
          <a:xfrm>
            <a:off x="717177" y="5130735"/>
            <a:ext cx="1075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TRƯỜNG CHUYÊN TRẦN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</a:t>
            </a:r>
          </a:p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CHƯƠNG TRONG CÁC KÌ THI QUỐC TẾ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2F667-3E7F-7849-958F-4E41C347A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839" y="1129332"/>
            <a:ext cx="3250917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F7C7F-5390-EF59-14CF-2307CB76B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43" y="558518"/>
            <a:ext cx="3822488" cy="5096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9F44B-37F0-CA9C-8C98-78FC27410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70" y="558518"/>
            <a:ext cx="3926541" cy="5096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F1D26-7FDD-32A6-A858-64B7DBFBDBA5}"/>
              </a:ext>
            </a:extLst>
          </p:cNvPr>
          <p:cNvSpPr txBox="1"/>
          <p:nvPr/>
        </p:nvSpPr>
        <p:spPr>
          <a:xfrm>
            <a:off x="1085616" y="5655169"/>
            <a:ext cx="1044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Bạn: Nguyễn Ngọc Lan – Lớp 5B – Trường Tiểu học Quang Phục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8" y="47972"/>
            <a:ext cx="11916224" cy="6762056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78FC944-B80B-4EAF-869C-E4517B54800B}"/>
              </a:ext>
            </a:extLst>
          </p:cNvPr>
          <p:cNvSpPr/>
          <p:nvPr/>
        </p:nvSpPr>
        <p:spPr>
          <a:xfrm>
            <a:off x="1110342" y="1751605"/>
            <a:ext cx="9971315" cy="0"/>
          </a:xfrm>
          <a:custGeom>
            <a:avLst/>
            <a:gdLst>
              <a:gd name="connsiteX0" fmla="*/ 0 w 9971315"/>
              <a:gd name="connsiteY0" fmla="*/ 0 h 0"/>
              <a:gd name="connsiteX1" fmla="*/ 9971315 w 99713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1315">
                <a:moveTo>
                  <a:pt x="0" y="0"/>
                </a:moveTo>
                <a:lnTo>
                  <a:pt x="9971315" y="0"/>
                </a:lnTo>
              </a:path>
            </a:pathLst>
          </a:custGeom>
          <a:noFill/>
          <a:ln w="25400">
            <a:solidFill>
              <a:srgbClr val="3E877E"/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C0B224-D40F-4C25-9E46-8FB01FC82A60}"/>
              </a:ext>
            </a:extLst>
          </p:cNvPr>
          <p:cNvSpPr txBox="1"/>
          <p:nvPr/>
        </p:nvSpPr>
        <p:spPr>
          <a:xfrm>
            <a:off x="3246251" y="1260672"/>
            <a:ext cx="5699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#9Slide03 Saira SemiCondensed B" panose="00000806000000000000" pitchFamily="2" charset="0"/>
                <a:ea typeface="思源黑体 CN Bold" panose="020B0800000000000000" pitchFamily="34" charset="-122"/>
                <a:sym typeface="+mn-lt"/>
              </a:rPr>
              <a:t>Về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#9Slide03 Saira SemiCondensed B" panose="00000806000000000000" pitchFamily="2" charset="0"/>
                <a:ea typeface="思源黑体 CN Bold" panose="020B0800000000000000" pitchFamily="34" charset="-122"/>
                <a:sym typeface="+mn-lt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#9Slide03 Saira SemiCondensed B" panose="00000806000000000000" pitchFamily="2" charset="0"/>
                <a:ea typeface="思源黑体 CN Bold" panose="020B0800000000000000" pitchFamily="34" charset="-122"/>
                <a:sym typeface="+mn-lt"/>
              </a:rPr>
              <a:t>nhà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#9Slide03 Saira SemiCondensed B" panose="00000806000000000000" pitchFamily="2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185312-1007-465C-9BA8-A863BEDE4C82}"/>
              </a:ext>
            </a:extLst>
          </p:cNvPr>
          <p:cNvSpPr txBox="1"/>
          <p:nvPr/>
        </p:nvSpPr>
        <p:spPr>
          <a:xfrm>
            <a:off x="2989001" y="2507476"/>
            <a:ext cx="8092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4000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về tấm gương học tập của một bạn trong lớp hoặc trong trường em.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3" name="图片 36">
            <a:extLst>
              <a:ext uri="{FF2B5EF4-FFF2-40B4-BE49-F238E27FC236}">
                <a16:creationId xmlns:a16="http://schemas.microsoft.com/office/drawing/2014/main" id="{CDAE2F5C-198A-593B-0E34-B80A3F82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32" y="3476972"/>
            <a:ext cx="1999190" cy="27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14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7" y="4524204"/>
            <a:ext cx="2178628" cy="217862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AAFF09D-F0D9-4D4F-AFAC-DEAE9C4929A1}"/>
              </a:ext>
            </a:extLst>
          </p:cNvPr>
          <p:cNvSpPr txBox="1"/>
          <p:nvPr/>
        </p:nvSpPr>
        <p:spPr>
          <a:xfrm>
            <a:off x="594826" y="705147"/>
            <a:ext cx="112663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rPr>
              <a:t>TẠM BIỆT THẦY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rPr>
              <a:t> CÔ VÀ 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rPr>
              <a:t>CÁC EM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20号-石头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69978B-79F3-4A16-A1D0-74BC82463363}"/>
              </a:ext>
            </a:extLst>
          </p:cNvPr>
          <p:cNvSpPr/>
          <p:nvPr/>
        </p:nvSpPr>
        <p:spPr>
          <a:xfrm>
            <a:off x="3607673" y="3603060"/>
            <a:ext cx="4976654" cy="56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HẸN GẶP LẠI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82" y="3844826"/>
            <a:ext cx="3062718" cy="329359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87" y="549162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281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#9Slide03 Saira SemiCondensed B</vt:lpstr>
      <vt:lpstr>.VnCentury Schoolbook</vt:lpstr>
      <vt:lpstr>.VnTime</vt:lpstr>
      <vt:lpstr>Arial</vt:lpstr>
      <vt:lpstr>Calibri</vt:lpstr>
      <vt:lpstr>Cambria</vt:lpstr>
      <vt:lpstr>Times New Roman</vt:lpstr>
      <vt:lpstr>Wingdings</vt:lpstr>
      <vt:lpstr>字魂131号-酷乐潮玩体</vt:lpstr>
      <vt:lpstr>未定义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2024-09-24T12:38:21Z</dcterms:created>
  <dcterms:modified xsi:type="dcterms:W3CDTF">2026-04-25T15:54:14Z</dcterms:modified>
</cp:coreProperties>
</file>