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63" r:id="rId1"/>
  </p:sldMasterIdLst>
  <p:notesMasterIdLst>
    <p:notesMasterId r:id="rId5"/>
  </p:notesMasterIdLst>
  <p:sldIdLst>
    <p:sldId id="308" r:id="rId2"/>
    <p:sldId id="2925" r:id="rId3"/>
    <p:sldId id="2910" r:id="rId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guyen Phuong Truc" initials="NPT" lastIdx="1" clrIdx="0">
    <p:extLst>
      <p:ext uri="{19B8F6BF-5375-455C-9EA6-DF929625EA0E}">
        <p15:presenceInfo xmlns:p15="http://schemas.microsoft.com/office/powerpoint/2012/main" userId="0f4ce7fcb42a8be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590" y="8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412512614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60417"/>
          <p:cNvSpPr>
            <a:spLocks noGrp="1" noRot="1" noChangeAspect="1" noTextEdit="1"/>
          </p:cNvSpPr>
          <p:nvPr>
            <p:ph type="sldImg"/>
          </p:nvPr>
        </p:nvSpPr>
        <p:spPr/>
      </p:sp>
      <p:sp>
        <p:nvSpPr>
          <p:cNvPr id="60419" name="文本占位符 60418"/>
          <p:cNvSpPr>
            <a:spLocks noGrp="1"/>
          </p:cNvSpPr>
          <p:nvPr>
            <p:ph type="body" idx="1"/>
          </p:nvPr>
        </p:nvSpPr>
        <p:spPr/>
        <p:txBody>
          <a:bodyPr/>
          <a:lstStyle/>
          <a:p>
            <a:pPr lvl="0"/>
            <a:endParaRPr dirty="0"/>
          </a:p>
        </p:txBody>
      </p:sp>
      <p:sp>
        <p:nvSpPr>
          <p:cNvPr id="2" name="灯片编号占位符 1"/>
          <p:cNvSpPr>
            <a:spLocks noGrp="1"/>
          </p:cNvSpPr>
          <p:nvPr>
            <p:ph type="sldNum" sz="quarter" idx="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0DB2DC-4C9A-4742-B13C-FB6460FD3503}" type="slidenum">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3596313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570635D2-1FD4-42FB-A3A0-B9DFEF7C7F90}"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8A4EFB-0D95-4D66-8DB7-7B35D2AA263F}" type="slidenum">
              <a:rPr lang="en-US" smtClean="0"/>
              <a:t>‹#›</a:t>
            </a:fld>
            <a:endParaRPr lang="en-US"/>
          </a:p>
        </p:txBody>
      </p:sp>
    </p:spTree>
    <p:extLst>
      <p:ext uri="{BB962C8B-B14F-4D97-AF65-F5344CB8AC3E}">
        <p14:creationId xmlns:p14="http://schemas.microsoft.com/office/powerpoint/2010/main" val="1470238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5925045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5768469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90828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4286971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29228830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51251477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99036648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386020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8405076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4596018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9108715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9480217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7"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audio" Target="../media/audio1.wav"/><Relationship Id="rId5" Type="http://schemas.openxmlformats.org/officeDocument/2006/relationships/image" Target="../media/image2.jpeg"/><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ảnh hoa sen đẹp cho Powerpoint, máy tính, điện tho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w="38100">
            <a:solidFill>
              <a:srgbClr val="002060"/>
            </a:solidFill>
          </a:ln>
          <a:extLst>
            <a:ext uri="{909E8E84-426E-40DD-AFC4-6F175D3DCCD1}">
              <a14:hiddenFill xmlns:a14="http://schemas.microsoft.com/office/drawing/2010/main">
                <a:solidFill>
                  <a:srgbClr val="FFFFFF"/>
                </a:solidFill>
              </a14:hiddenFill>
            </a:ext>
          </a:extLst>
        </p:spPr>
      </p:pic>
      <p:sp>
        <p:nvSpPr>
          <p:cNvPr id="4" name="Hộp Văn bản 3"/>
          <p:cNvSpPr txBox="1"/>
          <p:nvPr/>
        </p:nvSpPr>
        <p:spPr>
          <a:xfrm>
            <a:off x="184281" y="674306"/>
            <a:ext cx="8775439" cy="646115"/>
          </a:xfrm>
          <a:prstGeom prst="rect">
            <a:avLst/>
          </a:prstGeom>
          <a:noFill/>
        </p:spPr>
        <p:txBody>
          <a:bodyPr wrap="none" rtlCol="0">
            <a:prstTxWarp prst="textArchUp">
              <a:avLst/>
            </a:prstTxWarp>
            <a:spAutoFit/>
          </a:bodyPr>
          <a:lstStyle/>
          <a:p>
            <a:pPr algn="ctr" defTabSz="685800">
              <a:buClrTx/>
              <a:defRPr/>
            </a:pPr>
            <a:r>
              <a:rPr lang="en-US" sz="4500" kern="1200" dirty="0">
                <a:ln w="38100">
                  <a:solidFill>
                    <a:srgbClr val="9A5315">
                      <a:lumMod val="75000"/>
                    </a:srgbClr>
                  </a:solidFill>
                </a:ln>
                <a:solidFill>
                  <a:srgbClr val="FF0000"/>
                </a:solidFill>
                <a:effectLst>
                  <a:glow rad="101600">
                    <a:srgbClr val="DA6FDF">
                      <a:satMod val="175000"/>
                      <a:alpha val="40000"/>
                    </a:srgbClr>
                  </a:glow>
                </a:effectLst>
                <a:latin typeface="Times New Roman" panose="02020603050405020304" pitchFamily="18" charset="0"/>
                <a:ea typeface="AvantGarde" panose="00000400000000000000" pitchFamily="2" charset="0"/>
                <a:cs typeface="Times New Roman" panose="02020603050405020304" pitchFamily="18" charset="0"/>
              </a:rPr>
              <a:t>CHÀO ĐÓN QUÝ THẦY CÔ GIÁO ĐẾN DỰ GIỜ LỚP </a:t>
            </a:r>
            <a:r>
              <a:rPr lang="en-US" sz="4500" dirty="0">
                <a:ln w="38100">
                  <a:solidFill>
                    <a:srgbClr val="9A5315">
                      <a:lumMod val="75000"/>
                    </a:srgbClr>
                  </a:solidFill>
                </a:ln>
                <a:solidFill>
                  <a:srgbClr val="FF0000"/>
                </a:solidFill>
                <a:effectLst>
                  <a:glow rad="101600">
                    <a:srgbClr val="DA6FDF">
                      <a:satMod val="175000"/>
                      <a:alpha val="40000"/>
                    </a:srgbClr>
                  </a:glow>
                </a:effectLst>
                <a:latin typeface="Times New Roman" panose="02020603050405020304" pitchFamily="18" charset="0"/>
                <a:ea typeface="AvantGarde" panose="00000400000000000000" pitchFamily="2" charset="0"/>
                <a:cs typeface="Times New Roman" panose="02020603050405020304" pitchFamily="18" charset="0"/>
              </a:rPr>
              <a:t>1A2</a:t>
            </a:r>
            <a:endParaRPr lang="en-US" sz="4500" kern="1200" dirty="0">
              <a:ln w="38100">
                <a:solidFill>
                  <a:srgbClr val="9A5315">
                    <a:lumMod val="75000"/>
                  </a:srgbClr>
                </a:solidFill>
              </a:ln>
              <a:solidFill>
                <a:srgbClr val="FF0000"/>
              </a:solidFill>
              <a:effectLst>
                <a:glow rad="101600">
                  <a:srgbClr val="DA6FDF">
                    <a:satMod val="175000"/>
                    <a:alpha val="40000"/>
                  </a:srgbClr>
                </a:glow>
              </a:effectLst>
              <a:latin typeface="Times New Roman" panose="02020603050405020304" pitchFamily="18" charset="0"/>
              <a:ea typeface="AvantGarde" panose="00000400000000000000" pitchFamily="2" charset="0"/>
              <a:cs typeface="Times New Roman" panose="02020603050405020304" pitchFamily="18" charset="0"/>
            </a:endParaRPr>
          </a:p>
        </p:txBody>
      </p:sp>
      <p:sp>
        <p:nvSpPr>
          <p:cNvPr id="5" name="Hộp Văn bản 4"/>
          <p:cNvSpPr txBox="1"/>
          <p:nvPr/>
        </p:nvSpPr>
        <p:spPr>
          <a:xfrm>
            <a:off x="2060339" y="1832836"/>
            <a:ext cx="5747792" cy="784830"/>
          </a:xfrm>
          <a:prstGeom prst="rect">
            <a:avLst/>
          </a:prstGeom>
          <a:noFill/>
          <a:ln>
            <a:noFill/>
          </a:ln>
        </p:spPr>
        <p:txBody>
          <a:bodyPr wrap="none" rtlCol="0">
            <a:spAutoFit/>
          </a:bodyPr>
          <a:lstStyle/>
          <a:p>
            <a:pPr defTabSz="685800">
              <a:buClrTx/>
              <a:defRPr/>
            </a:pPr>
            <a:r>
              <a:rPr lang="en-US" sz="4500" b="1" kern="1200" dirty="0">
                <a:ln w="28575">
                  <a:noFill/>
                </a:ln>
                <a:solidFill>
                  <a:srgbClr val="FF0000"/>
                </a:solidFill>
                <a:latin typeface="Times New Roman" panose="02020603050405020304" pitchFamily="18" charset="0"/>
                <a:ea typeface="AvantGarde" panose="00000400000000000000" pitchFamily="2" charset="0"/>
                <a:cs typeface="Times New Roman" panose="02020603050405020304" pitchFamily="18" charset="0"/>
              </a:rPr>
              <a:t>MÔN: TIẾNG VIỆT 1</a:t>
            </a:r>
          </a:p>
        </p:txBody>
      </p:sp>
      <p:sp>
        <p:nvSpPr>
          <p:cNvPr id="6" name="Hộp Văn bản 5"/>
          <p:cNvSpPr txBox="1"/>
          <p:nvPr/>
        </p:nvSpPr>
        <p:spPr>
          <a:xfrm>
            <a:off x="1214686" y="3222199"/>
            <a:ext cx="6352508" cy="553998"/>
          </a:xfrm>
          <a:prstGeom prst="rect">
            <a:avLst/>
          </a:prstGeom>
          <a:noFill/>
        </p:spPr>
        <p:txBody>
          <a:bodyPr wrap="none" rtlCol="0">
            <a:spAutoFit/>
          </a:bodyPr>
          <a:lstStyle/>
          <a:p>
            <a:pPr defTabSz="685800">
              <a:buClrTx/>
              <a:defRPr/>
            </a:pP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Giáo</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viên</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thực</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hiện</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Quách</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Thị</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Mầm</a:t>
            </a:r>
            <a:endParaRPr lang="en-US" sz="3000" b="1" kern="1200" dirty="0">
              <a:solidFill>
                <a:srgbClr val="DA6FDF">
                  <a:lumMod val="50000"/>
                </a:srgbClr>
              </a:solidFill>
              <a:latin typeface="Times New Roman" panose="02020603050405020304" pitchFamily="18" charset="0"/>
              <a:cs typeface="Times New Roman" panose="02020603050405020304" pitchFamily="18" charset="0"/>
            </a:endParaRPr>
          </a:p>
        </p:txBody>
      </p:sp>
      <p:sp>
        <p:nvSpPr>
          <p:cNvPr id="7" name="Hộp Văn bản 6"/>
          <p:cNvSpPr txBox="1"/>
          <p:nvPr/>
        </p:nvSpPr>
        <p:spPr>
          <a:xfrm>
            <a:off x="2349517" y="7210"/>
            <a:ext cx="4735912" cy="369332"/>
          </a:xfrm>
          <a:prstGeom prst="rect">
            <a:avLst/>
          </a:prstGeom>
          <a:noFill/>
          <a:ln>
            <a:solidFill>
              <a:srgbClr val="FFFF00"/>
            </a:solidFill>
          </a:ln>
        </p:spPr>
        <p:txBody>
          <a:bodyPr wrap="none" rtlCol="0">
            <a:spAutoFit/>
          </a:bodyPr>
          <a:lstStyle/>
          <a:p>
            <a:pPr defTabSz="685800">
              <a:buClrTx/>
              <a:defRPr/>
            </a:pPr>
            <a:r>
              <a:rPr lang="en-US" sz="1800" b="1" kern="1200" dirty="0">
                <a:ln>
                  <a:solidFill>
                    <a:srgbClr val="0000FF"/>
                  </a:solidFill>
                </a:ln>
                <a:solidFill>
                  <a:srgbClr val="0000FF"/>
                </a:solidFill>
                <a:latin typeface="Times New Roman" panose="02020603050405020304" pitchFamily="18" charset="0"/>
                <a:ea typeface="AvantGarde" panose="00000400000000000000" pitchFamily="2" charset="0"/>
                <a:cs typeface="Times New Roman" panose="02020603050405020304" pitchFamily="18" charset="0"/>
              </a:rPr>
              <a:t>TRƯỜNG TIỂU HỌC VÀ THCS MỒ SÌ SAN</a:t>
            </a:r>
          </a:p>
        </p:txBody>
      </p:sp>
    </p:spTree>
    <p:extLst>
      <p:ext uri="{BB962C8B-B14F-4D97-AF65-F5344CB8AC3E}">
        <p14:creationId xmlns:p14="http://schemas.microsoft.com/office/powerpoint/2010/main" val="1942955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chimes.wav"/>
          </p:stSnd>
        </p:sndAc>
      </p:transition>
    </mc:Choice>
    <mc:Fallback xmlns="">
      <p:transition spd="slow">
        <p:fade/>
        <p:sndAc>
          <p:stSnd>
            <p:snd r:embed="rId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subTnLst>
                                    <p:audio>
                                      <p:cMediaNode>
                                        <p:cTn display="0" masterRel="sameClick">
                                          <p:stCondLst>
                                            <p:cond evt="begin" delay="0">
                                              <p:tn val="12"/>
                                            </p:cond>
                                          </p:stCondLst>
                                          <p:endCondLst>
                                            <p:cond evt="onStopAudio" delay="0">
                                              <p:tgtEl>
                                                <p:sldTgt/>
                                              </p:tgtEl>
                                            </p:cond>
                                          </p:endCondLst>
                                        </p:cTn>
                                        <p:tgtEl>
                                          <p:sndTgt r:embed="rId3" name="whoosh.wav"/>
                                        </p:tgtEl>
                                      </p:cMediaNode>
                                    </p:audio>
                                  </p:sub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p:tgtEl>
                                          <p:spTgt spid="6"/>
                                        </p:tgtEl>
                                        <p:attrNameLst>
                                          <p:attrName>ppt_y</p:attrName>
                                        </p:attrNameLst>
                                      </p:cBhvr>
                                      <p:tavLst>
                                        <p:tav tm="0">
                                          <p:val>
                                            <p:strVal val="#ppt_y+#ppt_h*1.125000"/>
                                          </p:val>
                                        </p:tav>
                                        <p:tav tm="100000">
                                          <p:val>
                                            <p:strVal val="#ppt_y"/>
                                          </p:val>
                                        </p:tav>
                                      </p:tavLst>
                                    </p:anim>
                                    <p:animEffect transition="in" filter="wipe(up)">
                                      <p:cBhvr>
                                        <p:cTn id="22" dur="500"/>
                                        <p:tgtEl>
                                          <p:spTgt spid="6"/>
                                        </p:tgtEl>
                                      </p:cBhvr>
                                    </p:animEffect>
                                  </p:childTnLst>
                                  <p:subTnLst>
                                    <p:audio>
                                      <p:cMediaNode>
                                        <p:cTn display="0" masterRel="sameClick">
                                          <p:stCondLst>
                                            <p:cond evt="begin" delay="0">
                                              <p:tn val="19"/>
                                            </p:cond>
                                          </p:stCondLst>
                                          <p:endCondLst>
                                            <p:cond evt="onStopAudio" delay="0">
                                              <p:tgtEl>
                                                <p:sldTgt/>
                                              </p:tgtEl>
                                            </p:cond>
                                          </p:endCondLst>
                                        </p:cTn>
                                        <p:tgtEl>
                                          <p:sndTgt r:embed="rId4" name="hamm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2" name="图片 39941" descr="1-47"/>
          <p:cNvPicPr>
            <a:picLocks noChangeAspect="1"/>
          </p:cNvPicPr>
          <p:nvPr/>
        </p:nvPicPr>
        <p:blipFill>
          <a:blip r:embed="rId3"/>
          <a:stretch>
            <a:fillRect/>
          </a:stretch>
        </p:blipFill>
        <p:spPr>
          <a:xfrm>
            <a:off x="-1483" y="162001"/>
            <a:ext cx="9115085" cy="5028893"/>
          </a:xfrm>
          <a:prstGeom prst="rect">
            <a:avLst/>
          </a:prstGeom>
          <a:noFill/>
          <a:ln w="9525">
            <a:noFill/>
          </a:ln>
        </p:spPr>
      </p:pic>
      <p:pic>
        <p:nvPicPr>
          <p:cNvPr id="39941" name="图片 39940" descr="1-48"/>
          <p:cNvPicPr>
            <a:picLocks noChangeAspect="1"/>
          </p:cNvPicPr>
          <p:nvPr/>
        </p:nvPicPr>
        <p:blipFill>
          <a:blip r:embed="rId4"/>
          <a:stretch>
            <a:fillRect/>
          </a:stretch>
        </p:blipFill>
        <p:spPr>
          <a:xfrm>
            <a:off x="-743410" y="3158138"/>
            <a:ext cx="3695841" cy="2154255"/>
          </a:xfrm>
          <a:prstGeom prst="rect">
            <a:avLst/>
          </a:prstGeom>
          <a:noFill/>
          <a:ln w="9525">
            <a:noFill/>
          </a:ln>
        </p:spPr>
      </p:pic>
      <p:pic>
        <p:nvPicPr>
          <p:cNvPr id="39943" name="图片 39942" descr="15"/>
          <p:cNvPicPr>
            <a:picLocks noChangeAspect="1"/>
          </p:cNvPicPr>
          <p:nvPr/>
        </p:nvPicPr>
        <p:blipFill>
          <a:blip r:embed="rId5"/>
          <a:stretch>
            <a:fillRect/>
          </a:stretch>
        </p:blipFill>
        <p:spPr>
          <a:xfrm>
            <a:off x="2623692" y="294695"/>
            <a:ext cx="3896617" cy="5081458"/>
          </a:xfrm>
          <a:prstGeom prst="rect">
            <a:avLst/>
          </a:prstGeom>
          <a:noFill/>
          <a:ln w="9525">
            <a:noFill/>
          </a:ln>
        </p:spPr>
      </p:pic>
      <p:sp>
        <p:nvSpPr>
          <p:cNvPr id="3" name="TextBox 2">
            <a:extLst>
              <a:ext uri="{FF2B5EF4-FFF2-40B4-BE49-F238E27FC236}">
                <a16:creationId xmlns:a16="http://schemas.microsoft.com/office/drawing/2014/main" id="{A882A9ED-FD4C-4C96-8F73-263F23CE8492}"/>
              </a:ext>
            </a:extLst>
          </p:cNvPr>
          <p:cNvSpPr txBox="1"/>
          <p:nvPr/>
        </p:nvSpPr>
        <p:spPr>
          <a:xfrm>
            <a:off x="3602114" y="1518082"/>
            <a:ext cx="2183907" cy="1015663"/>
          </a:xfrm>
          <a:prstGeom prst="rect">
            <a:avLst/>
          </a:prstGeom>
          <a:noFill/>
        </p:spPr>
        <p:txBody>
          <a:bodyPr wrap="square" rtlCol="0">
            <a:spAutoFit/>
          </a:bodyPr>
          <a:lstStyle/>
          <a:p>
            <a:pPr defTabSz="685800">
              <a:buClrTx/>
              <a:defRPr/>
            </a:pPr>
            <a:r>
              <a:rPr lang="en-US" sz="6000" kern="1200" dirty="0" err="1">
                <a:latin typeface="Times New Roman" panose="02020603050405020304" pitchFamily="18" charset="0"/>
                <a:ea typeface="宋体"/>
                <a:cs typeface="Times New Roman" panose="02020603050405020304" pitchFamily="18" charset="0"/>
              </a:rPr>
              <a:t>Tiết</a:t>
            </a:r>
            <a:r>
              <a:rPr lang="en-US" sz="6000" kern="1200" dirty="0">
                <a:latin typeface="Times New Roman" panose="02020603050405020304" pitchFamily="18" charset="0"/>
                <a:ea typeface="宋体"/>
                <a:cs typeface="Times New Roman" panose="02020603050405020304" pitchFamily="18" charset="0"/>
              </a:rPr>
              <a:t> 1</a:t>
            </a:r>
          </a:p>
        </p:txBody>
      </p:sp>
    </p:spTree>
    <p:extLst>
      <p:ext uri="{BB962C8B-B14F-4D97-AF65-F5344CB8AC3E}">
        <p14:creationId xmlns:p14="http://schemas.microsoft.com/office/powerpoint/2010/main" val="39379963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CE56140-01FC-44C2-83CC-7D07E5D547B2}"/>
              </a:ext>
            </a:extLst>
          </p:cNvPr>
          <p:cNvPicPr>
            <a:picLocks noChangeAspect="1"/>
          </p:cNvPicPr>
          <p:nvPr/>
        </p:nvPicPr>
        <p:blipFill>
          <a:blip r:embed="rId2">
            <a:extLst>
              <a:ext uri="{28A0092B-C50C-407E-A947-70E740481C1C}">
                <a14:useLocalDpi xmlns:a14="http://schemas.microsoft.com/office/drawing/2010/main" val="0"/>
              </a:ext>
            </a:extLst>
          </a:blip>
          <a:srcRect l="45" r="45"/>
          <a:stretch/>
        </p:blipFill>
        <p:spPr>
          <a:xfrm>
            <a:off x="7091464" y="530806"/>
            <a:ext cx="2184655" cy="4015977"/>
          </a:xfrm>
          <a:prstGeom prst="rect">
            <a:avLst/>
          </a:prstGeom>
        </p:spPr>
      </p:pic>
      <p:sp>
        <p:nvSpPr>
          <p:cNvPr id="3" name="Rectangle 2">
            <a:extLst>
              <a:ext uri="{FF2B5EF4-FFF2-40B4-BE49-F238E27FC236}">
                <a16:creationId xmlns:a16="http://schemas.microsoft.com/office/drawing/2014/main" id="{FA27FFB6-6243-45F8-9DF8-EC0B168A3920}"/>
              </a:ext>
            </a:extLst>
          </p:cNvPr>
          <p:cNvSpPr/>
          <p:nvPr/>
        </p:nvSpPr>
        <p:spPr>
          <a:xfrm>
            <a:off x="191578" y="252219"/>
            <a:ext cx="7240354" cy="4832092"/>
          </a:xfrm>
          <a:prstGeom prst="rect">
            <a:avLst/>
          </a:prstGeom>
        </p:spPr>
        <p:txBody>
          <a:bodyPr wrap="square">
            <a:spAutoFit/>
          </a:bodyPr>
          <a:lstStyle/>
          <a:p>
            <a:pPr algn="ctr"/>
            <a:r>
              <a:rPr lang="en-US" altLang="zh-CN" sz="2800" b="1" dirty="0">
                <a:solidFill>
                  <a:srgbClr val="FF0000"/>
                </a:solidFill>
                <a:latin typeface="Times New Roman" panose="02020603050405020304" pitchFamily="18" charset="0"/>
                <a:ea typeface="Arial-Rounded" panose="020B0500000000000000" pitchFamily="34" charset="-93"/>
                <a:cs typeface="Times New Roman" panose="02020603050405020304" pitchFamily="18" charset="0"/>
                <a:sym typeface="+mn-lt"/>
              </a:rPr>
              <a:t>Tôi là học sinh lớp 1</a:t>
            </a:r>
          </a:p>
          <a:p>
            <a:pPr algn="just"/>
            <a:r>
              <a:rPr lang="en-US" altLang="zh-CN" sz="2800" dirty="0">
                <a:latin typeface="Times New Roman" panose="02020603050405020304" pitchFamily="18" charset="0"/>
                <a:ea typeface="Arial-Rounded" panose="020B0500000000000000" pitchFamily="34" charset="-93"/>
                <a:cs typeface="Times New Roman" panose="02020603050405020304" pitchFamily="18" charset="0"/>
                <a:sym typeface="+mn-lt"/>
              </a:rPr>
              <a:t>	Tôi tên là Nam, học sinh lớp 1A, Trường Tiểu học Lê Quý Đôn. Ngày đầu đi học, mặc bộ đồng phục của trường, tôi hãnh diện lắm.</a:t>
            </a:r>
          </a:p>
          <a:p>
            <a:pPr algn="just"/>
            <a:r>
              <a:rPr lang="en-US" altLang="zh-CN" sz="2800" dirty="0">
                <a:latin typeface="Times New Roman" panose="02020603050405020304" pitchFamily="18" charset="0"/>
                <a:ea typeface="Arial-Rounded" panose="020B0500000000000000" pitchFamily="34" charset="-93"/>
                <a:cs typeface="Times New Roman" panose="02020603050405020304" pitchFamily="18" charset="0"/>
                <a:sym typeface="+mn-lt"/>
              </a:rPr>
              <a:t>	Hồi đầu năm học, tôi mới học chữ cái.  Thế mà bây giờ, tôi đã đọc được truyện tranh. Tôi còn biết làm toán nữa. Tôi có thêm nhiều bạn mới.</a:t>
            </a:r>
          </a:p>
          <a:p>
            <a:pPr algn="just"/>
            <a:r>
              <a:rPr lang="en-US" altLang="zh-CN" sz="2800" dirty="0">
                <a:latin typeface="Times New Roman" panose="02020603050405020304" pitchFamily="18" charset="0"/>
                <a:ea typeface="Arial-Rounded" panose="020B0500000000000000" pitchFamily="34" charset="-93"/>
                <a:cs typeface="Times New Roman" panose="02020603050405020304" pitchFamily="18" charset="0"/>
                <a:sym typeface="+mn-lt"/>
              </a:rPr>
              <a:t>	Ai cũng bảo từ khi đi học, tôi chững chạc hẳn lên.</a:t>
            </a:r>
          </a:p>
          <a:p>
            <a:pPr algn="just"/>
            <a:r>
              <a:rPr lang="en-US" altLang="zh-CN" sz="2800" dirty="0">
                <a:latin typeface="Arial-Rounded" panose="020B0500000000000000" pitchFamily="34" charset="-93"/>
                <a:ea typeface="Arial-Rounded" panose="020B0500000000000000" pitchFamily="34" charset="-93"/>
                <a:cs typeface="Arial-Rounded" panose="020B0500000000000000" pitchFamily="34" charset="-93"/>
                <a:sym typeface="+mn-lt"/>
              </a:rPr>
              <a:t>					</a:t>
            </a:r>
            <a:r>
              <a:rPr lang="en-US" altLang="zh-CN" sz="2800" dirty="0">
                <a:latin typeface="Times New Roman" panose="02020603050405020304" pitchFamily="18" charset="0"/>
                <a:ea typeface="Arial-Rounded" panose="020B0500000000000000" pitchFamily="34" charset="-93"/>
                <a:cs typeface="Times New Roman" panose="02020603050405020304" pitchFamily="18" charset="0"/>
                <a:sym typeface="+mn-lt"/>
              </a:rPr>
              <a:t>(Trung Sơn)                                 </a:t>
            </a:r>
            <a:endParaRPr lang="zh-CN" altLang="en-US" sz="2800" dirty="0">
              <a:latin typeface="Times New Roman" panose="02020603050405020304" pitchFamily="18" charset="0"/>
              <a:ea typeface="Arial-Rounded" panose="020B0500000000000000" pitchFamily="34" charset="-93"/>
              <a:cs typeface="Times New Roman" panose="02020603050405020304" pitchFamily="18" charset="0"/>
              <a:sym typeface="+mn-lt"/>
            </a:endParaRPr>
          </a:p>
        </p:txBody>
      </p:sp>
      <p:grpSp>
        <p:nvGrpSpPr>
          <p:cNvPr id="9" name="Group 8">
            <a:extLst>
              <a:ext uri="{FF2B5EF4-FFF2-40B4-BE49-F238E27FC236}">
                <a16:creationId xmlns:a16="http://schemas.microsoft.com/office/drawing/2014/main" id="{3E064045-6CAB-468D-A0C5-6BC4D71AAFB0}"/>
              </a:ext>
            </a:extLst>
          </p:cNvPr>
          <p:cNvGrpSpPr/>
          <p:nvPr/>
        </p:nvGrpSpPr>
        <p:grpSpPr>
          <a:xfrm>
            <a:off x="191578" y="101250"/>
            <a:ext cx="647979" cy="761747"/>
            <a:chOff x="255437" y="134999"/>
            <a:chExt cx="863972" cy="1015663"/>
          </a:xfrm>
        </p:grpSpPr>
        <p:sp>
          <p:nvSpPr>
            <p:cNvPr id="5" name="Oval 4">
              <a:extLst>
                <a:ext uri="{FF2B5EF4-FFF2-40B4-BE49-F238E27FC236}">
                  <a16:creationId xmlns:a16="http://schemas.microsoft.com/office/drawing/2014/main" id="{0D385ED4-2B9F-461E-AA20-4B6ECA4E4C5C}"/>
                </a:ext>
              </a:extLst>
            </p:cNvPr>
            <p:cNvSpPr/>
            <p:nvPr/>
          </p:nvSpPr>
          <p:spPr>
            <a:xfrm>
              <a:off x="255437" y="251164"/>
              <a:ext cx="863972" cy="816586"/>
            </a:xfrm>
            <a:prstGeom prst="ellipse">
              <a:avLst/>
            </a:prstGeom>
            <a:solidFill>
              <a:srgbClr val="92D05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perspectiveLeft"/>
                <a:lightRig rig="threePt" dir="t"/>
              </a:scene3d>
            </a:bodyPr>
            <a:lstStyle/>
            <a:p>
              <a:pPr algn="ctr"/>
              <a:endParaRPr lang="en-US" sz="1050" dirty="0">
                <a:solidFill>
                  <a:srgbClr val="0070C0"/>
                </a:solidFill>
              </a:endParaRPr>
            </a:p>
          </p:txBody>
        </p:sp>
        <p:sp>
          <p:nvSpPr>
            <p:cNvPr id="6" name="Rectangle 5">
              <a:extLst>
                <a:ext uri="{FF2B5EF4-FFF2-40B4-BE49-F238E27FC236}">
                  <a16:creationId xmlns:a16="http://schemas.microsoft.com/office/drawing/2014/main" id="{2321FAAC-8391-474B-843C-DE5B871F26CE}"/>
                </a:ext>
              </a:extLst>
            </p:cNvPr>
            <p:cNvSpPr/>
            <p:nvPr/>
          </p:nvSpPr>
          <p:spPr>
            <a:xfrm>
              <a:off x="364730" y="134999"/>
              <a:ext cx="612133" cy="1015663"/>
            </a:xfrm>
            <a:prstGeom prst="rect">
              <a:avLst/>
            </a:prstGeom>
            <a:noFill/>
          </p:spPr>
          <p:txBody>
            <a:bodyPr wrap="none" lIns="68580" tIns="34290" rIns="68580" bIns="34290">
              <a:spAutoFit/>
            </a:bodyPr>
            <a:lstStyle/>
            <a:p>
              <a:pPr algn="ctr"/>
              <a:r>
                <a:rPr lang="en-US" sz="4500" dirty="0">
                  <a:ln w="0"/>
                  <a:solidFill>
                    <a:schemeClr val="tx1">
                      <a:lumMod val="50000"/>
                    </a:schemeClr>
                  </a:solidFill>
                  <a:effectLst>
                    <a:outerShdw blurRad="38100" dist="19050" dir="2700000" algn="tl" rotWithShape="0">
                      <a:schemeClr val="dk1">
                        <a:alpha val="40000"/>
                      </a:schemeClr>
                    </a:outerShdw>
                  </a:effectLst>
                  <a:latin typeface=".VnArial" panose="020B7200000000000000" pitchFamily="34" charset="0"/>
                </a:rPr>
                <a:t>2</a:t>
              </a:r>
            </a:p>
          </p:txBody>
        </p:sp>
      </p:grpSp>
      <p:sp>
        <p:nvSpPr>
          <p:cNvPr id="10" name="8">
            <a:extLst>
              <a:ext uri="{FF2B5EF4-FFF2-40B4-BE49-F238E27FC236}">
                <a16:creationId xmlns:a16="http://schemas.microsoft.com/office/drawing/2014/main" id="{D2EB237D-4CA5-41B2-B5D9-9C733195E02C}"/>
              </a:ext>
            </a:extLst>
          </p:cNvPr>
          <p:cNvSpPr/>
          <p:nvPr/>
        </p:nvSpPr>
        <p:spPr>
          <a:xfrm>
            <a:off x="839557" y="252219"/>
            <a:ext cx="1134716" cy="507831"/>
          </a:xfrm>
          <a:prstGeom prst="rect">
            <a:avLst/>
          </a:prstGeom>
        </p:spPr>
        <p:txBody>
          <a:bodyPr wrap="square">
            <a:spAutoFit/>
          </a:bodyPr>
          <a:lstStyle/>
          <a:p>
            <a:r>
              <a:rPr lang="en-US" altLang="zh-CN" sz="2700" dirty="0">
                <a:solidFill>
                  <a:srgbClr val="3B9185"/>
                </a:solidFill>
                <a:effectLst>
                  <a:outerShdw blurRad="38100" dist="38100" dir="2700000" algn="tl">
                    <a:srgbClr val="000000">
                      <a:alpha val="43137"/>
                    </a:srgbClr>
                  </a:outerShdw>
                </a:effectLst>
                <a:latin typeface="Arial-Rounded" panose="020B0500000000000000" pitchFamily="34" charset="-93"/>
                <a:ea typeface="Arial-Rounded" panose="020B0500000000000000" pitchFamily="34" charset="-93"/>
                <a:cs typeface="Arial-Rounded" panose="020B0500000000000000" pitchFamily="34" charset="-93"/>
                <a:sym typeface="+mn-lt"/>
              </a:rPr>
              <a:t>ĐỌC</a:t>
            </a:r>
            <a:endParaRPr lang="zh-CN" altLang="en-US" sz="2700" dirty="0">
              <a:solidFill>
                <a:srgbClr val="3B9185"/>
              </a:solidFill>
              <a:effectLst>
                <a:outerShdw blurRad="38100" dist="38100" dir="2700000" algn="tl">
                  <a:srgbClr val="000000">
                    <a:alpha val="43137"/>
                  </a:srgbClr>
                </a:outerShdw>
              </a:effectLst>
              <a:latin typeface="Arial-Rounded" panose="020B0500000000000000" pitchFamily="34" charset="-93"/>
              <a:ea typeface="Arial-Rounded" panose="020B0500000000000000" pitchFamily="34" charset="-93"/>
              <a:cs typeface="Arial-Rounded" panose="020B0500000000000000" pitchFamily="34" charset="-93"/>
              <a:sym typeface="+mn-lt"/>
            </a:endParaRPr>
          </a:p>
        </p:txBody>
      </p:sp>
    </p:spTree>
    <p:extLst>
      <p:ext uri="{BB962C8B-B14F-4D97-AF65-F5344CB8AC3E}">
        <p14:creationId xmlns:p14="http://schemas.microsoft.com/office/powerpoint/2010/main" val="192122168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14" presetClass="entr" presetSubtype="1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randombar(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936</TotalTime>
  <Words>140</Words>
  <Application>Microsoft Office PowerPoint</Application>
  <PresentationFormat>On-screen Show (16:9)</PresentationFormat>
  <Paragraphs>13</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.VnArial</vt:lpstr>
      <vt:lpstr>Arial</vt:lpstr>
      <vt:lpstr>Arial-Rounded</vt:lpstr>
      <vt:lpstr>Calibri</vt:lpstr>
      <vt:lpstr>Calibri Light</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Thi Minh Phuong</dc:creator>
  <cp:lastModifiedBy>Nhật Hạ Trần</cp:lastModifiedBy>
  <cp:revision>358</cp:revision>
  <dcterms:created xsi:type="dcterms:W3CDTF">2020-08-13T09:19:00Z</dcterms:created>
  <dcterms:modified xsi:type="dcterms:W3CDTF">2026-01-28T07:43:22Z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0x010100592AF9ED3A35974FB4FC0A750E20F08F</vt:lpwstr>
  </property>
  <property fmtid="{D5CDD505-2E9C-101B-9397-08002B2CF9AE}" pid="3" name="KSOProductBuildVer">
    <vt:lpwstr>1033-11.2.0.9635</vt:lpwstr>
  </property>
</Properties>
</file>