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63" r:id="rId1"/>
  </p:sldMasterIdLst>
  <p:notesMasterIdLst>
    <p:notesMasterId r:id="rId6"/>
  </p:notesMasterIdLst>
  <p:sldIdLst>
    <p:sldId id="308" r:id="rId2"/>
    <p:sldId id="2926" r:id="rId3"/>
    <p:sldId id="2917" r:id="rId4"/>
    <p:sldId id="2918"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guyen Phuong Truc" initials="NPT" lastIdx="1" clrIdx="0">
    <p:extLst>
      <p:ext uri="{19B8F6BF-5375-455C-9EA6-DF929625EA0E}">
        <p15:presenceInfo xmlns:p15="http://schemas.microsoft.com/office/powerpoint/2012/main" userId="0f4ce7fcb42a8be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590" y="8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35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t>‹#›</a:t>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extLst>
      <p:ext uri="{BB962C8B-B14F-4D97-AF65-F5344CB8AC3E}">
        <p14:creationId xmlns:p14="http://schemas.microsoft.com/office/powerpoint/2010/main" val="412512614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幻灯片图像占位符 60417"/>
          <p:cNvSpPr>
            <a:spLocks noGrp="1" noRot="1" noChangeAspect="1" noTextEdit="1"/>
          </p:cNvSpPr>
          <p:nvPr>
            <p:ph type="sldImg"/>
          </p:nvPr>
        </p:nvSpPr>
        <p:spPr/>
      </p:sp>
      <p:sp>
        <p:nvSpPr>
          <p:cNvPr id="60419" name="文本占位符 60418"/>
          <p:cNvSpPr>
            <a:spLocks noGrp="1"/>
          </p:cNvSpPr>
          <p:nvPr>
            <p:ph type="body" idx="1"/>
          </p:nvPr>
        </p:nvSpPr>
        <p:spPr/>
        <p:txBody>
          <a:bodyPr/>
          <a:lstStyle/>
          <a:p>
            <a:pPr lvl="0"/>
            <a:endParaRPr dirty="0"/>
          </a:p>
        </p:txBody>
      </p:sp>
      <p:sp>
        <p:nvSpPr>
          <p:cNvPr id="2" name="灯片编号占位符 1"/>
          <p:cNvSpPr>
            <a:spLocks noGrp="1"/>
          </p:cNvSpPr>
          <p:nvPr>
            <p:ph type="sldNum" sz="quarter" idx="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A0DB2DC-4C9A-4742-B13C-FB6460FD3503}" type="slidenum">
              <a:rPr kumimoji="0" lang="en-US" altLang="zh-CN" sz="1200" b="0" i="0" u="none" strike="noStrike" kern="120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zh-CN" altLang="en-US" sz="1200" b="0" i="0" u="none" strike="noStrike" kern="120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p:txBody>
      </p:sp>
    </p:spTree>
    <p:extLst>
      <p:ext uri="{BB962C8B-B14F-4D97-AF65-F5344CB8AC3E}">
        <p14:creationId xmlns:p14="http://schemas.microsoft.com/office/powerpoint/2010/main" val="1239282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570635D2-1FD4-42FB-A3A0-B9DFEF7C7F90}"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8A4EFB-0D95-4D66-8DB7-7B35D2AA263F}" type="slidenum">
              <a:rPr lang="en-US" smtClean="0"/>
              <a:t>‹#›</a:t>
            </a:fld>
            <a:endParaRPr lang="en-US"/>
          </a:p>
        </p:txBody>
      </p:sp>
    </p:spTree>
    <p:extLst>
      <p:ext uri="{BB962C8B-B14F-4D97-AF65-F5344CB8AC3E}">
        <p14:creationId xmlns:p14="http://schemas.microsoft.com/office/powerpoint/2010/main" val="1470238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5925045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5768469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90828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24286971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29228830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51251477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99036648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33860207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68405076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4596018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29108715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094802179"/>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7" r:id="rId12"/>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audio" Target="../media/audio1.wav"/><Relationship Id="rId5" Type="http://schemas.openxmlformats.org/officeDocument/2006/relationships/image" Target="../media/image2.jpeg"/><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00+ Hình nền, ảnh hoa sen đẹp cho Powerpoint, máy tính, điện thoạ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w="38100">
            <a:solidFill>
              <a:srgbClr val="002060"/>
            </a:solidFill>
          </a:ln>
          <a:extLst>
            <a:ext uri="{909E8E84-426E-40DD-AFC4-6F175D3DCCD1}">
              <a14:hiddenFill xmlns:a14="http://schemas.microsoft.com/office/drawing/2010/main">
                <a:solidFill>
                  <a:srgbClr val="FFFFFF"/>
                </a:solidFill>
              </a14:hiddenFill>
            </a:ext>
          </a:extLst>
        </p:spPr>
      </p:pic>
      <p:sp>
        <p:nvSpPr>
          <p:cNvPr id="4" name="Hộp Văn bản 3"/>
          <p:cNvSpPr txBox="1"/>
          <p:nvPr/>
        </p:nvSpPr>
        <p:spPr>
          <a:xfrm>
            <a:off x="184281" y="674306"/>
            <a:ext cx="8775439" cy="646115"/>
          </a:xfrm>
          <a:prstGeom prst="rect">
            <a:avLst/>
          </a:prstGeom>
          <a:noFill/>
        </p:spPr>
        <p:txBody>
          <a:bodyPr wrap="none" rtlCol="0">
            <a:prstTxWarp prst="textArchUp">
              <a:avLst/>
            </a:prstTxWarp>
            <a:spAutoFit/>
          </a:bodyPr>
          <a:lstStyle/>
          <a:p>
            <a:pPr algn="ctr" defTabSz="685800">
              <a:buClrTx/>
              <a:defRPr/>
            </a:pPr>
            <a:r>
              <a:rPr lang="en-US" sz="4500" kern="1200" dirty="0">
                <a:ln w="38100">
                  <a:solidFill>
                    <a:srgbClr val="9A5315">
                      <a:lumMod val="75000"/>
                    </a:srgbClr>
                  </a:solidFill>
                </a:ln>
                <a:solidFill>
                  <a:srgbClr val="FF0000"/>
                </a:solidFill>
                <a:effectLst>
                  <a:glow rad="101600">
                    <a:srgbClr val="DA6FDF">
                      <a:satMod val="175000"/>
                      <a:alpha val="40000"/>
                    </a:srgbClr>
                  </a:glow>
                </a:effectLst>
                <a:latin typeface="Times New Roman" panose="02020603050405020304" pitchFamily="18" charset="0"/>
                <a:ea typeface="AvantGarde" panose="00000400000000000000" pitchFamily="2" charset="0"/>
                <a:cs typeface="Times New Roman" panose="02020603050405020304" pitchFamily="18" charset="0"/>
              </a:rPr>
              <a:t>CHÀO ĐÓN QUÝ THẦY CÔ GIÁO ĐẾN DỰ GIỜ LỚP </a:t>
            </a:r>
            <a:r>
              <a:rPr lang="en-US" sz="4500" dirty="0">
                <a:ln w="38100">
                  <a:solidFill>
                    <a:srgbClr val="9A5315">
                      <a:lumMod val="75000"/>
                    </a:srgbClr>
                  </a:solidFill>
                </a:ln>
                <a:solidFill>
                  <a:srgbClr val="FF0000"/>
                </a:solidFill>
                <a:effectLst>
                  <a:glow rad="101600">
                    <a:srgbClr val="DA6FDF">
                      <a:satMod val="175000"/>
                      <a:alpha val="40000"/>
                    </a:srgbClr>
                  </a:glow>
                </a:effectLst>
                <a:latin typeface="Times New Roman" panose="02020603050405020304" pitchFamily="18" charset="0"/>
                <a:ea typeface="AvantGarde" panose="00000400000000000000" pitchFamily="2" charset="0"/>
                <a:cs typeface="Times New Roman" panose="02020603050405020304" pitchFamily="18" charset="0"/>
              </a:rPr>
              <a:t>1A2</a:t>
            </a:r>
            <a:endParaRPr lang="en-US" sz="4500" kern="1200" dirty="0">
              <a:ln w="38100">
                <a:solidFill>
                  <a:srgbClr val="9A5315">
                    <a:lumMod val="75000"/>
                  </a:srgbClr>
                </a:solidFill>
              </a:ln>
              <a:solidFill>
                <a:srgbClr val="FF0000"/>
              </a:solidFill>
              <a:effectLst>
                <a:glow rad="101600">
                  <a:srgbClr val="DA6FDF">
                    <a:satMod val="175000"/>
                    <a:alpha val="40000"/>
                  </a:srgbClr>
                </a:glow>
              </a:effectLst>
              <a:latin typeface="Times New Roman" panose="02020603050405020304" pitchFamily="18" charset="0"/>
              <a:ea typeface="AvantGarde" panose="00000400000000000000" pitchFamily="2" charset="0"/>
              <a:cs typeface="Times New Roman" panose="02020603050405020304" pitchFamily="18" charset="0"/>
            </a:endParaRPr>
          </a:p>
        </p:txBody>
      </p:sp>
      <p:sp>
        <p:nvSpPr>
          <p:cNvPr id="5" name="Hộp Văn bản 4"/>
          <p:cNvSpPr txBox="1"/>
          <p:nvPr/>
        </p:nvSpPr>
        <p:spPr>
          <a:xfrm>
            <a:off x="2060339" y="1832836"/>
            <a:ext cx="5747792" cy="784830"/>
          </a:xfrm>
          <a:prstGeom prst="rect">
            <a:avLst/>
          </a:prstGeom>
          <a:noFill/>
          <a:ln>
            <a:noFill/>
          </a:ln>
        </p:spPr>
        <p:txBody>
          <a:bodyPr wrap="none" rtlCol="0">
            <a:spAutoFit/>
          </a:bodyPr>
          <a:lstStyle/>
          <a:p>
            <a:pPr defTabSz="685800">
              <a:buClrTx/>
              <a:defRPr/>
            </a:pPr>
            <a:r>
              <a:rPr lang="en-US" sz="4500" b="1" kern="1200" dirty="0">
                <a:ln w="28575">
                  <a:noFill/>
                </a:ln>
                <a:solidFill>
                  <a:srgbClr val="FF0000"/>
                </a:solidFill>
                <a:latin typeface="Times New Roman" panose="02020603050405020304" pitchFamily="18" charset="0"/>
                <a:ea typeface="AvantGarde" panose="00000400000000000000" pitchFamily="2" charset="0"/>
                <a:cs typeface="Times New Roman" panose="02020603050405020304" pitchFamily="18" charset="0"/>
              </a:rPr>
              <a:t>MÔN: TIẾNG VIỆT 1</a:t>
            </a:r>
          </a:p>
        </p:txBody>
      </p:sp>
      <p:sp>
        <p:nvSpPr>
          <p:cNvPr id="6" name="Hộp Văn bản 5"/>
          <p:cNvSpPr txBox="1"/>
          <p:nvPr/>
        </p:nvSpPr>
        <p:spPr>
          <a:xfrm>
            <a:off x="1214686" y="3222199"/>
            <a:ext cx="6352508" cy="553998"/>
          </a:xfrm>
          <a:prstGeom prst="rect">
            <a:avLst/>
          </a:prstGeom>
          <a:noFill/>
        </p:spPr>
        <p:txBody>
          <a:bodyPr wrap="none" rtlCol="0">
            <a:spAutoFit/>
          </a:bodyPr>
          <a:lstStyle/>
          <a:p>
            <a:pPr defTabSz="685800">
              <a:buClrTx/>
              <a:defRPr/>
            </a:pP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Giáo</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viên</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thực</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hiện</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Quách</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Thị</a:t>
            </a:r>
            <a:r>
              <a:rPr lang="en-US" sz="3000" b="1" kern="1200" dirty="0">
                <a:solidFill>
                  <a:srgbClr val="DA6FDF">
                    <a:lumMod val="50000"/>
                  </a:srgbClr>
                </a:solidFill>
                <a:latin typeface="Times New Roman" panose="02020603050405020304" pitchFamily="18" charset="0"/>
                <a:cs typeface="Times New Roman" panose="02020603050405020304" pitchFamily="18" charset="0"/>
              </a:rPr>
              <a:t> </a:t>
            </a:r>
            <a:r>
              <a:rPr lang="en-US" sz="3000" b="1" kern="1200" dirty="0" err="1">
                <a:solidFill>
                  <a:srgbClr val="DA6FDF">
                    <a:lumMod val="50000"/>
                  </a:srgbClr>
                </a:solidFill>
                <a:latin typeface="Times New Roman" panose="02020603050405020304" pitchFamily="18" charset="0"/>
                <a:cs typeface="Times New Roman" panose="02020603050405020304" pitchFamily="18" charset="0"/>
              </a:rPr>
              <a:t>Mầm</a:t>
            </a:r>
            <a:endParaRPr lang="en-US" sz="3000" b="1" kern="1200" dirty="0">
              <a:solidFill>
                <a:srgbClr val="DA6FDF">
                  <a:lumMod val="50000"/>
                </a:srgbClr>
              </a:solidFill>
              <a:latin typeface="Times New Roman" panose="02020603050405020304" pitchFamily="18" charset="0"/>
              <a:cs typeface="Times New Roman" panose="02020603050405020304" pitchFamily="18" charset="0"/>
            </a:endParaRPr>
          </a:p>
        </p:txBody>
      </p:sp>
      <p:sp>
        <p:nvSpPr>
          <p:cNvPr id="7" name="Hộp Văn bản 6"/>
          <p:cNvSpPr txBox="1"/>
          <p:nvPr/>
        </p:nvSpPr>
        <p:spPr>
          <a:xfrm>
            <a:off x="2349517" y="7210"/>
            <a:ext cx="4735912" cy="369332"/>
          </a:xfrm>
          <a:prstGeom prst="rect">
            <a:avLst/>
          </a:prstGeom>
          <a:noFill/>
          <a:ln>
            <a:solidFill>
              <a:srgbClr val="FFFF00"/>
            </a:solidFill>
          </a:ln>
        </p:spPr>
        <p:txBody>
          <a:bodyPr wrap="none" rtlCol="0">
            <a:spAutoFit/>
          </a:bodyPr>
          <a:lstStyle/>
          <a:p>
            <a:pPr defTabSz="685800">
              <a:buClrTx/>
              <a:defRPr/>
            </a:pPr>
            <a:r>
              <a:rPr lang="en-US" sz="1800" b="1" kern="1200" dirty="0">
                <a:ln>
                  <a:solidFill>
                    <a:srgbClr val="0000FF"/>
                  </a:solidFill>
                </a:ln>
                <a:solidFill>
                  <a:srgbClr val="0000FF"/>
                </a:solidFill>
                <a:latin typeface="Times New Roman" panose="02020603050405020304" pitchFamily="18" charset="0"/>
                <a:ea typeface="AvantGarde" panose="00000400000000000000" pitchFamily="2" charset="0"/>
                <a:cs typeface="Times New Roman" panose="02020603050405020304" pitchFamily="18" charset="0"/>
              </a:rPr>
              <a:t>TRƯỜNG TIỂU HỌC VÀ THCS MỒ SÌ SAN</a:t>
            </a:r>
          </a:p>
        </p:txBody>
      </p:sp>
    </p:spTree>
    <p:extLst>
      <p:ext uri="{BB962C8B-B14F-4D97-AF65-F5344CB8AC3E}">
        <p14:creationId xmlns:p14="http://schemas.microsoft.com/office/powerpoint/2010/main" val="19429557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2" name="chimes.wav"/>
          </p:stSnd>
        </p:sndAc>
      </p:transition>
    </mc:Choice>
    <mc:Fallback xmlns="">
      <p:transition spd="slow">
        <p:fade/>
        <p:sndAc>
          <p:stSnd>
            <p:snd r:embed="rId6"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subTnLst>
                                    <p:audio>
                                      <p:cMediaNode>
                                        <p:cTn display="0" masterRel="sameClick">
                                          <p:stCondLst>
                                            <p:cond evt="begin" delay="0">
                                              <p:tn val="12"/>
                                            </p:cond>
                                          </p:stCondLst>
                                          <p:endCondLst>
                                            <p:cond evt="onStopAudio" delay="0">
                                              <p:tgtEl>
                                                <p:sldTgt/>
                                              </p:tgtEl>
                                            </p:cond>
                                          </p:endCondLst>
                                        </p:cTn>
                                        <p:tgtEl>
                                          <p:sndTgt r:embed="rId3" name="whoosh.wav"/>
                                        </p:tgtEl>
                                      </p:cMediaNode>
                                    </p:audio>
                                  </p:sub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p:tgtEl>
                                          <p:spTgt spid="6"/>
                                        </p:tgtEl>
                                        <p:attrNameLst>
                                          <p:attrName>ppt_y</p:attrName>
                                        </p:attrNameLst>
                                      </p:cBhvr>
                                      <p:tavLst>
                                        <p:tav tm="0">
                                          <p:val>
                                            <p:strVal val="#ppt_y+#ppt_h*1.125000"/>
                                          </p:val>
                                        </p:tav>
                                        <p:tav tm="100000">
                                          <p:val>
                                            <p:strVal val="#ppt_y"/>
                                          </p:val>
                                        </p:tav>
                                      </p:tavLst>
                                    </p:anim>
                                    <p:animEffect transition="in" filter="wipe(up)">
                                      <p:cBhvr>
                                        <p:cTn id="22" dur="500"/>
                                        <p:tgtEl>
                                          <p:spTgt spid="6"/>
                                        </p:tgtEl>
                                      </p:cBhvr>
                                    </p:animEffect>
                                  </p:childTnLst>
                                  <p:subTnLst>
                                    <p:audio>
                                      <p:cMediaNode>
                                        <p:cTn display="0" masterRel="sameClick">
                                          <p:stCondLst>
                                            <p:cond evt="begin" delay="0">
                                              <p:tn val="19"/>
                                            </p:cond>
                                          </p:stCondLst>
                                          <p:endCondLst>
                                            <p:cond evt="onStopAudio" delay="0">
                                              <p:tgtEl>
                                                <p:sldTgt/>
                                              </p:tgtEl>
                                            </p:cond>
                                          </p:endCondLst>
                                        </p:cTn>
                                        <p:tgtEl>
                                          <p:sndTgt r:embed="rId4" name="hamm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2" name="图片 39941" descr="1-47"/>
          <p:cNvPicPr>
            <a:picLocks noChangeAspect="1"/>
          </p:cNvPicPr>
          <p:nvPr/>
        </p:nvPicPr>
        <p:blipFill>
          <a:blip r:embed="rId3"/>
          <a:stretch>
            <a:fillRect/>
          </a:stretch>
        </p:blipFill>
        <p:spPr>
          <a:xfrm>
            <a:off x="-1483" y="162001"/>
            <a:ext cx="9115085" cy="5028893"/>
          </a:xfrm>
          <a:prstGeom prst="rect">
            <a:avLst/>
          </a:prstGeom>
          <a:noFill/>
          <a:ln w="9525">
            <a:noFill/>
          </a:ln>
        </p:spPr>
      </p:pic>
      <p:pic>
        <p:nvPicPr>
          <p:cNvPr id="39941" name="图片 39940" descr="1-48"/>
          <p:cNvPicPr>
            <a:picLocks noChangeAspect="1"/>
          </p:cNvPicPr>
          <p:nvPr/>
        </p:nvPicPr>
        <p:blipFill>
          <a:blip r:embed="rId4"/>
          <a:stretch>
            <a:fillRect/>
          </a:stretch>
        </p:blipFill>
        <p:spPr>
          <a:xfrm>
            <a:off x="-743410" y="3158138"/>
            <a:ext cx="3695841" cy="2154255"/>
          </a:xfrm>
          <a:prstGeom prst="rect">
            <a:avLst/>
          </a:prstGeom>
          <a:noFill/>
          <a:ln w="9525">
            <a:noFill/>
          </a:ln>
        </p:spPr>
      </p:pic>
      <p:pic>
        <p:nvPicPr>
          <p:cNvPr id="39943" name="图片 39942" descr="15"/>
          <p:cNvPicPr>
            <a:picLocks noChangeAspect="1"/>
          </p:cNvPicPr>
          <p:nvPr/>
        </p:nvPicPr>
        <p:blipFill>
          <a:blip r:embed="rId5"/>
          <a:stretch>
            <a:fillRect/>
          </a:stretch>
        </p:blipFill>
        <p:spPr>
          <a:xfrm>
            <a:off x="2623692" y="294695"/>
            <a:ext cx="3896617" cy="5081458"/>
          </a:xfrm>
          <a:prstGeom prst="rect">
            <a:avLst/>
          </a:prstGeom>
          <a:noFill/>
          <a:ln w="9525">
            <a:noFill/>
          </a:ln>
        </p:spPr>
      </p:pic>
      <p:sp>
        <p:nvSpPr>
          <p:cNvPr id="3" name="TextBox 2">
            <a:extLst>
              <a:ext uri="{FF2B5EF4-FFF2-40B4-BE49-F238E27FC236}">
                <a16:creationId xmlns:a16="http://schemas.microsoft.com/office/drawing/2014/main" id="{A882A9ED-FD4C-4C96-8F73-263F23CE8492}"/>
              </a:ext>
            </a:extLst>
          </p:cNvPr>
          <p:cNvSpPr txBox="1"/>
          <p:nvPr/>
        </p:nvSpPr>
        <p:spPr>
          <a:xfrm>
            <a:off x="3602114" y="1518082"/>
            <a:ext cx="2183907" cy="1015663"/>
          </a:xfrm>
          <a:prstGeom prst="rect">
            <a:avLst/>
          </a:prstGeom>
          <a:noFill/>
        </p:spPr>
        <p:txBody>
          <a:bodyPr wrap="square" rtlCol="0">
            <a:spAutoFit/>
          </a:bodyPr>
          <a:lstStyle/>
          <a:p>
            <a:pPr defTabSz="685800">
              <a:buClrTx/>
              <a:defRPr/>
            </a:pPr>
            <a:r>
              <a:rPr lang="en-US" sz="6000" kern="1200" dirty="0" err="1">
                <a:latin typeface="Times New Roman" panose="02020603050405020304" pitchFamily="18" charset="0"/>
                <a:ea typeface="宋体"/>
                <a:cs typeface="Times New Roman" panose="02020603050405020304" pitchFamily="18" charset="0"/>
              </a:rPr>
              <a:t>Tiết</a:t>
            </a:r>
            <a:r>
              <a:rPr lang="en-US" sz="6000" kern="1200" dirty="0">
                <a:latin typeface="Times New Roman" panose="02020603050405020304" pitchFamily="18" charset="0"/>
                <a:ea typeface="宋体"/>
                <a:cs typeface="Times New Roman" panose="02020603050405020304" pitchFamily="18" charset="0"/>
              </a:rPr>
              <a:t> 2</a:t>
            </a:r>
          </a:p>
        </p:txBody>
      </p:sp>
    </p:spTree>
    <p:extLst>
      <p:ext uri="{BB962C8B-B14F-4D97-AF65-F5344CB8AC3E}">
        <p14:creationId xmlns:p14="http://schemas.microsoft.com/office/powerpoint/2010/main" val="14454614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6">
            <a:extLst>
              <a:ext uri="{FF2B5EF4-FFF2-40B4-BE49-F238E27FC236}">
                <a16:creationId xmlns:a16="http://schemas.microsoft.com/office/drawing/2014/main" id="{DFC3B575-1450-4FA4-BA1C-7584C6946577}"/>
              </a:ext>
            </a:extLst>
          </p:cNvPr>
          <p:cNvGrpSpPr/>
          <p:nvPr/>
        </p:nvGrpSpPr>
        <p:grpSpPr>
          <a:xfrm>
            <a:off x="3337192" y="676103"/>
            <a:ext cx="2469616" cy="2324830"/>
            <a:chOff x="7949" y="1421"/>
            <a:chExt cx="3256" cy="3065"/>
          </a:xfrm>
        </p:grpSpPr>
        <p:sp>
          <p:nvSpPr>
            <p:cNvPr id="8" name="4">
              <a:extLst>
                <a:ext uri="{FF2B5EF4-FFF2-40B4-BE49-F238E27FC236}">
                  <a16:creationId xmlns:a16="http://schemas.microsoft.com/office/drawing/2014/main" id="{4BEB9438-F04E-4517-8733-25BC52366223}"/>
                </a:ext>
              </a:extLst>
            </p:cNvPr>
            <p:cNvSpPr/>
            <p:nvPr/>
          </p:nvSpPr>
          <p:spPr>
            <a:xfrm>
              <a:off x="8210" y="1421"/>
              <a:ext cx="2777" cy="2777"/>
            </a:xfrm>
            <a:prstGeom prst="ellipse">
              <a:avLst/>
            </a:prstGeom>
            <a:solidFill>
              <a:srgbClr val="3B91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50">
                <a:cs typeface="+mn-ea"/>
                <a:sym typeface="+mn-lt"/>
              </a:endParaRPr>
            </a:p>
          </p:txBody>
        </p:sp>
        <p:pic>
          <p:nvPicPr>
            <p:cNvPr id="9" name="1" descr="西瓜">
              <a:extLst>
                <a:ext uri="{FF2B5EF4-FFF2-40B4-BE49-F238E27FC236}">
                  <a16:creationId xmlns:a16="http://schemas.microsoft.com/office/drawing/2014/main" id="{49E59395-D1DF-4DAA-8FAF-49C7878B20C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49" y="2934"/>
              <a:ext cx="3256" cy="1552"/>
            </a:xfrm>
            <a:prstGeom prst="rect">
              <a:avLst/>
            </a:prstGeom>
          </p:spPr>
        </p:pic>
      </p:grpSp>
      <p:sp>
        <p:nvSpPr>
          <p:cNvPr id="10" name="7">
            <a:extLst>
              <a:ext uri="{FF2B5EF4-FFF2-40B4-BE49-F238E27FC236}">
                <a16:creationId xmlns:a16="http://schemas.microsoft.com/office/drawing/2014/main" id="{460DFBE8-86F3-4146-928E-8BE2B90C5769}"/>
              </a:ext>
            </a:extLst>
          </p:cNvPr>
          <p:cNvSpPr txBox="1"/>
          <p:nvPr/>
        </p:nvSpPr>
        <p:spPr>
          <a:xfrm>
            <a:off x="3706776" y="923479"/>
            <a:ext cx="1730446" cy="923330"/>
          </a:xfrm>
          <a:prstGeom prst="rect">
            <a:avLst/>
          </a:prstGeom>
          <a:noFill/>
        </p:spPr>
        <p:txBody>
          <a:bodyPr wrap="square" rtlCol="0">
            <a:spAutoFit/>
          </a:bodyPr>
          <a:lstStyle/>
          <a:p>
            <a:pPr algn="ctr"/>
            <a:r>
              <a:rPr lang="en-US" altLang="zh-CN" sz="5400" b="1" dirty="0">
                <a:solidFill>
                  <a:schemeClr val="bg1"/>
                </a:solidFill>
                <a:effectLst>
                  <a:outerShdw blurRad="38100" dist="38100" dir="2700000" algn="tl">
                    <a:srgbClr val="000000">
                      <a:alpha val="43137"/>
                    </a:srgbClr>
                  </a:outerShdw>
                </a:effectLst>
                <a:cs typeface="+mn-ea"/>
                <a:sym typeface="+mn-lt"/>
              </a:rPr>
              <a:t>03</a:t>
            </a:r>
          </a:p>
        </p:txBody>
      </p:sp>
      <p:sp>
        <p:nvSpPr>
          <p:cNvPr id="11" name="10">
            <a:extLst>
              <a:ext uri="{FF2B5EF4-FFF2-40B4-BE49-F238E27FC236}">
                <a16:creationId xmlns:a16="http://schemas.microsoft.com/office/drawing/2014/main" id="{F957F5ED-84D9-473A-A8AF-43DB47785419}"/>
              </a:ext>
            </a:extLst>
          </p:cNvPr>
          <p:cNvSpPr txBox="1"/>
          <p:nvPr/>
        </p:nvSpPr>
        <p:spPr>
          <a:xfrm>
            <a:off x="1797626" y="3111768"/>
            <a:ext cx="6307283" cy="923330"/>
          </a:xfrm>
          <a:prstGeom prst="rect">
            <a:avLst/>
          </a:prstGeom>
          <a:noFill/>
        </p:spPr>
        <p:txBody>
          <a:bodyPr wrap="square" rtlCol="0">
            <a:spAutoFit/>
          </a:bodyPr>
          <a:lstStyle/>
          <a:p>
            <a:pPr algn="dist" fontAlgn="auto">
              <a:lnSpc>
                <a:spcPct val="100000"/>
              </a:lnSpc>
            </a:pPr>
            <a:r>
              <a:rPr lang="en-US" altLang="zh-CN" sz="5400" b="1" dirty="0">
                <a:solidFill>
                  <a:srgbClr val="65AA81"/>
                </a:solidFill>
                <a:latin typeface="Times New Roman" panose="02020603050405020304" pitchFamily="18" charset="0"/>
                <a:cs typeface="Times New Roman" panose="02020603050405020304" pitchFamily="18" charset="0"/>
                <a:sym typeface="+mn-lt"/>
              </a:rPr>
              <a:t>TRẢ LỜI CÂU HỎI</a:t>
            </a:r>
            <a:endParaRPr lang="zh-CN" altLang="en-US" sz="5400" b="1" dirty="0">
              <a:solidFill>
                <a:srgbClr val="65AA81"/>
              </a:solidFill>
              <a:latin typeface="Times New Roman" panose="02020603050405020304" pitchFamily="18" charset="0"/>
              <a:cs typeface="Times New Roman" panose="02020603050405020304" pitchFamily="18" charset="0"/>
              <a:sym typeface="+mn-lt"/>
            </a:endParaRPr>
          </a:p>
        </p:txBody>
      </p:sp>
    </p:spTree>
    <p:extLst>
      <p:ext uri="{BB962C8B-B14F-4D97-AF65-F5344CB8AC3E}">
        <p14:creationId xmlns:p14="http://schemas.microsoft.com/office/powerpoint/2010/main" val="212791731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edge">
                                      <p:cBhvr>
                                        <p:cTn id="7" dur="500"/>
                                        <p:tgtEl>
                                          <p:spTgt spid="7"/>
                                        </p:tgtEl>
                                      </p:cBhvr>
                                    </p:animEffect>
                                  </p:childTnLst>
                                </p:cTn>
                              </p:par>
                            </p:childTnLst>
                          </p:cTn>
                        </p:par>
                        <p:par>
                          <p:cTn id="8" fill="hold">
                            <p:stCondLst>
                              <p:cond delay="500"/>
                            </p:stCondLst>
                            <p:childTnLst>
                              <p:par>
                                <p:cTn id="9" presetID="47" presetClass="entr" presetSubtype="0" fill="hold" grpId="3"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anim calcmode="lin" valueType="num">
                                      <p:cBhvr>
                                        <p:cTn id="12" dur="500" fill="hold"/>
                                        <p:tgtEl>
                                          <p:spTgt spid="10"/>
                                        </p:tgtEl>
                                        <p:attrNameLst>
                                          <p:attrName>ppt_x</p:attrName>
                                        </p:attrNameLst>
                                      </p:cBhvr>
                                      <p:tavLst>
                                        <p:tav tm="0">
                                          <p:val>
                                            <p:strVal val="#ppt_x"/>
                                          </p:val>
                                        </p:tav>
                                        <p:tav tm="100000">
                                          <p:val>
                                            <p:strVal val="#ppt_x"/>
                                          </p:val>
                                        </p:tav>
                                      </p:tavLst>
                                    </p:anim>
                                    <p:anim calcmode="lin" valueType="num">
                                      <p:cBhvr>
                                        <p:cTn id="13" dur="500" fill="hold"/>
                                        <p:tgtEl>
                                          <p:spTgt spid="10"/>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27" presetClass="entr" presetSubtype="0" fill="hold" grpId="0" nodeType="afterEffect">
                                  <p:stCondLst>
                                    <p:cond delay="0"/>
                                  </p:stCondLst>
                                  <p:iterate type="lt">
                                    <p:tmPct val="50000"/>
                                  </p:iterate>
                                  <p:childTnLst>
                                    <p:set>
                                      <p:cBhvr>
                                        <p:cTn id="16" dur="1" fill="hold">
                                          <p:stCondLst>
                                            <p:cond delay="0"/>
                                          </p:stCondLst>
                                        </p:cTn>
                                        <p:tgtEl>
                                          <p:spTgt spid="11"/>
                                        </p:tgtEl>
                                        <p:attrNameLst>
                                          <p:attrName>style.visibility</p:attrName>
                                        </p:attrNameLst>
                                      </p:cBhvr>
                                      <p:to>
                                        <p:strVal val="visible"/>
                                      </p:to>
                                    </p:set>
                                    <p:anim calcmode="discrete" valueType="clr">
                                      <p:cBhvr override="childStyle">
                                        <p:cTn id="17" dur="50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18" dur="500"/>
                                        <p:tgtEl>
                                          <p:spTgt spid="11"/>
                                        </p:tgtEl>
                                        <p:attrNameLst>
                                          <p:attrName>fillcolor</p:attrName>
                                        </p:attrNameLst>
                                      </p:cBhvr>
                                      <p:tavLst>
                                        <p:tav tm="0">
                                          <p:val>
                                            <p:clrVal>
                                              <a:schemeClr val="accent2"/>
                                            </p:clrVal>
                                          </p:val>
                                        </p:tav>
                                        <p:tav tm="50000">
                                          <p:val>
                                            <p:clrVal>
                                              <a:schemeClr val="hlink"/>
                                            </p:clrVal>
                                          </p:val>
                                        </p:tav>
                                      </p:tavLst>
                                    </p:anim>
                                    <p:set>
                                      <p:cBhvr>
                                        <p:cTn id="19" dur="50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10" grpId="2"/>
      <p:bldP spid="10" grpId="3"/>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CE56140-01FC-44C2-83CC-7D07E5D547B2}"/>
              </a:ext>
            </a:extLst>
          </p:cNvPr>
          <p:cNvPicPr>
            <a:picLocks noChangeAspect="1"/>
          </p:cNvPicPr>
          <p:nvPr/>
        </p:nvPicPr>
        <p:blipFill>
          <a:blip r:embed="rId2">
            <a:extLst>
              <a:ext uri="{28A0092B-C50C-407E-A947-70E740481C1C}">
                <a14:useLocalDpi xmlns:a14="http://schemas.microsoft.com/office/drawing/2010/main" val="0"/>
              </a:ext>
            </a:extLst>
          </a:blip>
          <a:srcRect l="45" r="45"/>
          <a:stretch/>
        </p:blipFill>
        <p:spPr>
          <a:xfrm>
            <a:off x="6767768" y="535187"/>
            <a:ext cx="2184655" cy="4015977"/>
          </a:xfrm>
          <a:prstGeom prst="rect">
            <a:avLst/>
          </a:prstGeom>
        </p:spPr>
      </p:pic>
      <p:sp>
        <p:nvSpPr>
          <p:cNvPr id="3" name="Rectangle 2">
            <a:extLst>
              <a:ext uri="{FF2B5EF4-FFF2-40B4-BE49-F238E27FC236}">
                <a16:creationId xmlns:a16="http://schemas.microsoft.com/office/drawing/2014/main" id="{FA27FFB6-6243-45F8-9DF8-EC0B168A3920}"/>
              </a:ext>
            </a:extLst>
          </p:cNvPr>
          <p:cNvSpPr/>
          <p:nvPr/>
        </p:nvSpPr>
        <p:spPr>
          <a:xfrm>
            <a:off x="191578" y="565568"/>
            <a:ext cx="6922424" cy="4189608"/>
          </a:xfrm>
          <a:prstGeom prst="rect">
            <a:avLst/>
          </a:prstGeom>
        </p:spPr>
        <p:txBody>
          <a:bodyPr wrap="square">
            <a:spAutoFit/>
          </a:bodyPr>
          <a:lstStyle/>
          <a:p>
            <a:pPr algn="ctr"/>
            <a:r>
              <a:rPr lang="en-US" altLang="zh-CN" sz="3000" b="1" dirty="0">
                <a:solidFill>
                  <a:srgbClr val="FF0000"/>
                </a:solidFill>
                <a:latin typeface="Times New Roman" panose="02020603050405020304" pitchFamily="18" charset="0"/>
                <a:ea typeface="Arial-Rounded" panose="020B0500000000000000" pitchFamily="34" charset="-93"/>
                <a:cs typeface="Times New Roman" panose="02020603050405020304" pitchFamily="18" charset="0"/>
                <a:sym typeface="+mn-lt"/>
              </a:rPr>
              <a:t>Tôi là học sinh lớp 1</a:t>
            </a:r>
          </a:p>
          <a:p>
            <a:pPr algn="just"/>
            <a:r>
              <a:rPr lang="en-US" altLang="zh-CN" sz="2625" dirty="0">
                <a:latin typeface="Times New Roman" panose="02020603050405020304" pitchFamily="18" charset="0"/>
                <a:ea typeface="Arial-Rounded" panose="020B0500000000000000" pitchFamily="34" charset="-93"/>
                <a:cs typeface="Times New Roman" panose="02020603050405020304" pitchFamily="18" charset="0"/>
                <a:sym typeface="+mn-lt"/>
              </a:rPr>
              <a:t>	Tôi tên là Nam, học sinh lớp 1A, Trường Tiểu học Lê Quý Đôn. Ngày đầu đi học, mặc bộ đồng phục của trường, tôi hãnh diện lắm.</a:t>
            </a:r>
          </a:p>
          <a:p>
            <a:pPr algn="just"/>
            <a:r>
              <a:rPr lang="en-US" altLang="zh-CN" sz="2625" dirty="0">
                <a:latin typeface="Times New Roman" panose="02020603050405020304" pitchFamily="18" charset="0"/>
                <a:ea typeface="Arial-Rounded" panose="020B0500000000000000" pitchFamily="34" charset="-93"/>
                <a:cs typeface="Times New Roman" panose="02020603050405020304" pitchFamily="18" charset="0"/>
                <a:sym typeface="+mn-lt"/>
              </a:rPr>
              <a:t>	Hồi đầu năm học, tôi mới học chữ cái.  Thế mà bây giờ, tôi đã đọc được truyện tranh. Tôi còn biết làm toán nữa. Tôi có thêm nhiều bạn mới.</a:t>
            </a:r>
          </a:p>
          <a:p>
            <a:pPr algn="just"/>
            <a:r>
              <a:rPr lang="en-US" altLang="zh-CN" sz="2625" dirty="0">
                <a:latin typeface="Times New Roman" panose="02020603050405020304" pitchFamily="18" charset="0"/>
                <a:ea typeface="Arial-Rounded" panose="020B0500000000000000" pitchFamily="34" charset="-93"/>
                <a:cs typeface="Times New Roman" panose="02020603050405020304" pitchFamily="18" charset="0"/>
                <a:sym typeface="+mn-lt"/>
              </a:rPr>
              <a:t>	Ai cũng bảo từ khi đi học, tôi chững chạc hẳn lên.</a:t>
            </a:r>
          </a:p>
          <a:p>
            <a:pPr algn="just"/>
            <a:r>
              <a:rPr lang="en-US" altLang="zh-CN" sz="2625" dirty="0">
                <a:latin typeface="Arial-Rounded" panose="020B0500000000000000" pitchFamily="34" charset="-93"/>
                <a:ea typeface="Arial-Rounded" panose="020B0500000000000000" pitchFamily="34" charset="-93"/>
                <a:cs typeface="Arial-Rounded" panose="020B0500000000000000" pitchFamily="34" charset="-93"/>
                <a:sym typeface="+mn-lt"/>
              </a:rPr>
              <a:t>					(Trung Sơn)                                 </a:t>
            </a:r>
            <a:endParaRPr lang="zh-CN" altLang="en-US" sz="2625" dirty="0">
              <a:latin typeface="Arial-Rounded" panose="020B0500000000000000" pitchFamily="34" charset="-93"/>
              <a:ea typeface="Arial-Rounded" panose="020B0500000000000000" pitchFamily="34" charset="-93"/>
              <a:cs typeface="Arial-Rounded" panose="020B0500000000000000" pitchFamily="34" charset="-93"/>
              <a:sym typeface="+mn-lt"/>
            </a:endParaRPr>
          </a:p>
        </p:txBody>
      </p:sp>
      <p:sp>
        <p:nvSpPr>
          <p:cNvPr id="4" name="8">
            <a:extLst>
              <a:ext uri="{FF2B5EF4-FFF2-40B4-BE49-F238E27FC236}">
                <a16:creationId xmlns:a16="http://schemas.microsoft.com/office/drawing/2014/main" id="{DE0CC5CE-726F-4A40-892F-965D53BB54A8}"/>
              </a:ext>
            </a:extLst>
          </p:cNvPr>
          <p:cNvSpPr/>
          <p:nvPr/>
        </p:nvSpPr>
        <p:spPr>
          <a:xfrm>
            <a:off x="191578" y="157131"/>
            <a:ext cx="3424458" cy="461665"/>
          </a:xfrm>
          <a:prstGeom prst="rect">
            <a:avLst/>
          </a:prstGeom>
        </p:spPr>
        <p:txBody>
          <a:bodyPr wrap="square">
            <a:spAutoFit/>
          </a:bodyPr>
          <a:lstStyle/>
          <a:p>
            <a:r>
              <a:rPr lang="en-US" altLang="zh-CN" sz="2400" dirty="0">
                <a:solidFill>
                  <a:srgbClr val="3B9185"/>
                </a:solidFill>
                <a:effectLst>
                  <a:outerShdw blurRad="38100" dist="38100" dir="2700000" algn="tl">
                    <a:srgbClr val="000000">
                      <a:alpha val="43137"/>
                    </a:srgbClr>
                  </a:outerShdw>
                </a:effectLst>
                <a:latin typeface="Times New Roman" panose="02020603050405020304" pitchFamily="18" charset="0"/>
                <a:ea typeface="Arial-Rounded" panose="020B0500000000000000" pitchFamily="34" charset="-93"/>
                <a:cs typeface="Times New Roman" panose="02020603050405020304" pitchFamily="18" charset="0"/>
                <a:sym typeface="+mn-lt"/>
              </a:rPr>
              <a:t>ĐỌC VĂN BẢN</a:t>
            </a:r>
            <a:endParaRPr lang="zh-CN" altLang="en-US" sz="2400" dirty="0">
              <a:solidFill>
                <a:srgbClr val="3B9185"/>
              </a:solidFill>
              <a:effectLst>
                <a:outerShdw blurRad="38100" dist="38100" dir="2700000" algn="tl">
                  <a:srgbClr val="000000">
                    <a:alpha val="43137"/>
                  </a:srgbClr>
                </a:outerShdw>
              </a:effectLst>
              <a:latin typeface="Times New Roman" panose="02020603050405020304" pitchFamily="18" charset="0"/>
              <a:ea typeface="Arial-Rounded" panose="020B0500000000000000" pitchFamily="34" charset="-93"/>
              <a:cs typeface="Times New Roman" panose="02020603050405020304" pitchFamily="18" charset="0"/>
              <a:sym typeface="+mn-lt"/>
            </a:endParaRPr>
          </a:p>
        </p:txBody>
      </p:sp>
    </p:spTree>
    <p:extLst>
      <p:ext uri="{BB962C8B-B14F-4D97-AF65-F5344CB8AC3E}">
        <p14:creationId xmlns:p14="http://schemas.microsoft.com/office/powerpoint/2010/main" val="376935078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14" presetClass="entr" presetSubtype="1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randombar(horizont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935</TotalTime>
  <Words>146</Words>
  <Application>Microsoft Office PowerPoint</Application>
  <PresentationFormat>On-screen Show (16:9)</PresentationFormat>
  <Paragraphs>14</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Arial-Rounded</vt:lpstr>
      <vt:lpstr>Calibri</vt:lpstr>
      <vt:lpstr>Calibri Light</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Pham Thi Minh Phuong</dc:creator>
  <cp:lastModifiedBy>Nhật Hạ Trần</cp:lastModifiedBy>
  <cp:revision>358</cp:revision>
  <dcterms:created xsi:type="dcterms:W3CDTF">2020-08-13T09:19:00Z</dcterms:created>
  <dcterms:modified xsi:type="dcterms:W3CDTF">2026-01-28T07:56:53Z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0x010100592AF9ED3A35974FB4FC0A750E20F08F</vt:lpwstr>
  </property>
  <property fmtid="{D5CDD505-2E9C-101B-9397-08002B2CF9AE}" pid="3" name="KSOProductBuildVer">
    <vt:lpwstr>1033-11.2.0.9635</vt:lpwstr>
  </property>
</Properties>
</file>