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9" r:id="rId2"/>
    <p:sldId id="363" r:id="rId3"/>
    <p:sldId id="350" r:id="rId4"/>
    <p:sldId id="365" r:id="rId5"/>
    <p:sldId id="351" r:id="rId6"/>
    <p:sldId id="352" r:id="rId7"/>
    <p:sldId id="353" r:id="rId8"/>
    <p:sldId id="354" r:id="rId9"/>
    <p:sldId id="355" r:id="rId10"/>
    <p:sldId id="359" r:id="rId11"/>
    <p:sldId id="358" r:id="rId12"/>
    <p:sldId id="357" r:id="rId13"/>
    <p:sldId id="35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1339"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97362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19496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333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06330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FD3CC-E74C-454E-AEC8-ADE3669C89A5}"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78184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EFD3CC-E74C-454E-AEC8-ADE3669C89A5}"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404553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EFD3CC-E74C-454E-AEC8-ADE3669C89A5}"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65971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FD3CC-E74C-454E-AEC8-ADE3669C89A5}"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47683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3CC-E74C-454E-AEC8-ADE3669C89A5}"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27538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50526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59606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3CC-E74C-454E-AEC8-ADE3669C89A5}" type="datetimeFigureOut">
              <a:rPr lang="en-US" smtClean="0"/>
              <a:pPr/>
              <a:t>7/18/2025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2AF4-5419-4C97-8941-6E8144AD9252}" type="slidenum">
              <a:rPr lang="en-US" smtClean="0"/>
              <a:pPr/>
              <a:t>‹#›</a:t>
            </a:fld>
            <a:endParaRPr lang="en-US"/>
          </a:p>
        </p:txBody>
      </p:sp>
    </p:spTree>
    <p:extLst>
      <p:ext uri="{BB962C8B-B14F-4D97-AF65-F5344CB8AC3E}">
        <p14:creationId xmlns:p14="http://schemas.microsoft.com/office/powerpoint/2010/main" val="104838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7" y="806522"/>
            <a:ext cx="16002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382" y="3968649"/>
            <a:ext cx="2140367"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615" y="230349"/>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2392" y="2956759"/>
            <a:ext cx="2283076" cy="171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368" y="4165063"/>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8258" y="4916772"/>
            <a:ext cx="2328251" cy="160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439" y="108193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3905" y="40681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849773" y="3664022"/>
            <a:ext cx="859531" cy="369332"/>
          </a:xfrm>
          <a:prstGeom prst="rect">
            <a:avLst/>
          </a:prstGeom>
          <a:noFill/>
        </p:spPr>
        <p:txBody>
          <a:bodyPr wrap="none" rtlCol="0">
            <a:spAutoFit/>
          </a:bodyPr>
          <a:lstStyle/>
          <a:p>
            <a:r>
              <a:rPr lang="en-US" b="1" dirty="0">
                <a:solidFill>
                  <a:srgbClr val="FF0000"/>
                </a:solidFill>
              </a:rPr>
              <a:t>HÌNH 7</a:t>
            </a:r>
          </a:p>
        </p:txBody>
      </p:sp>
      <p:sp>
        <p:nvSpPr>
          <p:cNvPr id="21" name="TextBox 20"/>
          <p:cNvSpPr txBox="1"/>
          <p:nvPr/>
        </p:nvSpPr>
        <p:spPr>
          <a:xfrm>
            <a:off x="3459709" y="6145401"/>
            <a:ext cx="859531" cy="369332"/>
          </a:xfrm>
          <a:prstGeom prst="rect">
            <a:avLst/>
          </a:prstGeom>
          <a:noFill/>
        </p:spPr>
        <p:txBody>
          <a:bodyPr wrap="none" rtlCol="0">
            <a:spAutoFit/>
          </a:bodyPr>
          <a:lstStyle/>
          <a:p>
            <a:r>
              <a:rPr lang="en-US" b="1" dirty="0">
                <a:solidFill>
                  <a:srgbClr val="FF0000"/>
                </a:solidFill>
              </a:rPr>
              <a:t>HÌNH 6</a:t>
            </a:r>
          </a:p>
        </p:txBody>
      </p:sp>
      <p:sp>
        <p:nvSpPr>
          <p:cNvPr id="22" name="TextBox 21"/>
          <p:cNvSpPr txBox="1"/>
          <p:nvPr/>
        </p:nvSpPr>
        <p:spPr>
          <a:xfrm>
            <a:off x="928468" y="5808199"/>
            <a:ext cx="859531" cy="369332"/>
          </a:xfrm>
          <a:prstGeom prst="rect">
            <a:avLst/>
          </a:prstGeom>
          <a:noFill/>
        </p:spPr>
        <p:txBody>
          <a:bodyPr wrap="none" rtlCol="0">
            <a:spAutoFit/>
          </a:bodyPr>
          <a:lstStyle/>
          <a:p>
            <a:r>
              <a:rPr lang="en-US" b="1" dirty="0">
                <a:solidFill>
                  <a:srgbClr val="FF0000"/>
                </a:solidFill>
              </a:rPr>
              <a:t>HÌNH 5</a:t>
            </a:r>
          </a:p>
        </p:txBody>
      </p:sp>
      <p:sp>
        <p:nvSpPr>
          <p:cNvPr id="23" name="TextBox 22"/>
          <p:cNvSpPr txBox="1"/>
          <p:nvPr/>
        </p:nvSpPr>
        <p:spPr>
          <a:xfrm>
            <a:off x="7420007" y="1885456"/>
            <a:ext cx="859531" cy="369332"/>
          </a:xfrm>
          <a:prstGeom prst="rect">
            <a:avLst/>
          </a:prstGeom>
          <a:noFill/>
        </p:spPr>
        <p:txBody>
          <a:bodyPr wrap="none" rtlCol="0">
            <a:spAutoFit/>
          </a:bodyPr>
          <a:lstStyle/>
          <a:p>
            <a:r>
              <a:rPr lang="en-US" b="1" dirty="0">
                <a:solidFill>
                  <a:srgbClr val="FF0000"/>
                </a:solidFill>
              </a:rPr>
              <a:t>HÌNH 4</a:t>
            </a:r>
          </a:p>
        </p:txBody>
      </p:sp>
      <p:sp>
        <p:nvSpPr>
          <p:cNvPr id="24" name="TextBox 23"/>
          <p:cNvSpPr txBox="1"/>
          <p:nvPr/>
        </p:nvSpPr>
        <p:spPr>
          <a:xfrm>
            <a:off x="5213797" y="2259477"/>
            <a:ext cx="859531" cy="369332"/>
          </a:xfrm>
          <a:prstGeom prst="rect">
            <a:avLst/>
          </a:prstGeom>
          <a:noFill/>
        </p:spPr>
        <p:txBody>
          <a:bodyPr wrap="none" rtlCol="0">
            <a:spAutoFit/>
          </a:bodyPr>
          <a:lstStyle/>
          <a:p>
            <a:r>
              <a:rPr lang="en-US" b="1" dirty="0">
                <a:solidFill>
                  <a:srgbClr val="FF0000"/>
                </a:solidFill>
              </a:rPr>
              <a:t>HÌNH 3</a:t>
            </a:r>
          </a:p>
        </p:txBody>
      </p:sp>
      <p:sp>
        <p:nvSpPr>
          <p:cNvPr id="25" name="TextBox 24"/>
          <p:cNvSpPr txBox="1"/>
          <p:nvPr/>
        </p:nvSpPr>
        <p:spPr>
          <a:xfrm>
            <a:off x="2627612" y="2254788"/>
            <a:ext cx="859531" cy="369332"/>
          </a:xfrm>
          <a:prstGeom prst="rect">
            <a:avLst/>
          </a:prstGeom>
          <a:noFill/>
        </p:spPr>
        <p:txBody>
          <a:bodyPr wrap="none" rtlCol="0">
            <a:spAutoFit/>
          </a:bodyPr>
          <a:lstStyle/>
          <a:p>
            <a:r>
              <a:rPr lang="en-US" b="1" dirty="0">
                <a:solidFill>
                  <a:srgbClr val="FF0000"/>
                </a:solidFill>
              </a:rPr>
              <a:t>HÌNH 2</a:t>
            </a:r>
          </a:p>
        </p:txBody>
      </p:sp>
      <p:sp>
        <p:nvSpPr>
          <p:cNvPr id="26" name="TextBox 25"/>
          <p:cNvSpPr txBox="1"/>
          <p:nvPr/>
        </p:nvSpPr>
        <p:spPr>
          <a:xfrm>
            <a:off x="393895" y="2972680"/>
            <a:ext cx="859531" cy="369332"/>
          </a:xfrm>
          <a:prstGeom prst="rect">
            <a:avLst/>
          </a:prstGeom>
          <a:noFill/>
        </p:spPr>
        <p:txBody>
          <a:bodyPr wrap="none" rtlCol="0">
            <a:spAutoFit/>
          </a:bodyPr>
          <a:lstStyle/>
          <a:p>
            <a:r>
              <a:rPr lang="en-US" b="1" dirty="0">
                <a:solidFill>
                  <a:srgbClr val="FF0000"/>
                </a:solidFill>
              </a:rPr>
              <a:t>HÌNH 1</a:t>
            </a:r>
          </a:p>
        </p:txBody>
      </p:sp>
      <p:sp>
        <p:nvSpPr>
          <p:cNvPr id="27" name="TextBox 26"/>
          <p:cNvSpPr txBox="1"/>
          <p:nvPr/>
        </p:nvSpPr>
        <p:spPr>
          <a:xfrm>
            <a:off x="7022617" y="6514733"/>
            <a:ext cx="859531" cy="369332"/>
          </a:xfrm>
          <a:prstGeom prst="rect">
            <a:avLst/>
          </a:prstGeom>
          <a:noFill/>
        </p:spPr>
        <p:txBody>
          <a:bodyPr wrap="none" rtlCol="0">
            <a:spAutoFit/>
          </a:bodyPr>
          <a:lstStyle/>
          <a:p>
            <a:r>
              <a:rPr lang="en-US" b="1" dirty="0">
                <a:solidFill>
                  <a:srgbClr val="FF0000"/>
                </a:solidFill>
              </a:rPr>
              <a:t>HÌNH 8</a:t>
            </a:r>
          </a:p>
        </p:txBody>
      </p:sp>
    </p:spTree>
    <p:extLst>
      <p:ext uri="{BB962C8B-B14F-4D97-AF65-F5344CB8AC3E}">
        <p14:creationId xmlns:p14="http://schemas.microsoft.com/office/powerpoint/2010/main" val="152609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9487279"/>
              </p:ext>
            </p:extLst>
          </p:nvPr>
        </p:nvGraphicFramePr>
        <p:xfrm>
          <a:off x="1524000" y="1397000"/>
          <a:ext cx="6096000" cy="3200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373534006"/>
                    </a:ext>
                  </a:extLst>
                </a:gridCol>
              </a:tblGrid>
              <a:tr h="370840">
                <a:tc>
                  <a:txBody>
                    <a:bodyPr/>
                    <a:lstStyle/>
                    <a:p>
                      <a:r>
                        <a:rPr lang="en-US" sz="3200" dirty="0" err="1"/>
                        <a:t>Câu</a:t>
                      </a:r>
                      <a:r>
                        <a:rPr lang="en-US" sz="3200" dirty="0"/>
                        <a:t> </a:t>
                      </a:r>
                      <a:r>
                        <a:rPr lang="en-US" sz="3200" dirty="0" err="1"/>
                        <a:t>hỏi</a:t>
                      </a:r>
                      <a:r>
                        <a:rPr lang="en-US" sz="3200" dirty="0"/>
                        <a:t> </a:t>
                      </a:r>
                      <a:r>
                        <a:rPr lang="en-US" sz="3200" dirty="0" err="1"/>
                        <a:t>thảo</a:t>
                      </a:r>
                      <a:r>
                        <a:rPr lang="en-US" sz="3200" dirty="0"/>
                        <a:t> </a:t>
                      </a:r>
                      <a:r>
                        <a:rPr lang="en-US" sz="3200" dirty="0" err="1"/>
                        <a:t>luận</a:t>
                      </a:r>
                      <a:r>
                        <a:rPr lang="en-US" sz="3200" dirty="0"/>
                        <a:t> </a:t>
                      </a:r>
                      <a:r>
                        <a:rPr lang="en-US" sz="3200" dirty="0" err="1"/>
                        <a:t>gợi</a:t>
                      </a:r>
                      <a:r>
                        <a:rPr lang="en-US" sz="3200" baseline="0" dirty="0"/>
                        <a:t> ý</a:t>
                      </a:r>
                      <a:endParaRPr lang="en-US" sz="3200" dirty="0"/>
                    </a:p>
                  </a:txBody>
                  <a:tcPr/>
                </a:tc>
                <a:extLst>
                  <a:ext uri="{0D108BD9-81ED-4DB2-BD59-A6C34878D82A}">
                    <a16:rowId xmlns:a16="http://schemas.microsoft.com/office/drawing/2014/main" val="4106421590"/>
                  </a:ext>
                </a:extLst>
              </a:tr>
              <a:tr h="370840">
                <a:tc>
                  <a:txBody>
                    <a:bodyPr/>
                    <a:lstStyle/>
                    <a:p>
                      <a:r>
                        <a:rPr lang="en-US" sz="3200" dirty="0"/>
                        <a:t>Theo </a:t>
                      </a:r>
                      <a:r>
                        <a:rPr lang="en-US" sz="3200" dirty="0" err="1"/>
                        <a:t>em</a:t>
                      </a:r>
                      <a:r>
                        <a:rPr lang="en-US" sz="3200" dirty="0"/>
                        <a:t>, </a:t>
                      </a:r>
                      <a:r>
                        <a:rPr lang="en-US" sz="3200" dirty="0" err="1"/>
                        <a:t>những</a:t>
                      </a:r>
                      <a:r>
                        <a:rPr lang="en-US" sz="3200" dirty="0"/>
                        <a:t> </a:t>
                      </a:r>
                      <a:r>
                        <a:rPr lang="en-US" sz="3200" dirty="0" err="1"/>
                        <a:t>ai</a:t>
                      </a:r>
                      <a:r>
                        <a:rPr lang="en-US" sz="3200" dirty="0"/>
                        <a:t> </a:t>
                      </a:r>
                      <a:r>
                        <a:rPr lang="en-US" sz="3200" dirty="0" err="1"/>
                        <a:t>có</a:t>
                      </a:r>
                      <a:r>
                        <a:rPr lang="en-US" sz="3200" dirty="0"/>
                        <a:t> </a:t>
                      </a:r>
                      <a:r>
                        <a:rPr lang="en-US" sz="3200" dirty="0" err="1"/>
                        <a:t>thể</a:t>
                      </a:r>
                      <a:r>
                        <a:rPr lang="en-US" sz="3200" dirty="0"/>
                        <a:t> </a:t>
                      </a:r>
                      <a:r>
                        <a:rPr lang="en-US" sz="3200" dirty="0" err="1"/>
                        <a:t>sáng</a:t>
                      </a:r>
                      <a:r>
                        <a:rPr lang="en-US" sz="3200" dirty="0"/>
                        <a:t> </a:t>
                      </a:r>
                      <a:r>
                        <a:rPr lang="en-US" sz="3200" dirty="0" err="1"/>
                        <a:t>tạo</a:t>
                      </a:r>
                      <a:r>
                        <a:rPr lang="en-US" sz="3200" dirty="0"/>
                        <a:t> </a:t>
                      </a:r>
                      <a:r>
                        <a:rPr lang="en-US" sz="3200" dirty="0" err="1"/>
                        <a:t>ra</a:t>
                      </a:r>
                      <a:r>
                        <a:rPr lang="en-US" sz="3200" dirty="0"/>
                        <a:t> </a:t>
                      </a:r>
                      <a:r>
                        <a:rPr lang="en-US" sz="3200" dirty="0" err="1"/>
                        <a:t>các</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a:t>
                      </a:r>
                    </a:p>
                  </a:txBody>
                  <a:tcPr/>
                </a:tc>
                <a:extLst>
                  <a:ext uri="{0D108BD9-81ED-4DB2-BD59-A6C34878D82A}">
                    <a16:rowId xmlns:a16="http://schemas.microsoft.com/office/drawing/2014/main" val="3321514104"/>
                  </a:ext>
                </a:extLst>
              </a:tr>
              <a:tr h="370840">
                <a:tc>
                  <a:txBody>
                    <a:bodyPr/>
                    <a:lstStyle/>
                    <a:p>
                      <a:r>
                        <a:rPr lang="vi-VN" sz="3200" dirty="0"/>
                        <a:t>Theo em, những lứa tuổi nào có thể thực hiện được các sản phẩm mĩ thuật?</a:t>
                      </a:r>
                      <a:endParaRPr lang="en-US" sz="3200" dirty="0"/>
                    </a:p>
                  </a:txBody>
                  <a:tcPr/>
                </a:tc>
                <a:extLst>
                  <a:ext uri="{0D108BD9-81ED-4DB2-BD59-A6C34878D82A}">
                    <a16:rowId xmlns:a16="http://schemas.microsoft.com/office/drawing/2014/main" val="1530985523"/>
                  </a:ext>
                </a:extLst>
              </a:tr>
            </a:tbl>
          </a:graphicData>
        </a:graphic>
      </p:graphicFrame>
    </p:spTree>
    <p:extLst>
      <p:ext uri="{BB962C8B-B14F-4D97-AF65-F5344CB8AC3E}">
        <p14:creationId xmlns:p14="http://schemas.microsoft.com/office/powerpoint/2010/main" val="80837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70139" y="368307"/>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3:</a:t>
            </a:r>
          </a:p>
        </p:txBody>
      </p:sp>
      <p:pic>
        <p:nvPicPr>
          <p:cNvPr id="4" name="Picture 3"/>
          <p:cNvPicPr>
            <a:picLocks noChangeAspect="1"/>
          </p:cNvPicPr>
          <p:nvPr/>
        </p:nvPicPr>
        <p:blipFill>
          <a:blip r:embed="rId3"/>
          <a:stretch>
            <a:fillRect/>
          </a:stretch>
        </p:blipFill>
        <p:spPr>
          <a:xfrm>
            <a:off x="670139" y="892917"/>
            <a:ext cx="2572109" cy="428685"/>
          </a:xfrm>
          <a:prstGeom prst="rect">
            <a:avLst/>
          </a:prstGeom>
        </p:spPr>
      </p:pic>
      <p:pic>
        <p:nvPicPr>
          <p:cNvPr id="5" name="Picture 4"/>
          <p:cNvPicPr>
            <a:picLocks noChangeAspect="1"/>
          </p:cNvPicPr>
          <p:nvPr/>
        </p:nvPicPr>
        <p:blipFill>
          <a:blip r:embed="rId4"/>
          <a:stretch>
            <a:fillRect/>
          </a:stretch>
        </p:blipFill>
        <p:spPr>
          <a:xfrm>
            <a:off x="1096023" y="1475566"/>
            <a:ext cx="6469697" cy="2164119"/>
          </a:xfrm>
          <a:prstGeom prst="rect">
            <a:avLst/>
          </a:prstGeom>
        </p:spPr>
      </p:pic>
      <p:pic>
        <p:nvPicPr>
          <p:cNvPr id="6" name="Picture 5"/>
          <p:cNvPicPr>
            <a:picLocks noChangeAspect="1"/>
          </p:cNvPicPr>
          <p:nvPr/>
        </p:nvPicPr>
        <p:blipFill>
          <a:blip r:embed="rId5"/>
          <a:stretch>
            <a:fillRect/>
          </a:stretch>
        </p:blipFill>
        <p:spPr>
          <a:xfrm>
            <a:off x="1096023" y="3793649"/>
            <a:ext cx="6460086" cy="2131162"/>
          </a:xfrm>
          <a:prstGeom prst="rect">
            <a:avLst/>
          </a:prstGeom>
        </p:spPr>
      </p:pic>
    </p:spTree>
    <p:extLst>
      <p:ext uri="{BB962C8B-B14F-4D97-AF65-F5344CB8AC3E}">
        <p14:creationId xmlns:p14="http://schemas.microsoft.com/office/powerpoint/2010/main" val="202793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0139" y="892917"/>
            <a:ext cx="2572109" cy="428685"/>
          </a:xfrm>
          <a:prstGeom prst="rect">
            <a:avLst/>
          </a:prstGeom>
        </p:spPr>
      </p:pic>
      <p:pic>
        <p:nvPicPr>
          <p:cNvPr id="4" name="Picture 3"/>
          <p:cNvPicPr>
            <a:picLocks noChangeAspect="1"/>
          </p:cNvPicPr>
          <p:nvPr/>
        </p:nvPicPr>
        <p:blipFill>
          <a:blip r:embed="rId4"/>
          <a:stretch>
            <a:fillRect/>
          </a:stretch>
        </p:blipFill>
        <p:spPr>
          <a:xfrm>
            <a:off x="1836888" y="1419963"/>
            <a:ext cx="4989796" cy="2232722"/>
          </a:xfrm>
          <a:prstGeom prst="rect">
            <a:avLst/>
          </a:prstGeom>
        </p:spPr>
      </p:pic>
      <p:pic>
        <p:nvPicPr>
          <p:cNvPr id="5" name="Picture 4"/>
          <p:cNvPicPr>
            <a:picLocks noChangeAspect="1"/>
          </p:cNvPicPr>
          <p:nvPr/>
        </p:nvPicPr>
        <p:blipFill>
          <a:blip r:embed="rId5"/>
          <a:stretch>
            <a:fillRect/>
          </a:stretch>
        </p:blipFill>
        <p:spPr>
          <a:xfrm>
            <a:off x="1440545" y="3910436"/>
            <a:ext cx="5782482" cy="2324424"/>
          </a:xfrm>
          <a:prstGeom prst="rect">
            <a:avLst/>
          </a:prstGeom>
        </p:spPr>
      </p:pic>
    </p:spTree>
    <p:extLst>
      <p:ext uri="{BB962C8B-B14F-4D97-AF65-F5344CB8AC3E}">
        <p14:creationId xmlns:p14="http://schemas.microsoft.com/office/powerpoint/2010/main" val="149250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28634765"/>
              </p:ext>
            </p:extLst>
          </p:nvPr>
        </p:nvGraphicFramePr>
        <p:xfrm>
          <a:off x="1039660" y="1397000"/>
          <a:ext cx="6976998" cy="4511040"/>
        </p:xfrm>
        <a:graphic>
          <a:graphicData uri="http://schemas.openxmlformats.org/drawingml/2006/table">
            <a:tbl>
              <a:tblPr firstRow="1" bandRow="1">
                <a:tableStyleId>{5C22544A-7EE6-4342-B048-85BDC9FD1C3A}</a:tableStyleId>
              </a:tblPr>
              <a:tblGrid>
                <a:gridCol w="6976998">
                  <a:extLst>
                    <a:ext uri="{9D8B030D-6E8A-4147-A177-3AD203B41FA5}">
                      <a16:colId xmlns:a16="http://schemas.microsoft.com/office/drawing/2014/main" val="25175959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Câu</a:t>
                      </a:r>
                      <a:r>
                        <a:rPr lang="en-US" sz="3200" b="1" dirty="0"/>
                        <a:t> </a:t>
                      </a:r>
                      <a:r>
                        <a:rPr lang="en-US" sz="3200" b="1" dirty="0" err="1"/>
                        <a:t>hỏi</a:t>
                      </a:r>
                      <a:r>
                        <a:rPr lang="en-US" sz="3200" b="1" dirty="0"/>
                        <a:t> </a:t>
                      </a:r>
                      <a:r>
                        <a:rPr lang="en-US" sz="3200" b="1" dirty="0" err="1"/>
                        <a:t>thảo</a:t>
                      </a:r>
                      <a:r>
                        <a:rPr lang="en-US" sz="3200" b="1" dirty="0"/>
                        <a:t> </a:t>
                      </a:r>
                      <a:r>
                        <a:rPr lang="en-US" sz="3200" b="1" dirty="0" err="1"/>
                        <a:t>luận</a:t>
                      </a:r>
                      <a:r>
                        <a:rPr lang="en-US" sz="3200" b="1" dirty="0"/>
                        <a:t> </a:t>
                      </a:r>
                      <a:r>
                        <a:rPr lang="en-US" sz="3200" b="1" dirty="0" err="1"/>
                        <a:t>gợi</a:t>
                      </a:r>
                      <a:r>
                        <a:rPr lang="en-US" sz="3200" b="1" baseline="0" dirty="0"/>
                        <a:t> ý</a:t>
                      </a:r>
                      <a:endParaRPr lang="en-US" sz="3200" b="1" dirty="0"/>
                    </a:p>
                  </a:txBody>
                  <a:tcPr/>
                </a:tc>
                <a:extLst>
                  <a:ext uri="{0D108BD9-81ED-4DB2-BD59-A6C34878D82A}">
                    <a16:rowId xmlns:a16="http://schemas.microsoft.com/office/drawing/2014/main" val="783247405"/>
                  </a:ext>
                </a:extLst>
              </a:tr>
              <a:tr h="370840">
                <a:tc>
                  <a:txBody>
                    <a:bodyPr/>
                    <a:lstStyle/>
                    <a:p>
                      <a:r>
                        <a:rPr lang="en-US" sz="2400" dirty="0" err="1"/>
                        <a:t>Vẽ</a:t>
                      </a:r>
                      <a:r>
                        <a:rPr lang="en-US" sz="2400" baseline="0" dirty="0"/>
                        <a:t> </a:t>
                      </a:r>
                      <a:r>
                        <a:rPr lang="en-US" sz="2400" baseline="0" dirty="0" err="1"/>
                        <a:t>hình</a:t>
                      </a:r>
                      <a:r>
                        <a:rPr lang="en-US" sz="2400" baseline="0" dirty="0"/>
                        <a:t> </a:t>
                      </a:r>
                      <a:r>
                        <a:rPr lang="en-US" sz="2400" baseline="0" dirty="0" err="1"/>
                        <a:t>bằng</a:t>
                      </a:r>
                      <a:r>
                        <a:rPr lang="en-US" sz="2400" baseline="0" dirty="0"/>
                        <a:t> </a:t>
                      </a:r>
                      <a:r>
                        <a:rPr lang="en-US" sz="2400" baseline="0" dirty="0" err="1"/>
                        <a:t>dụng</a:t>
                      </a:r>
                      <a:r>
                        <a:rPr lang="en-US" sz="2400" baseline="0" dirty="0"/>
                        <a:t> </a:t>
                      </a:r>
                      <a:r>
                        <a:rPr lang="en-US" sz="2400" baseline="0" dirty="0" err="1"/>
                        <a:t>cụ</a:t>
                      </a:r>
                      <a:r>
                        <a:rPr lang="en-US" sz="2400" baseline="0" dirty="0"/>
                        <a:t> </a:t>
                      </a:r>
                      <a:r>
                        <a:rPr lang="en-US" sz="2400" baseline="0" dirty="0" err="1"/>
                        <a:t>nào</a:t>
                      </a:r>
                      <a:r>
                        <a:rPr lang="en-US" sz="2400" baseline="0" dirty="0"/>
                        <a:t>?</a:t>
                      </a:r>
                      <a:endParaRPr lang="en-US" sz="2400" dirty="0"/>
                    </a:p>
                  </a:txBody>
                  <a:tcPr/>
                </a:tc>
                <a:extLst>
                  <a:ext uri="{0D108BD9-81ED-4DB2-BD59-A6C34878D82A}">
                    <a16:rowId xmlns:a16="http://schemas.microsoft.com/office/drawing/2014/main" val="2726406346"/>
                  </a:ext>
                </a:extLst>
              </a:tr>
              <a:tr h="370840">
                <a:tc>
                  <a:txBody>
                    <a:bodyPr/>
                    <a:lstStyle/>
                    <a:p>
                      <a:r>
                        <a:rPr lang="en-US" sz="2400" dirty="0" err="1"/>
                        <a:t>Khi</a:t>
                      </a:r>
                      <a:r>
                        <a:rPr lang="en-US" sz="2400" dirty="0"/>
                        <a:t> </a:t>
                      </a:r>
                      <a:r>
                        <a:rPr lang="en-US" sz="2400" dirty="0" err="1"/>
                        <a:t>vẽ</a:t>
                      </a:r>
                      <a:r>
                        <a:rPr lang="en-US" sz="2400" baseline="0" dirty="0"/>
                        <a:t> </a:t>
                      </a:r>
                      <a:r>
                        <a:rPr lang="en-US" sz="2400" baseline="0" dirty="0" err="1"/>
                        <a:t>chưa</a:t>
                      </a:r>
                      <a:r>
                        <a:rPr lang="en-US" sz="2400" baseline="0" dirty="0"/>
                        <a:t> </a:t>
                      </a:r>
                      <a:r>
                        <a:rPr lang="en-US" sz="2400" baseline="0" dirty="0" err="1"/>
                        <a:t>được</a:t>
                      </a:r>
                      <a:r>
                        <a:rPr lang="en-US" sz="2400" baseline="0" dirty="0"/>
                        <a:t>, </a:t>
                      </a:r>
                      <a:r>
                        <a:rPr lang="en-US" sz="2400" baseline="0" dirty="0" err="1"/>
                        <a:t>dùng</a:t>
                      </a:r>
                      <a:r>
                        <a:rPr lang="en-US" sz="2400" baseline="0" dirty="0"/>
                        <a:t> </a:t>
                      </a:r>
                      <a:r>
                        <a:rPr lang="en-US" sz="2400" baseline="0" dirty="0" err="1"/>
                        <a:t>cái</a:t>
                      </a:r>
                      <a:r>
                        <a:rPr lang="en-US" sz="2400" baseline="0" dirty="0"/>
                        <a:t> </a:t>
                      </a:r>
                      <a:r>
                        <a:rPr lang="en-US" sz="2400" baseline="0" dirty="0" err="1"/>
                        <a:t>gì</a:t>
                      </a:r>
                      <a:r>
                        <a:rPr lang="en-US" sz="2400" baseline="0" dirty="0"/>
                        <a:t> </a:t>
                      </a:r>
                      <a:r>
                        <a:rPr lang="en-US" sz="2400" baseline="0" dirty="0" err="1"/>
                        <a:t>để</a:t>
                      </a:r>
                      <a:r>
                        <a:rPr lang="en-US" sz="2400" baseline="0" dirty="0"/>
                        <a:t> </a:t>
                      </a:r>
                      <a:r>
                        <a:rPr lang="en-US" sz="2400" baseline="0" dirty="0" err="1"/>
                        <a:t>xóa</a:t>
                      </a:r>
                      <a:r>
                        <a:rPr lang="en-US" sz="2400" baseline="0" dirty="0"/>
                        <a:t>?</a:t>
                      </a:r>
                    </a:p>
                    <a:p>
                      <a:r>
                        <a:rPr lang="en-US" sz="2400" baseline="0" dirty="0" err="1"/>
                        <a:t>Vẽ</a:t>
                      </a:r>
                      <a:r>
                        <a:rPr lang="en-US" sz="2400" baseline="0" dirty="0"/>
                        <a:t> </a:t>
                      </a:r>
                      <a:r>
                        <a:rPr lang="en-US" sz="2400" baseline="0" dirty="0" err="1"/>
                        <a:t>trên</a:t>
                      </a:r>
                      <a:r>
                        <a:rPr lang="en-US" sz="2400" baseline="0" dirty="0"/>
                        <a:t> </a:t>
                      </a:r>
                      <a:r>
                        <a:rPr lang="en-US" sz="2400" baseline="0" dirty="0" err="1"/>
                        <a:t>cái</a:t>
                      </a:r>
                      <a:r>
                        <a:rPr lang="en-US" sz="2400" baseline="0" dirty="0"/>
                        <a:t> </a:t>
                      </a:r>
                      <a:r>
                        <a:rPr lang="en-US" sz="2400" baseline="0" dirty="0" err="1"/>
                        <a:t>gì</a:t>
                      </a:r>
                      <a:r>
                        <a:rPr lang="en-US" sz="2400" baseline="0" dirty="0"/>
                        <a:t>?</a:t>
                      </a:r>
                    </a:p>
                    <a:p>
                      <a:r>
                        <a:rPr lang="en-US" sz="2400" baseline="0" dirty="0" err="1"/>
                        <a:t>Tô</a:t>
                      </a:r>
                      <a:r>
                        <a:rPr lang="en-US" sz="2400" baseline="0" dirty="0"/>
                        <a:t> </a:t>
                      </a:r>
                      <a:r>
                        <a:rPr lang="en-US" sz="2400" baseline="0" dirty="0" err="1"/>
                        <a:t>màu</a:t>
                      </a:r>
                      <a:r>
                        <a:rPr lang="en-US" sz="2400" baseline="0" dirty="0"/>
                        <a:t> </a:t>
                      </a:r>
                      <a:r>
                        <a:rPr lang="en-US" sz="2400" baseline="0" dirty="0" err="1"/>
                        <a:t>bằng</a:t>
                      </a:r>
                      <a:r>
                        <a:rPr lang="en-US" sz="2400" baseline="0" dirty="0"/>
                        <a:t> </a:t>
                      </a:r>
                      <a:r>
                        <a:rPr lang="en-US" sz="2400" baseline="0" dirty="0" err="1"/>
                        <a:t>dụng</a:t>
                      </a:r>
                      <a:r>
                        <a:rPr lang="en-US" sz="2400" baseline="0" dirty="0"/>
                        <a:t> </a:t>
                      </a:r>
                      <a:r>
                        <a:rPr lang="en-US" sz="2400" baseline="0" dirty="0" err="1"/>
                        <a:t>cụ</a:t>
                      </a:r>
                      <a:r>
                        <a:rPr lang="en-US" sz="2400" baseline="0" dirty="0"/>
                        <a:t> </a:t>
                      </a:r>
                      <a:r>
                        <a:rPr lang="en-US" sz="2400" baseline="0" dirty="0" err="1"/>
                        <a:t>gì</a:t>
                      </a:r>
                      <a:r>
                        <a:rPr lang="en-US" sz="2400" baseline="0" dirty="0"/>
                        <a:t>?</a:t>
                      </a:r>
                      <a:endParaRPr lang="en-US" sz="2400" dirty="0"/>
                    </a:p>
                  </a:txBody>
                  <a:tcPr/>
                </a:tc>
                <a:extLst>
                  <a:ext uri="{0D108BD9-81ED-4DB2-BD59-A6C34878D82A}">
                    <a16:rowId xmlns:a16="http://schemas.microsoft.com/office/drawing/2014/main" val="3980961806"/>
                  </a:ext>
                </a:extLst>
              </a:tr>
              <a:tr h="370840">
                <a:tc>
                  <a:txBody>
                    <a:bodyPr/>
                    <a:lstStyle/>
                    <a:p>
                      <a:r>
                        <a:rPr lang="en-US" sz="2400" dirty="0" err="1"/>
                        <a:t>Giấy</a:t>
                      </a:r>
                      <a:r>
                        <a:rPr lang="en-US" sz="2400" baseline="0" dirty="0"/>
                        <a:t> </a:t>
                      </a:r>
                      <a:r>
                        <a:rPr lang="en-US" sz="2400" baseline="0" dirty="0" err="1"/>
                        <a:t>màu</a:t>
                      </a:r>
                      <a:r>
                        <a:rPr lang="en-US" sz="2400" baseline="0" dirty="0"/>
                        <a:t> </a:t>
                      </a:r>
                      <a:r>
                        <a:rPr lang="en-US" sz="2400" baseline="0" dirty="0" err="1"/>
                        <a:t>dùng</a:t>
                      </a:r>
                      <a:r>
                        <a:rPr lang="en-US" sz="2400" baseline="0" dirty="0"/>
                        <a:t> </a:t>
                      </a:r>
                      <a:r>
                        <a:rPr lang="en-US" sz="2400" baseline="0" dirty="0" err="1"/>
                        <a:t>để</a:t>
                      </a:r>
                      <a:r>
                        <a:rPr lang="en-US" sz="2400" baseline="0" dirty="0"/>
                        <a:t> </a:t>
                      </a:r>
                      <a:r>
                        <a:rPr lang="en-US" sz="2400" baseline="0" dirty="0" err="1"/>
                        <a:t>làm</a:t>
                      </a:r>
                      <a:r>
                        <a:rPr lang="en-US" sz="2400" baseline="0" dirty="0"/>
                        <a:t> </a:t>
                      </a:r>
                      <a:r>
                        <a:rPr lang="en-US" sz="2400" baseline="0" dirty="0" err="1"/>
                        <a:t>gì</a:t>
                      </a:r>
                      <a:r>
                        <a:rPr lang="en-US" sz="2400" baseline="0" dirty="0"/>
                        <a:t>?</a:t>
                      </a:r>
                      <a:endParaRPr lang="en-US" sz="2400" dirty="0"/>
                    </a:p>
                  </a:txBody>
                  <a:tcPr/>
                </a:tc>
                <a:extLst>
                  <a:ext uri="{0D108BD9-81ED-4DB2-BD59-A6C34878D82A}">
                    <a16:rowId xmlns:a16="http://schemas.microsoft.com/office/drawing/2014/main" val="1906418919"/>
                  </a:ext>
                </a:extLst>
              </a:tr>
              <a:tr h="370840">
                <a:tc>
                  <a:txBody>
                    <a:bodyPr/>
                    <a:lstStyle/>
                    <a:p>
                      <a:r>
                        <a:rPr lang="en-US" sz="2400" baseline="0" dirty="0" err="1"/>
                        <a:t>Kéo</a:t>
                      </a:r>
                      <a:r>
                        <a:rPr lang="en-US" sz="2400" baseline="0" dirty="0"/>
                        <a:t> </a:t>
                      </a:r>
                      <a:r>
                        <a:rPr lang="en-US" sz="2400" baseline="0" dirty="0" err="1"/>
                        <a:t>dùng</a:t>
                      </a:r>
                      <a:r>
                        <a:rPr lang="en-US" sz="2400" baseline="0" dirty="0"/>
                        <a:t> </a:t>
                      </a:r>
                      <a:r>
                        <a:rPr lang="en-US" sz="2400" baseline="0" dirty="0" err="1"/>
                        <a:t>để</a:t>
                      </a:r>
                      <a:r>
                        <a:rPr lang="en-US" sz="2400" baseline="0" dirty="0"/>
                        <a:t> </a:t>
                      </a:r>
                      <a:r>
                        <a:rPr lang="en-US" sz="2400" baseline="0" dirty="0" err="1"/>
                        <a:t>làm</a:t>
                      </a:r>
                      <a:r>
                        <a:rPr lang="en-US" sz="2400" baseline="0" dirty="0"/>
                        <a:t> </a:t>
                      </a:r>
                      <a:r>
                        <a:rPr lang="en-US" sz="2400" baseline="0" dirty="0" err="1"/>
                        <a:t>gì</a:t>
                      </a:r>
                      <a:r>
                        <a:rPr lang="en-US" sz="2400" baseline="0" dirty="0"/>
                        <a:t>?</a:t>
                      </a:r>
                    </a:p>
                  </a:txBody>
                  <a:tcPr/>
                </a:tc>
                <a:extLst>
                  <a:ext uri="{0D108BD9-81ED-4DB2-BD59-A6C34878D82A}">
                    <a16:rowId xmlns:a16="http://schemas.microsoft.com/office/drawing/2014/main" val="560687309"/>
                  </a:ext>
                </a:extLst>
              </a:tr>
              <a:tr h="370840">
                <a:tc>
                  <a:txBody>
                    <a:bodyPr/>
                    <a:lstStyle/>
                    <a:p>
                      <a:r>
                        <a:rPr lang="en-US" sz="2400" dirty="0" err="1"/>
                        <a:t>Hồ</a:t>
                      </a:r>
                      <a:r>
                        <a:rPr lang="en-US" sz="2400" baseline="0" dirty="0"/>
                        <a:t> </a:t>
                      </a:r>
                      <a:r>
                        <a:rPr lang="en-US" sz="2400" baseline="0" dirty="0" err="1"/>
                        <a:t>dán</a:t>
                      </a:r>
                      <a:r>
                        <a:rPr lang="en-US" sz="2400" baseline="0" dirty="0"/>
                        <a:t> </a:t>
                      </a:r>
                      <a:r>
                        <a:rPr lang="en-US" sz="2400" baseline="0" dirty="0" err="1"/>
                        <a:t>dùng</a:t>
                      </a:r>
                      <a:r>
                        <a:rPr lang="en-US" sz="2400" baseline="0" dirty="0"/>
                        <a:t> </a:t>
                      </a:r>
                      <a:r>
                        <a:rPr lang="en-US" sz="2400" baseline="0" dirty="0" err="1"/>
                        <a:t>để</a:t>
                      </a:r>
                      <a:r>
                        <a:rPr lang="en-US" sz="2400" baseline="0" dirty="0"/>
                        <a:t> </a:t>
                      </a:r>
                      <a:r>
                        <a:rPr lang="en-US" sz="2400" baseline="0" dirty="0" err="1"/>
                        <a:t>làm</a:t>
                      </a:r>
                      <a:r>
                        <a:rPr lang="en-US" sz="2400" baseline="0" dirty="0"/>
                        <a:t> </a:t>
                      </a:r>
                      <a:r>
                        <a:rPr lang="en-US" sz="2400" baseline="0" dirty="0" err="1"/>
                        <a:t>gì</a:t>
                      </a:r>
                      <a:r>
                        <a:rPr lang="en-US" sz="2400" baseline="0" dirty="0"/>
                        <a:t>?</a:t>
                      </a:r>
                    </a:p>
                  </a:txBody>
                  <a:tcPr/>
                </a:tc>
                <a:extLst>
                  <a:ext uri="{0D108BD9-81ED-4DB2-BD59-A6C34878D82A}">
                    <a16:rowId xmlns:a16="http://schemas.microsoft.com/office/drawing/2014/main" val="1082302076"/>
                  </a:ext>
                </a:extLst>
              </a:tr>
              <a:tr h="370840">
                <a:tc>
                  <a:txBody>
                    <a:bodyPr/>
                    <a:lstStyle/>
                    <a:p>
                      <a:r>
                        <a:rPr lang="en-US" sz="2400" dirty="0" err="1"/>
                        <a:t>Đất</a:t>
                      </a:r>
                      <a:r>
                        <a:rPr lang="en-US" sz="2400" baseline="0" dirty="0"/>
                        <a:t> </a:t>
                      </a:r>
                      <a:r>
                        <a:rPr lang="en-US" sz="2400" baseline="0" dirty="0" err="1"/>
                        <a:t>nặn</a:t>
                      </a:r>
                      <a:r>
                        <a:rPr lang="en-US" sz="2400" baseline="0" dirty="0"/>
                        <a:t> </a:t>
                      </a:r>
                      <a:r>
                        <a:rPr lang="en-US" sz="2400" baseline="0" dirty="0" err="1"/>
                        <a:t>dùng</a:t>
                      </a:r>
                      <a:r>
                        <a:rPr lang="en-US" sz="2400" baseline="0" dirty="0"/>
                        <a:t> </a:t>
                      </a:r>
                      <a:r>
                        <a:rPr lang="en-US" sz="2400" baseline="0" dirty="0" err="1"/>
                        <a:t>để</a:t>
                      </a:r>
                      <a:r>
                        <a:rPr lang="en-US" sz="2400" baseline="0" dirty="0"/>
                        <a:t> </a:t>
                      </a:r>
                      <a:r>
                        <a:rPr lang="en-US" sz="2400" baseline="0" dirty="0" err="1"/>
                        <a:t>làm</a:t>
                      </a:r>
                      <a:r>
                        <a:rPr lang="en-US" sz="2400" baseline="0" dirty="0"/>
                        <a:t> </a:t>
                      </a:r>
                      <a:r>
                        <a:rPr lang="en-US" sz="2400" baseline="0" dirty="0" err="1"/>
                        <a:t>gì</a:t>
                      </a:r>
                      <a:r>
                        <a:rPr lang="en-US" sz="2400" baseline="0" dirty="0"/>
                        <a:t>?</a:t>
                      </a:r>
                      <a:endParaRPr lang="en-US" sz="2400" dirty="0"/>
                    </a:p>
                  </a:txBody>
                  <a:tcPr/>
                </a:tc>
                <a:extLst>
                  <a:ext uri="{0D108BD9-81ED-4DB2-BD59-A6C34878D82A}">
                    <a16:rowId xmlns:a16="http://schemas.microsoft.com/office/drawing/2014/main" val="2486120878"/>
                  </a:ext>
                </a:extLst>
              </a:tr>
              <a:tr h="370840">
                <a:tc>
                  <a:txBody>
                    <a:bodyPr/>
                    <a:lstStyle/>
                    <a:p>
                      <a:r>
                        <a:rPr lang="en-US" sz="2400" dirty="0" err="1"/>
                        <a:t>Có</a:t>
                      </a:r>
                      <a:r>
                        <a:rPr lang="en-US" sz="2400" baseline="0" dirty="0"/>
                        <a:t> </a:t>
                      </a:r>
                      <a:r>
                        <a:rPr lang="en-US" sz="2400" baseline="0" dirty="0" err="1"/>
                        <a:t>được</a:t>
                      </a:r>
                      <a:r>
                        <a:rPr lang="en-US" sz="2400" baseline="0" dirty="0"/>
                        <a:t> </a:t>
                      </a:r>
                      <a:r>
                        <a:rPr lang="en-US" sz="2400" baseline="0" dirty="0" err="1"/>
                        <a:t>vẽ</a:t>
                      </a:r>
                      <a:r>
                        <a:rPr lang="en-US" sz="2400" baseline="0" dirty="0"/>
                        <a:t> </a:t>
                      </a:r>
                      <a:r>
                        <a:rPr lang="en-US" sz="2400" baseline="0" dirty="0" err="1"/>
                        <a:t>và</a:t>
                      </a:r>
                      <a:r>
                        <a:rPr lang="en-US" sz="2400" baseline="0" dirty="0"/>
                        <a:t> </a:t>
                      </a:r>
                      <a:r>
                        <a:rPr lang="en-US" sz="2400" baseline="0" dirty="0" err="1"/>
                        <a:t>tô</a:t>
                      </a:r>
                      <a:r>
                        <a:rPr lang="en-US" sz="2400" baseline="0" dirty="0"/>
                        <a:t> </a:t>
                      </a:r>
                      <a:r>
                        <a:rPr lang="en-US" sz="2400" baseline="0" dirty="0" err="1"/>
                        <a:t>màu</a:t>
                      </a:r>
                      <a:r>
                        <a:rPr lang="en-US" sz="2400" baseline="0" dirty="0"/>
                        <a:t> </a:t>
                      </a:r>
                      <a:r>
                        <a:rPr lang="en-US" sz="2400" baseline="0" dirty="0" err="1"/>
                        <a:t>ra</a:t>
                      </a:r>
                      <a:r>
                        <a:rPr lang="en-US" sz="2400" baseline="0" dirty="0"/>
                        <a:t> </a:t>
                      </a:r>
                      <a:r>
                        <a:rPr lang="en-US" sz="2400" baseline="0" dirty="0" err="1"/>
                        <a:t>bàn</a:t>
                      </a:r>
                      <a:r>
                        <a:rPr lang="en-US" sz="2400" baseline="0" dirty="0"/>
                        <a:t>, </a:t>
                      </a:r>
                      <a:r>
                        <a:rPr lang="en-US" sz="2400" baseline="0" dirty="0" err="1"/>
                        <a:t>tường</a:t>
                      </a:r>
                      <a:r>
                        <a:rPr lang="en-US" sz="2400" baseline="0" dirty="0"/>
                        <a:t> </a:t>
                      </a:r>
                      <a:r>
                        <a:rPr lang="en-US" sz="2400" baseline="0" dirty="0" err="1"/>
                        <a:t>không</a:t>
                      </a:r>
                      <a:r>
                        <a:rPr lang="en-US" sz="2400" baseline="0" dirty="0"/>
                        <a:t>? </a:t>
                      </a:r>
                      <a:r>
                        <a:rPr lang="en-US" sz="2400" baseline="0" dirty="0" err="1"/>
                        <a:t>Vì</a:t>
                      </a:r>
                      <a:r>
                        <a:rPr lang="en-US" sz="2400" baseline="0" dirty="0"/>
                        <a:t> </a:t>
                      </a:r>
                      <a:r>
                        <a:rPr lang="en-US" sz="2400" baseline="0" dirty="0" err="1"/>
                        <a:t>sao</a:t>
                      </a:r>
                      <a:r>
                        <a:rPr lang="en-US" sz="2400" baseline="0" dirty="0"/>
                        <a:t>?</a:t>
                      </a:r>
                      <a:endParaRPr lang="en-US" sz="2400" dirty="0"/>
                    </a:p>
                  </a:txBody>
                  <a:tcPr/>
                </a:tc>
                <a:extLst>
                  <a:ext uri="{0D108BD9-81ED-4DB2-BD59-A6C34878D82A}">
                    <a16:rowId xmlns:a16="http://schemas.microsoft.com/office/drawing/2014/main" val="3288003372"/>
                  </a:ext>
                </a:extLst>
              </a:tr>
            </a:tbl>
          </a:graphicData>
        </a:graphic>
      </p:graphicFrame>
    </p:spTree>
    <p:extLst>
      <p:ext uri="{BB962C8B-B14F-4D97-AF65-F5344CB8AC3E}">
        <p14:creationId xmlns:p14="http://schemas.microsoft.com/office/powerpoint/2010/main" val="26815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1247" cy="6858000"/>
          </a:xfrm>
          <a:prstGeom prst="rect">
            <a:avLst/>
          </a:prstGeom>
        </p:spPr>
      </p:pic>
      <p:sp>
        <p:nvSpPr>
          <p:cNvPr id="5" name="Rectangle 4"/>
          <p:cNvSpPr/>
          <p:nvPr/>
        </p:nvSpPr>
        <p:spPr>
          <a:xfrm>
            <a:off x="649905" y="1838324"/>
            <a:ext cx="7693050"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chơi</a:t>
            </a:r>
            <a:r>
              <a:rPr lang="en-US" sz="2400" b="1" dirty="0">
                <a:solidFill>
                  <a:schemeClr val="tx1"/>
                </a:solidFill>
              </a:rPr>
              <a:t>:</a:t>
            </a:r>
          </a:p>
          <a:p>
            <a:r>
              <a:rPr lang="vi-VN" sz="2400" dirty="0">
                <a:solidFill>
                  <a:schemeClr val="tx1"/>
                </a:solidFill>
              </a:rPr>
              <a:t>Trong 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649905" y="1103326"/>
            <a:ext cx="1957270" cy="5214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Tổ</a:t>
            </a:r>
            <a:r>
              <a:rPr lang="en-US" dirty="0"/>
              <a:t> </a:t>
            </a:r>
            <a:r>
              <a:rPr lang="en-US" dirty="0" err="1"/>
              <a:t>chức</a:t>
            </a:r>
            <a:r>
              <a:rPr lang="en-US" dirty="0"/>
              <a:t> </a:t>
            </a:r>
            <a:r>
              <a:rPr lang="en-US" dirty="0" err="1"/>
              <a:t>trò</a:t>
            </a:r>
            <a:r>
              <a:rPr lang="en-US" dirty="0"/>
              <a:t> </a:t>
            </a:r>
            <a:r>
              <a:rPr lang="en-US" dirty="0" err="1"/>
              <a:t>chơi</a:t>
            </a:r>
            <a:endParaRPr lang="en-US" dirty="0"/>
          </a:p>
        </p:txBody>
      </p:sp>
    </p:spTree>
    <p:extLst>
      <p:ext uri="{BB962C8B-B14F-4D97-AF65-F5344CB8AC3E}">
        <p14:creationId xmlns:p14="http://schemas.microsoft.com/office/powerpoint/2010/main" val="149546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723540" y="1691013"/>
            <a:ext cx="7704163" cy="3001116"/>
          </a:xfrm>
          <a:prstGeom prst="rect">
            <a:avLst/>
          </a:prstGeom>
        </p:spPr>
      </p:pic>
    </p:spTree>
    <p:extLst>
      <p:ext uri="{BB962C8B-B14F-4D97-AF65-F5344CB8AC3E}">
        <p14:creationId xmlns:p14="http://schemas.microsoft.com/office/powerpoint/2010/main" val="151323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3" y="0"/>
            <a:ext cx="9151247"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88863262"/>
              </p:ext>
            </p:extLst>
          </p:nvPr>
        </p:nvGraphicFramePr>
        <p:xfrm>
          <a:off x="370100" y="4385603"/>
          <a:ext cx="5897245" cy="853440"/>
        </p:xfrm>
        <a:graphic>
          <a:graphicData uri="http://schemas.openxmlformats.org/drawingml/2006/table">
            <a:tbl>
              <a:tblPr firstRow="1" firstCol="1" bandRow="1">
                <a:tableStyleId>{5C22544A-7EE6-4342-B048-85BDC9FD1C3A}</a:tableStyleId>
              </a:tblPr>
              <a:tblGrid>
                <a:gridCol w="2948305">
                  <a:extLst>
                    <a:ext uri="{9D8B030D-6E8A-4147-A177-3AD203B41FA5}">
                      <a16:colId xmlns:a16="http://schemas.microsoft.com/office/drawing/2014/main" val="20000"/>
                    </a:ext>
                  </a:extLst>
                </a:gridCol>
                <a:gridCol w="2948940">
                  <a:extLst>
                    <a:ext uri="{9D8B030D-6E8A-4147-A177-3AD203B41FA5}">
                      <a16:colId xmlns:a16="http://schemas.microsoft.com/office/drawing/2014/main" val="20001"/>
                    </a:ext>
                  </a:extLst>
                </a:gridCol>
              </a:tblGrid>
              <a:tr h="0">
                <a:tc>
                  <a:txBody>
                    <a:bodyPr/>
                    <a:lstStyle/>
                    <a:p>
                      <a:pPr marR="4445">
                        <a:spcAft>
                          <a:spcPts val="25"/>
                        </a:spcAft>
                      </a:pPr>
                      <a:r>
                        <a:rPr lang="nl-NL" sz="1400" dirty="0">
                          <a:effectLst/>
                        </a:rPr>
                        <a:t>- Phương pháp dạy học theo chủ đề: </a:t>
                      </a:r>
                      <a:endParaRPr lang="en-US" sz="1000" dirty="0">
                        <a:effectLst/>
                      </a:endParaRPr>
                    </a:p>
                    <a:p>
                      <a:pPr marR="1503680">
                        <a:spcAft>
                          <a:spcPts val="160"/>
                        </a:spcAft>
                      </a:pPr>
                      <a:r>
                        <a:rPr lang="nl-NL" sz="1400" dirty="0">
                          <a:effectLst/>
                        </a:rPr>
                        <a:t> </a:t>
                      </a:r>
                      <a:endParaRPr lang="en-US" sz="1000" dirty="0">
                        <a:effectLst/>
                        <a:latin typeface="Times New Roman"/>
                        <a:ea typeface="Times New Roman"/>
                      </a:endParaRPr>
                    </a:p>
                  </a:txBody>
                  <a:tcPr marL="68580" marR="68580" marT="0" marB="0"/>
                </a:tc>
                <a:tc>
                  <a:txBody>
                    <a:bodyPr/>
                    <a:lstStyle/>
                    <a:p>
                      <a:pPr marR="4445">
                        <a:spcAft>
                          <a:spcPts val="25"/>
                        </a:spcAft>
                      </a:pPr>
                      <a:r>
                        <a:rPr lang="nl-NL" sz="1400">
                          <a:effectLst/>
                        </a:rPr>
                        <a:t>+ Quan sát, vấn đáp, thảo luận. </a:t>
                      </a:r>
                      <a:endParaRPr lang="en-US" sz="1000">
                        <a:effectLst/>
                      </a:endParaRPr>
                    </a:p>
                    <a:p>
                      <a:pPr marR="4445">
                        <a:spcAft>
                          <a:spcPts val="25"/>
                        </a:spcAft>
                      </a:pPr>
                      <a:r>
                        <a:rPr lang="nl-NL" sz="1400">
                          <a:effectLst/>
                        </a:rPr>
                        <a:t>+ Thuyết trình, đánh giá,  nhận xét. </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marR="4445">
                        <a:spcAft>
                          <a:spcPts val="25"/>
                        </a:spcAft>
                      </a:pPr>
                      <a:r>
                        <a:rPr lang="en-US" sz="1400">
                          <a:effectLst/>
                        </a:rPr>
                        <a:t>- Hình thức tổ chức: </a:t>
                      </a:r>
                      <a:endParaRPr lang="en-US" sz="1000">
                        <a:effectLst/>
                      </a:endParaRPr>
                    </a:p>
                    <a:p>
                      <a:pPr marR="1503680">
                        <a:spcAft>
                          <a:spcPts val="160"/>
                        </a:spcAft>
                      </a:pPr>
                      <a:r>
                        <a:rPr lang="en-US" sz="1400">
                          <a:effectLst/>
                        </a:rPr>
                        <a:t> </a:t>
                      </a:r>
                      <a:endParaRPr lang="en-US" sz="1000">
                        <a:effectLst/>
                        <a:latin typeface="Times New Roman"/>
                        <a:ea typeface="Times New Roman"/>
                      </a:endParaRPr>
                    </a:p>
                  </a:txBody>
                  <a:tcPr marL="68580" marR="68580" marT="0" marB="0"/>
                </a:tc>
                <a:tc>
                  <a:txBody>
                    <a:bodyPr/>
                    <a:lstStyle/>
                    <a:p>
                      <a:pPr marR="4445">
                        <a:spcAft>
                          <a:spcPts val="25"/>
                        </a:spcAft>
                      </a:pPr>
                      <a:r>
                        <a:rPr lang="en-US" sz="1400" dirty="0">
                          <a:effectLst/>
                        </a:rPr>
                        <a:t>+ </a:t>
                      </a:r>
                      <a:r>
                        <a:rPr lang="en-US" sz="1400" dirty="0" err="1">
                          <a:effectLst/>
                        </a:rPr>
                        <a:t>Hoạt</a:t>
                      </a:r>
                      <a:r>
                        <a:rPr lang="en-US" sz="1400" dirty="0">
                          <a:effectLst/>
                        </a:rPr>
                        <a:t> </a:t>
                      </a:r>
                      <a:r>
                        <a:rPr lang="en-US" sz="1400" dirty="0" err="1">
                          <a:effectLst/>
                        </a:rPr>
                        <a:t>động</a:t>
                      </a:r>
                      <a:r>
                        <a:rPr lang="en-US" sz="1400" dirty="0">
                          <a:effectLst/>
                        </a:rPr>
                        <a:t> </a:t>
                      </a:r>
                      <a:r>
                        <a:rPr lang="en-US" sz="1400" dirty="0" err="1">
                          <a:effectLst/>
                        </a:rPr>
                        <a:t>cá</a:t>
                      </a:r>
                      <a:r>
                        <a:rPr lang="en-US" sz="1400" dirty="0">
                          <a:effectLst/>
                        </a:rPr>
                        <a:t> </a:t>
                      </a:r>
                      <a:r>
                        <a:rPr lang="en-US" sz="1400" dirty="0" err="1">
                          <a:effectLst/>
                        </a:rPr>
                        <a:t>nhân</a:t>
                      </a:r>
                      <a:r>
                        <a:rPr lang="en-US" sz="1400" dirty="0">
                          <a:effectLst/>
                        </a:rPr>
                        <a:t> </a:t>
                      </a:r>
                      <a:endParaRPr lang="en-US" sz="1000" dirty="0">
                        <a:effectLst/>
                      </a:endParaRPr>
                    </a:p>
                    <a:p>
                      <a:pPr marR="4445">
                        <a:spcAft>
                          <a:spcPts val="25"/>
                        </a:spcAft>
                      </a:pPr>
                      <a:r>
                        <a:rPr lang="en-US" sz="1400" dirty="0">
                          <a:effectLst/>
                        </a:rPr>
                        <a:t>+ </a:t>
                      </a:r>
                      <a:r>
                        <a:rPr lang="en-US" sz="1400" dirty="0" err="1">
                          <a:effectLst/>
                        </a:rPr>
                        <a:t>Hoạt</a:t>
                      </a:r>
                      <a:r>
                        <a:rPr lang="en-US" sz="1400" dirty="0">
                          <a:effectLst/>
                        </a:rPr>
                        <a:t> </a:t>
                      </a:r>
                      <a:r>
                        <a:rPr lang="en-US" sz="1400" dirty="0" err="1">
                          <a:effectLst/>
                        </a:rPr>
                        <a:t>động</a:t>
                      </a:r>
                      <a:r>
                        <a:rPr lang="en-US" sz="1400" dirty="0">
                          <a:effectLst/>
                        </a:rPr>
                        <a:t> </a:t>
                      </a:r>
                      <a:r>
                        <a:rPr lang="en-US" sz="1400" dirty="0" err="1">
                          <a:effectLst/>
                        </a:rPr>
                        <a:t>nhóm</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23282249"/>
              </p:ext>
            </p:extLst>
          </p:nvPr>
        </p:nvGraphicFramePr>
        <p:xfrm>
          <a:off x="427624" y="5859010"/>
          <a:ext cx="5897245" cy="1280160"/>
        </p:xfrm>
        <a:graphic>
          <a:graphicData uri="http://schemas.openxmlformats.org/drawingml/2006/table">
            <a:tbl>
              <a:tblPr firstRow="1" firstCol="1" bandRow="1">
                <a:tableStyleId>{5C22544A-7EE6-4342-B048-85BDC9FD1C3A}</a:tableStyleId>
              </a:tblPr>
              <a:tblGrid>
                <a:gridCol w="1077021">
                  <a:extLst>
                    <a:ext uri="{9D8B030D-6E8A-4147-A177-3AD203B41FA5}">
                      <a16:colId xmlns:a16="http://schemas.microsoft.com/office/drawing/2014/main" val="20000"/>
                    </a:ext>
                  </a:extLst>
                </a:gridCol>
                <a:gridCol w="4820224">
                  <a:extLst>
                    <a:ext uri="{9D8B030D-6E8A-4147-A177-3AD203B41FA5}">
                      <a16:colId xmlns:a16="http://schemas.microsoft.com/office/drawing/2014/main" val="20001"/>
                    </a:ext>
                  </a:extLst>
                </a:gridCol>
              </a:tblGrid>
              <a:tr h="0">
                <a:tc>
                  <a:txBody>
                    <a:bodyPr/>
                    <a:lstStyle/>
                    <a:p>
                      <a:r>
                        <a:rPr lang="en-GB" sz="1400" dirty="0">
                          <a:effectLst/>
                        </a:rPr>
                        <a:t>- </a:t>
                      </a:r>
                      <a:r>
                        <a:rPr lang="en-GB" sz="1400" dirty="0" err="1">
                          <a:effectLst/>
                        </a:rPr>
                        <a:t>Giáo</a:t>
                      </a:r>
                      <a:r>
                        <a:rPr lang="en-GB" sz="1400" dirty="0">
                          <a:effectLst/>
                        </a:rPr>
                        <a:t> </a:t>
                      </a:r>
                      <a:r>
                        <a:rPr lang="en-GB" sz="1400" dirty="0" err="1">
                          <a:effectLst/>
                        </a:rPr>
                        <a:t>viên</a:t>
                      </a:r>
                      <a:r>
                        <a:rPr lang="en-GB" sz="1400" dirty="0">
                          <a:effectLst/>
                        </a:rPr>
                        <a:t>:</a:t>
                      </a:r>
                      <a:endParaRPr lang="en-US" sz="1000" dirty="0">
                        <a:effectLst/>
                        <a:latin typeface="Times New Roman"/>
                      </a:endParaRPr>
                    </a:p>
                  </a:txBody>
                  <a:tcPr marL="68580" marR="68580" marT="0" marB="0"/>
                </a:tc>
                <a:tc>
                  <a:txBody>
                    <a:bodyPr/>
                    <a:lstStyle/>
                    <a:p>
                      <a:r>
                        <a:rPr lang="en-GB" sz="1400">
                          <a:effectLst/>
                        </a:rPr>
                        <a:t>+ Sách Mĩ thuật 1</a:t>
                      </a:r>
                      <a:endParaRPr lang="en-US" sz="1000">
                        <a:effectLst/>
                      </a:endParaRPr>
                    </a:p>
                    <a:p>
                      <a:r>
                        <a:rPr lang="en-GB" sz="1400">
                          <a:effectLst/>
                        </a:rPr>
                        <a:t>+ Tranh ảnh thiếu nhi.</a:t>
                      </a:r>
                      <a:endParaRPr lang="en-US" sz="1000">
                        <a:effectLst/>
                      </a:endParaRPr>
                    </a:p>
                    <a:p>
                      <a:r>
                        <a:rPr lang="en-GB" sz="1400">
                          <a:effectLst/>
                        </a:rPr>
                        <a:t>+ Hình ảnh minh họa trong sách.</a:t>
                      </a:r>
                      <a:endParaRPr lang="en-US" sz="1000">
                        <a:effectLst/>
                        <a:latin typeface="Times New Roman"/>
                      </a:endParaRPr>
                    </a:p>
                  </a:txBody>
                  <a:tcPr marL="68580" marR="68580" marT="0" marB="0"/>
                </a:tc>
                <a:extLst>
                  <a:ext uri="{0D108BD9-81ED-4DB2-BD59-A6C34878D82A}">
                    <a16:rowId xmlns:a16="http://schemas.microsoft.com/office/drawing/2014/main" val="10000"/>
                  </a:ext>
                </a:extLst>
              </a:tr>
              <a:tr h="0">
                <a:tc>
                  <a:txBody>
                    <a:bodyPr/>
                    <a:lstStyle/>
                    <a:p>
                      <a:r>
                        <a:rPr lang="en-GB" sz="1400" dirty="0">
                          <a:effectLst/>
                        </a:rPr>
                        <a:t>-  </a:t>
                      </a:r>
                      <a:r>
                        <a:rPr lang="en-GB" sz="1400" dirty="0" err="1">
                          <a:effectLst/>
                        </a:rPr>
                        <a:t>Học</a:t>
                      </a:r>
                      <a:r>
                        <a:rPr lang="en-GB" sz="1400" dirty="0">
                          <a:effectLst/>
                        </a:rPr>
                        <a:t> </a:t>
                      </a:r>
                      <a:r>
                        <a:rPr lang="en-GB" sz="1400" dirty="0" err="1">
                          <a:effectLst/>
                        </a:rPr>
                        <a:t>sinh</a:t>
                      </a:r>
                      <a:r>
                        <a:rPr lang="en-GB" sz="1400" dirty="0">
                          <a:effectLst/>
                        </a:rPr>
                        <a:t>:</a:t>
                      </a:r>
                      <a:endParaRPr lang="en-US" sz="1000" dirty="0">
                        <a:effectLst/>
                        <a:latin typeface="Times New Roman"/>
                      </a:endParaRPr>
                    </a:p>
                  </a:txBody>
                  <a:tcPr marL="68580" marR="68580" marT="0" marB="0"/>
                </a:tc>
                <a:tc>
                  <a:txBody>
                    <a:bodyPr/>
                    <a:lstStyle/>
                    <a:p>
                      <a:r>
                        <a:rPr lang="en-GB" sz="1400" dirty="0">
                          <a:effectLst/>
                        </a:rPr>
                        <a:t>+ </a:t>
                      </a:r>
                      <a:r>
                        <a:rPr lang="en-GB" sz="1400" dirty="0" err="1">
                          <a:effectLst/>
                        </a:rPr>
                        <a:t>Sách</a:t>
                      </a:r>
                      <a:r>
                        <a:rPr lang="en-GB" sz="1400" dirty="0">
                          <a:effectLst/>
                        </a:rPr>
                        <a:t> </a:t>
                      </a:r>
                      <a:r>
                        <a:rPr lang="en-GB" sz="1400" dirty="0" err="1">
                          <a:effectLst/>
                        </a:rPr>
                        <a:t>Mĩ</a:t>
                      </a:r>
                      <a:r>
                        <a:rPr lang="en-GB" sz="1400" dirty="0">
                          <a:effectLst/>
                        </a:rPr>
                        <a:t> </a:t>
                      </a:r>
                      <a:r>
                        <a:rPr lang="en-GB" sz="1400" dirty="0" err="1">
                          <a:effectLst/>
                        </a:rPr>
                        <a:t>thuật</a:t>
                      </a:r>
                      <a:r>
                        <a:rPr lang="en-GB" sz="1400" dirty="0">
                          <a:effectLst/>
                        </a:rPr>
                        <a:t> 1</a:t>
                      </a:r>
                      <a:endParaRPr lang="en-US" sz="1000" dirty="0">
                        <a:effectLst/>
                      </a:endParaRPr>
                    </a:p>
                    <a:p>
                      <a:r>
                        <a:rPr lang="en-GB" sz="1400" dirty="0">
                          <a:effectLst/>
                        </a:rPr>
                        <a:t>+ </a:t>
                      </a:r>
                      <a:r>
                        <a:rPr lang="en-GB" sz="1400" dirty="0" err="1">
                          <a:effectLst/>
                        </a:rPr>
                        <a:t>Vở</a:t>
                      </a:r>
                      <a:r>
                        <a:rPr lang="en-GB" sz="1400" dirty="0">
                          <a:effectLst/>
                        </a:rPr>
                        <a:t> </a:t>
                      </a:r>
                      <a:r>
                        <a:rPr lang="en-GB" sz="1400" dirty="0" err="1">
                          <a:effectLst/>
                        </a:rPr>
                        <a:t>thực</a:t>
                      </a:r>
                      <a:r>
                        <a:rPr lang="en-GB" sz="1400" dirty="0">
                          <a:effectLst/>
                        </a:rPr>
                        <a:t> </a:t>
                      </a:r>
                      <a:r>
                        <a:rPr lang="en-GB" sz="1400" dirty="0" err="1">
                          <a:effectLst/>
                        </a:rPr>
                        <a:t>hành</a:t>
                      </a:r>
                      <a:r>
                        <a:rPr lang="en-GB" sz="1400" dirty="0">
                          <a:effectLst/>
                        </a:rPr>
                        <a:t> </a:t>
                      </a:r>
                      <a:r>
                        <a:rPr lang="en-GB" sz="1400" dirty="0" err="1">
                          <a:effectLst/>
                        </a:rPr>
                        <a:t>Mĩ</a:t>
                      </a:r>
                      <a:r>
                        <a:rPr lang="en-GB" sz="1400" dirty="0">
                          <a:effectLst/>
                        </a:rPr>
                        <a:t> </a:t>
                      </a:r>
                      <a:r>
                        <a:rPr lang="en-GB" sz="1400" dirty="0" err="1">
                          <a:effectLst/>
                        </a:rPr>
                        <a:t>thuật</a:t>
                      </a:r>
                      <a:r>
                        <a:rPr lang="en-GB" sz="1400" dirty="0">
                          <a:effectLst/>
                        </a:rPr>
                        <a:t> 1</a:t>
                      </a:r>
                      <a:endParaRPr lang="en-US" sz="1000" dirty="0">
                        <a:effectLst/>
                      </a:endParaRPr>
                    </a:p>
                    <a:p>
                      <a:r>
                        <a:rPr lang="en-GB" sz="1400" dirty="0">
                          <a:effectLst/>
                        </a:rPr>
                        <a:t>+ </a:t>
                      </a:r>
                      <a:r>
                        <a:rPr lang="en-GB" sz="1400" dirty="0" err="1">
                          <a:effectLst/>
                        </a:rPr>
                        <a:t>Bút</a:t>
                      </a:r>
                      <a:r>
                        <a:rPr lang="en-GB" sz="1400" dirty="0">
                          <a:effectLst/>
                        </a:rPr>
                        <a:t> </a:t>
                      </a:r>
                      <a:r>
                        <a:rPr lang="en-GB" sz="1400" dirty="0" err="1">
                          <a:effectLst/>
                        </a:rPr>
                        <a:t>chì</a:t>
                      </a:r>
                      <a:r>
                        <a:rPr lang="en-GB" sz="1400" dirty="0">
                          <a:effectLst/>
                        </a:rPr>
                        <a:t>, </a:t>
                      </a:r>
                      <a:r>
                        <a:rPr lang="en-GB" sz="1400" dirty="0" err="1">
                          <a:effectLst/>
                        </a:rPr>
                        <a:t>màu</a:t>
                      </a:r>
                      <a:r>
                        <a:rPr lang="en-GB" sz="1400" dirty="0">
                          <a:effectLst/>
                        </a:rPr>
                        <a:t> </a:t>
                      </a:r>
                      <a:r>
                        <a:rPr lang="en-GB" sz="1400" dirty="0" err="1">
                          <a:effectLst/>
                        </a:rPr>
                        <a:t>vẽ</a:t>
                      </a:r>
                      <a:r>
                        <a:rPr lang="en-GB" sz="1400" dirty="0">
                          <a:effectLst/>
                        </a:rPr>
                        <a:t>, </a:t>
                      </a:r>
                      <a:r>
                        <a:rPr lang="en-GB" sz="1400" dirty="0" err="1">
                          <a:effectLst/>
                        </a:rPr>
                        <a:t>đất</a:t>
                      </a:r>
                      <a:r>
                        <a:rPr lang="en-GB" sz="1400" dirty="0">
                          <a:effectLst/>
                        </a:rPr>
                        <a:t> </a:t>
                      </a:r>
                      <a:r>
                        <a:rPr lang="en-GB" sz="1400" dirty="0" err="1">
                          <a:effectLst/>
                        </a:rPr>
                        <a:t>nặn</a:t>
                      </a:r>
                      <a:r>
                        <a:rPr lang="en-GB" sz="1400" dirty="0">
                          <a:effectLst/>
                        </a:rPr>
                        <a:t>,…</a:t>
                      </a:r>
                      <a:endParaRPr lang="en-US" sz="1000" dirty="0">
                        <a:effectLst/>
                        <a:latin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37863" y="-98266"/>
            <a:ext cx="10814179"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I. Mục tiêu:</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a:ln>
                  <a:noFill/>
                </a:ln>
                <a:solidFill>
                  <a:srgbClr val="000000"/>
                </a:solidFill>
                <a:effectLst/>
                <a:latin typeface="Arial" pitchFamily="34" charset="0"/>
                <a:ea typeface="Times New Roman" pitchFamily="18" charset="0"/>
                <a:cs typeface="Arial" pitchFamily="34" charset="0"/>
              </a:rPr>
              <a:t>* về kiến thức kĩ năng: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Nhận biết được Mĩ thuật có ở xung quanh và được tạo bởi những đối tượng khác nhau:</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Nhận biết được một số đồ dùng, công cụ, vật liệu để hình thành, sáng tạo trong môn học (HS khuyết tật  không cần đạt yêu cầu này)</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Biết cách bảo quản, sử dụng một số đồ dung học tập.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a:ln>
                  <a:noFill/>
                </a:ln>
                <a:solidFill>
                  <a:srgbClr val="000000"/>
                </a:solidFill>
                <a:effectLst/>
                <a:latin typeface="Arial" pitchFamily="34" charset="0"/>
                <a:ea typeface="Times New Roman" pitchFamily="18" charset="0"/>
                <a:cs typeface="Arial" pitchFamily="34" charset="0"/>
              </a:rPr>
              <a:t>* Về phẩm chất: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Góp phần bồi dưỡng đức tính chăm chỉ, khả năng quan sát.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Biết chia sẻ ý kiến cá nhân về sản phẩm của mình và các bạn.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Biết chăm sóc và bảo vệ môi trường xung quanh.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a:ln>
                  <a:noFill/>
                </a:ln>
                <a:solidFill>
                  <a:srgbClr val="000000"/>
                </a:solidFill>
                <a:effectLst/>
                <a:latin typeface="Arial" pitchFamily="34" charset="0"/>
                <a:ea typeface="Times New Roman" pitchFamily="18" charset="0"/>
                <a:cs typeface="Arial" pitchFamily="34" charset="0"/>
              </a:rPr>
              <a:t>*Về năng lực: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 </a:t>
            </a:r>
            <a:r>
              <a:rPr kumimoji="0" lang="nl-NL" sz="1400" b="0" i="0" u="sng" strike="noStrike" cap="none" normalizeH="0" baseline="0" dirty="0">
                <a:ln>
                  <a:noFill/>
                </a:ln>
                <a:solidFill>
                  <a:srgbClr val="000000"/>
                </a:solidFill>
                <a:effectLst/>
                <a:latin typeface="Arial" pitchFamily="34" charset="0"/>
                <a:ea typeface="Times New Roman" pitchFamily="18" charset="0"/>
                <a:cs typeface="Arial" pitchFamily="34" charset="0"/>
              </a:rPr>
              <a:t>Năng lực đặc thù của môn học: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Năng lực quan sát và nhận thức thẩm mĩ: Nhận biết được mĩ thuật có ở xung quanh.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Năng lực sáng tạo và ứng dụng thẩm mĩ: Nhận biết được một số đồ dùng, công cụ, vật liệu để thực hành, sáng tạo.</a:t>
            </a:r>
            <a:r>
              <a:rPr kumimoji="0" lang="nl-NL"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Năng lực phân tích và đánh giá thẩm mĩ: Nhận biết và nêu được vẻ đẹp của  một số sản phẩm mĩ thuật.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 </a:t>
            </a:r>
            <a:r>
              <a:rPr kumimoji="0" lang="nl-NL" sz="1400" b="0" i="0" u="sng" strike="noStrike" cap="none" normalizeH="0" baseline="0" dirty="0">
                <a:ln>
                  <a:noFill/>
                </a:ln>
                <a:solidFill>
                  <a:srgbClr val="000000"/>
                </a:solidFill>
                <a:effectLst/>
                <a:latin typeface="Arial" pitchFamily="34" charset="0"/>
                <a:ea typeface="Times New Roman" pitchFamily="18" charset="0"/>
                <a:cs typeface="Arial" pitchFamily="34" charset="0"/>
              </a:rPr>
              <a:t>Năng lực chung</a:t>
            </a: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Năng lực tự chủ và tự học: Chuẩn bị đồ dùng học tập, vật liệu học tập.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Năng lực giao tiếp và hợp tác: Biết trao đổi, thảo luận trong quá trình học tập và  nhận  xét sản phẩm.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Năng lực giải quyết vấn đề và sáng tạo: Biết sử dụng vật liệu, công cụ để làm bài.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sng" strike="noStrike" cap="none" normalizeH="0" baseline="0" dirty="0">
                <a:ln>
                  <a:noFill/>
                </a:ln>
                <a:solidFill>
                  <a:srgbClr val="000000"/>
                </a:solidFill>
                <a:effectLst/>
                <a:latin typeface="Arial" pitchFamily="34" charset="0"/>
                <a:ea typeface="Times New Roman" pitchFamily="18" charset="0"/>
                <a:cs typeface="Arial" pitchFamily="34" charset="0"/>
              </a:rPr>
              <a:t>II. Phương pháp và hình thức tổ chức </a:t>
            </a:r>
            <a:r>
              <a:rPr kumimoji="0" lang="nl-NL"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u="sng"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u="sng"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sng" strike="noStrike" cap="none" normalizeH="0" baseline="0" dirty="0">
                <a:ln>
                  <a:noFill/>
                </a:ln>
                <a:solidFill>
                  <a:schemeClr val="tx1"/>
                </a:solidFill>
                <a:effectLst/>
                <a:latin typeface="Arial" pitchFamily="34" charset="0"/>
                <a:cs typeface="Arial" pitchFamily="34" charset="0"/>
              </a:rPr>
              <a:t>III. </a:t>
            </a:r>
            <a:r>
              <a:rPr kumimoji="0" lang="en-GB" sz="1400" b="1" i="0" u="sng" strike="noStrike" cap="none" normalizeH="0" baseline="0" dirty="0" err="1">
                <a:ln>
                  <a:noFill/>
                </a:ln>
                <a:solidFill>
                  <a:schemeClr val="tx1"/>
                </a:solidFill>
                <a:effectLst/>
                <a:latin typeface="Arial" pitchFamily="34" charset="0"/>
                <a:cs typeface="Arial" pitchFamily="34" charset="0"/>
              </a:rPr>
              <a:t>Đồ</a:t>
            </a:r>
            <a:r>
              <a:rPr kumimoji="0" lang="en-GB" sz="1400" b="1" i="0" u="sng" strike="noStrike" cap="none" normalizeH="0" baseline="0" dirty="0">
                <a:ln>
                  <a:noFill/>
                </a:ln>
                <a:solidFill>
                  <a:schemeClr val="tx1"/>
                </a:solidFill>
                <a:effectLst/>
                <a:latin typeface="Arial" pitchFamily="34" charset="0"/>
                <a:cs typeface="Arial" pitchFamily="34" charset="0"/>
              </a:rPr>
              <a:t> </a:t>
            </a:r>
            <a:r>
              <a:rPr kumimoji="0" lang="en-GB" sz="1400" b="1" i="0" u="sng" strike="noStrike" cap="none" normalizeH="0" baseline="0" dirty="0" err="1">
                <a:ln>
                  <a:noFill/>
                </a:ln>
                <a:solidFill>
                  <a:schemeClr val="tx1"/>
                </a:solidFill>
                <a:effectLst/>
                <a:latin typeface="Arial" pitchFamily="34" charset="0"/>
                <a:cs typeface="Arial" pitchFamily="34" charset="0"/>
              </a:rPr>
              <a:t>dùng</a:t>
            </a:r>
            <a:r>
              <a:rPr kumimoji="0" lang="en-GB" sz="1400" b="1" i="0" u="sng" strike="noStrike" cap="none" normalizeH="0" baseline="0" dirty="0">
                <a:ln>
                  <a:noFill/>
                </a:ln>
                <a:solidFill>
                  <a:schemeClr val="tx1"/>
                </a:solidFill>
                <a:effectLst/>
                <a:latin typeface="Arial" pitchFamily="34" charset="0"/>
                <a:cs typeface="Arial" pitchFamily="34" charset="0"/>
              </a:rPr>
              <a:t> </a:t>
            </a:r>
            <a:r>
              <a:rPr kumimoji="0" lang="en-GB" sz="1400" b="1" i="0" u="sng" strike="noStrike" cap="none" normalizeH="0" baseline="0" dirty="0" err="1">
                <a:ln>
                  <a:noFill/>
                </a:ln>
                <a:solidFill>
                  <a:schemeClr val="tx1"/>
                </a:solidFill>
                <a:effectLst/>
                <a:latin typeface="Arial" pitchFamily="34" charset="0"/>
                <a:cs typeface="Arial" pitchFamily="34" charset="0"/>
              </a:rPr>
              <a:t>và</a:t>
            </a:r>
            <a:r>
              <a:rPr kumimoji="0" lang="en-GB" sz="1400" b="1" i="0" u="sng" strike="noStrike" cap="none" normalizeH="0" baseline="0" dirty="0">
                <a:ln>
                  <a:noFill/>
                </a:ln>
                <a:solidFill>
                  <a:schemeClr val="tx1"/>
                </a:solidFill>
                <a:effectLst/>
                <a:latin typeface="Arial" pitchFamily="34" charset="0"/>
                <a:cs typeface="Arial" pitchFamily="34" charset="0"/>
              </a:rPr>
              <a:t> </a:t>
            </a:r>
            <a:r>
              <a:rPr kumimoji="0" lang="en-GB" sz="1400" b="1" i="0" u="sng" strike="noStrike" cap="none" normalizeH="0" baseline="0" dirty="0" err="1">
                <a:ln>
                  <a:noFill/>
                </a:ln>
                <a:solidFill>
                  <a:schemeClr val="tx1"/>
                </a:solidFill>
                <a:effectLst/>
                <a:latin typeface="Arial" pitchFamily="34" charset="0"/>
                <a:cs typeface="Arial" pitchFamily="34" charset="0"/>
              </a:rPr>
              <a:t>phương</a:t>
            </a:r>
            <a:r>
              <a:rPr kumimoji="0" lang="en-GB" sz="1400" b="1" i="0" u="sng" strike="noStrike" cap="none" normalizeH="0" baseline="0" dirty="0">
                <a:ln>
                  <a:noFill/>
                </a:ln>
                <a:solidFill>
                  <a:schemeClr val="tx1"/>
                </a:solidFill>
                <a:effectLst/>
                <a:latin typeface="Arial" pitchFamily="34" charset="0"/>
                <a:cs typeface="Arial" pitchFamily="34" charset="0"/>
              </a:rPr>
              <a:t> </a:t>
            </a:r>
            <a:r>
              <a:rPr kumimoji="0" lang="en-GB" sz="1400" b="1" i="0" u="sng" strike="noStrike" cap="none" normalizeH="0" baseline="0" dirty="0" err="1">
                <a:ln>
                  <a:noFill/>
                </a:ln>
                <a:solidFill>
                  <a:schemeClr val="tx1"/>
                </a:solidFill>
                <a:effectLst/>
                <a:latin typeface="Arial" pitchFamily="34" charset="0"/>
                <a:cs typeface="Arial" pitchFamily="34" charset="0"/>
              </a:rPr>
              <a:t>tiện</a:t>
            </a:r>
            <a:r>
              <a:rPr kumimoji="0" lang="en-GB" sz="1400" b="1" i="0" u="sng" strike="noStrike" cap="none" normalizeH="0" baseline="0" dirty="0">
                <a:ln>
                  <a:noFill/>
                </a:ln>
                <a:solidFill>
                  <a:schemeClr val="tx1"/>
                </a:solidFill>
                <a:effectLst/>
                <a:latin typeface="Arial" pitchFamily="34"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u="sng"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u="sng"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IV. </a:t>
            </a:r>
            <a:r>
              <a:rPr kumimoji="0" lang="en-GB" sz="14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Hoạt</a:t>
            </a:r>
            <a:r>
              <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GB" sz="14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động</a:t>
            </a:r>
            <a:r>
              <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GB" sz="14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dạy</a:t>
            </a:r>
            <a:r>
              <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en-GB" sz="14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học</a:t>
            </a:r>
            <a:r>
              <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GB" sz="14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chủ</a:t>
            </a:r>
            <a:r>
              <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GB" sz="14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yếu</a:t>
            </a:r>
            <a:r>
              <a:rPr kumimoji="0" lang="en-GB"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160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36348" y="480990"/>
            <a:ext cx="2067213" cy="390580"/>
          </a:xfrm>
          <a:prstGeom prst="rect">
            <a:avLst/>
          </a:prstGeom>
        </p:spPr>
      </p:pic>
      <p:pic>
        <p:nvPicPr>
          <p:cNvPr id="4" name="Picture 3"/>
          <p:cNvPicPr>
            <a:picLocks noChangeAspect="1"/>
          </p:cNvPicPr>
          <p:nvPr/>
        </p:nvPicPr>
        <p:blipFill>
          <a:blip r:embed="rId4"/>
          <a:stretch>
            <a:fillRect/>
          </a:stretch>
        </p:blipFill>
        <p:spPr>
          <a:xfrm>
            <a:off x="417484" y="901707"/>
            <a:ext cx="3941574" cy="5824770"/>
          </a:xfrm>
          <a:prstGeom prst="rect">
            <a:avLst/>
          </a:prstGeom>
        </p:spPr>
      </p:pic>
      <p:pic>
        <p:nvPicPr>
          <p:cNvPr id="5" name="Picture 4"/>
          <p:cNvPicPr>
            <a:picLocks noChangeAspect="1"/>
          </p:cNvPicPr>
          <p:nvPr/>
        </p:nvPicPr>
        <p:blipFill>
          <a:blip r:embed="rId5"/>
          <a:stretch>
            <a:fillRect/>
          </a:stretch>
        </p:blipFill>
        <p:spPr>
          <a:xfrm>
            <a:off x="5054751" y="399538"/>
            <a:ext cx="3114158" cy="2926235"/>
          </a:xfrm>
          <a:prstGeom prst="rect">
            <a:avLst/>
          </a:prstGeom>
        </p:spPr>
      </p:pic>
      <p:pic>
        <p:nvPicPr>
          <p:cNvPr id="6" name="Picture 5"/>
          <p:cNvPicPr>
            <a:picLocks noChangeAspect="1"/>
          </p:cNvPicPr>
          <p:nvPr/>
        </p:nvPicPr>
        <p:blipFill>
          <a:blip r:embed="rId6"/>
          <a:stretch>
            <a:fillRect/>
          </a:stretch>
        </p:blipFill>
        <p:spPr>
          <a:xfrm>
            <a:off x="5054751" y="3707099"/>
            <a:ext cx="3114158" cy="3019378"/>
          </a:xfrm>
          <a:prstGeom prst="rect">
            <a:avLst/>
          </a:prstGeom>
        </p:spPr>
      </p:pic>
      <p:sp>
        <p:nvSpPr>
          <p:cNvPr id="8" name="Rectangle 7"/>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1:</a:t>
            </a:r>
          </a:p>
        </p:txBody>
      </p:sp>
    </p:spTree>
    <p:extLst>
      <p:ext uri="{BB962C8B-B14F-4D97-AF65-F5344CB8AC3E}">
        <p14:creationId xmlns:p14="http://schemas.microsoft.com/office/powerpoint/2010/main" val="136524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24370" y="739000"/>
            <a:ext cx="2067213" cy="390580"/>
          </a:xfrm>
          <a:prstGeom prst="rect">
            <a:avLst/>
          </a:prstGeom>
        </p:spPr>
      </p:pic>
      <p:pic>
        <p:nvPicPr>
          <p:cNvPr id="5" name="Picture 4"/>
          <p:cNvPicPr>
            <a:picLocks noChangeAspect="1"/>
          </p:cNvPicPr>
          <p:nvPr/>
        </p:nvPicPr>
        <p:blipFill>
          <a:blip r:embed="rId4"/>
          <a:stretch>
            <a:fillRect/>
          </a:stretch>
        </p:blipFill>
        <p:spPr>
          <a:xfrm>
            <a:off x="934643" y="145091"/>
            <a:ext cx="2298736" cy="6567818"/>
          </a:xfrm>
          <a:prstGeom prst="rect">
            <a:avLst/>
          </a:prstGeom>
        </p:spPr>
      </p:pic>
      <p:pic>
        <p:nvPicPr>
          <p:cNvPr id="6" name="Picture 5"/>
          <p:cNvPicPr>
            <a:picLocks noChangeAspect="1"/>
          </p:cNvPicPr>
          <p:nvPr/>
        </p:nvPicPr>
        <p:blipFill>
          <a:blip r:embed="rId5"/>
          <a:stretch>
            <a:fillRect/>
          </a:stretch>
        </p:blipFill>
        <p:spPr>
          <a:xfrm>
            <a:off x="3867098" y="1793424"/>
            <a:ext cx="4924485" cy="3793184"/>
          </a:xfrm>
          <a:prstGeom prst="rect">
            <a:avLst/>
          </a:prstGeom>
        </p:spPr>
      </p:pic>
    </p:spTree>
    <p:extLst>
      <p:ext uri="{BB962C8B-B14F-4D97-AF65-F5344CB8AC3E}">
        <p14:creationId xmlns:p14="http://schemas.microsoft.com/office/powerpoint/2010/main" val="410618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93063017"/>
              </p:ext>
            </p:extLst>
          </p:nvPr>
        </p:nvGraphicFramePr>
        <p:xfrm>
          <a:off x="926926" y="1397000"/>
          <a:ext cx="7377830" cy="3291840"/>
        </p:xfrm>
        <a:graphic>
          <a:graphicData uri="http://schemas.openxmlformats.org/drawingml/2006/table">
            <a:tbl>
              <a:tblPr firstRow="1" bandRow="1">
                <a:tableStyleId>{5C22544A-7EE6-4342-B048-85BDC9FD1C3A}</a:tableStyleId>
              </a:tblPr>
              <a:tblGrid>
                <a:gridCol w="7377830">
                  <a:extLst>
                    <a:ext uri="{9D8B030D-6E8A-4147-A177-3AD203B41FA5}">
                      <a16:colId xmlns:a16="http://schemas.microsoft.com/office/drawing/2014/main" val="242416846"/>
                    </a:ext>
                  </a:extLst>
                </a:gridCol>
              </a:tblGrid>
              <a:tr h="370840">
                <a:tc>
                  <a:txBody>
                    <a:bodyPr/>
                    <a:lstStyle/>
                    <a:p>
                      <a:pPr>
                        <a:spcBef>
                          <a:spcPts val="600"/>
                        </a:spcBef>
                        <a:spcAft>
                          <a:spcPts val="600"/>
                        </a:spcAft>
                      </a:pPr>
                      <a:r>
                        <a:rPr lang="en-US" sz="3200" dirty="0" err="1"/>
                        <a:t>Câu</a:t>
                      </a:r>
                      <a:r>
                        <a:rPr lang="en-US" sz="3200" dirty="0"/>
                        <a:t> </a:t>
                      </a:r>
                      <a:r>
                        <a:rPr lang="en-US" sz="3200" dirty="0" err="1"/>
                        <a:t>hỏi</a:t>
                      </a:r>
                      <a:r>
                        <a:rPr lang="en-US" sz="3200" dirty="0"/>
                        <a:t> </a:t>
                      </a:r>
                      <a:r>
                        <a:rPr lang="en-US" sz="3200" dirty="0" err="1"/>
                        <a:t>thảo</a:t>
                      </a:r>
                      <a:r>
                        <a:rPr lang="en-US" sz="3200" dirty="0"/>
                        <a:t> </a:t>
                      </a:r>
                      <a:r>
                        <a:rPr lang="en-US" sz="3200" dirty="0" err="1"/>
                        <a:t>luận</a:t>
                      </a:r>
                      <a:r>
                        <a:rPr lang="en-US" sz="3200" dirty="0"/>
                        <a:t> </a:t>
                      </a:r>
                      <a:r>
                        <a:rPr lang="en-US" sz="3200" dirty="0" err="1"/>
                        <a:t>gợi</a:t>
                      </a:r>
                      <a:r>
                        <a:rPr lang="en-US" sz="3200" baseline="0" dirty="0"/>
                        <a:t> ý</a:t>
                      </a:r>
                      <a:endParaRPr lang="en-US" sz="3200" dirty="0"/>
                    </a:p>
                  </a:txBody>
                  <a:tcPr/>
                </a:tc>
                <a:extLst>
                  <a:ext uri="{0D108BD9-81ED-4DB2-BD59-A6C34878D82A}">
                    <a16:rowId xmlns:a16="http://schemas.microsoft.com/office/drawing/2014/main" val="2740169456"/>
                  </a:ext>
                </a:extLst>
              </a:tr>
              <a:tr h="370840">
                <a:tc>
                  <a:txBody>
                    <a:bodyPr/>
                    <a:lstStyle/>
                    <a:p>
                      <a:pPr>
                        <a:spcBef>
                          <a:spcPts val="600"/>
                        </a:spcBef>
                        <a:spcAft>
                          <a:spcPts val="600"/>
                        </a:spcAft>
                      </a:pPr>
                      <a:r>
                        <a:rPr lang="en-US" sz="3200" dirty="0" err="1"/>
                        <a:t>Đây</a:t>
                      </a:r>
                      <a:r>
                        <a:rPr lang="en-US" sz="3200" dirty="0"/>
                        <a:t> </a:t>
                      </a:r>
                      <a:r>
                        <a:rPr lang="en-US" sz="3200" dirty="0" err="1"/>
                        <a:t>là</a:t>
                      </a:r>
                      <a:r>
                        <a:rPr lang="en-US" sz="3200" dirty="0"/>
                        <a:t> </a:t>
                      </a:r>
                      <a:r>
                        <a:rPr lang="en-US" sz="3200" dirty="0" err="1"/>
                        <a:t>những</a:t>
                      </a:r>
                      <a:r>
                        <a:rPr lang="en-US" sz="3200" dirty="0"/>
                        <a:t> </a:t>
                      </a:r>
                      <a:r>
                        <a:rPr lang="en-US" sz="3200" dirty="0" err="1"/>
                        <a:t>sản</a:t>
                      </a:r>
                      <a:r>
                        <a:rPr lang="en-US" sz="3200" dirty="0"/>
                        <a:t> </a:t>
                      </a:r>
                      <a:r>
                        <a:rPr lang="en-US" sz="3200" dirty="0" err="1"/>
                        <a:t>phẩm</a:t>
                      </a:r>
                      <a:r>
                        <a:rPr lang="en-US" sz="3200" dirty="0"/>
                        <a:t> </a:t>
                      </a:r>
                      <a:r>
                        <a:rPr lang="en-US" sz="3200" dirty="0" err="1"/>
                        <a:t>gì</a:t>
                      </a:r>
                      <a:r>
                        <a:rPr lang="en-US" sz="3200" dirty="0"/>
                        <a:t>?</a:t>
                      </a:r>
                    </a:p>
                  </a:txBody>
                  <a:tcPr/>
                </a:tc>
                <a:extLst>
                  <a:ext uri="{0D108BD9-81ED-4DB2-BD59-A6C34878D82A}">
                    <a16:rowId xmlns:a16="http://schemas.microsoft.com/office/drawing/2014/main" val="394711422"/>
                  </a:ext>
                </a:extLst>
              </a:tr>
              <a:tr h="370840">
                <a:tc>
                  <a:txBody>
                    <a:bodyPr/>
                    <a:lstStyle/>
                    <a:p>
                      <a:pPr>
                        <a:spcBef>
                          <a:spcPts val="600"/>
                        </a:spcBef>
                        <a:spcAft>
                          <a:spcPts val="600"/>
                        </a:spcAft>
                      </a:pPr>
                      <a:r>
                        <a:rPr lang="en-US" sz="3200" dirty="0" err="1"/>
                        <a:t>Những</a:t>
                      </a:r>
                      <a:r>
                        <a:rPr lang="en-US" sz="3200" dirty="0"/>
                        <a:t> </a:t>
                      </a:r>
                      <a:r>
                        <a:rPr lang="en-US" sz="3200" dirty="0" err="1"/>
                        <a:t>sản</a:t>
                      </a:r>
                      <a:r>
                        <a:rPr lang="en-US" sz="3200" dirty="0"/>
                        <a:t> </a:t>
                      </a:r>
                      <a:r>
                        <a:rPr lang="en-US" sz="3200" dirty="0" err="1"/>
                        <a:t>phẩm</a:t>
                      </a:r>
                      <a:r>
                        <a:rPr lang="en-US" sz="3200" dirty="0"/>
                        <a:t> </a:t>
                      </a:r>
                      <a:r>
                        <a:rPr lang="en-US" sz="3200" dirty="0" err="1"/>
                        <a:t>này</a:t>
                      </a:r>
                      <a:r>
                        <a:rPr lang="en-US" sz="3200" dirty="0"/>
                        <a:t> </a:t>
                      </a:r>
                      <a:r>
                        <a:rPr lang="en-US" sz="3200" dirty="0" err="1"/>
                        <a:t>có</a:t>
                      </a:r>
                      <a:r>
                        <a:rPr lang="en-US" sz="3200" dirty="0"/>
                        <a:t> </a:t>
                      </a:r>
                      <a:r>
                        <a:rPr lang="en-US" sz="3200" dirty="0" err="1"/>
                        <a:t>đặc</a:t>
                      </a:r>
                      <a:r>
                        <a:rPr lang="en-US" sz="3200" dirty="0"/>
                        <a:t> </a:t>
                      </a:r>
                      <a:r>
                        <a:rPr lang="en-US" sz="3200" dirty="0" err="1"/>
                        <a:t>điểm</a:t>
                      </a:r>
                      <a:r>
                        <a:rPr lang="en-US" sz="3200" dirty="0"/>
                        <a:t> </a:t>
                      </a:r>
                      <a:r>
                        <a:rPr lang="en-US" sz="3200" dirty="0" err="1"/>
                        <a:t>gì</a:t>
                      </a:r>
                      <a:r>
                        <a:rPr lang="en-US" sz="3200" dirty="0"/>
                        <a:t> </a:t>
                      </a:r>
                      <a:r>
                        <a:rPr lang="en-US" sz="3200" dirty="0" err="1"/>
                        <a:t>để</a:t>
                      </a:r>
                      <a:r>
                        <a:rPr lang="en-US" sz="3200" dirty="0"/>
                        <a:t> </a:t>
                      </a:r>
                      <a:r>
                        <a:rPr lang="en-US" sz="3200" dirty="0" err="1"/>
                        <a:t>nhận</a:t>
                      </a:r>
                      <a:r>
                        <a:rPr lang="en-US" sz="3200" dirty="0"/>
                        <a:t> </a:t>
                      </a:r>
                      <a:r>
                        <a:rPr lang="en-US" sz="3200" dirty="0" err="1"/>
                        <a:t>biết</a:t>
                      </a:r>
                      <a:r>
                        <a:rPr lang="en-US" sz="3200" dirty="0"/>
                        <a:t>? (</a:t>
                      </a:r>
                      <a:r>
                        <a:rPr lang="en-US" sz="3200" dirty="0" err="1"/>
                        <a:t>hình</a:t>
                      </a:r>
                      <a:r>
                        <a:rPr lang="en-US" sz="3200" dirty="0"/>
                        <a:t> </a:t>
                      </a:r>
                      <a:r>
                        <a:rPr lang="en-US" sz="3200" dirty="0" err="1"/>
                        <a:t>dáng</a:t>
                      </a:r>
                      <a:r>
                        <a:rPr lang="en-US" sz="3200" dirty="0"/>
                        <a:t>, </a:t>
                      </a:r>
                      <a:r>
                        <a:rPr lang="en-US" sz="3200" dirty="0" err="1"/>
                        <a:t>màu</a:t>
                      </a:r>
                      <a:r>
                        <a:rPr lang="en-US" sz="3200" dirty="0"/>
                        <a:t> </a:t>
                      </a:r>
                      <a:r>
                        <a:rPr lang="en-US" sz="3200" dirty="0" err="1"/>
                        <a:t>sắc</a:t>
                      </a:r>
                      <a:r>
                        <a:rPr lang="en-US" sz="3200" dirty="0"/>
                        <a:t>, </a:t>
                      </a:r>
                      <a:r>
                        <a:rPr lang="en-US" sz="3200" dirty="0" err="1"/>
                        <a:t>vật</a:t>
                      </a:r>
                      <a:r>
                        <a:rPr lang="en-US" sz="3200" dirty="0"/>
                        <a:t> </a:t>
                      </a:r>
                      <a:r>
                        <a:rPr lang="en-US" sz="3200" dirty="0" err="1"/>
                        <a:t>liệu</a:t>
                      </a:r>
                      <a:r>
                        <a:rPr lang="en-US" sz="3200" dirty="0"/>
                        <a:t>)</a:t>
                      </a:r>
                    </a:p>
                  </a:txBody>
                  <a:tcPr/>
                </a:tc>
                <a:extLst>
                  <a:ext uri="{0D108BD9-81ED-4DB2-BD59-A6C34878D82A}">
                    <a16:rowId xmlns:a16="http://schemas.microsoft.com/office/drawing/2014/main" val="3934327231"/>
                  </a:ext>
                </a:extLst>
              </a:tr>
              <a:tr h="370840">
                <a:tc>
                  <a:txBody>
                    <a:bodyPr/>
                    <a:lstStyle/>
                    <a:p>
                      <a:pPr>
                        <a:spcBef>
                          <a:spcPts val="600"/>
                        </a:spcBef>
                        <a:spcAft>
                          <a:spcPts val="600"/>
                        </a:spcAft>
                      </a:pPr>
                      <a:r>
                        <a:rPr lang="en-US" sz="3200" dirty="0"/>
                        <a:t>Theo </a:t>
                      </a:r>
                      <a:r>
                        <a:rPr lang="en-US" sz="3200" dirty="0" err="1"/>
                        <a:t>em</a:t>
                      </a:r>
                      <a:r>
                        <a:rPr lang="en-US" sz="3200" dirty="0"/>
                        <a:t>, </a:t>
                      </a:r>
                      <a:r>
                        <a:rPr lang="en-US" sz="3200" dirty="0" err="1"/>
                        <a:t>thế</a:t>
                      </a:r>
                      <a:r>
                        <a:rPr lang="en-US" sz="3200" dirty="0"/>
                        <a:t> </a:t>
                      </a:r>
                      <a:r>
                        <a:rPr lang="en-US" sz="3200" dirty="0" err="1"/>
                        <a:t>nào</a:t>
                      </a:r>
                      <a:r>
                        <a:rPr lang="en-US" sz="3200" dirty="0"/>
                        <a:t> </a:t>
                      </a:r>
                      <a:r>
                        <a:rPr lang="en-US" sz="3200" dirty="0" err="1"/>
                        <a:t>là</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 </a:t>
                      </a:r>
                      <a:r>
                        <a:rPr lang="en-US" sz="3200" dirty="0" err="1"/>
                        <a:t>tạo</a:t>
                      </a:r>
                      <a:r>
                        <a:rPr lang="en-US" sz="3200" dirty="0"/>
                        <a:t> </a:t>
                      </a:r>
                      <a:r>
                        <a:rPr lang="en-US" sz="3200" dirty="0" err="1"/>
                        <a:t>hình</a:t>
                      </a:r>
                      <a:r>
                        <a:rPr lang="en-US" sz="3200" dirty="0"/>
                        <a:t> </a:t>
                      </a:r>
                      <a:r>
                        <a:rPr lang="en-US" sz="3200" dirty="0" err="1"/>
                        <a:t>và</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 </a:t>
                      </a:r>
                      <a:r>
                        <a:rPr lang="en-US" sz="3200" dirty="0" err="1"/>
                        <a:t>ứng</a:t>
                      </a:r>
                      <a:r>
                        <a:rPr lang="en-US" sz="3200" dirty="0"/>
                        <a:t> </a:t>
                      </a:r>
                      <a:r>
                        <a:rPr lang="en-US" sz="3200" dirty="0" err="1"/>
                        <a:t>dụng</a:t>
                      </a:r>
                      <a:r>
                        <a:rPr lang="en-US" sz="3200" dirty="0"/>
                        <a:t>?</a:t>
                      </a:r>
                    </a:p>
                  </a:txBody>
                  <a:tcPr/>
                </a:tc>
                <a:extLst>
                  <a:ext uri="{0D108BD9-81ED-4DB2-BD59-A6C34878D82A}">
                    <a16:rowId xmlns:a16="http://schemas.microsoft.com/office/drawing/2014/main" val="82457261"/>
                  </a:ext>
                </a:extLst>
              </a:tr>
            </a:tbl>
          </a:graphicData>
        </a:graphic>
      </p:graphicFrame>
    </p:spTree>
    <p:extLst>
      <p:ext uri="{BB962C8B-B14F-4D97-AF65-F5344CB8AC3E}">
        <p14:creationId xmlns:p14="http://schemas.microsoft.com/office/powerpoint/2010/main" val="167650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2:</a:t>
            </a:r>
          </a:p>
        </p:txBody>
      </p:sp>
      <p:pic>
        <p:nvPicPr>
          <p:cNvPr id="4" name="Picture 3"/>
          <p:cNvPicPr>
            <a:picLocks noChangeAspect="1"/>
          </p:cNvPicPr>
          <p:nvPr/>
        </p:nvPicPr>
        <p:blipFill>
          <a:blip r:embed="rId3"/>
          <a:stretch>
            <a:fillRect/>
          </a:stretch>
        </p:blipFill>
        <p:spPr>
          <a:xfrm>
            <a:off x="632561" y="531062"/>
            <a:ext cx="2476846" cy="333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61" y="3855363"/>
            <a:ext cx="3118067" cy="2356441"/>
          </a:xfrm>
          <a:prstGeom prst="rect">
            <a:avLst/>
          </a:prstGeom>
        </p:spPr>
      </p:pic>
      <p:pic>
        <p:nvPicPr>
          <p:cNvPr id="8" name="Picture 7"/>
          <p:cNvPicPr>
            <a:picLocks noChangeAspect="1"/>
          </p:cNvPicPr>
          <p:nvPr/>
        </p:nvPicPr>
        <p:blipFill>
          <a:blip r:embed="rId5"/>
          <a:stretch>
            <a:fillRect/>
          </a:stretch>
        </p:blipFill>
        <p:spPr>
          <a:xfrm>
            <a:off x="5363986" y="3474140"/>
            <a:ext cx="2994158" cy="3277389"/>
          </a:xfrm>
          <a:prstGeom prst="rect">
            <a:avLst/>
          </a:prstGeom>
        </p:spPr>
      </p:pic>
      <p:pic>
        <p:nvPicPr>
          <p:cNvPr id="9" name="Picture 8"/>
          <p:cNvPicPr>
            <a:picLocks noChangeAspect="1"/>
          </p:cNvPicPr>
          <p:nvPr/>
        </p:nvPicPr>
        <p:blipFill>
          <a:blip r:embed="rId6"/>
          <a:stretch>
            <a:fillRect/>
          </a:stretch>
        </p:blipFill>
        <p:spPr>
          <a:xfrm>
            <a:off x="5363986" y="265531"/>
            <a:ext cx="3054821" cy="3066392"/>
          </a:xfrm>
          <a:prstGeom prst="rect">
            <a:avLst/>
          </a:prstGeom>
        </p:spPr>
      </p:pic>
      <p:sp>
        <p:nvSpPr>
          <p:cNvPr id="12" name="Rectangle 11"/>
          <p:cNvSpPr/>
          <p:nvPr/>
        </p:nvSpPr>
        <p:spPr>
          <a:xfrm>
            <a:off x="1698739" y="6266718"/>
            <a:ext cx="983254" cy="374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Họa</a:t>
            </a:r>
            <a:r>
              <a:rPr lang="en-US" b="1" dirty="0">
                <a:solidFill>
                  <a:schemeClr val="tx1"/>
                </a:solidFill>
              </a:rPr>
              <a:t> </a:t>
            </a:r>
            <a:r>
              <a:rPr lang="en-US" b="1" dirty="0" err="1">
                <a:solidFill>
                  <a:schemeClr val="tx1"/>
                </a:solidFill>
              </a:rPr>
              <a:t>sĩ</a:t>
            </a:r>
            <a:endParaRPr lang="en-US" b="1" dirty="0">
              <a:solidFill>
                <a:schemeClr val="tx1"/>
              </a:solidFill>
            </a:endParaRPr>
          </a:p>
        </p:txBody>
      </p:sp>
      <p:pic>
        <p:nvPicPr>
          <p:cNvPr id="13" name="Picture 12"/>
          <p:cNvPicPr>
            <a:picLocks noChangeAspect="1"/>
          </p:cNvPicPr>
          <p:nvPr/>
        </p:nvPicPr>
        <p:blipFill>
          <a:blip r:embed="rId7"/>
          <a:stretch>
            <a:fillRect/>
          </a:stretch>
        </p:blipFill>
        <p:spPr>
          <a:xfrm>
            <a:off x="1317495" y="981916"/>
            <a:ext cx="2400635" cy="2524477"/>
          </a:xfrm>
          <a:prstGeom prst="rect">
            <a:avLst/>
          </a:prstGeom>
        </p:spPr>
      </p:pic>
      <p:sp>
        <p:nvSpPr>
          <p:cNvPr id="14" name="Rectangle 13"/>
          <p:cNvSpPr/>
          <p:nvPr/>
        </p:nvSpPr>
        <p:spPr>
          <a:xfrm>
            <a:off x="167120" y="2686155"/>
            <a:ext cx="983254" cy="787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Nhà</a:t>
            </a:r>
            <a:r>
              <a:rPr lang="en-US" b="1" dirty="0">
                <a:solidFill>
                  <a:schemeClr val="tx1"/>
                </a:solidFill>
              </a:rPr>
              <a:t> </a:t>
            </a:r>
            <a:r>
              <a:rPr lang="en-US" b="1" dirty="0" err="1">
                <a:solidFill>
                  <a:schemeClr val="tx1"/>
                </a:solidFill>
              </a:rPr>
              <a:t>điêu</a:t>
            </a:r>
            <a:r>
              <a:rPr lang="en-US" b="1" dirty="0">
                <a:solidFill>
                  <a:schemeClr val="tx1"/>
                </a:solidFill>
              </a:rPr>
              <a:t> </a:t>
            </a:r>
            <a:r>
              <a:rPr lang="en-US" b="1" dirty="0" err="1">
                <a:solidFill>
                  <a:schemeClr val="tx1"/>
                </a:solidFill>
              </a:rPr>
              <a:t>khắc</a:t>
            </a:r>
            <a:endParaRPr lang="en-US" b="1" dirty="0">
              <a:solidFill>
                <a:schemeClr val="tx1"/>
              </a:solidFill>
            </a:endParaRPr>
          </a:p>
        </p:txBody>
      </p:sp>
      <p:sp>
        <p:nvSpPr>
          <p:cNvPr id="5" name="TextBox 4"/>
          <p:cNvSpPr txBox="1"/>
          <p:nvPr/>
        </p:nvSpPr>
        <p:spPr>
          <a:xfrm>
            <a:off x="4118361" y="346396"/>
            <a:ext cx="2783134" cy="369332"/>
          </a:xfrm>
          <a:prstGeom prst="rect">
            <a:avLst/>
          </a:prstGeom>
          <a:noFill/>
        </p:spPr>
        <p:txBody>
          <a:bodyPr wrap="none" rtlCol="0">
            <a:spAutoFit/>
          </a:bodyPr>
          <a:lstStyle/>
          <a:p>
            <a:r>
              <a:rPr lang="en-US" b="1" dirty="0">
                <a:solidFill>
                  <a:srgbClr val="FF0000"/>
                </a:solidFill>
              </a:rPr>
              <a:t>NHÀ THIẾT KẾ THỜI TRANG</a:t>
            </a:r>
          </a:p>
        </p:txBody>
      </p:sp>
      <p:sp>
        <p:nvSpPr>
          <p:cNvPr id="7" name="TextBox 6"/>
          <p:cNvSpPr txBox="1"/>
          <p:nvPr/>
        </p:nvSpPr>
        <p:spPr>
          <a:xfrm>
            <a:off x="4575622" y="6382197"/>
            <a:ext cx="2961773" cy="369332"/>
          </a:xfrm>
          <a:prstGeom prst="rect">
            <a:avLst/>
          </a:prstGeom>
          <a:noFill/>
        </p:spPr>
        <p:txBody>
          <a:bodyPr wrap="none" rtlCol="0">
            <a:spAutoFit/>
          </a:bodyPr>
          <a:lstStyle/>
          <a:p>
            <a:r>
              <a:rPr lang="en-US" b="1" dirty="0">
                <a:solidFill>
                  <a:srgbClr val="FF0000"/>
                </a:solidFill>
              </a:rPr>
              <a:t>NGƯỜI YÊU THÍCH MĨ THUẬT</a:t>
            </a:r>
          </a:p>
        </p:txBody>
      </p:sp>
    </p:spTree>
    <p:extLst>
      <p:ext uri="{BB962C8B-B14F-4D97-AF65-F5344CB8AC3E}">
        <p14:creationId xmlns:p14="http://schemas.microsoft.com/office/powerpoint/2010/main" val="27878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263" y="851769"/>
            <a:ext cx="4341460" cy="28896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29" y="1302291"/>
            <a:ext cx="4096011" cy="3072009"/>
          </a:xfrm>
          <a:prstGeom prst="rect">
            <a:avLst/>
          </a:prstGeom>
        </p:spPr>
      </p:pic>
      <p:sp>
        <p:nvSpPr>
          <p:cNvPr id="6" name="Rectangle 5"/>
          <p:cNvSpPr/>
          <p:nvPr/>
        </p:nvSpPr>
        <p:spPr>
          <a:xfrm>
            <a:off x="701459" y="4513074"/>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ngoài</a:t>
            </a:r>
            <a:r>
              <a:rPr lang="en-US" b="1" dirty="0">
                <a:solidFill>
                  <a:schemeClr val="tx1"/>
                </a:solidFill>
              </a:rPr>
              <a:t> </a:t>
            </a:r>
            <a:r>
              <a:rPr lang="en-US" b="1" dirty="0" err="1">
                <a:solidFill>
                  <a:schemeClr val="tx1"/>
                </a:solidFill>
              </a:rPr>
              <a:t>sân</a:t>
            </a:r>
            <a:r>
              <a:rPr lang="en-US" b="1" dirty="0">
                <a:solidFill>
                  <a:schemeClr val="tx1"/>
                </a:solidFill>
              </a:rPr>
              <a:t> </a:t>
            </a:r>
            <a:r>
              <a:rPr lang="en-US" b="1" dirty="0" err="1">
                <a:solidFill>
                  <a:schemeClr val="tx1"/>
                </a:solidFill>
              </a:rPr>
              <a:t>trường</a:t>
            </a:r>
            <a:endParaRPr lang="en-US" b="1" dirty="0">
              <a:solidFill>
                <a:schemeClr val="tx1"/>
              </a:solidFill>
            </a:endParaRPr>
          </a:p>
        </p:txBody>
      </p:sp>
      <p:sp>
        <p:nvSpPr>
          <p:cNvPr id="7" name="Rectangle 6"/>
          <p:cNvSpPr/>
          <p:nvPr/>
        </p:nvSpPr>
        <p:spPr>
          <a:xfrm>
            <a:off x="5333374" y="3915529"/>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trong</a:t>
            </a:r>
            <a:r>
              <a:rPr lang="en-US" b="1" dirty="0">
                <a:solidFill>
                  <a:schemeClr val="tx1"/>
                </a:solidFill>
              </a:rPr>
              <a:t> </a:t>
            </a:r>
            <a:r>
              <a:rPr lang="en-US" b="1" dirty="0" err="1">
                <a:solidFill>
                  <a:schemeClr val="tx1"/>
                </a:solidFill>
              </a:rPr>
              <a:t>lớp</a:t>
            </a:r>
            <a:endParaRPr lang="en-US" b="1" dirty="0">
              <a:solidFill>
                <a:schemeClr val="tx1"/>
              </a:solidFill>
            </a:endParaRPr>
          </a:p>
        </p:txBody>
      </p:sp>
    </p:spTree>
    <p:extLst>
      <p:ext uri="{BB962C8B-B14F-4D97-AF65-F5344CB8AC3E}">
        <p14:creationId xmlns:p14="http://schemas.microsoft.com/office/powerpoint/2010/main" val="3119047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TotalTime>
  <Words>770</Words>
  <Application>Microsoft Office PowerPoint</Application>
  <PresentationFormat>On-screen Show (4:3)</PresentationFormat>
  <Paragraphs>92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108</cp:revision>
  <dcterms:created xsi:type="dcterms:W3CDTF">2021-01-29T04:19:07Z</dcterms:created>
  <dcterms:modified xsi:type="dcterms:W3CDTF">2025-07-18T00:26:30Z</dcterms:modified>
</cp:coreProperties>
</file>