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7" r:id="rId3"/>
    <p:sldId id="413" r:id="rId4"/>
    <p:sldId id="425" r:id="rId5"/>
    <p:sldId id="422" r:id="rId6"/>
    <p:sldId id="426" r:id="rId7"/>
    <p:sldId id="427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0000FF"/>
    <a:srgbClr val="FF6600"/>
    <a:srgbClr val="FF7C8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2" d="100"/>
          <a:sy n="42" d="100"/>
        </p:scale>
        <p:origin x="672" y="3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8.wmf"/><Relationship Id="rId5" Type="http://schemas.openxmlformats.org/officeDocument/2006/relationships/image" Target="../media/image5.wm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HỌC&amp;THCS LÊ DUẨN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83750"/>
            <a:ext cx="1695525" cy="220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981223" y="4343401"/>
            <a:ext cx="13015095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TIẾNG VIỆT LỚP 1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CẢ NHÀ ĐI CHƠI NÚI (T3.4)</a:t>
            </a:r>
            <a:endParaRPr lang="en-US" sz="57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218673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1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5" y="596423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74761" y="369392"/>
            <a:ext cx="1812925" cy="232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412986" y="439008"/>
            <a:ext cx="1824462" cy="218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9493">
            <a:off x="12912363" y="1279824"/>
            <a:ext cx="1474263" cy="133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5829" y="6025794"/>
            <a:ext cx="1083039" cy="7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460848" y="1182690"/>
            <a:ext cx="69057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CHIẾC HỘP BÍ ẨN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493" y="2559910"/>
            <a:ext cx="2415367" cy="2374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719" y="2572321"/>
            <a:ext cx="2402742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" b="5124"/>
          <a:stretch/>
        </p:blipFill>
        <p:spPr>
          <a:xfrm>
            <a:off x="10576719" y="5821578"/>
            <a:ext cx="2325234" cy="2051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769" y="5821578"/>
            <a:ext cx="2086950" cy="205173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03980" y="130788"/>
            <a:ext cx="6686446" cy="1065107"/>
            <a:chOff x="5359851" y="327745"/>
            <a:chExt cx="6573627" cy="1065107"/>
          </a:xfrm>
        </p:grpSpPr>
        <p:grpSp>
          <p:nvGrpSpPr>
            <p:cNvPr id="10" name="Group 48"/>
            <p:cNvGrpSpPr>
              <a:grpSpLocks/>
            </p:cNvGrpSpPr>
            <p:nvPr/>
          </p:nvGrpSpPr>
          <p:grpSpPr bwMode="auto">
            <a:xfrm>
              <a:off x="7226283" y="850985"/>
              <a:ext cx="2299383" cy="541867"/>
              <a:chOff x="2636" y="324"/>
              <a:chExt cx="881" cy="256"/>
            </a:xfrm>
          </p:grpSpPr>
          <p:sp>
            <p:nvSpPr>
              <p:cNvPr id="12" name="Line 79"/>
              <p:cNvSpPr>
                <a:spLocks noChangeShapeType="1"/>
              </p:cNvSpPr>
              <p:nvPr/>
            </p:nvSpPr>
            <p:spPr bwMode="auto">
              <a:xfrm>
                <a:off x="2638" y="580"/>
                <a:ext cx="8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36" y="324"/>
                <a:ext cx="881" cy="22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6600" b="1" kern="10">
                    <a:solidFill>
                      <a:srgbClr val="FF0000"/>
                    </a:solidFill>
                    <a:latin typeface="VNI-Avo" pitchFamily="2" charset="0"/>
                    <a:cs typeface="Times New Roman"/>
                  </a:rPr>
                  <a:t>TIEÁNG VIEÄT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359851" y="327745"/>
              <a:ext cx="65736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2025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99319" y="3039330"/>
            <a:ext cx="339852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thöùc khuya</a:t>
            </a:r>
            <a:endParaRPr lang="en-US" sz="4000">
              <a:solidFill>
                <a:srgbClr val="0000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71319" y="3039330"/>
            <a:ext cx="317086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tuyùp thuoác</a:t>
            </a:r>
            <a:endParaRPr lang="en-US" sz="4000">
              <a:solidFill>
                <a:srgbClr val="0000C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4121" y="5894458"/>
            <a:ext cx="3457998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huyønh huîch</a:t>
            </a:r>
            <a:endParaRPr lang="en-US" sz="4000">
              <a:solidFill>
                <a:srgbClr val="0000CC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71318" y="5915528"/>
            <a:ext cx="349542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khuùc khuyûu</a:t>
            </a:r>
            <a:endParaRPr lang="en-US" sz="400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1" t="41034" r="30089" b="41317"/>
          <a:stretch/>
        </p:blipFill>
        <p:spPr bwMode="auto">
          <a:xfrm>
            <a:off x="1870583" y="5413147"/>
            <a:ext cx="12973336" cy="342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003980" y="215012"/>
            <a:ext cx="6686446" cy="1065107"/>
            <a:chOff x="5359851" y="327745"/>
            <a:chExt cx="6573626" cy="1065107"/>
          </a:xfrm>
        </p:grpSpPr>
        <p:grpSp>
          <p:nvGrpSpPr>
            <p:cNvPr id="3074" name="Group 48"/>
            <p:cNvGrpSpPr>
              <a:grpSpLocks/>
            </p:cNvGrpSpPr>
            <p:nvPr/>
          </p:nvGrpSpPr>
          <p:grpSpPr bwMode="auto">
            <a:xfrm>
              <a:off x="7226283" y="850985"/>
              <a:ext cx="2299383" cy="541867"/>
              <a:chOff x="2636" y="324"/>
              <a:chExt cx="881" cy="256"/>
            </a:xfrm>
          </p:grpSpPr>
          <p:sp>
            <p:nvSpPr>
              <p:cNvPr id="3100" name="Line 79"/>
              <p:cNvSpPr>
                <a:spLocks noChangeShapeType="1"/>
              </p:cNvSpPr>
              <p:nvPr/>
            </p:nvSpPr>
            <p:spPr bwMode="auto">
              <a:xfrm>
                <a:off x="2638" y="580"/>
                <a:ext cx="8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36" y="324"/>
                <a:ext cx="881" cy="22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6600" b="1" kern="10">
                    <a:solidFill>
                      <a:srgbClr val="FF0000"/>
                    </a:solidFill>
                    <a:latin typeface="VNI-Avo" pitchFamily="2" charset="0"/>
                    <a:cs typeface="Times New Roman"/>
                  </a:rPr>
                  <a:t>TIEÁNG VIEÄT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359851" y="327745"/>
              <a:ext cx="65736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2025 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472648" y="2209800"/>
            <a:ext cx="11471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1. Choïn töø ngöõ ñeå hoaøn thieän caâu vaø vieát caâu vaøo vôû: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32919" y="2961620"/>
            <a:ext cx="2164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thaáp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42719" y="2961620"/>
            <a:ext cx="2731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khuùc khuyûu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27664" y="3886200"/>
            <a:ext cx="9378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Ñöôøng leân nuùi quanh co, …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………….…</a:t>
            </a:r>
            <a:endParaRPr lang="en-US" sz="3200" b="1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03885" y="2961620"/>
            <a:ext cx="232523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haøo höùng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24684" y="1411070"/>
            <a:ext cx="685476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Baøi 3: CAÛ NHAØ ÑI CHÔI NUÙI (T3)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82103" y="4775775"/>
            <a:ext cx="4572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2. Vieát vaøo vôû caâu sau: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20623" y="7198349"/>
            <a:ext cx="10050773" cy="831290"/>
          </a:xfrm>
          <a:prstGeom prst="rect">
            <a:avLst/>
          </a:prstGeom>
          <a:noFill/>
        </p:spPr>
        <p:txBody>
          <a:bodyPr wrap="none" lIns="122210" tIns="61105" rIns="122210" bIns="61105" rtlCol="0">
            <a:spAutoFit/>
          </a:bodyPr>
          <a:lstStyle/>
          <a:p>
            <a:r>
              <a:rPr lang="en-US" sz="4600" b="1">
                <a:solidFill>
                  <a:srgbClr val="0000FF"/>
                </a:solidFill>
                <a:latin typeface="HP001 4 hàng" pitchFamily="34" charset="0"/>
              </a:rPr>
              <a:t>Đường lên núi quanh co, khúc khuỷu.</a:t>
            </a:r>
          </a:p>
        </p:txBody>
      </p:sp>
    </p:spTree>
    <p:extLst>
      <p:ext uri="{BB962C8B-B14F-4D97-AF65-F5344CB8AC3E}">
        <p14:creationId xmlns:p14="http://schemas.microsoft.com/office/powerpoint/2010/main" val="37077958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6365E-6 -0.00555 L 0.08931 0.096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5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3" grpId="0"/>
      <p:bldP spid="12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03980" y="215012"/>
            <a:ext cx="6688049" cy="1065107"/>
            <a:chOff x="5359851" y="327745"/>
            <a:chExt cx="6575202" cy="1065107"/>
          </a:xfrm>
        </p:grpSpPr>
        <p:grpSp>
          <p:nvGrpSpPr>
            <p:cNvPr id="3074" name="Group 48"/>
            <p:cNvGrpSpPr>
              <a:grpSpLocks/>
            </p:cNvGrpSpPr>
            <p:nvPr/>
          </p:nvGrpSpPr>
          <p:grpSpPr bwMode="auto">
            <a:xfrm>
              <a:off x="7226283" y="850985"/>
              <a:ext cx="2299383" cy="541867"/>
              <a:chOff x="2636" y="324"/>
              <a:chExt cx="881" cy="256"/>
            </a:xfrm>
          </p:grpSpPr>
          <p:sp>
            <p:nvSpPr>
              <p:cNvPr id="3100" name="Line 79"/>
              <p:cNvSpPr>
                <a:spLocks noChangeShapeType="1"/>
              </p:cNvSpPr>
              <p:nvPr/>
            </p:nvSpPr>
            <p:spPr bwMode="auto">
              <a:xfrm>
                <a:off x="2638" y="580"/>
                <a:ext cx="8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36" y="324"/>
                <a:ext cx="881" cy="22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6600" b="1" kern="10">
                    <a:solidFill>
                      <a:srgbClr val="FF0000"/>
                    </a:solidFill>
                    <a:latin typeface="VNI-Avo" pitchFamily="2" charset="0"/>
                    <a:cs typeface="Times New Roman"/>
                  </a:rPr>
                  <a:t>TIEÁNG VIEÄT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359851" y="327745"/>
              <a:ext cx="65752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2025 </a:t>
              </a:r>
              <a:r>
                <a:rPr lang="en-US" sz="2800" b="1" dirty="0">
                  <a:solidFill>
                    <a:srgbClr val="0000FF"/>
                  </a:solidFill>
                  <a:latin typeface="VNI-Avo" pitchFamily="2" charset="0"/>
                </a:rPr>
                <a:t> 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80319" y="2209800"/>
            <a:ext cx="140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2. Quan saùt tranh vaø duøng töø ngöõ trong khung ñeå noùi theo tranh.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47119" y="7824021"/>
            <a:ext cx="1226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Caû nhaø ñi chôi nuùi, caûnh vaät nôi ñaây raát thô moäng vaø thuù vò.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24083" r="62161" b="70370"/>
          <a:stretch/>
        </p:blipFill>
        <p:spPr bwMode="auto">
          <a:xfrm>
            <a:off x="3936999" y="2794575"/>
            <a:ext cx="7249320" cy="101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6" t="35555" r="55807" b="19259"/>
          <a:stretch/>
        </p:blipFill>
        <p:spPr bwMode="auto">
          <a:xfrm>
            <a:off x="4551556" y="3809303"/>
            <a:ext cx="5644163" cy="405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724684" y="1411070"/>
            <a:ext cx="685476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Baøi 3: CAÛ NHAØ ÑI CHÔI NUÙI (T3)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110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03980" y="215012"/>
            <a:ext cx="6583854" cy="1065107"/>
            <a:chOff x="5359851" y="327745"/>
            <a:chExt cx="6472766" cy="1065107"/>
          </a:xfrm>
        </p:grpSpPr>
        <p:grpSp>
          <p:nvGrpSpPr>
            <p:cNvPr id="3074" name="Group 48"/>
            <p:cNvGrpSpPr>
              <a:grpSpLocks/>
            </p:cNvGrpSpPr>
            <p:nvPr/>
          </p:nvGrpSpPr>
          <p:grpSpPr bwMode="auto">
            <a:xfrm>
              <a:off x="7226283" y="850985"/>
              <a:ext cx="2299383" cy="541867"/>
              <a:chOff x="2636" y="324"/>
              <a:chExt cx="881" cy="256"/>
            </a:xfrm>
          </p:grpSpPr>
          <p:sp>
            <p:nvSpPr>
              <p:cNvPr id="3100" name="Line 79"/>
              <p:cNvSpPr>
                <a:spLocks noChangeShapeType="1"/>
              </p:cNvSpPr>
              <p:nvPr/>
            </p:nvSpPr>
            <p:spPr bwMode="auto">
              <a:xfrm>
                <a:off x="2638" y="580"/>
                <a:ext cx="8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36" y="324"/>
                <a:ext cx="881" cy="22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6600" b="1" kern="10">
                    <a:solidFill>
                      <a:srgbClr val="FF0000"/>
                    </a:solidFill>
                    <a:latin typeface="VNI-Avo" pitchFamily="2" charset="0"/>
                    <a:cs typeface="Times New Roman"/>
                  </a:rPr>
                  <a:t>TIEÁNG VIEÄT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359851" y="327745"/>
              <a:ext cx="64727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2025 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724684" y="1411070"/>
            <a:ext cx="685476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Baøi 3: CAÛ NHAØ ÑI CHÔI NUÙI (T4)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2" t="26296" r="8932" b="39074"/>
          <a:stretch/>
        </p:blipFill>
        <p:spPr bwMode="auto">
          <a:xfrm>
            <a:off x="1585119" y="2133600"/>
            <a:ext cx="12496800" cy="62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943387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03980" y="215012"/>
            <a:ext cx="6583854" cy="1065107"/>
            <a:chOff x="5359851" y="327745"/>
            <a:chExt cx="6472766" cy="1065107"/>
          </a:xfrm>
        </p:grpSpPr>
        <p:grpSp>
          <p:nvGrpSpPr>
            <p:cNvPr id="3074" name="Group 48"/>
            <p:cNvGrpSpPr>
              <a:grpSpLocks/>
            </p:cNvGrpSpPr>
            <p:nvPr/>
          </p:nvGrpSpPr>
          <p:grpSpPr bwMode="auto">
            <a:xfrm>
              <a:off x="7226283" y="850985"/>
              <a:ext cx="2299383" cy="541867"/>
              <a:chOff x="2636" y="324"/>
              <a:chExt cx="881" cy="256"/>
            </a:xfrm>
          </p:grpSpPr>
          <p:sp>
            <p:nvSpPr>
              <p:cNvPr id="3100" name="Line 79"/>
              <p:cNvSpPr>
                <a:spLocks noChangeShapeType="1"/>
              </p:cNvSpPr>
              <p:nvPr/>
            </p:nvSpPr>
            <p:spPr bwMode="auto">
              <a:xfrm>
                <a:off x="2638" y="580"/>
                <a:ext cx="8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36" y="324"/>
                <a:ext cx="881" cy="22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6600" b="1" kern="10">
                    <a:solidFill>
                      <a:srgbClr val="FF0000"/>
                    </a:solidFill>
                    <a:latin typeface="VNI-Avo" pitchFamily="2" charset="0"/>
                    <a:cs typeface="Times New Roman"/>
                  </a:rPr>
                  <a:t>TIEÁNG VIEÄT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359851" y="327745"/>
              <a:ext cx="64727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2025 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08919" y="2532014"/>
            <a:ext cx="13563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latin typeface="VNI-Avo" pitchFamily="2" charset="0"/>
              </a:rPr>
              <a:t>8. Choïn vaàn phuø hôïp thay cho boâng hoa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8919" y="3598814"/>
            <a:ext cx="14020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>
                <a:solidFill>
                  <a:srgbClr val="0000CC"/>
                </a:solidFill>
                <a:latin typeface="VNI-Avo" pitchFamily="2" charset="0"/>
              </a:rPr>
              <a:t>a. </a:t>
            </a:r>
            <a:r>
              <a:rPr lang="en-US" sz="3400" b="1" i="1">
                <a:solidFill>
                  <a:srgbClr val="0000CC"/>
                </a:solidFill>
                <a:latin typeface="VNI-Avo" pitchFamily="2" charset="0"/>
              </a:rPr>
              <a:t>uyp</a:t>
            </a:r>
            <a:r>
              <a:rPr lang="en-US" sz="3400" b="1">
                <a:solidFill>
                  <a:srgbClr val="0000CC"/>
                </a:solidFill>
                <a:latin typeface="VNI-Avo" pitchFamily="2" charset="0"/>
              </a:rPr>
              <a:t> hay </a:t>
            </a:r>
            <a:r>
              <a:rPr lang="en-US" sz="3400" b="1" i="1">
                <a:solidFill>
                  <a:srgbClr val="0000CC"/>
                </a:solidFill>
                <a:latin typeface="VNI-Avo" pitchFamily="2" charset="0"/>
              </a:rPr>
              <a:t>uyu</a:t>
            </a:r>
            <a:r>
              <a:rPr lang="en-US" sz="3400" b="1">
                <a:solidFill>
                  <a:srgbClr val="0000CC"/>
                </a:solidFill>
                <a:latin typeface="VNI-Avo" pitchFamily="2" charset="0"/>
              </a:rPr>
              <a:t>?		Ñeøn tuyùp	  khuyûu tay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9605" y="4818014"/>
            <a:ext cx="14859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>
                <a:solidFill>
                  <a:srgbClr val="0000CC"/>
                </a:solidFill>
                <a:latin typeface="VNI-Avo" pitchFamily="2" charset="0"/>
              </a:rPr>
              <a:t>b. </a:t>
            </a:r>
            <a:r>
              <a:rPr lang="en-US" sz="3400" b="1" i="1">
                <a:solidFill>
                  <a:srgbClr val="0000CC"/>
                </a:solidFill>
                <a:latin typeface="VNI-Avo" pitchFamily="2" charset="0"/>
              </a:rPr>
              <a:t>uynh</a:t>
            </a:r>
            <a:r>
              <a:rPr lang="en-US" sz="3400" b="1">
                <a:solidFill>
                  <a:srgbClr val="0000CC"/>
                </a:solidFill>
                <a:latin typeface="VNI-Avo" pitchFamily="2" charset="0"/>
              </a:rPr>
              <a:t> hay </a:t>
            </a:r>
            <a:r>
              <a:rPr lang="en-US" sz="3400" b="1" i="1">
                <a:solidFill>
                  <a:srgbClr val="0000CC"/>
                </a:solidFill>
                <a:latin typeface="VNI-Avo" pitchFamily="2" charset="0"/>
              </a:rPr>
              <a:t>uych</a:t>
            </a:r>
            <a:r>
              <a:rPr lang="en-US" sz="3400" b="1">
                <a:solidFill>
                  <a:srgbClr val="0000CC"/>
                </a:solidFill>
                <a:latin typeface="VNI-Avo" pitchFamily="2" charset="0"/>
              </a:rPr>
              <a:t>?		huyùch tay	phuï huynh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5" t="40011" r="34144" b="55460"/>
          <a:stretch/>
        </p:blipFill>
        <p:spPr bwMode="auto">
          <a:xfrm>
            <a:off x="7307485" y="3551072"/>
            <a:ext cx="891902" cy="77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5" t="40011" r="34144" b="55460"/>
          <a:stretch/>
        </p:blipFill>
        <p:spPr bwMode="auto">
          <a:xfrm>
            <a:off x="9662319" y="3535314"/>
            <a:ext cx="838200" cy="84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5" t="40011" r="34144" b="55460"/>
          <a:stretch/>
        </p:blipFill>
        <p:spPr bwMode="auto">
          <a:xfrm>
            <a:off x="7352383" y="4725056"/>
            <a:ext cx="1090735" cy="83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5" t="40011" r="34144" b="55460"/>
          <a:stretch/>
        </p:blipFill>
        <p:spPr bwMode="auto">
          <a:xfrm>
            <a:off x="11044249" y="4741813"/>
            <a:ext cx="1208870" cy="88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724684" y="1411070"/>
            <a:ext cx="685476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Baøi 3: CAÛ NHAØ ÑI CHÔI NUÙI (T4)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834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03980" y="215012"/>
            <a:ext cx="6686446" cy="1065107"/>
            <a:chOff x="5359851" y="327745"/>
            <a:chExt cx="6573626" cy="1065107"/>
          </a:xfrm>
        </p:grpSpPr>
        <p:grpSp>
          <p:nvGrpSpPr>
            <p:cNvPr id="3074" name="Group 48"/>
            <p:cNvGrpSpPr>
              <a:grpSpLocks/>
            </p:cNvGrpSpPr>
            <p:nvPr/>
          </p:nvGrpSpPr>
          <p:grpSpPr bwMode="auto">
            <a:xfrm>
              <a:off x="7226283" y="850985"/>
              <a:ext cx="2299383" cy="541867"/>
              <a:chOff x="2636" y="324"/>
              <a:chExt cx="881" cy="256"/>
            </a:xfrm>
          </p:grpSpPr>
          <p:sp>
            <p:nvSpPr>
              <p:cNvPr id="3100" name="Line 79"/>
              <p:cNvSpPr>
                <a:spLocks noChangeShapeType="1"/>
              </p:cNvSpPr>
              <p:nvPr/>
            </p:nvSpPr>
            <p:spPr bwMode="auto">
              <a:xfrm>
                <a:off x="2638" y="580"/>
                <a:ext cx="8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36" y="324"/>
                <a:ext cx="881" cy="22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6600" b="1" kern="10">
                    <a:solidFill>
                      <a:srgbClr val="FF0000"/>
                    </a:solidFill>
                    <a:latin typeface="VNI-Avo" pitchFamily="2" charset="0"/>
                    <a:cs typeface="Times New Roman"/>
                  </a:rPr>
                  <a:t>TIEÁNG VIEÄT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359851" y="327745"/>
              <a:ext cx="65736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2025  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724684" y="1411070"/>
            <a:ext cx="685476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Baøi 3: CAÛ NHAØ ÑI CHÔI NUÙI (T4)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4" t="30741" r="11328" b="25741"/>
          <a:stretch/>
        </p:blipFill>
        <p:spPr bwMode="auto">
          <a:xfrm>
            <a:off x="2651919" y="2209799"/>
            <a:ext cx="9677400" cy="659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416789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220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5177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124" y="6604000"/>
            <a:ext cx="3560514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10687</TotalTime>
  <Words>297</Words>
  <Application>Microsoft Office PowerPoint</Application>
  <PresentationFormat>Custom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HP001 4 hàng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Nhật Hạ Trần</cp:lastModifiedBy>
  <cp:revision>859</cp:revision>
  <dcterms:created xsi:type="dcterms:W3CDTF">2008-09-09T22:52:10Z</dcterms:created>
  <dcterms:modified xsi:type="dcterms:W3CDTF">2026-02-26T08:03:24Z</dcterms:modified>
</cp:coreProperties>
</file>