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6" r:id="rId2"/>
    <p:sldId id="29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8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2D554A-7217-4EBC-85A2-1A188556108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5CFA7-A672-41C9-A75B-47FDE0DF3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53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2400" y="17060"/>
            <a:ext cx="8991600" cy="181588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26 VBT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2 )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pic>
        <p:nvPicPr>
          <p:cNvPr id="1026" name="Picture 2" descr="Vở bài tập Tiếng Việt lớp 1 trang 26, 27 Bác trống trường | Kết nối tri thứ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7800"/>
            <a:ext cx="9067800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2590800" y="3352800"/>
            <a:ext cx="762000" cy="1143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590800" y="4872658"/>
            <a:ext cx="762000" cy="1143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590800" y="3429000"/>
            <a:ext cx="762000" cy="296351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21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296" y="45720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b="1" dirty="0">
                <a:solidFill>
                  <a:srgbClr val="000000"/>
                </a:solidFill>
                <a:latin typeface="+mj-lt"/>
              </a:rPr>
              <a:t>Câu 2</a:t>
            </a:r>
            <a:r>
              <a:rPr lang="vi-VN" sz="2800" dirty="0">
                <a:solidFill>
                  <a:srgbClr val="000000"/>
                </a:solidFill>
                <a:latin typeface="+mj-lt"/>
              </a:rPr>
              <a:t> </a:t>
            </a:r>
            <a:r>
              <a:rPr lang="vi-VN" sz="2800" b="1" dirty="0">
                <a:solidFill>
                  <a:srgbClr val="000000"/>
                </a:solidFill>
                <a:latin typeface="+mj-lt"/>
              </a:rPr>
              <a:t>(Trang 26 VBT Tiếng Việt lớp 1 Tập 2 )</a:t>
            </a:r>
            <a:endParaRPr lang="vi-VN" sz="2800" dirty="0">
              <a:solidFill>
                <a:srgbClr val="000000"/>
              </a:solidFill>
              <a:latin typeface="+mj-lt"/>
            </a:endParaRPr>
          </a:p>
          <a:p>
            <a:pPr algn="just"/>
            <a:r>
              <a:rPr lang="vi-VN" sz="2800" dirty="0">
                <a:solidFill>
                  <a:srgbClr val="000000"/>
                </a:solidFill>
                <a:latin typeface="+mj-lt"/>
              </a:rPr>
              <a:t>Sắp xếp các từ ngữ thành câu và viết lại câu </a:t>
            </a:r>
          </a:p>
          <a:p>
            <a:pPr marL="514350" indent="-514350" algn="just">
              <a:buAutoNum type="alphaLcPeriod"/>
            </a:pPr>
            <a:r>
              <a:rPr lang="vi-VN" sz="2800" dirty="0">
                <a:solidFill>
                  <a:srgbClr val="000000"/>
                </a:solidFill>
                <a:latin typeface="+mj-lt"/>
              </a:rPr>
              <a:t>bàn ghế, mùi, còn, gỗ, thơm </a:t>
            </a:r>
            <a:endParaRPr lang="en-US" sz="2800" dirty="0">
              <a:solidFill>
                <a:srgbClr val="000000"/>
              </a:solidFill>
              <a:latin typeface="+mj-lt"/>
            </a:endParaRPr>
          </a:p>
          <a:p>
            <a:pPr marL="514350" indent="-514350" algn="just">
              <a:buAutoNum type="alphaLcPeriod"/>
            </a:pPr>
            <a:endParaRPr lang="en-US" sz="2800" dirty="0">
              <a:solidFill>
                <a:srgbClr val="000000"/>
              </a:solidFill>
              <a:latin typeface="+mj-lt"/>
            </a:endParaRPr>
          </a:p>
          <a:p>
            <a:pPr marL="514350" indent="-514350" algn="just">
              <a:buAutoNum type="alphaLcPeriod"/>
            </a:pPr>
            <a:endParaRPr lang="vi-VN" sz="2800" dirty="0">
              <a:solidFill>
                <a:srgbClr val="000000"/>
              </a:solidFill>
              <a:latin typeface="+mj-lt"/>
            </a:endParaRPr>
          </a:p>
          <a:p>
            <a:pPr algn="just"/>
            <a:r>
              <a:rPr lang="vi-VN" sz="2800" dirty="0">
                <a:solidFill>
                  <a:srgbClr val="000000"/>
                </a:solidFill>
                <a:latin typeface="+mj-lt"/>
              </a:rPr>
              <a:t>b. người bạn, là, trống trường, của chúng tôi, thân thiết</a:t>
            </a:r>
            <a:endParaRPr lang="en-US" sz="2800" dirty="0">
              <a:solidFill>
                <a:srgbClr val="000000"/>
              </a:solidFill>
              <a:latin typeface="+mj-lt"/>
            </a:endParaRPr>
          </a:p>
          <a:p>
            <a:pPr algn="just"/>
            <a:endParaRPr lang="en-US" sz="2800" dirty="0">
              <a:solidFill>
                <a:srgbClr val="000000"/>
              </a:solidFill>
              <a:latin typeface="+mj-lt"/>
            </a:endParaRPr>
          </a:p>
          <a:p>
            <a:pPr algn="just"/>
            <a:r>
              <a:rPr lang="vi-VN" sz="2800" dirty="0">
                <a:solidFill>
                  <a:srgbClr val="000000"/>
                </a:solidFill>
                <a:latin typeface="+mj-lt"/>
              </a:rPr>
              <a:t> </a:t>
            </a:r>
            <a:endParaRPr lang="vi-VN" sz="2800" b="0" i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981200"/>
            <a:ext cx="792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HP001 4 hang 1 ô ly" panose="020B0603050302020204" pitchFamily="34" charset="0"/>
              </a:rPr>
              <a:t>Bàn</a:t>
            </a:r>
            <a:r>
              <a:rPr lang="en-US" sz="3200" dirty="0">
                <a:latin typeface="HP001 4 hang 1 ô ly" panose="020B0603050302020204" pitchFamily="34" charset="0"/>
              </a:rPr>
              <a:t> </a:t>
            </a:r>
            <a:r>
              <a:rPr lang="en-US" sz="3200" dirty="0" err="1">
                <a:latin typeface="HP001 4 hang 1 ô ly" panose="020B0603050302020204" pitchFamily="34" charset="0"/>
              </a:rPr>
              <a:t>ghế</a:t>
            </a:r>
            <a:r>
              <a:rPr lang="en-US" sz="3200" dirty="0">
                <a:latin typeface="HP001 4 hang 1 ô ly" panose="020B0603050302020204" pitchFamily="34" charset="0"/>
              </a:rPr>
              <a:t> </a:t>
            </a:r>
            <a:r>
              <a:rPr lang="en-US" sz="3200" dirty="0" err="1">
                <a:latin typeface="HP001 4 hang 1 ô ly" panose="020B0603050302020204" pitchFamily="34" charset="0"/>
              </a:rPr>
              <a:t>còn</a:t>
            </a:r>
            <a:r>
              <a:rPr lang="en-US" sz="3200" dirty="0">
                <a:latin typeface="HP001 4 hang 1 ô ly" panose="020B0603050302020204" pitchFamily="34" charset="0"/>
              </a:rPr>
              <a:t> </a:t>
            </a:r>
            <a:r>
              <a:rPr lang="en-US" sz="3200" dirty="0" err="1">
                <a:latin typeface="HP001 4 hang 1 ô ly" panose="020B0603050302020204" pitchFamily="34" charset="0"/>
              </a:rPr>
              <a:t>thơm</a:t>
            </a:r>
            <a:r>
              <a:rPr lang="en-US" sz="3200" dirty="0">
                <a:latin typeface="HP001 4 hang 1 ô ly" panose="020B0603050302020204" pitchFamily="34" charset="0"/>
              </a:rPr>
              <a:t> </a:t>
            </a:r>
            <a:r>
              <a:rPr lang="en-US" sz="3200" dirty="0" err="1">
                <a:latin typeface="HP001 4 hang 1 ô ly" panose="020B0603050302020204" pitchFamily="34" charset="0"/>
              </a:rPr>
              <a:t>mùi</a:t>
            </a:r>
            <a:r>
              <a:rPr lang="en-US" sz="3200" dirty="0">
                <a:latin typeface="HP001 4 hang 1 ô ly" panose="020B0603050302020204" pitchFamily="34" charset="0"/>
              </a:rPr>
              <a:t> </a:t>
            </a:r>
            <a:r>
              <a:rPr lang="en-US" sz="3200" dirty="0" err="1">
                <a:latin typeface="HP001 4 hang 1 ô ly" panose="020B0603050302020204" pitchFamily="34" charset="0"/>
              </a:rPr>
              <a:t>gỗ</a:t>
            </a:r>
            <a:r>
              <a:rPr lang="en-US" sz="3200" dirty="0">
                <a:latin typeface="HP001 4 hang 1 ô ly" panose="020B0603050302020204" pitchFamily="34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7033" y="3352800"/>
            <a:ext cx="792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HP001 4 hang 1 ô ly" panose="020B0603050302020204" pitchFamily="34" charset="0"/>
              </a:rPr>
              <a:t>   </a:t>
            </a:r>
            <a:r>
              <a:rPr lang="en-US" sz="3200" dirty="0" err="1">
                <a:latin typeface="HP001 4 hang 1 ô ly" panose="020B0603050302020204" pitchFamily="34" charset="0"/>
              </a:rPr>
              <a:t>Trống</a:t>
            </a:r>
            <a:r>
              <a:rPr lang="en-US" sz="3200" dirty="0">
                <a:latin typeface="HP001 4 hang 1 ô ly" panose="020B0603050302020204" pitchFamily="34" charset="0"/>
              </a:rPr>
              <a:t> </a:t>
            </a:r>
            <a:r>
              <a:rPr lang="en-US" sz="3200" dirty="0" err="1">
                <a:latin typeface="HP001 4 hang 1 ô ly" panose="020B0603050302020204" pitchFamily="34" charset="0"/>
              </a:rPr>
              <a:t>trường</a:t>
            </a:r>
            <a:r>
              <a:rPr lang="en-US" sz="3200" dirty="0">
                <a:latin typeface="HP001 4 hang 1 ô ly" panose="020B0603050302020204" pitchFamily="34" charset="0"/>
              </a:rPr>
              <a:t> </a:t>
            </a:r>
            <a:r>
              <a:rPr lang="en-US" sz="3200" dirty="0" err="1">
                <a:latin typeface="HP001 4 hang 1 ô ly" panose="020B0603050302020204" pitchFamily="34" charset="0"/>
              </a:rPr>
              <a:t>là</a:t>
            </a:r>
            <a:r>
              <a:rPr lang="en-US" sz="3200" dirty="0">
                <a:latin typeface="HP001 4 hang 1 ô ly" panose="020B0603050302020204" pitchFamily="34" charset="0"/>
              </a:rPr>
              <a:t> </a:t>
            </a:r>
            <a:r>
              <a:rPr lang="en-US" sz="3200" dirty="0" err="1">
                <a:latin typeface="HP001 4 hang 1 ô ly" panose="020B0603050302020204" pitchFamily="34" charset="0"/>
              </a:rPr>
              <a:t>người</a:t>
            </a:r>
            <a:r>
              <a:rPr lang="en-US" sz="3200" dirty="0">
                <a:latin typeface="HP001 4 hang 1 ô ly" panose="020B0603050302020204" pitchFamily="34" charset="0"/>
              </a:rPr>
              <a:t> </a:t>
            </a:r>
            <a:r>
              <a:rPr lang="en-US" sz="3200" dirty="0" err="1">
                <a:latin typeface="HP001 4 hang 1 ô ly" panose="020B0603050302020204" pitchFamily="34" charset="0"/>
              </a:rPr>
              <a:t>bạn</a:t>
            </a:r>
            <a:r>
              <a:rPr lang="en-US" sz="3200" dirty="0">
                <a:latin typeface="HP001 4 hang 1 ô ly" panose="020B0603050302020204" pitchFamily="34" charset="0"/>
              </a:rPr>
              <a:t> </a:t>
            </a:r>
            <a:r>
              <a:rPr lang="en-US" sz="3200" dirty="0" err="1">
                <a:latin typeface="HP001 4 hang 1 ô ly" panose="020B0603050302020204" pitchFamily="34" charset="0"/>
              </a:rPr>
              <a:t>thân</a:t>
            </a:r>
            <a:r>
              <a:rPr lang="en-US" sz="3200" dirty="0">
                <a:latin typeface="HP001 4 hang 1 ô ly" panose="020B0603050302020204" pitchFamily="34" charset="0"/>
              </a:rPr>
              <a:t> </a:t>
            </a:r>
            <a:r>
              <a:rPr lang="en-US" sz="3200" dirty="0" err="1">
                <a:latin typeface="HP001 4 hang 1 ô ly" panose="020B0603050302020204" pitchFamily="34" charset="0"/>
              </a:rPr>
              <a:t>thiết</a:t>
            </a:r>
            <a:r>
              <a:rPr lang="en-US" sz="3200" dirty="0">
                <a:latin typeface="HP001 4 hang 1 ô ly" panose="020B0603050302020204" pitchFamily="34" charset="0"/>
              </a:rPr>
              <a:t> </a:t>
            </a:r>
            <a:r>
              <a:rPr lang="en-US" sz="3200" dirty="0" err="1">
                <a:latin typeface="HP001 4 hang 1 ô ly" panose="020B0603050302020204" pitchFamily="34" charset="0"/>
              </a:rPr>
              <a:t>của</a:t>
            </a:r>
            <a:r>
              <a:rPr lang="en-US" sz="3200" dirty="0">
                <a:latin typeface="HP001 4 hang 1 ô ly" panose="020B0603050302020204" pitchFamily="34" charset="0"/>
              </a:rPr>
              <a:t> </a:t>
            </a:r>
            <a:r>
              <a:rPr lang="en-US" sz="3200" dirty="0" err="1">
                <a:latin typeface="HP001 4 hang 1 ô ly" panose="020B0603050302020204" pitchFamily="34" charset="0"/>
              </a:rPr>
              <a:t>chúng</a:t>
            </a:r>
            <a:r>
              <a:rPr lang="en-US" sz="3200" dirty="0">
                <a:latin typeface="HP001 4 hang 1 ô ly" panose="020B0603050302020204" pitchFamily="34" charset="0"/>
              </a:rPr>
              <a:t> </a:t>
            </a:r>
            <a:r>
              <a:rPr lang="en-US" sz="3200" dirty="0" err="1">
                <a:latin typeface="HP001 4 hang 1 ô ly" panose="020B0603050302020204" pitchFamily="34" charset="0"/>
              </a:rPr>
              <a:t>tôi</a:t>
            </a:r>
            <a:r>
              <a:rPr lang="en-US" sz="3200" dirty="0">
                <a:latin typeface="HP001 4 hang 1 ô ly" panose="020B06030503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35833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92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HP001 4 hang 1 ô ly</vt:lpstr>
      <vt:lpstr>Times New Roman</vt:lpstr>
      <vt:lpstr>Office Theme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Nhật Hạ Trần</cp:lastModifiedBy>
  <cp:revision>36</cp:revision>
  <dcterms:created xsi:type="dcterms:W3CDTF">2020-08-24T01:08:53Z</dcterms:created>
  <dcterms:modified xsi:type="dcterms:W3CDTF">2026-02-27T09:21:13Z</dcterms:modified>
</cp:coreProperties>
</file>