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8" r:id="rId2"/>
    <p:sldId id="307" r:id="rId3"/>
  </p:sldIdLst>
  <p:sldSz cx="9144000" cy="5143500" type="screen16x9"/>
  <p:notesSz cx="6858000" cy="9144000"/>
  <p:defaultTextStyle>
    <a:defPPr>
      <a:defRPr lang="en-US"/>
    </a:defPPr>
    <a:lvl1pPr marL="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5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1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86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82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77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73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68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64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3D"/>
    <a:srgbClr val="F68426"/>
    <a:srgbClr val="FFC611"/>
    <a:srgbClr val="FFD347"/>
    <a:srgbClr val="FFD243"/>
    <a:srgbClr val="EBF6F9"/>
    <a:srgbClr val="BEE395"/>
    <a:srgbClr val="A9DA74"/>
    <a:srgbClr val="009E47"/>
    <a:srgbClr val="9CD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907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4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51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68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86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03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2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3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8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7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6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955" indent="0">
              <a:buNone/>
              <a:defRPr sz="2800"/>
            </a:lvl2pPr>
            <a:lvl3pPr marL="913910" indent="0">
              <a:buNone/>
              <a:defRPr sz="2400"/>
            </a:lvl3pPr>
            <a:lvl4pPr marL="1370865" indent="0">
              <a:buNone/>
              <a:defRPr sz="2000"/>
            </a:lvl4pPr>
            <a:lvl5pPr marL="1827821" indent="0">
              <a:buNone/>
              <a:defRPr sz="2000"/>
            </a:lvl5pPr>
            <a:lvl6pPr marL="2284776" indent="0">
              <a:buNone/>
              <a:defRPr sz="2000"/>
            </a:lvl6pPr>
            <a:lvl7pPr marL="2741731" indent="0">
              <a:buNone/>
              <a:defRPr sz="2000"/>
            </a:lvl7pPr>
            <a:lvl8pPr marL="3198686" indent="0">
              <a:buNone/>
              <a:defRPr sz="2000"/>
            </a:lvl8pPr>
            <a:lvl9pPr marL="3655641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91" tIns="45696" rIns="91391" bIns="4569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391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16" indent="-342716" algn="l" defTabSz="9139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52" indent="-285597" algn="l" defTabSz="91391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8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343" indent="-228478" algn="l" defTabSz="91391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98" indent="-228478" algn="l" defTabSz="91391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253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20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164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119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5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1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6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2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7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3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68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64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85750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b="1" dirty="0">
                <a:solidFill>
                  <a:srgbClr val="000000"/>
                </a:solidFill>
                <a:latin typeface="+mj-lt"/>
              </a:rPr>
              <a:t>Bài tập tự chọn</a:t>
            </a:r>
            <a:endParaRPr lang="vi-VN" sz="320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vi-VN" sz="3200" b="1" dirty="0">
                <a:solidFill>
                  <a:srgbClr val="000000"/>
                </a:solidFill>
                <a:latin typeface="+mj-lt"/>
              </a:rPr>
              <a:t>Câu 1 ( Trang 17 VBT Tiếng Việt lớp 1 Tập 2 )</a:t>
            </a:r>
            <a:endParaRPr lang="vi-VN" sz="320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vi-VN" sz="3200" dirty="0">
                <a:solidFill>
                  <a:srgbClr val="000000"/>
                </a:solidFill>
                <a:latin typeface="+mj-lt"/>
              </a:rPr>
              <a:t>Chọn từ ngữ đúng điền vào chỗ trống </a:t>
            </a:r>
          </a:p>
          <a:p>
            <a:pPr algn="just"/>
            <a:r>
              <a:rPr lang="vi-VN" sz="3200" dirty="0">
                <a:solidFill>
                  <a:srgbClr val="000000"/>
                </a:solidFill>
                <a:latin typeface="+mj-lt"/>
              </a:rPr>
              <a:t>Hai bố con An tự tay làm bữa tối </a:t>
            </a:r>
            <a:r>
              <a:rPr lang="vi-VN" sz="3200" i="1" dirty="0">
                <a:solidFill>
                  <a:srgbClr val="000000"/>
                </a:solidFill>
                <a:latin typeface="+mj-lt"/>
              </a:rPr>
              <a:t>(chúc/ trúc). </a:t>
            </a:r>
            <a:r>
              <a:rPr lang="vi-VN" sz="3200" dirty="0">
                <a:solidFill>
                  <a:srgbClr val="000000"/>
                </a:solidFill>
                <a:latin typeface="+mj-lt"/>
              </a:rPr>
              <a:t>.......... mừng sinh nhật mẹ. Bữa cơm có tôm hấp, nem </a:t>
            </a:r>
            <a:r>
              <a:rPr lang="vi-VN" sz="3200" i="1" dirty="0">
                <a:solidFill>
                  <a:srgbClr val="000000"/>
                </a:solidFill>
                <a:latin typeface="+mj-lt"/>
              </a:rPr>
              <a:t>(rán/ ráng</a:t>
            </a:r>
            <a:r>
              <a:rPr lang="vi-VN" sz="3200" dirty="0">
                <a:solidFill>
                  <a:srgbClr val="000000"/>
                </a:solidFill>
                <a:latin typeface="+mj-lt"/>
              </a:rPr>
              <a:t>) .............. </a:t>
            </a:r>
            <a:r>
              <a:rPr lang="vi-VN" sz="3200" i="1" dirty="0">
                <a:solidFill>
                  <a:srgbClr val="000000"/>
                </a:solidFill>
                <a:latin typeface="+mj-lt"/>
              </a:rPr>
              <a:t>v</a:t>
            </a:r>
            <a:r>
              <a:rPr lang="vi-VN" sz="3200" dirty="0">
                <a:solidFill>
                  <a:srgbClr val="000000"/>
                </a:solidFill>
                <a:latin typeface="+mj-lt"/>
              </a:rPr>
              <a:t>à cả thịt gà. Mẹ vui lắm. Mẹ bảo mẹ là người phụ nữ hạnh (</a:t>
            </a:r>
            <a:r>
              <a:rPr lang="vi-VN" sz="3200" i="1" dirty="0">
                <a:solidFill>
                  <a:srgbClr val="000000"/>
                </a:solidFill>
                <a:latin typeface="+mj-lt"/>
              </a:rPr>
              <a:t>phúc/ phức) ............</a:t>
            </a:r>
            <a:r>
              <a:rPr lang="vi-VN" sz="3200" dirty="0">
                <a:solidFill>
                  <a:srgbClr val="000000"/>
                </a:solidFill>
                <a:latin typeface="+mj-lt"/>
              </a:rPr>
              <a:t>nhất trần gian.</a:t>
            </a:r>
            <a:endParaRPr lang="vi-VN" sz="3200" b="0" i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72400" y="180975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HP001 4 hang 1 ô ly" panose="020B0603050302020204" pitchFamily="34" charset="0"/>
              </a:rPr>
              <a:t>chúc</a:t>
            </a:r>
            <a:endParaRPr lang="en-US" sz="3200" b="1" dirty="0">
              <a:solidFill>
                <a:srgbClr val="FF0000"/>
              </a:solidFill>
              <a:latin typeface="HP001 4 hang 1 ô ly" panose="020B06030503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280035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HP001 4 hang 1 ô ly" panose="020B0603050302020204" pitchFamily="34" charset="0"/>
              </a:rPr>
              <a:t>rán</a:t>
            </a:r>
            <a:endParaRPr lang="en-US" sz="3200" b="1" dirty="0">
              <a:solidFill>
                <a:srgbClr val="FF0000"/>
              </a:solidFill>
              <a:latin typeface="HP001 4 hang 1 ô ly" panose="020B06030503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4600" y="32575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HP001 4 hang 1 ô ly" panose="020B0603050302020204" pitchFamily="34" charset="0"/>
              </a:rPr>
              <a:t>phúc</a:t>
            </a:r>
            <a:endParaRPr lang="en-US" sz="3200" b="1" dirty="0">
              <a:solidFill>
                <a:srgbClr val="FF0000"/>
              </a:solidFill>
              <a:latin typeface="HP001 4 hang 1 ô ly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232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915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solidFill>
                  <a:srgbClr val="000000"/>
                </a:solidFill>
                <a:latin typeface="+mj-lt"/>
              </a:rPr>
              <a:t>Câu 2 ( Trang 18 VBT Tiếng Việt lớp 1 Tập 2 )</a:t>
            </a:r>
            <a:endParaRPr lang="vi-VN" sz="240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+mj-lt"/>
              </a:rPr>
              <a:t>Những từ in đậm dưới đây bị viết sai chính tả, em hãy viết lại cho đúng </a:t>
            </a:r>
          </a:p>
          <a:p>
            <a:pPr algn="just">
              <a:lnSpc>
                <a:spcPct val="150000"/>
              </a:lnSpc>
            </a:pPr>
            <a:r>
              <a:rPr lang="vi-VN" sz="2400" b="1" i="1" dirty="0">
                <a:solidFill>
                  <a:srgbClr val="000000"/>
                </a:solidFill>
                <a:latin typeface="+mj-lt"/>
              </a:rPr>
              <a:t>Da</a:t>
            </a:r>
            <a:r>
              <a:rPr lang="vi-VN" sz="2400" b="1" dirty="0">
                <a:solidFill>
                  <a:srgbClr val="000000"/>
                </a:solidFill>
                <a:latin typeface="+mj-lt"/>
              </a:rPr>
              <a:t> </a:t>
            </a:r>
            <a:r>
              <a:rPr lang="vi-VN" sz="2400" dirty="0">
                <a:solidFill>
                  <a:srgbClr val="000000"/>
                </a:solidFill>
                <a:latin typeface="+mj-lt"/>
              </a:rPr>
              <a:t>.......... đình Hoa liên hoan chúc mừng ông bà. Mọi người quây quần bên mâm cơm. Cu Bin </a:t>
            </a:r>
            <a:r>
              <a:rPr lang="vi-VN" sz="2400" b="1" i="1" dirty="0">
                <a:solidFill>
                  <a:srgbClr val="000000"/>
                </a:solidFill>
                <a:latin typeface="+mj-lt"/>
              </a:rPr>
              <a:t>níu </a:t>
            </a:r>
            <a:r>
              <a:rPr lang="vi-VN" sz="2400" dirty="0">
                <a:solidFill>
                  <a:srgbClr val="000000"/>
                </a:solidFill>
                <a:latin typeface="+mj-lt"/>
              </a:rPr>
              <a:t>.....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vi-VN" sz="2400" dirty="0">
                <a:solidFill>
                  <a:srgbClr val="000000"/>
                </a:solidFill>
                <a:latin typeface="+mj-lt"/>
              </a:rPr>
              <a:t>..... lo: </a:t>
            </a:r>
            <a:r>
              <a:rPr lang="vi-VN" sz="2400" i="1" dirty="0">
                <a:solidFill>
                  <a:srgbClr val="000000"/>
                </a:solidFill>
                <a:latin typeface="+mj-lt"/>
              </a:rPr>
              <a:t>Cháu </a:t>
            </a:r>
            <a:r>
              <a:rPr lang="vi-VN" sz="2400" b="1" i="1" dirty="0">
                <a:solidFill>
                  <a:srgbClr val="000000"/>
                </a:solidFill>
                <a:latin typeface="+mj-lt"/>
              </a:rPr>
              <a:t>iêu </a:t>
            </a:r>
            <a:r>
              <a:rPr lang="vi-VN" sz="2400" i="1" dirty="0">
                <a:solidFill>
                  <a:srgbClr val="000000"/>
                </a:solidFill>
                <a:latin typeface="+mj-lt"/>
              </a:rPr>
              <a:t>.....</a:t>
            </a:r>
            <a:r>
              <a:rPr lang="en-US" sz="2400" i="1" dirty="0">
                <a:solidFill>
                  <a:srgbClr val="000000"/>
                </a:solidFill>
                <a:latin typeface="+mj-lt"/>
              </a:rPr>
              <a:t>...</a:t>
            </a:r>
            <a:r>
              <a:rPr lang="vi-VN" sz="2400" dirty="0">
                <a:solidFill>
                  <a:srgbClr val="000000"/>
                </a:solidFill>
                <a:latin typeface="+mj-lt"/>
              </a:rPr>
              <a:t>.... </a:t>
            </a:r>
            <a:r>
              <a:rPr lang="vi-VN" sz="2400" i="1" dirty="0">
                <a:solidFill>
                  <a:srgbClr val="000000"/>
                </a:solidFill>
                <a:latin typeface="+mj-lt"/>
              </a:rPr>
              <a:t>ông bà lắm</a:t>
            </a:r>
            <a:r>
              <a:rPr lang="vi-VN" sz="2400" dirty="0">
                <a:solidFill>
                  <a:srgbClr val="000000"/>
                </a:solidFill>
                <a:latin typeface="+mj-lt"/>
              </a:rPr>
              <a:t>. Cả nhà </a:t>
            </a:r>
            <a:r>
              <a:rPr lang="vi-VN" sz="2400" b="1" i="1" dirty="0">
                <a:solidFill>
                  <a:srgbClr val="000000"/>
                </a:solidFill>
                <a:latin typeface="+mj-lt"/>
              </a:rPr>
              <a:t>chàn</a:t>
            </a:r>
            <a:r>
              <a:rPr lang="vi-VN" sz="2400" dirty="0">
                <a:solidFill>
                  <a:srgbClr val="000000"/>
                </a:solidFill>
                <a:latin typeface="+mj-lt"/>
              </a:rPr>
              <a:t> ........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vi-VN" sz="2400" dirty="0">
                <a:solidFill>
                  <a:srgbClr val="000000"/>
                </a:solidFill>
                <a:latin typeface="+mj-lt"/>
              </a:rPr>
              <a:t>...... ngập tiếng cười. </a:t>
            </a:r>
            <a:endParaRPr lang="vi-VN" sz="2400" b="0" i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138773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HP001 4 hang 1 ô ly" panose="020B0603050302020204" pitchFamily="34" charset="0"/>
              </a:rPr>
              <a:t>Gia</a:t>
            </a:r>
            <a:endParaRPr lang="en-US" sz="3200" b="1" dirty="0">
              <a:solidFill>
                <a:srgbClr val="FF0000"/>
              </a:solidFill>
              <a:latin typeface="HP001 4 hang 1 ô ly" panose="020B06030503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91000" y="1723548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HP001 4 hang 1 ô ly" panose="020B0603050302020204" pitchFamily="34" charset="0"/>
              </a:rPr>
              <a:t>líu</a:t>
            </a:r>
            <a:endParaRPr lang="en-US" sz="3200" b="1" dirty="0">
              <a:solidFill>
                <a:srgbClr val="FF0000"/>
              </a:solidFill>
              <a:latin typeface="HP001 4 hang 1 ô ly" panose="020B06030503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34200" y="173532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HP001 4 hang 1 ô ly" panose="020B0603050302020204" pitchFamily="34" charset="0"/>
              </a:rPr>
              <a:t>yêu</a:t>
            </a:r>
            <a:endParaRPr lang="en-US" sz="3200" b="1" dirty="0">
              <a:solidFill>
                <a:srgbClr val="FF0000"/>
              </a:solidFill>
              <a:latin typeface="HP001 4 hang 1 ô ly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4100" y="22936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HP001 4 hang 1 ô ly" panose="020B0603050302020204" pitchFamily="34" charset="0"/>
              </a:rPr>
              <a:t>tràn</a:t>
            </a:r>
            <a:endParaRPr lang="en-US" sz="3200" b="1" dirty="0">
              <a:solidFill>
                <a:srgbClr val="FF0000"/>
              </a:solidFill>
              <a:latin typeface="HP001 4 hang 1 ô ly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71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169</Words>
  <Application>Microsoft Office PowerPoint</Application>
  <PresentationFormat>On-screen Show (16:9)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HP001 4 hang 1 ô ly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Nhật Hạ Trần</cp:lastModifiedBy>
  <cp:revision>200</cp:revision>
  <dcterms:created xsi:type="dcterms:W3CDTF">2020-12-08T15:48:47Z</dcterms:created>
  <dcterms:modified xsi:type="dcterms:W3CDTF">2026-02-26T08:31:13Z</dcterms:modified>
</cp:coreProperties>
</file>