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2" r:id="rId5"/>
    <p:sldId id="260" r:id="rId6"/>
    <p:sldId id="263" r:id="rId7"/>
    <p:sldId id="264" r:id="rId8"/>
    <p:sldId id="265" r:id="rId9"/>
    <p:sldId id="267" r:id="rId10"/>
    <p:sldId id="268" r:id="rId11"/>
    <p:sldId id="276" r:id="rId12"/>
    <p:sldId id="273" r:id="rId13"/>
    <p:sldId id="274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6D1A-9108-4BD4-9DB1-79DD686CFE03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6BBCF-9F6D-400A-8C7D-EEEC1A018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BBCF-9F6D-400A-8C7D-EEEC1A0181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9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5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9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8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254E-0529-4240-91ED-8CA795403F46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7965" y="1002366"/>
            <a:ext cx="4782065" cy="1950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C0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0" y="1977390"/>
            <a:ext cx="6926580" cy="69071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GB" sz="2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Vẽ</a:t>
            </a:r>
            <a:r>
              <a:rPr lang="en-GB" sz="2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GB" sz="2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GB" sz="2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bất</a:t>
            </a:r>
            <a:r>
              <a:rPr lang="en-GB" sz="2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GB" sz="2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GB" sz="2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bảng</a:t>
            </a:r>
            <a:r>
              <a:rPr lang="en-GB" sz="2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con</a:t>
            </a:r>
            <a:endParaRPr lang="en-US" sz="2400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69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1574" y="215384"/>
            <a:ext cx="7968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i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 khảo cách tạo hình và trang trí kẹo que</a:t>
            </a:r>
            <a:endParaRPr lang="en-US" sz="3200" b="1" i="1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6544" y="1218009"/>
            <a:ext cx="11775330" cy="3936921"/>
            <a:chOff x="255114" y="957015"/>
            <a:chExt cx="11775330" cy="3936921"/>
          </a:xfrm>
        </p:grpSpPr>
        <p:grpSp>
          <p:nvGrpSpPr>
            <p:cNvPr id="6" name="Group 5"/>
            <p:cNvGrpSpPr/>
            <p:nvPr/>
          </p:nvGrpSpPr>
          <p:grpSpPr>
            <a:xfrm>
              <a:off x="255114" y="957015"/>
              <a:ext cx="3894116" cy="3908961"/>
              <a:chOff x="255114" y="957015"/>
              <a:chExt cx="3894116" cy="3908961"/>
            </a:xfrm>
          </p:grpSpPr>
          <p:pic>
            <p:nvPicPr>
              <p:cNvPr id="3075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4" y="957015"/>
                <a:ext cx="3894116" cy="3323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68484" y="4219645"/>
                <a:ext cx="34807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vẽ của </a:t>
                </a: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Khánh Vy</a:t>
                </a:r>
              </a:p>
              <a:p>
                <a:pPr algn="ctr"/>
                <a:r>
                  <a:rPr lang="en-US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 liệu: màu sáp 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438870" y="957015"/>
              <a:ext cx="3466143" cy="3916072"/>
              <a:chOff x="4438870" y="957015"/>
              <a:chExt cx="3466143" cy="3916072"/>
            </a:xfrm>
          </p:grpSpPr>
          <p:pic>
            <p:nvPicPr>
              <p:cNvPr id="3074" name="Picture 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8870" y="957015"/>
                <a:ext cx="3466143" cy="3262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438870" y="4226756"/>
                <a:ext cx="3215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vẽ của </a:t>
                </a: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Quách Linh</a:t>
                </a:r>
              </a:p>
              <a:p>
                <a:pPr algn="ctr"/>
                <a:r>
                  <a:rPr lang="en-US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 liệu: màu sáp 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194653" y="957015"/>
              <a:ext cx="3835791" cy="3936921"/>
              <a:chOff x="8194653" y="957015"/>
              <a:chExt cx="3835791" cy="3936921"/>
            </a:xfrm>
          </p:grpSpPr>
          <p:pic>
            <p:nvPicPr>
              <p:cNvPr id="3076" name="Picture 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4653" y="957015"/>
                <a:ext cx="3835791" cy="3323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8194653" y="4247605"/>
                <a:ext cx="38357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vẽ của </a:t>
                </a: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Thanh An</a:t>
                </a:r>
              </a:p>
              <a:p>
                <a:pPr algn="ctr"/>
                <a:r>
                  <a:rPr lang="en-US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 liệu: màu sáp </a:t>
                </a: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237347" y="5404425"/>
            <a:ext cx="78920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+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kẹo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+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sẽ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chọn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màu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vẽ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kẹo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+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dùng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trang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trí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kẹo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fr-FR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HP001 5 hàng" panose="020B06030503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2975494" cy="232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240" y="40978"/>
            <a:ext cx="1932447" cy="2285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78" y="2466975"/>
            <a:ext cx="3037523" cy="2025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813" y="2466975"/>
            <a:ext cx="1347787" cy="2039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912" y="2466975"/>
            <a:ext cx="1575260" cy="2100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1563" y="2466975"/>
            <a:ext cx="2109547" cy="2109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768" y="4632901"/>
            <a:ext cx="2042401" cy="2134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849" y="4647145"/>
            <a:ext cx="2120724" cy="2120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7048" y="4647091"/>
            <a:ext cx="1785964" cy="2120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4501" y="2466975"/>
            <a:ext cx="2927569" cy="21003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9425" y="181034"/>
            <a:ext cx="2917438" cy="21450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81110" y="133733"/>
            <a:ext cx="2938170" cy="22396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8634670" y="3530603"/>
            <a:ext cx="2225101" cy="44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2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699" y="591972"/>
            <a:ext cx="5715000" cy="2613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60" y="2192172"/>
            <a:ext cx="2420961" cy="45341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61" y="159756"/>
            <a:ext cx="2420960" cy="18566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438" y="3948563"/>
            <a:ext cx="2602833" cy="27777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5438" y="371603"/>
            <a:ext cx="2602834" cy="32470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432" y="3618616"/>
            <a:ext cx="2311363" cy="279730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8552" y="3618616"/>
            <a:ext cx="1861158" cy="27973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4523" y="3618616"/>
            <a:ext cx="1638300" cy="279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3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03" y="171744"/>
            <a:ext cx="3035752" cy="30569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565" y="171744"/>
            <a:ext cx="7892414" cy="6677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43" y="3308735"/>
            <a:ext cx="3231722" cy="33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1463040" y="2034540"/>
            <a:ext cx="9144000" cy="2571750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kẹo</a:t>
            </a:r>
            <a:r>
              <a:rPr lang="en-US" sz="3600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3600" b="1" dirty="0" err="1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endParaRPr lang="en-US" sz="3600" b="1" dirty="0">
              <a:solidFill>
                <a:schemeClr val="tx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34740" y="5497830"/>
            <a:ext cx="5680710" cy="834390"/>
            <a:chOff x="3634740" y="5497830"/>
            <a:chExt cx="5680710" cy="834390"/>
          </a:xfrm>
        </p:grpSpPr>
        <p:sp>
          <p:nvSpPr>
            <p:cNvPr id="6" name="Rounded Rectangle 5"/>
            <p:cNvSpPr/>
            <p:nvPr/>
          </p:nvSpPr>
          <p:spPr>
            <a:xfrm>
              <a:off x="3634740" y="5497830"/>
              <a:ext cx="5680710" cy="83439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49040" y="5497830"/>
              <a:ext cx="55664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ý: </a:t>
              </a:r>
              <a:r>
                <a:rPr lang="fr-FR" sz="2400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chỉ</a:t>
              </a:r>
              <a:r>
                <a:rPr lang="fr-FR" sz="24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4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cần</a:t>
              </a:r>
              <a:r>
                <a:rPr lang="fr-FR" sz="24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4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vẽ</a:t>
              </a:r>
              <a:r>
                <a:rPr lang="fr-FR" sz="24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4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hình</a:t>
              </a:r>
              <a:r>
                <a:rPr lang="fr-FR" sz="24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4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và</a:t>
              </a:r>
              <a:r>
                <a:rPr lang="fr-FR" sz="24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4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trang</a:t>
              </a:r>
              <a:r>
                <a:rPr lang="fr-FR" sz="24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4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trí</a:t>
              </a:r>
              <a:r>
                <a:rPr lang="fr-FR" sz="24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4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bằng</a:t>
              </a:r>
              <a:r>
                <a:rPr lang="fr-FR" sz="24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4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nét</a:t>
              </a:r>
              <a:r>
                <a:rPr lang="fr-FR" sz="24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4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màu</a:t>
              </a:r>
              <a:r>
                <a:rPr lang="fr-FR" sz="24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, </a:t>
              </a:r>
              <a:r>
                <a:rPr lang="fr-FR" sz="24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không</a:t>
              </a:r>
              <a:r>
                <a:rPr lang="fr-FR" sz="24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4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cầu</a:t>
              </a:r>
              <a:r>
                <a:rPr lang="fr-FR" sz="24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4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tô</a:t>
              </a:r>
              <a:r>
                <a:rPr lang="fr-FR" sz="24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4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màu</a:t>
              </a:r>
              <a:r>
                <a:rPr lang="fr-FR" sz="24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4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vào</a:t>
              </a:r>
              <a:r>
                <a:rPr lang="fr-FR" sz="24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4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hình</a:t>
              </a:r>
              <a:r>
                <a:rPr lang="fr-FR" sz="24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.</a:t>
              </a:r>
              <a:endParaRPr lang="en-US" sz="2400" b="1" i="1" dirty="0">
                <a:latin typeface="HP001 5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9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3234" y="2052905"/>
            <a:ext cx="6756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Hoạt động 4. Phân tích - đánh giá</a:t>
            </a:r>
            <a:r>
              <a:rPr lang="nl-NL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0491" y="2720459"/>
            <a:ext cx="3105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luận</a:t>
            </a:r>
            <a:endParaRPr lang="en-US" sz="2800" b="1" i="1" dirty="0">
              <a:solidFill>
                <a:schemeClr val="accent2">
                  <a:lumMod val="40000"/>
                  <a:lumOff val="60000"/>
                </a:schemeClr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8931" y="3618845"/>
            <a:ext cx="75666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+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Em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thích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chiếc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kẹo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nào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?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Vì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sao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?</a:t>
            </a:r>
            <a:endParaRPr lang="en-US" sz="3000" dirty="0">
              <a:solidFill>
                <a:schemeClr val="bg1">
                  <a:lumMod val="95000"/>
                </a:schemeClr>
              </a:solidFill>
              <a:latin typeface="HP001 5 hàng" panose="020B06030503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+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Nét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nào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được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lặp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lại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trong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những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chiếc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kẹo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?</a:t>
            </a:r>
            <a:endParaRPr lang="en-US" sz="3000" dirty="0">
              <a:solidFill>
                <a:schemeClr val="bg1">
                  <a:lumMod val="95000"/>
                </a:schemeClr>
              </a:solidFill>
              <a:latin typeface="HP001 5 hàng" panose="020B06030503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+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Chiếc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kẹo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nào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có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nhiều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loại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nét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trang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trí</a:t>
            </a:r>
            <a:r>
              <a:rPr lang="en-GB" sz="3000" dirty="0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?</a:t>
            </a:r>
            <a:endParaRPr lang="en-US" sz="3000" dirty="0">
              <a:solidFill>
                <a:schemeClr val="bg1">
                  <a:lumMod val="95000"/>
                </a:schemeClr>
              </a:solidFill>
              <a:effectLst/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77510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5449" y="112514"/>
            <a:ext cx="71753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b="1" dirty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Hoạt động 5. Vận dụng – phát triển: </a:t>
            </a:r>
          </a:p>
          <a:p>
            <a:pPr algn="ctr"/>
            <a:r>
              <a:rPr lang="en-GB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GB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GB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GB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GB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GB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" y="1837610"/>
            <a:ext cx="11121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+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mà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đồ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 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+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thẳng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con,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gấp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khúc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xoắn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ốc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lò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xo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...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đồ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xung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quanh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 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380" y="3645466"/>
            <a:ext cx="3303269" cy="280105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407863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5880" y="880110"/>
            <a:ext cx="9601200" cy="460629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7370" y="2050792"/>
            <a:ext cx="8618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ngoan,học giỏi</a:t>
            </a:r>
          </a:p>
        </p:txBody>
      </p:sp>
    </p:spTree>
    <p:extLst>
      <p:ext uri="{BB962C8B-B14F-4D97-AF65-F5344CB8AC3E}">
        <p14:creationId xmlns:p14="http://schemas.microsoft.com/office/powerpoint/2010/main" val="1651809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9370" y="3278916"/>
            <a:ext cx="7197560" cy="1704564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GB" sz="4800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GB" sz="4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GB" sz="4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diệu</a:t>
            </a:r>
            <a:r>
              <a:rPr lang="en-GB" sz="4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GB" sz="4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đường</a:t>
            </a:r>
            <a:r>
              <a:rPr lang="en-GB" sz="4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GB" sz="4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GB" sz="4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GB" sz="4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1) </a:t>
            </a:r>
            <a:endParaRPr lang="en-US" sz="4800" i="1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42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0937" y="5742325"/>
            <a:ext cx="9771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+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vừa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vẽ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+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hãy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ra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giống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đây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+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còn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khác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nữa</a:t>
            </a:r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741" y="585479"/>
            <a:ext cx="7637930" cy="50508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854" y="81931"/>
            <a:ext cx="45837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  <a:ea typeface="Times New Roman" panose="02020603050405020304" pitchFamily="18" charset="0"/>
              </a:rPr>
              <a:t>Hoạt</a:t>
            </a:r>
            <a:r>
              <a:rPr lang="fr-FR" sz="3200" b="1" dirty="0">
                <a:solidFill>
                  <a:srgbClr val="FF0000"/>
                </a:solidFill>
                <a:effectLst/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  <a:ea typeface="Times New Roman" panose="02020603050405020304" pitchFamily="18" charset="0"/>
              </a:rPr>
              <a:t>động</a:t>
            </a:r>
            <a:r>
              <a:rPr lang="fr-FR" sz="3200" b="1" dirty="0">
                <a:solidFill>
                  <a:srgbClr val="FF0000"/>
                </a:solidFill>
                <a:effectLst/>
                <a:latin typeface="HP001 5 hàng" panose="020B0603050302020204" pitchFamily="34" charset="0"/>
                <a:ea typeface="Times New Roman" panose="02020603050405020304" pitchFamily="18" charset="0"/>
              </a:rPr>
              <a:t> 1: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  <a:ea typeface="Times New Roman" panose="02020603050405020304" pitchFamily="18" charset="0"/>
              </a:rPr>
              <a:t>khám</a:t>
            </a:r>
            <a:r>
              <a:rPr lang="fr-FR" sz="3200" b="1" dirty="0">
                <a:solidFill>
                  <a:srgbClr val="FF0000"/>
                </a:solidFill>
                <a:effectLst/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  <a:ea typeface="Times New Roman" panose="02020603050405020304" pitchFamily="18" charset="0"/>
              </a:rPr>
              <a:t>phá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31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1700" y="1336358"/>
            <a:ext cx="82067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92542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542" y="19520"/>
            <a:ext cx="81338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>
                <a:solidFill>
                  <a:srgbClr val="FF0000"/>
                </a:solidFill>
                <a:effectLst/>
                <a:latin typeface="HP001 5 hàng" panose="020B0603050302020204" pitchFamily="34" charset="0"/>
                <a:ea typeface="Times New Roman" panose="02020603050405020304" pitchFamily="18" charset="0"/>
              </a:rPr>
              <a:t>Hoạt</a:t>
            </a:r>
            <a:r>
              <a:rPr lang="fr-FR" sz="3200" b="1" dirty="0">
                <a:solidFill>
                  <a:srgbClr val="FF0000"/>
                </a:solidFill>
                <a:effectLst/>
                <a:latin typeface="HP001 5 hàng" panose="020B0603050302020204" pitchFamily="34" charset="0"/>
                <a:ea typeface="Times New Roman" panose="02020603050405020304" pitchFamily="18" charset="0"/>
              </a:rPr>
              <a:t> động2. </a:t>
            </a:r>
            <a:r>
              <a:rPr lang="en-GB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Kiến</a:t>
            </a:r>
            <a:r>
              <a:rPr lang="en-GB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tạo</a:t>
            </a:r>
            <a:r>
              <a:rPr lang="en-GB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kiến</a:t>
            </a:r>
            <a:r>
              <a:rPr lang="en-GB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thức</a:t>
            </a:r>
            <a:r>
              <a:rPr lang="en-GB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GB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kĩ</a:t>
            </a:r>
            <a:r>
              <a:rPr lang="en-GB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năng</a:t>
            </a:r>
            <a:r>
              <a:rPr lang="en-GB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sz="3200" i="1" dirty="0">
              <a:solidFill>
                <a:schemeClr val="accent2">
                  <a:lumMod val="75000"/>
                </a:schemeClr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71451" y="613168"/>
            <a:ext cx="11830050" cy="61493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438267" y="824068"/>
            <a:ext cx="2063694" cy="1598248"/>
            <a:chOff x="368831" y="299133"/>
            <a:chExt cx="1875307" cy="1598248"/>
          </a:xfrm>
        </p:grpSpPr>
        <p:sp>
          <p:nvSpPr>
            <p:cNvPr id="70" name="Oval 69"/>
            <p:cNvSpPr/>
            <p:nvPr/>
          </p:nvSpPr>
          <p:spPr>
            <a:xfrm>
              <a:off x="368831" y="299133"/>
              <a:ext cx="1875307" cy="159824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37738" y="416485"/>
              <a:ext cx="1416990" cy="1323439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pPr algn="ctr"/>
              <a:r>
                <a:rPr lang="en-GB" sz="20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GB" sz="20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biết</a:t>
              </a:r>
              <a:r>
                <a:rPr lang="en-GB" sz="20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các</a:t>
              </a:r>
              <a:r>
                <a:rPr lang="en-GB" sz="20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nét</a:t>
              </a:r>
              <a:r>
                <a:rPr lang="en-GB" sz="20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GB" sz="20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GB" sz="2000" b="1" i="1" dirty="0"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latin typeface="HP001 5 hàng" panose="020B0603050302020204" pitchFamily="34" charset="0"/>
                  <a:cs typeface="Times New Roman" panose="02020603050405020304" pitchFamily="18" charset="0"/>
                </a:rPr>
                <a:t>hình</a:t>
              </a:r>
              <a:endParaRPr lang="en-US" sz="2000" b="1" i="1" dirty="0">
                <a:latin typeface="HP001 5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342489" y="2420111"/>
            <a:ext cx="2286815" cy="34747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38267" y="2635500"/>
            <a:ext cx="213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1,2,3,4,5 </a:t>
            </a:r>
            <a:r>
              <a:rPr lang="en-US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38268" y="3249719"/>
            <a:ext cx="2063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+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tạo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a,b,c,d,e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(H.1,2,3,4,5) là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 ?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8268" y="4478566"/>
            <a:ext cx="20636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+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tạo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thú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vị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 ?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sao</a:t>
            </a:r>
            <a:r>
              <a:rPr lang="fr-FR" sz="2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 ?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2930112" y="665926"/>
            <a:ext cx="2118082" cy="1845532"/>
            <a:chOff x="4034790" y="729352"/>
            <a:chExt cx="5989320" cy="1128680"/>
          </a:xfrm>
        </p:grpSpPr>
        <p:sp>
          <p:nvSpPr>
            <p:cNvPr id="79" name="Round Diagonal Corner Rectangle 78"/>
            <p:cNvSpPr/>
            <p:nvPr/>
          </p:nvSpPr>
          <p:spPr>
            <a:xfrm>
              <a:off x="4034790" y="729352"/>
              <a:ext cx="5989320" cy="1113045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6139" y="828102"/>
              <a:ext cx="4548329" cy="90692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4177167" y="801125"/>
              <a:ext cx="199328" cy="320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688617" y="1537643"/>
              <a:ext cx="427131" cy="320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764919" y="720510"/>
            <a:ext cx="3077998" cy="1667090"/>
            <a:chOff x="4034790" y="2154367"/>
            <a:chExt cx="7212330" cy="1283077"/>
          </a:xfrm>
        </p:grpSpPr>
        <p:sp>
          <p:nvSpPr>
            <p:cNvPr id="85" name="Round Diagonal Corner Rectangle 84"/>
            <p:cNvSpPr/>
            <p:nvPr/>
          </p:nvSpPr>
          <p:spPr>
            <a:xfrm>
              <a:off x="4034790" y="2154367"/>
              <a:ext cx="7212330" cy="1283077"/>
            </a:xfrm>
            <a:prstGeom prst="round2Diag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4231" y="2232834"/>
              <a:ext cx="6112537" cy="1077558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4133850" y="2243267"/>
              <a:ext cx="240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558964" y="3061146"/>
              <a:ext cx="514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814155" y="2618995"/>
            <a:ext cx="2396783" cy="1778995"/>
            <a:chOff x="7508318" y="800765"/>
            <a:chExt cx="1697423" cy="1593308"/>
          </a:xfrm>
        </p:grpSpPr>
        <p:sp>
          <p:nvSpPr>
            <p:cNvPr id="90" name="Round Diagonal Corner Rectangle 89"/>
            <p:cNvSpPr/>
            <p:nvPr/>
          </p:nvSpPr>
          <p:spPr>
            <a:xfrm>
              <a:off x="7508318" y="800765"/>
              <a:ext cx="1697423" cy="1593308"/>
            </a:xfrm>
            <a:prstGeom prst="round2Diag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6640" y="932565"/>
              <a:ext cx="1445930" cy="1197505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7572761" y="932565"/>
              <a:ext cx="56491" cy="45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740929" y="1935440"/>
              <a:ext cx="121052" cy="45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132329" y="2712781"/>
            <a:ext cx="2190898" cy="1641549"/>
            <a:chOff x="4034790" y="4309261"/>
            <a:chExt cx="5989320" cy="111304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7" name="Round Diagonal Corner Rectangle 96"/>
            <p:cNvSpPr/>
            <p:nvPr/>
          </p:nvSpPr>
          <p:spPr>
            <a:xfrm>
              <a:off x="4034790" y="4309261"/>
              <a:ext cx="5989320" cy="1113044"/>
            </a:xfrm>
            <a:prstGeom prst="round2Diag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4121798" y="4383211"/>
              <a:ext cx="5386083" cy="981711"/>
              <a:chOff x="4121798" y="4383211"/>
              <a:chExt cx="5386083" cy="981711"/>
            </a:xfrm>
            <a:grpFill/>
          </p:grpSpPr>
          <p:sp>
            <p:nvSpPr>
              <p:cNvPr id="101" name="TextBox 100"/>
              <p:cNvSpPr txBox="1"/>
              <p:nvPr/>
            </p:nvSpPr>
            <p:spPr>
              <a:xfrm>
                <a:off x="4121798" y="4383211"/>
                <a:ext cx="547032" cy="2504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8829" y="4400915"/>
                <a:ext cx="4839052" cy="964007"/>
              </a:xfrm>
              <a:prstGeom prst="rect">
                <a:avLst/>
              </a:prstGeom>
              <a:grpFill/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4627860" y="5074226"/>
                <a:ext cx="716586" cy="2822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3976378" y="4573158"/>
            <a:ext cx="2434993" cy="1977039"/>
            <a:chOff x="4034790" y="5490672"/>
            <a:chExt cx="5989320" cy="1113044"/>
          </a:xfrm>
        </p:grpSpPr>
        <p:sp>
          <p:nvSpPr>
            <p:cNvPr id="113" name="Round Diagonal Corner Rectangle 112"/>
            <p:cNvSpPr/>
            <p:nvPr/>
          </p:nvSpPr>
          <p:spPr>
            <a:xfrm>
              <a:off x="4034790" y="5490672"/>
              <a:ext cx="5989320" cy="1113044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4177167" y="5571020"/>
              <a:ext cx="5593643" cy="989470"/>
              <a:chOff x="4177167" y="5571020"/>
              <a:chExt cx="5593643" cy="989470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4177167" y="5571020"/>
                <a:ext cx="199328" cy="32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88814" y="5605937"/>
                <a:ext cx="5281996" cy="954553"/>
              </a:xfrm>
              <a:prstGeom prst="rect">
                <a:avLst/>
              </a:prstGeom>
            </p:spPr>
          </p:pic>
          <p:sp>
            <p:nvSpPr>
              <p:cNvPr id="117" name="TextBox 116"/>
              <p:cNvSpPr txBox="1"/>
              <p:nvPr/>
            </p:nvSpPr>
            <p:spPr>
              <a:xfrm>
                <a:off x="4647388" y="6240100"/>
                <a:ext cx="427131" cy="320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</p:grpSp>
      <p:pic>
        <p:nvPicPr>
          <p:cNvPr id="120" name="Picture 1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6477" y="2564749"/>
            <a:ext cx="1948812" cy="1873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7035" y="4894880"/>
            <a:ext cx="1907297" cy="1476617"/>
          </a:xfrm>
          <a:prstGeom prst="rect">
            <a:avLst/>
          </a:prstGeom>
        </p:spPr>
      </p:pic>
      <p:grpSp>
        <p:nvGrpSpPr>
          <p:cNvPr id="123" name="Group 122"/>
          <p:cNvGrpSpPr/>
          <p:nvPr/>
        </p:nvGrpSpPr>
        <p:grpSpPr>
          <a:xfrm>
            <a:off x="10298430" y="4777897"/>
            <a:ext cx="1425529" cy="1643288"/>
            <a:chOff x="10080194" y="2372735"/>
            <a:chExt cx="1941937" cy="1392659"/>
          </a:xfrm>
        </p:grpSpPr>
        <p:grpSp>
          <p:nvGrpSpPr>
            <p:cNvPr id="124" name="Group 123"/>
            <p:cNvGrpSpPr/>
            <p:nvPr/>
          </p:nvGrpSpPr>
          <p:grpSpPr>
            <a:xfrm>
              <a:off x="10080194" y="2372735"/>
              <a:ext cx="1941937" cy="1392659"/>
              <a:chOff x="10176595" y="2392747"/>
              <a:chExt cx="1941937" cy="1392659"/>
            </a:xfrm>
          </p:grpSpPr>
          <p:sp>
            <p:nvSpPr>
              <p:cNvPr id="126" name="Oval Callout 125"/>
              <p:cNvSpPr/>
              <p:nvPr/>
            </p:nvSpPr>
            <p:spPr>
              <a:xfrm>
                <a:off x="10176595" y="2392747"/>
                <a:ext cx="1941937" cy="1392659"/>
              </a:xfrm>
              <a:prstGeom prst="wedgeEllipseCallou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0253077" y="2421836"/>
                <a:ext cx="1847850" cy="93972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 nhớ nhé</a:t>
                </a:r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10473574" y="2644464"/>
              <a:ext cx="1214054" cy="101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Nét có thể tạo được hình.</a:t>
              </a:r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5477720" y="901370"/>
            <a:ext cx="1" cy="126707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10115550" y="1153718"/>
            <a:ext cx="1589124" cy="744962"/>
            <a:chOff x="10115550" y="1153718"/>
            <a:chExt cx="1589124" cy="744962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10115550" y="1200150"/>
              <a:ext cx="331470" cy="69853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0469880" y="1153718"/>
              <a:ext cx="298024" cy="7449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0767904" y="1200150"/>
              <a:ext cx="319196" cy="69853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11087100" y="1153718"/>
              <a:ext cx="251460" cy="7449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1338560" y="1153718"/>
              <a:ext cx="366114" cy="7449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Arc 137"/>
          <p:cNvSpPr/>
          <p:nvPr/>
        </p:nvSpPr>
        <p:spPr>
          <a:xfrm rot="19402776">
            <a:off x="4507257" y="3547807"/>
            <a:ext cx="2472365" cy="1436861"/>
          </a:xfrm>
          <a:prstGeom prst="arc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447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1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4342" y="140456"/>
            <a:ext cx="60652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sống</a:t>
            </a:r>
            <a:endParaRPr lang="en-US" sz="3200" b="1" i="1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Một Cái Ghế Gỗ Hình ảnh | Định dạng hình ảnh PNG 401286843| vn.lovepik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29" y="3286900"/>
            <a:ext cx="2056919" cy="3159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00" y="3160395"/>
            <a:ext cx="4114013" cy="2994485"/>
          </a:xfrm>
          <a:prstGeom prst="rect">
            <a:avLst/>
          </a:prstGeom>
        </p:spPr>
      </p:pic>
      <p:pic>
        <p:nvPicPr>
          <p:cNvPr id="1032" name="Picture 8" descr="Loài ốc sên và những sự thật thú vị ít ai biế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9" y="432843"/>
            <a:ext cx="2832472" cy="2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ộ 2 Gói Hạt Giống Cà Chua Bi PN 99 Phú Nông (Trên 45 Hạt / Gói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388" y="943841"/>
            <a:ext cx="2718996" cy="181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7070" y="3200400"/>
            <a:ext cx="3075850" cy="3348990"/>
          </a:xfrm>
          <a:prstGeom prst="rect">
            <a:avLst/>
          </a:prstGeom>
        </p:spPr>
      </p:pic>
      <p:pic>
        <p:nvPicPr>
          <p:cNvPr id="1042" name="Picture 18" descr="Biến đổi khí hậu sẽ khiến những đám mây biến mất mãi mãi | Công nghệ | Báo  Nghệ An điện t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48" y="955354"/>
            <a:ext cx="2525255" cy="181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hững câu chuyện huyền thoại quanh núi Đôi Quản Bạ - Du lịch - Việt Giải Trí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567" y="432843"/>
            <a:ext cx="2685420" cy="2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Đế cắm hương vòng Marin - Hương sạch Marin Miền Na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69" y="3200400"/>
            <a:ext cx="1749980" cy="3054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45922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1288" y="163772"/>
            <a:ext cx="9399067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Mĩ</a:t>
            </a:r>
            <a:r>
              <a:rPr lang="en-US" sz="4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thuật</a:t>
            </a:r>
            <a:endParaRPr lang="en-US" sz="4000" b="1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000" b="1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3279" y="1505233"/>
            <a:ext cx="7197560" cy="1704564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GB" sz="4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GB" sz="4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GB" sz="4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diệu</a:t>
            </a:r>
            <a:r>
              <a:rPr lang="en-GB" sz="4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GB" sz="4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đường</a:t>
            </a:r>
            <a:r>
              <a:rPr lang="en-GB" sz="4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GB" sz="4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GB" sz="4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GB" sz="4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2) </a:t>
            </a:r>
            <a:endParaRPr lang="en-US" sz="4800" i="1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5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64029" y="705760"/>
            <a:ext cx="4782065" cy="219386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C0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43213" y="2616300"/>
            <a:ext cx="1017270" cy="2548890"/>
            <a:chOff x="2811780" y="2754630"/>
            <a:chExt cx="1017270" cy="2548890"/>
          </a:xfrm>
        </p:grpSpPr>
        <p:sp>
          <p:nvSpPr>
            <p:cNvPr id="2" name="Oval 1"/>
            <p:cNvSpPr/>
            <p:nvPr/>
          </p:nvSpPr>
          <p:spPr>
            <a:xfrm>
              <a:off x="2811780" y="2754630"/>
              <a:ext cx="1017270" cy="9601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263265" y="3714750"/>
              <a:ext cx="91440" cy="158877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71661" y="2495052"/>
            <a:ext cx="1131570" cy="2743200"/>
            <a:chOff x="5463540" y="2754630"/>
            <a:chExt cx="1131570" cy="2743200"/>
          </a:xfrm>
        </p:grpSpPr>
        <p:sp>
          <p:nvSpPr>
            <p:cNvPr id="4" name="Heart 3"/>
            <p:cNvSpPr/>
            <p:nvPr/>
          </p:nvSpPr>
          <p:spPr>
            <a:xfrm>
              <a:off x="5463540" y="2754630"/>
              <a:ext cx="1131570" cy="1154430"/>
            </a:xfrm>
            <a:prstGeom prst="hear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983605" y="3909060"/>
              <a:ext cx="91440" cy="158877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43187" y="2210927"/>
            <a:ext cx="628650" cy="3321194"/>
            <a:chOff x="7994253" y="2450956"/>
            <a:chExt cx="628650" cy="3646949"/>
          </a:xfrm>
        </p:grpSpPr>
        <p:sp>
          <p:nvSpPr>
            <p:cNvPr id="7" name="Rounded Rectangle 6"/>
            <p:cNvSpPr/>
            <p:nvPr/>
          </p:nvSpPr>
          <p:spPr>
            <a:xfrm>
              <a:off x="7994253" y="2450956"/>
              <a:ext cx="628650" cy="205817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17138" y="4509135"/>
              <a:ext cx="91440" cy="158877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83180" y="1394461"/>
            <a:ext cx="7406639" cy="816466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28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kẹo</a:t>
            </a:r>
            <a:r>
              <a:rPr lang="en-US" sz="28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mút</a:t>
            </a:r>
            <a:r>
              <a:rPr lang="en-US" sz="28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sáp</a:t>
            </a:r>
            <a:endParaRPr lang="en-US" sz="2800" b="1" i="1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8710" y="114300"/>
            <a:ext cx="6678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Hoạt</a:t>
            </a:r>
            <a:r>
              <a:rPr lang="fr-FR" sz="3200" b="1" dirty="0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động</a:t>
            </a:r>
            <a:r>
              <a:rPr lang="fr-FR" sz="3200" b="1" dirty="0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 3. </a:t>
            </a:r>
            <a:r>
              <a:rPr lang="en-GB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GB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GB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n-GB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tạo</a:t>
            </a:r>
            <a:r>
              <a:rPr lang="en-GB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sz="3200" i="1" dirty="0">
              <a:solidFill>
                <a:schemeClr val="accent2">
                  <a:lumMod val="75000"/>
                </a:schemeClr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8 điều thú vị về kẹo có thể bạn chưa biết - Minh Nguy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49" y="979716"/>
            <a:ext cx="7829550" cy="460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16156" y="4947921"/>
            <a:ext cx="6386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+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Kẹo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que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gồm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các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phần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nào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?</a:t>
            </a:r>
            <a:endParaRPr lang="en-US" sz="24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+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Phần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kẹo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có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dạng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hình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gi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?</a:t>
            </a:r>
            <a:endParaRPr lang="en-US" sz="24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+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Phần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que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có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dạng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hình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gì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?</a:t>
            </a:r>
            <a:endParaRPr lang="en-US" sz="24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+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Màu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sắc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của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kẹo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que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như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thế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nào</a:t>
            </a:r>
            <a:r>
              <a:rPr lang="en-GB" sz="2400" b="1" dirty="0">
                <a:latin typeface="HP001 5 hàng" panose="020B0603050302020204" pitchFamily="34" charset="0"/>
                <a:ea typeface="Times New Roman" panose="02020603050405020304" pitchFamily="18" charset="0"/>
              </a:rPr>
              <a:t>?</a:t>
            </a:r>
            <a:endParaRPr lang="en-US" sz="2400" b="1" dirty="0">
              <a:effectLst/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460</Words>
  <Application>Microsoft Office PowerPoint</Application>
  <PresentationFormat>Widescreen</PresentationFormat>
  <Paragraphs>62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171</cp:revision>
  <dcterms:created xsi:type="dcterms:W3CDTF">2021-09-14T10:01:26Z</dcterms:created>
  <dcterms:modified xsi:type="dcterms:W3CDTF">2025-07-18T01:13:24Z</dcterms:modified>
</cp:coreProperties>
</file>