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6"/>
  </p:notesMasterIdLst>
  <p:sldIdLst>
    <p:sldId id="2668" r:id="rId3"/>
    <p:sldId id="2667" r:id="rId4"/>
    <p:sldId id="3426" r:id="rId5"/>
    <p:sldId id="3447" r:id="rId6"/>
    <p:sldId id="3409" r:id="rId7"/>
    <p:sldId id="3448" r:id="rId8"/>
    <p:sldId id="3449" r:id="rId9"/>
    <p:sldId id="3450" r:id="rId10"/>
    <p:sldId id="3451" r:id="rId11"/>
    <p:sldId id="3452" r:id="rId12"/>
    <p:sldId id="3454" r:id="rId13"/>
    <p:sldId id="3455" r:id="rId14"/>
    <p:sldId id="34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79764" autoAdjust="0"/>
  </p:normalViewPr>
  <p:slideViewPr>
    <p:cSldViewPr snapToGrid="0">
      <p:cViewPr varScale="1">
        <p:scale>
          <a:sx n="73" d="100"/>
          <a:sy n="73" d="100"/>
        </p:scale>
        <p:origin x="15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667D-A338-4EEB-828D-6E781C73F8D6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87990-8CF9-4D93-9265-3666829CB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8F201-4C81-48F0-85F2-B97C98CE379C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E5308-4402-402C-B34C-50313F1E5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8F201-4C81-48F0-85F2-B97C98CE379C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E5308-4402-402C-B34C-50313F1E5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8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8F201-4C81-48F0-85F2-B97C98CE379C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E5308-4402-402C-B34C-50313F1E5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96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57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1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76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40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73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74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90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8F201-4C81-48F0-85F2-B97C98CE379C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E5308-4402-402C-B34C-50313F1E5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43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37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03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8F201-4C81-48F0-85F2-B97C98CE379C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E5308-4402-402C-B34C-50313F1E5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0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8F201-4C81-48F0-85F2-B97C98CE379C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E5308-4402-402C-B34C-50313F1E5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0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8F201-4C81-48F0-85F2-B97C98CE379C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E5308-4402-402C-B34C-50313F1E5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9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8F201-4C81-48F0-85F2-B97C98CE379C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E5308-4402-402C-B34C-50313F1E5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5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8F201-4C81-48F0-85F2-B97C98CE379C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E5308-4402-402C-B34C-50313F1E5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4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8F201-4C81-48F0-85F2-B97C98CE379C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E5308-4402-402C-B34C-50313F1E5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1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28F201-4C81-48F0-85F2-B97C98CE379C}" type="datetimeFigureOut">
              <a:rPr lang="en-US" smtClean="0"/>
              <a:t>1/7/26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6E5308-4402-402C-B34C-50313F1E5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2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9514D84-DBCF-8710-5B66-5C206AC0F6A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7A5F52-571F-4854-AAE7-43D263CF4F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699D42-C230-46D3-8DE5-5D3A370A47F8}"/>
              </a:ext>
            </a:extLst>
          </p:cNvPr>
          <p:cNvSpPr/>
          <p:nvPr userDrawn="1"/>
        </p:nvSpPr>
        <p:spPr>
          <a:xfrm>
            <a:off x="228797" y="136525"/>
            <a:ext cx="11734405" cy="6584950"/>
          </a:xfrm>
          <a:prstGeom prst="roundRect">
            <a:avLst>
              <a:gd name="adj" fmla="val 1064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04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ADA4A3B-0AFC-9DEA-70FA-D0CDF6C289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64128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rcRect l="1223" r="938"/>
          <a:stretch>
            <a:fillRect/>
          </a:stretch>
        </p:blipFill>
        <p:spPr>
          <a:xfrm>
            <a:off x="0" y="-594"/>
            <a:ext cx="12192000" cy="6858594"/>
          </a:xfrm>
          <a:custGeom>
            <a:avLst/>
            <a:gdLst>
              <a:gd name="connsiteX0" fmla="*/ 0 w 12192000"/>
              <a:gd name="connsiteY0" fmla="*/ 0 h 6858594"/>
              <a:gd name="connsiteX1" fmla="*/ 12192000 w 12192000"/>
              <a:gd name="connsiteY1" fmla="*/ 0 h 6858594"/>
              <a:gd name="connsiteX2" fmla="*/ 12192000 w 12192000"/>
              <a:gd name="connsiteY2" fmla="*/ 6858594 h 6858594"/>
              <a:gd name="connsiteX3" fmla="*/ 0 w 12192000"/>
              <a:gd name="connsiteY3" fmla="*/ 6858594 h 68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594">
                <a:moveTo>
                  <a:pt x="0" y="0"/>
                </a:moveTo>
                <a:lnTo>
                  <a:pt x="12192000" y="0"/>
                </a:lnTo>
                <a:lnTo>
                  <a:pt x="12192000" y="6858594"/>
                </a:lnTo>
                <a:lnTo>
                  <a:pt x="0" y="6858594"/>
                </a:lnTo>
                <a:close/>
              </a:path>
            </a:pathLst>
          </a:custGeom>
        </p:spPr>
      </p:pic>
      <p:sp>
        <p:nvSpPr>
          <p:cNvPr id="41" name="矩形 32">
            <a:extLst>
              <a:ext uri="{FF2B5EF4-FFF2-40B4-BE49-F238E27FC236}">
                <a16:creationId xmlns:a16="http://schemas.microsoft.com/office/drawing/2014/main" id="{1F83C9DC-BBC0-44D1-8B42-0E654269B587}"/>
              </a:ext>
            </a:extLst>
          </p:cNvPr>
          <p:cNvSpPr/>
          <p:nvPr/>
        </p:nvSpPr>
        <p:spPr>
          <a:xfrm>
            <a:off x="914399" y="1443790"/>
            <a:ext cx="10748212" cy="4219073"/>
          </a:xfrm>
          <a:prstGeom prst="rect">
            <a:avLst/>
          </a:prstGeom>
          <a:solidFill>
            <a:sysClr val="window" lastClr="FFFFFF">
              <a:alpha val="9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20F0502020204030204"/>
              <a:ea typeface="字魂107号-萌趣欢乐体"/>
              <a:cs typeface="+mn-ea"/>
              <a:sym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17EAC0-8612-43FD-9A12-8F5AEBCBCE84}"/>
              </a:ext>
            </a:extLst>
          </p:cNvPr>
          <p:cNvGrpSpPr/>
          <p:nvPr/>
        </p:nvGrpSpPr>
        <p:grpSpPr>
          <a:xfrm>
            <a:off x="0" y="-3974"/>
            <a:ext cx="12192000" cy="6846570"/>
            <a:chOff x="0" y="0"/>
            <a:chExt cx="12192000" cy="6846570"/>
          </a:xfrm>
        </p:grpSpPr>
        <p:grpSp>
          <p:nvGrpSpPr>
            <p:cNvPr id="25" name="组合 135">
              <a:extLst>
                <a:ext uri="{FF2B5EF4-FFF2-40B4-BE49-F238E27FC236}">
                  <a16:creationId xmlns:a16="http://schemas.microsoft.com/office/drawing/2014/main" id="{000C778F-9436-43C6-9470-465CF0F0D1D0}"/>
                </a:ext>
              </a:extLst>
            </p:cNvPr>
            <p:cNvGrpSpPr/>
            <p:nvPr/>
          </p:nvGrpSpPr>
          <p:grpSpPr>
            <a:xfrm>
              <a:off x="711835" y="0"/>
              <a:ext cx="10730865" cy="3295650"/>
              <a:chOff x="1121" y="0"/>
              <a:chExt cx="16899" cy="5190"/>
            </a:xfrm>
          </p:grpSpPr>
          <p:pic>
            <p:nvPicPr>
              <p:cNvPr id="31" name="图片 136" descr="素材中国 sccnn.com 2">
                <a:extLst>
                  <a:ext uri="{FF2B5EF4-FFF2-40B4-BE49-F238E27FC236}">
                    <a16:creationId xmlns:a16="http://schemas.microsoft.com/office/drawing/2014/main" id="{8E8767A2-F63C-48B5-850A-40B540761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1" y="0"/>
                <a:ext cx="5370" cy="5190"/>
              </a:xfrm>
              <a:prstGeom prst="rect">
                <a:avLst/>
              </a:prstGeom>
            </p:spPr>
          </p:pic>
          <p:pic>
            <p:nvPicPr>
              <p:cNvPr id="32" name="图片 137" descr="素材中国 sccnn.com 2">
                <a:extLst>
                  <a:ext uri="{FF2B5EF4-FFF2-40B4-BE49-F238E27FC236}">
                    <a16:creationId xmlns:a16="http://schemas.microsoft.com/office/drawing/2014/main" id="{B55E822A-58ED-47BF-9573-0AA88AB37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12650" y="0"/>
                <a:ext cx="5370" cy="5190"/>
              </a:xfrm>
              <a:prstGeom prst="rect">
                <a:avLst/>
              </a:prstGeom>
            </p:spPr>
          </p:pic>
        </p:grpSp>
        <p:pic>
          <p:nvPicPr>
            <p:cNvPr id="26" name="图片 138" descr="组 1">
              <a:extLst>
                <a:ext uri="{FF2B5EF4-FFF2-40B4-BE49-F238E27FC236}">
                  <a16:creationId xmlns:a16="http://schemas.microsoft.com/office/drawing/2014/main" id="{D801FF99-99C8-40E5-A90D-76F7FBF1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609850" cy="6846570"/>
            </a:xfrm>
            <a:prstGeom prst="rect">
              <a:avLst/>
            </a:prstGeom>
          </p:spPr>
        </p:pic>
        <p:pic>
          <p:nvPicPr>
            <p:cNvPr id="28" name="图片 139" descr="组 1">
              <a:extLst>
                <a:ext uri="{FF2B5EF4-FFF2-40B4-BE49-F238E27FC236}">
                  <a16:creationId xmlns:a16="http://schemas.microsoft.com/office/drawing/2014/main" id="{4A31D463-1D1C-4755-8D84-1F54B218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9582150" y="0"/>
              <a:ext cx="2609850" cy="6846570"/>
            </a:xfrm>
            <a:prstGeom prst="rect">
              <a:avLst/>
            </a:prstGeom>
          </p:spPr>
        </p:pic>
        <p:pic>
          <p:nvPicPr>
            <p:cNvPr id="30" name="图片 142">
              <a:extLst>
                <a:ext uri="{FF2B5EF4-FFF2-40B4-BE49-F238E27FC236}">
                  <a16:creationId xmlns:a16="http://schemas.microsoft.com/office/drawing/2014/main" id="{B80F3B3D-CD2F-42A3-9BBA-51B777C0B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50" y="0"/>
              <a:ext cx="11798300" cy="1717040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A18A433-41C9-4B10-86AD-C5D2A41A9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0" y="1020631"/>
            <a:ext cx="9809314" cy="5322269"/>
          </a:xfrm>
          <a:prstGeom prst="rect">
            <a:avLst/>
          </a:prstGeom>
        </p:spPr>
      </p:pic>
      <p:pic>
        <p:nvPicPr>
          <p:cNvPr id="34" name="Picture 4" descr="sztuczne ognie - PicMix">
            <a:extLst>
              <a:ext uri="{FF2B5EF4-FFF2-40B4-BE49-F238E27FC236}">
                <a16:creationId xmlns:a16="http://schemas.microsoft.com/office/drawing/2014/main" id="{76768507-E35A-4EB0-BD32-F69404B83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44" y="1020631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Fireworks - Jitter.Bug.Girl, firework , red , gif - PicMix">
            <a:extLst>
              <a:ext uri="{FF2B5EF4-FFF2-40B4-BE49-F238E27FC236}">
                <a16:creationId xmlns:a16="http://schemas.microsoft.com/office/drawing/2014/main" id="{EC5624A7-53BF-43CC-809D-9EDB5B320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9" y="2497976"/>
            <a:ext cx="26384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Fireworks - Jitter.Bug.Girl, firework , purple , gif - PicMix">
            <a:extLst>
              <a:ext uri="{FF2B5EF4-FFF2-40B4-BE49-F238E27FC236}">
                <a16:creationId xmlns:a16="http://schemas.microsoft.com/office/drawing/2014/main" id="{10297E42-BD21-4E75-A247-36390080E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43" y="601531"/>
            <a:ext cx="26384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ПОЙМАНО ПОДАРКОВ = 0">
            <a:extLst>
              <a:ext uri="{FF2B5EF4-FFF2-40B4-BE49-F238E27FC236}">
                <a16:creationId xmlns:a16="http://schemas.microsoft.com/office/drawing/2014/main" id="{B168031B-CAEA-4D8E-80DA-7B93FAB9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68" y="3308464"/>
            <a:ext cx="2165668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Fireworks - Jitter.Bug.Girl, firework , green , gif - PicMix">
            <a:extLst>
              <a:ext uri="{FF2B5EF4-FFF2-40B4-BE49-F238E27FC236}">
                <a16:creationId xmlns:a16="http://schemas.microsoft.com/office/drawing/2014/main" id="{B47A8D97-B3E5-43A3-BD63-A6EEDE8C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10" y="4060909"/>
            <a:ext cx="2262433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923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014D4-B3CD-3BDC-0876-DA53804B5538}"/>
              </a:ext>
            </a:extLst>
          </p:cNvPr>
          <p:cNvSpPr/>
          <p:nvPr/>
        </p:nvSpPr>
        <p:spPr>
          <a:xfrm>
            <a:off x="1181101" y="487379"/>
            <a:ext cx="9534524" cy="67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130000"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 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F80CC-5B8C-BB40-F6D0-2A28F410B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804987"/>
            <a:ext cx="9785084" cy="33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88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85D6A5B-80BB-4E98-ACD3-BA976B7F09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E67D136-E831-DBAE-2381-1644A9EC52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1661795" y="1161289"/>
            <a:ext cx="9187815" cy="2686812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586702AF-D08C-4C28-154C-7E1007B22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0416" y="2388308"/>
            <a:ext cx="3089178" cy="4323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670F09-E812-2791-424E-DD3B0C54A2D6}"/>
              </a:ext>
            </a:extLst>
          </p:cNvPr>
          <p:cNvSpPr txBox="1"/>
          <p:nvPr/>
        </p:nvSpPr>
        <p:spPr>
          <a:xfrm>
            <a:off x="2945284" y="1569940"/>
            <a:ext cx="64939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54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  <a:sym typeface="+mn-ea"/>
              </a:rPr>
              <a:t>Hoạt động 4: Xây dựng bảng dự kiến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AFF35CE-66C0-5602-0CA3-FA1488C880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77325" y="76783"/>
            <a:ext cx="3399030" cy="27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28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72934B-A698-E3B1-A589-3E78E9723CE8}"/>
              </a:ext>
            </a:extLst>
          </p:cNvPr>
          <p:cNvSpPr/>
          <p:nvPr/>
        </p:nvSpPr>
        <p:spPr>
          <a:xfrm>
            <a:off x="771525" y="201629"/>
            <a:ext cx="10753725" cy="153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  <a:buClr>
                <a:srgbClr val="FF0000"/>
              </a:buClr>
              <a:buSzPct val="130000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Xây dựng bảng dự kiến những việc làm của em để góp phần gìn giữ và phát huy giá trị của một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danh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lam thắng cảnh hoặc một di tích lịch sử - văn hóa ở địa phương em (theo gợi ý dưới đây):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DA07BA9-96F8-C64D-BC11-94ABE651F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873791"/>
              </p:ext>
            </p:extLst>
          </p:nvPr>
        </p:nvGraphicFramePr>
        <p:xfrm>
          <a:off x="419100" y="2295525"/>
          <a:ext cx="11325225" cy="28194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239650">
                  <a:extLst>
                    <a:ext uri="{9D8B030D-6E8A-4147-A177-3AD203B41FA5}">
                      <a16:colId xmlns:a16="http://schemas.microsoft.com/office/drawing/2014/main" val="3652402751"/>
                    </a:ext>
                  </a:extLst>
                </a:gridCol>
                <a:gridCol w="3791319">
                  <a:extLst>
                    <a:ext uri="{9D8B030D-6E8A-4147-A177-3AD203B41FA5}">
                      <a16:colId xmlns:a16="http://schemas.microsoft.com/office/drawing/2014/main" val="2450588905"/>
                    </a:ext>
                  </a:extLst>
                </a:gridCol>
                <a:gridCol w="3294256">
                  <a:extLst>
                    <a:ext uri="{9D8B030D-6E8A-4147-A177-3AD203B41FA5}">
                      <a16:colId xmlns:a16="http://schemas.microsoft.com/office/drawing/2014/main" val="3119423441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 danh lam thắng cảnh hoặc di tích lịch sử - văn hóa.</a:t>
                      </a:r>
                      <a:endParaRPr lang="en-US" sz="1800" b="1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 việc làm cụ thể để gìn giữ và phát huy giá trị</a:t>
                      </a:r>
                      <a:endParaRPr lang="en-US" sz="1800" b="1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Ý nghĩa của việc làm đó</a:t>
                      </a:r>
                      <a:endParaRPr lang="en-US" sz="1800" b="1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715494"/>
                  </a:ext>
                </a:extLst>
              </a:tr>
              <a:tr h="19335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800" b="1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800" b="1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kern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800" b="1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50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409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85D6A5B-80BB-4E98-ACD3-BA976B7F09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grpSp>
        <p:nvGrpSpPr>
          <p:cNvPr id="27" name="Group 20"/>
          <p:cNvGrpSpPr/>
          <p:nvPr/>
        </p:nvGrpSpPr>
        <p:grpSpPr>
          <a:xfrm>
            <a:off x="3327400" y="1628601"/>
            <a:ext cx="7035800" cy="2865431"/>
            <a:chOff x="0" y="0"/>
            <a:chExt cx="3907097" cy="1138475"/>
          </a:xfrm>
        </p:grpSpPr>
        <p:sp>
          <p:nvSpPr>
            <p:cNvPr id="29" name="Freeform 21"/>
            <p:cNvSpPr/>
            <p:nvPr/>
          </p:nvSpPr>
          <p:spPr>
            <a:xfrm>
              <a:off x="0" y="-4262"/>
              <a:ext cx="3914842" cy="1144961"/>
            </a:xfrm>
            <a:custGeom>
              <a:avLst/>
              <a:gdLst/>
              <a:ahLst/>
              <a:cxnLst/>
              <a:rect l="l" t="t" r="r" b="b"/>
              <a:pathLst>
                <a:path w="3914842" h="1144961">
                  <a:moveTo>
                    <a:pt x="2975943" y="1133773"/>
                  </a:moveTo>
                  <a:cubicBezTo>
                    <a:pt x="2975943" y="1133773"/>
                    <a:pt x="2556190" y="1144961"/>
                    <a:pt x="2093605" y="1142339"/>
                  </a:cubicBezTo>
                  <a:cubicBezTo>
                    <a:pt x="1711879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52851" y="7673"/>
                  </a:cubicBezTo>
                  <a:cubicBezTo>
                    <a:pt x="2337264" y="0"/>
                    <a:pt x="2801191" y="7673"/>
                    <a:pt x="2801191" y="7673"/>
                  </a:cubicBezTo>
                  <a:cubicBezTo>
                    <a:pt x="3169498" y="15152"/>
                    <a:pt x="3532811" y="84484"/>
                    <a:pt x="3730551" y="207066"/>
                  </a:cubicBezTo>
                  <a:cubicBezTo>
                    <a:pt x="3881568" y="300683"/>
                    <a:pt x="3914842" y="425358"/>
                    <a:pt x="3905702" y="577261"/>
                  </a:cubicBezTo>
                  <a:lnTo>
                    <a:pt x="3905702" y="577262"/>
                  </a:lnTo>
                  <a:cubicBezTo>
                    <a:pt x="3905702" y="891835"/>
                    <a:pt x="3622706" y="1105932"/>
                    <a:pt x="2975943" y="1133773"/>
                  </a:cubicBezTo>
                  <a:close/>
                </a:path>
              </a:pathLst>
            </a:custGeom>
            <a:solidFill>
              <a:srgbClr val="FD98B9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20128" y="-88289"/>
            <a:ext cx="3148072" cy="1463853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74282" y="225129"/>
            <a:ext cx="2237977" cy="1040659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2452"/>
          <a:stretch/>
        </p:blipFill>
        <p:spPr>
          <a:xfrm>
            <a:off x="9747615" y="3530088"/>
            <a:ext cx="2358660" cy="3327912"/>
          </a:xfrm>
          <a:prstGeom prst="rect">
            <a:avLst/>
          </a:prstGeom>
        </p:spPr>
      </p:pic>
      <p:pic>
        <p:nvPicPr>
          <p:cNvPr id="2" name="Picture 1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DEBAA1A3-7AC8-ADCC-48D5-33A6A120AE2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74" y="3070867"/>
            <a:ext cx="2673001" cy="3787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4C242F-8891-8D2B-EB72-88D3877F2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1359" y="1918995"/>
            <a:ext cx="7760881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33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rcRect l="1223" r="938"/>
          <a:stretch>
            <a:fillRect/>
          </a:stretch>
        </p:blipFill>
        <p:spPr>
          <a:xfrm>
            <a:off x="0" y="-594"/>
            <a:ext cx="12192000" cy="6858594"/>
          </a:xfrm>
          <a:custGeom>
            <a:avLst/>
            <a:gdLst>
              <a:gd name="connsiteX0" fmla="*/ 0 w 12192000"/>
              <a:gd name="connsiteY0" fmla="*/ 0 h 6858594"/>
              <a:gd name="connsiteX1" fmla="*/ 12192000 w 12192000"/>
              <a:gd name="connsiteY1" fmla="*/ 0 h 6858594"/>
              <a:gd name="connsiteX2" fmla="*/ 12192000 w 12192000"/>
              <a:gd name="connsiteY2" fmla="*/ 6858594 h 6858594"/>
              <a:gd name="connsiteX3" fmla="*/ 0 w 12192000"/>
              <a:gd name="connsiteY3" fmla="*/ 6858594 h 68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594">
                <a:moveTo>
                  <a:pt x="0" y="0"/>
                </a:moveTo>
                <a:lnTo>
                  <a:pt x="12192000" y="0"/>
                </a:lnTo>
                <a:lnTo>
                  <a:pt x="12192000" y="6858594"/>
                </a:lnTo>
                <a:lnTo>
                  <a:pt x="0" y="6858594"/>
                </a:lnTo>
                <a:close/>
              </a:path>
            </a:pathLst>
          </a:custGeom>
        </p:spPr>
      </p:pic>
      <p:sp>
        <p:nvSpPr>
          <p:cNvPr id="3" name="矩形 32">
            <a:extLst>
              <a:ext uri="{FF2B5EF4-FFF2-40B4-BE49-F238E27FC236}">
                <a16:creationId xmlns:a16="http://schemas.microsoft.com/office/drawing/2014/main" id="{D272AE16-E0EF-4231-ABD5-659E321B85CE}"/>
              </a:ext>
            </a:extLst>
          </p:cNvPr>
          <p:cNvSpPr/>
          <p:nvPr/>
        </p:nvSpPr>
        <p:spPr>
          <a:xfrm>
            <a:off x="914399" y="1443790"/>
            <a:ext cx="10748212" cy="4219073"/>
          </a:xfrm>
          <a:prstGeom prst="rect">
            <a:avLst/>
          </a:prstGeom>
          <a:solidFill>
            <a:sysClr val="window" lastClr="FFFFFF">
              <a:alpha val="9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20F0502020204030204"/>
              <a:ea typeface="字魂107号-萌趣欢乐体"/>
              <a:cs typeface="+mn-ea"/>
              <a:sym typeface="+mn-lt"/>
            </a:endParaRPr>
          </a:p>
        </p:txBody>
      </p:sp>
      <p:sp>
        <p:nvSpPr>
          <p:cNvPr id="4" name="矩形 33">
            <a:extLst>
              <a:ext uri="{FF2B5EF4-FFF2-40B4-BE49-F238E27FC236}">
                <a16:creationId xmlns:a16="http://schemas.microsoft.com/office/drawing/2014/main" id="{20F52424-A0E8-4BFD-AB71-316BF51F0736}"/>
              </a:ext>
            </a:extLst>
          </p:cNvPr>
          <p:cNvSpPr/>
          <p:nvPr/>
        </p:nvSpPr>
        <p:spPr>
          <a:xfrm>
            <a:off x="1114688" y="1554118"/>
            <a:ext cx="10260595" cy="3947589"/>
          </a:xfrm>
          <a:prstGeom prst="rect">
            <a:avLst/>
          </a:prstGeom>
          <a:noFill/>
          <a:ln w="12700" cap="flat" cmpd="sng" algn="ctr">
            <a:solidFill>
              <a:srgbClr val="88CBB9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20F0502020204030204"/>
              <a:ea typeface="字魂107号-萌趣欢乐体"/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C009D4-FCF6-4C0B-B8F9-235426533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9" y="1089706"/>
            <a:ext cx="802142" cy="8021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3FB59F-F218-4427-841A-B5AAE9B39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51" y="-433509"/>
            <a:ext cx="3156157" cy="31561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1B70B7-A840-4AD6-9222-0F01ED925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20" y="2386597"/>
            <a:ext cx="3143935" cy="3143935"/>
          </a:xfrm>
          <a:prstGeom prst="rect">
            <a:avLst/>
          </a:prstGeom>
        </p:spPr>
      </p:pic>
      <p:pic>
        <p:nvPicPr>
          <p:cNvPr id="27" name="图片 10" descr="图片包含 物体&#10;&#10;自动生成的说明">
            <a:extLst>
              <a:ext uri="{FF2B5EF4-FFF2-40B4-BE49-F238E27FC236}">
                <a16:creationId xmlns:a16="http://schemas.microsoft.com/office/drawing/2014/main" id="{A0D03FEC-E922-4D6B-8807-DAC5A61FD4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5"/>
          <a:stretch/>
        </p:blipFill>
        <p:spPr>
          <a:xfrm>
            <a:off x="11434521" y="107340"/>
            <a:ext cx="1390174" cy="2440256"/>
          </a:xfrm>
          <a:prstGeom prst="rect">
            <a:avLst/>
          </a:prstGeom>
        </p:spPr>
      </p:pic>
      <p:sp>
        <p:nvSpPr>
          <p:cNvPr id="19" name="Rectangle: Beveled 18">
            <a:extLst>
              <a:ext uri="{FF2B5EF4-FFF2-40B4-BE49-F238E27FC236}">
                <a16:creationId xmlns:a16="http://schemas.microsoft.com/office/drawing/2014/main" id="{FD105CBE-1F98-4A24-B80F-09930CA66B90}"/>
              </a:ext>
            </a:extLst>
          </p:cNvPr>
          <p:cNvSpPr/>
          <p:nvPr/>
        </p:nvSpPr>
        <p:spPr>
          <a:xfrm>
            <a:off x="1114687" y="1641462"/>
            <a:ext cx="10162913" cy="3772899"/>
          </a:xfrm>
          <a:prstGeom prst="bevel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8AFD51-B1D4-4FFE-852F-DB7CD12A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05" y="4249716"/>
            <a:ext cx="1445343" cy="1445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DE5700-3CFD-418B-AD58-4F77D0B109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27" y="827741"/>
            <a:ext cx="1617920" cy="1483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B6359C-CE7A-40EF-984F-F0A79F5F31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35" y="1409580"/>
            <a:ext cx="1873219" cy="18732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0E78EF-B41C-4839-80BF-F851F39EE8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88" y="3978343"/>
            <a:ext cx="1953117" cy="19531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DE5FC9-95DF-4A6B-8993-446449AD3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5" y="2706741"/>
            <a:ext cx="3143935" cy="3143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B4C590-992D-1E17-E230-ADDB020001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8459" y="1546065"/>
            <a:ext cx="8199831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46578E-940F-4196-D1A5-41B36F705B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9561" y="2484805"/>
            <a:ext cx="846807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5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85D6A5B-80BB-4E98-ACD3-BA976B7F09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grpSp>
        <p:nvGrpSpPr>
          <p:cNvPr id="27" name="Group 20"/>
          <p:cNvGrpSpPr/>
          <p:nvPr/>
        </p:nvGrpSpPr>
        <p:grpSpPr>
          <a:xfrm>
            <a:off x="3327400" y="1628601"/>
            <a:ext cx="7035800" cy="2865431"/>
            <a:chOff x="0" y="0"/>
            <a:chExt cx="3907097" cy="1138475"/>
          </a:xfrm>
        </p:grpSpPr>
        <p:sp>
          <p:nvSpPr>
            <p:cNvPr id="29" name="Freeform 21"/>
            <p:cNvSpPr/>
            <p:nvPr/>
          </p:nvSpPr>
          <p:spPr>
            <a:xfrm>
              <a:off x="0" y="-4262"/>
              <a:ext cx="3914842" cy="1144961"/>
            </a:xfrm>
            <a:custGeom>
              <a:avLst/>
              <a:gdLst/>
              <a:ahLst/>
              <a:cxnLst/>
              <a:rect l="l" t="t" r="r" b="b"/>
              <a:pathLst>
                <a:path w="3914842" h="1144961">
                  <a:moveTo>
                    <a:pt x="2975943" y="1133773"/>
                  </a:moveTo>
                  <a:cubicBezTo>
                    <a:pt x="2975943" y="1133773"/>
                    <a:pt x="2556190" y="1144961"/>
                    <a:pt x="2093605" y="1142339"/>
                  </a:cubicBezTo>
                  <a:cubicBezTo>
                    <a:pt x="1711879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52851" y="7673"/>
                  </a:cubicBezTo>
                  <a:cubicBezTo>
                    <a:pt x="2337264" y="0"/>
                    <a:pt x="2801191" y="7673"/>
                    <a:pt x="2801191" y="7673"/>
                  </a:cubicBezTo>
                  <a:cubicBezTo>
                    <a:pt x="3169498" y="15152"/>
                    <a:pt x="3532811" y="84484"/>
                    <a:pt x="3730551" y="207066"/>
                  </a:cubicBezTo>
                  <a:cubicBezTo>
                    <a:pt x="3881568" y="300683"/>
                    <a:pt x="3914842" y="425358"/>
                    <a:pt x="3905702" y="577261"/>
                  </a:cubicBezTo>
                  <a:lnTo>
                    <a:pt x="3905702" y="577262"/>
                  </a:lnTo>
                  <a:cubicBezTo>
                    <a:pt x="3905702" y="891835"/>
                    <a:pt x="3622706" y="1105932"/>
                    <a:pt x="2975943" y="1133773"/>
                  </a:cubicBezTo>
                  <a:close/>
                </a:path>
              </a:pathLst>
            </a:custGeom>
            <a:solidFill>
              <a:srgbClr val="FD98B9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20128" y="-88289"/>
            <a:ext cx="3148072" cy="1463853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74282" y="225129"/>
            <a:ext cx="2237977" cy="1040659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2452"/>
          <a:stretch/>
        </p:blipFill>
        <p:spPr>
          <a:xfrm>
            <a:off x="9747615" y="3530088"/>
            <a:ext cx="2358660" cy="3327912"/>
          </a:xfrm>
          <a:prstGeom prst="rect">
            <a:avLst/>
          </a:prstGeom>
        </p:spPr>
      </p:pic>
      <p:pic>
        <p:nvPicPr>
          <p:cNvPr id="2" name="Picture 1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DEBAA1A3-7AC8-ADCC-48D5-33A6A120AE2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74" y="3070867"/>
            <a:ext cx="2673001" cy="3787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FF3BC7-47F6-4EB7-E55D-E66C22E0AD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7005" y="2033295"/>
            <a:ext cx="765724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92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85D6A5B-80BB-4E98-ACD3-BA976B7F09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E67D136-E831-DBAE-2381-1644A9EC52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1661795" y="1161289"/>
            <a:ext cx="9187815" cy="2686812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586702AF-D08C-4C28-154C-7E1007B22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0416" y="2388308"/>
            <a:ext cx="3089178" cy="4323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670F09-E812-2791-424E-DD3B0C54A2D6}"/>
              </a:ext>
            </a:extLst>
          </p:cNvPr>
          <p:cNvSpPr txBox="1"/>
          <p:nvPr/>
        </p:nvSpPr>
        <p:spPr>
          <a:xfrm>
            <a:off x="2859559" y="1760440"/>
            <a:ext cx="64939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  <a:sym typeface="+mn-ea"/>
              </a:rPr>
              <a:t>Hoạt động 1: Giới thiệu về địa phương em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AFF35CE-66C0-5602-0CA3-FA1488C880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77325" y="76783"/>
            <a:ext cx="3399030" cy="27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64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3C606C-53BF-4057-A461-5232D9581D11}"/>
              </a:ext>
            </a:extLst>
          </p:cNvPr>
          <p:cNvSpPr/>
          <p:nvPr/>
        </p:nvSpPr>
        <p:spPr>
          <a:xfrm>
            <a:off x="781051" y="106379"/>
            <a:ext cx="12688950" cy="67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FF0000"/>
              </a:buClr>
              <a:buSzPct val="130000"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Hãy trình bày một số nét chính về địa phương em.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1D57C-D749-158E-2F3C-0797AECF6C71}"/>
              </a:ext>
            </a:extLst>
          </p:cNvPr>
          <p:cNvSpPr txBox="1"/>
          <p:nvPr/>
        </p:nvSpPr>
        <p:spPr>
          <a:xfrm>
            <a:off x="2102804" y="917146"/>
            <a:ext cx="742219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Tên của địa phương em là gì?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图片 10">
            <a:extLst>
              <a:ext uri="{FF2B5EF4-FFF2-40B4-BE49-F238E27FC236}">
                <a16:creationId xmlns:a16="http://schemas.microsoft.com/office/drawing/2014/main" id="{72839102-55CD-BDAB-AF3A-7D1B3446F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07524" y="2647950"/>
            <a:ext cx="2819893" cy="39465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819C41-DAA4-FC99-F385-92B5B369E48A}"/>
              </a:ext>
            </a:extLst>
          </p:cNvPr>
          <p:cNvSpPr txBox="1"/>
          <p:nvPr/>
        </p:nvSpPr>
        <p:spPr>
          <a:xfrm>
            <a:off x="3064829" y="1641046"/>
            <a:ext cx="742219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Thiên nhiên của địa phương em có đặc điểm gì nổi bật?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74050-FAB4-EA3D-BF19-662259037771}"/>
              </a:ext>
            </a:extLst>
          </p:cNvPr>
          <p:cNvSpPr txBox="1"/>
          <p:nvPr/>
        </p:nvSpPr>
        <p:spPr>
          <a:xfrm>
            <a:off x="3988754" y="2898346"/>
            <a:ext cx="742219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Địa phương em có những hoạt động kinh tế chủ yếu nào?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B6470D-81B4-96AD-C576-B51012480BF0}"/>
              </a:ext>
            </a:extLst>
          </p:cNvPr>
          <p:cNvSpPr txBox="1"/>
          <p:nvPr/>
        </p:nvSpPr>
        <p:spPr>
          <a:xfrm>
            <a:off x="4274504" y="4279471"/>
            <a:ext cx="742219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Giới thiệu nét văn hóa đặc sắc ở địa phương em?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07EBB4-AEEE-F426-6DA2-45BF691CD95F}"/>
              </a:ext>
            </a:extLst>
          </p:cNvPr>
          <p:cNvSpPr txBox="1"/>
          <p:nvPr/>
        </p:nvSpPr>
        <p:spPr>
          <a:xfrm>
            <a:off x="4722179" y="5609332"/>
            <a:ext cx="724122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Kể về một danh nhân tiêu biểu của địa phương em?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37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81D57C-D749-158E-2F3C-0797AECF6C71}"/>
              </a:ext>
            </a:extLst>
          </p:cNvPr>
          <p:cNvSpPr txBox="1"/>
          <p:nvPr/>
        </p:nvSpPr>
        <p:spPr>
          <a:xfrm>
            <a:off x="2217103" y="774271"/>
            <a:ext cx="861282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v"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 một điều em thích hoặc điều băn khoăn về môi trường ở địa phương mình.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图片 10">
            <a:extLst>
              <a:ext uri="{FF2B5EF4-FFF2-40B4-BE49-F238E27FC236}">
                <a16:creationId xmlns:a16="http://schemas.microsoft.com/office/drawing/2014/main" id="{72839102-55CD-BDAB-AF3A-7D1B3446F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6599" y="2686050"/>
            <a:ext cx="2819893" cy="39465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819C41-DAA4-FC99-F385-92B5B369E48A}"/>
              </a:ext>
            </a:extLst>
          </p:cNvPr>
          <p:cNvSpPr txBox="1"/>
          <p:nvPr/>
        </p:nvSpPr>
        <p:spPr>
          <a:xfrm>
            <a:off x="3302954" y="3174571"/>
            <a:ext cx="852709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v"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 hiểu nguyên nhân và đưa ra biện pháp khắc phục tình trạng môi trường đó.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52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85D6A5B-80BB-4E98-ACD3-BA976B7F09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E67D136-E831-DBAE-2381-1644A9EC52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1661795" y="1161289"/>
            <a:ext cx="9187815" cy="2686812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586702AF-D08C-4C28-154C-7E1007B22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0416" y="2388308"/>
            <a:ext cx="3089178" cy="4323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670F09-E812-2791-424E-DD3B0C54A2D6}"/>
              </a:ext>
            </a:extLst>
          </p:cNvPr>
          <p:cNvSpPr txBox="1"/>
          <p:nvPr/>
        </p:nvSpPr>
        <p:spPr>
          <a:xfrm>
            <a:off x="2945284" y="1569940"/>
            <a:ext cx="64939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  <a:sym typeface="+mn-ea"/>
              </a:rPr>
              <a:t>Hoạt động 2: Lựa chọn thông tin cho phù hợp với hai vùng và ghi kết quả vào vở.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AFF35CE-66C0-5602-0CA3-FA1488C880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77325" y="76783"/>
            <a:ext cx="3399030" cy="27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738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48C49-14D6-4B45-4DDB-2C51A55F9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323850"/>
            <a:ext cx="7334250" cy="62026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459DCC-BD6D-E29F-CE83-B8EA89D7EA79}"/>
              </a:ext>
            </a:extLst>
          </p:cNvPr>
          <p:cNvCxnSpPr>
            <a:cxnSpLocks/>
          </p:cNvCxnSpPr>
          <p:nvPr/>
        </p:nvCxnSpPr>
        <p:spPr>
          <a:xfrm>
            <a:off x="4791075" y="1066800"/>
            <a:ext cx="952500" cy="3257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2BD33-683C-C5EF-F8BF-D80B1EB4A5E0}"/>
              </a:ext>
            </a:extLst>
          </p:cNvPr>
          <p:cNvCxnSpPr>
            <a:cxnSpLocks/>
          </p:cNvCxnSpPr>
          <p:nvPr/>
        </p:nvCxnSpPr>
        <p:spPr>
          <a:xfrm>
            <a:off x="4772025" y="2200275"/>
            <a:ext cx="952500" cy="2105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BD33E6-06FB-F506-9307-496EBAD01CC8}"/>
              </a:ext>
            </a:extLst>
          </p:cNvPr>
          <p:cNvCxnSpPr>
            <a:cxnSpLocks/>
          </p:cNvCxnSpPr>
          <p:nvPr/>
        </p:nvCxnSpPr>
        <p:spPr>
          <a:xfrm>
            <a:off x="4762500" y="3067050"/>
            <a:ext cx="1009650" cy="1257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179768-10D4-2E0B-959E-18CF40BBEAFE}"/>
              </a:ext>
            </a:extLst>
          </p:cNvPr>
          <p:cNvCxnSpPr>
            <a:cxnSpLocks/>
          </p:cNvCxnSpPr>
          <p:nvPr/>
        </p:nvCxnSpPr>
        <p:spPr>
          <a:xfrm flipV="1">
            <a:off x="4752975" y="2486025"/>
            <a:ext cx="1219200" cy="14573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9E89B7-5B36-BA0E-1FB8-230DDF86DED6}"/>
              </a:ext>
            </a:extLst>
          </p:cNvPr>
          <p:cNvCxnSpPr>
            <a:cxnSpLocks/>
          </p:cNvCxnSpPr>
          <p:nvPr/>
        </p:nvCxnSpPr>
        <p:spPr>
          <a:xfrm flipV="1">
            <a:off x="4791075" y="2524125"/>
            <a:ext cx="1162050" cy="2524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E472BA-66B1-2206-57E0-4EC9C2FCD9B7}"/>
              </a:ext>
            </a:extLst>
          </p:cNvPr>
          <p:cNvCxnSpPr>
            <a:cxnSpLocks/>
          </p:cNvCxnSpPr>
          <p:nvPr/>
        </p:nvCxnSpPr>
        <p:spPr>
          <a:xfrm flipV="1">
            <a:off x="4772025" y="2514600"/>
            <a:ext cx="1219200" cy="36195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CB08D1-E7FD-6F36-D118-11416C7939BD}"/>
              </a:ext>
            </a:extLst>
          </p:cNvPr>
          <p:cNvCxnSpPr>
            <a:cxnSpLocks/>
          </p:cNvCxnSpPr>
          <p:nvPr/>
        </p:nvCxnSpPr>
        <p:spPr>
          <a:xfrm flipV="1">
            <a:off x="5791200" y="857250"/>
            <a:ext cx="1162050" cy="3429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0667FA-61D0-A079-C79F-D35A5EF428E1}"/>
              </a:ext>
            </a:extLst>
          </p:cNvPr>
          <p:cNvCxnSpPr>
            <a:cxnSpLocks/>
          </p:cNvCxnSpPr>
          <p:nvPr/>
        </p:nvCxnSpPr>
        <p:spPr>
          <a:xfrm flipV="1">
            <a:off x="5743575" y="2209800"/>
            <a:ext cx="1219200" cy="2152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3D5697-346A-9A7D-9EA9-17FD27464587}"/>
              </a:ext>
            </a:extLst>
          </p:cNvPr>
          <p:cNvCxnSpPr>
            <a:cxnSpLocks/>
          </p:cNvCxnSpPr>
          <p:nvPr/>
        </p:nvCxnSpPr>
        <p:spPr>
          <a:xfrm>
            <a:off x="6010275" y="2533650"/>
            <a:ext cx="952500" cy="523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DE97975-7E6D-985E-194C-8B8C3D12E63B}"/>
              </a:ext>
            </a:extLst>
          </p:cNvPr>
          <p:cNvCxnSpPr>
            <a:cxnSpLocks/>
          </p:cNvCxnSpPr>
          <p:nvPr/>
        </p:nvCxnSpPr>
        <p:spPr>
          <a:xfrm>
            <a:off x="5953125" y="2552700"/>
            <a:ext cx="1019175" cy="14001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88BB97C-84C3-D211-37AB-D460B0E1E825}"/>
              </a:ext>
            </a:extLst>
          </p:cNvPr>
          <p:cNvCxnSpPr>
            <a:cxnSpLocks/>
          </p:cNvCxnSpPr>
          <p:nvPr/>
        </p:nvCxnSpPr>
        <p:spPr>
          <a:xfrm>
            <a:off x="5962650" y="2600325"/>
            <a:ext cx="1019175" cy="23526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EE8104-BD3B-9021-5464-832DEA8A48AB}"/>
              </a:ext>
            </a:extLst>
          </p:cNvPr>
          <p:cNvCxnSpPr>
            <a:cxnSpLocks/>
          </p:cNvCxnSpPr>
          <p:nvPr/>
        </p:nvCxnSpPr>
        <p:spPr>
          <a:xfrm>
            <a:off x="5991225" y="2705100"/>
            <a:ext cx="971550" cy="3190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787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85D6A5B-80BB-4E98-ACD3-BA976B7F09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7144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E67D136-E831-DBAE-2381-1644A9EC52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1661795" y="1161289"/>
            <a:ext cx="9187815" cy="2686812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586702AF-D08C-4C28-154C-7E1007B22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0416" y="2388308"/>
            <a:ext cx="3089178" cy="4323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670F09-E812-2791-424E-DD3B0C54A2D6}"/>
              </a:ext>
            </a:extLst>
          </p:cNvPr>
          <p:cNvSpPr txBox="1"/>
          <p:nvPr/>
        </p:nvSpPr>
        <p:spPr>
          <a:xfrm>
            <a:off x="2945284" y="1569940"/>
            <a:ext cx="64939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  <a:sym typeface="+mn-ea"/>
              </a:rPr>
              <a:t>Hoạt động 3: Đặc điểm dân cư, hoạt động sản xuất và một số nét văn hóa của 2 vùng đã học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AFF35CE-66C0-5602-0CA3-FA1488C880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77325" y="76783"/>
            <a:ext cx="3399030" cy="27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67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209</TotalTime>
  <Words>258</Words>
  <Application>Microsoft Macintosh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Wingdings</vt:lpstr>
      <vt:lpstr>字魂107号-萌趣欢乐体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Microsoft Office User</cp:lastModifiedBy>
  <cp:revision>23</cp:revision>
  <dcterms:created xsi:type="dcterms:W3CDTF">2023-09-28T08:26:28Z</dcterms:created>
  <dcterms:modified xsi:type="dcterms:W3CDTF">2026-01-07T06:18:26Z</dcterms:modified>
  <cp:category>9Slide.vn</cp:category>
</cp:coreProperties>
</file>