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6"/>
  </p:notesMasterIdLst>
  <p:sldIdLst>
    <p:sldId id="256" r:id="rId2"/>
    <p:sldId id="261" r:id="rId3"/>
    <p:sldId id="264" r:id="rId4"/>
    <p:sldId id="265" r:id="rId5"/>
    <p:sldId id="266" r:id="rId6"/>
    <p:sldId id="267" r:id="rId7"/>
    <p:sldId id="269" r:id="rId8"/>
    <p:sldId id="270" r:id="rId9"/>
    <p:sldId id="271" r:id="rId10"/>
    <p:sldId id="272" r:id="rId11"/>
    <p:sldId id="273" r:id="rId12"/>
    <p:sldId id="274"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81307" autoAdjust="0"/>
  </p:normalViewPr>
  <p:slideViewPr>
    <p:cSldViewPr snapToGrid="0">
      <p:cViewPr varScale="1">
        <p:scale>
          <a:sx n="75" d="100"/>
          <a:sy n="75" d="100"/>
        </p:scale>
        <p:origin x="1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9C826-02F9-4D45-8512-CBB1975AFED0}" type="datetimeFigureOut">
              <a:rPr lang="en-US" smtClean="0"/>
              <a:t>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2FB90-BAF0-40DE-8F69-BF89183FE986}" type="slidenum">
              <a:rPr lang="en-US" smtClean="0"/>
              <a:t>‹#›</a:t>
            </a:fld>
            <a:endParaRPr lang="en-US"/>
          </a:p>
        </p:txBody>
      </p:sp>
    </p:spTree>
    <p:extLst>
      <p:ext uri="{BB962C8B-B14F-4D97-AF65-F5344CB8AC3E}">
        <p14:creationId xmlns:p14="http://schemas.microsoft.com/office/powerpoint/2010/main" val="142724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1</a:t>
            </a:fld>
            <a:endParaRPr lang="en-US"/>
          </a:p>
        </p:txBody>
      </p:sp>
    </p:spTree>
    <p:extLst>
      <p:ext uri="{BB962C8B-B14F-4D97-AF65-F5344CB8AC3E}">
        <p14:creationId xmlns:p14="http://schemas.microsoft.com/office/powerpoint/2010/main" val="142287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6</a:t>
            </a:fld>
            <a:endParaRPr lang="en-US"/>
          </a:p>
        </p:txBody>
      </p:sp>
    </p:spTree>
    <p:extLst>
      <p:ext uri="{BB962C8B-B14F-4D97-AF65-F5344CB8AC3E}">
        <p14:creationId xmlns:p14="http://schemas.microsoft.com/office/powerpoint/2010/main" val="227457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07/01/2026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8161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07/01/2026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20101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07/01/2026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19380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07/01/2026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592383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557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490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93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3813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34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07/01/2026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154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B16C0-AA23-43ED-B5E0-E240E507E69D}" type="datetimeFigureOut">
              <a:rPr lang="vi-VN" smtClean="0"/>
              <a:t>07/01/2026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110903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B16C0-AA23-43ED-B5E0-E240E507E69D}" type="datetimeFigureOut">
              <a:rPr lang="vi-VN" smtClean="0"/>
              <a:t>07/01/2026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65700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B16C0-AA23-43ED-B5E0-E240E507E69D}" type="datetimeFigureOut">
              <a:rPr lang="vi-VN" smtClean="0"/>
              <a:t>07/01/2026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87665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B16C0-AA23-43ED-B5E0-E240E507E69D}" type="datetimeFigureOut">
              <a:rPr lang="vi-VN" smtClean="0"/>
              <a:t>07/01/2026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96274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B16C0-AA23-43ED-B5E0-E240E507E69D}" type="datetimeFigureOut">
              <a:rPr lang="vi-VN" smtClean="0"/>
              <a:t>07/01/2026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27104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07/01/2026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50418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E2FA49F8-5D15-1543-CC91-63573A3F54C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1/7/26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06416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7" r:id="rId13"/>
    <p:sldLayoutId id="2147483698" r:id="rId14"/>
    <p:sldLayoutId id="2147483699" r:id="rId15"/>
    <p:sldLayoutId id="214748370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artoon of a person holding a flower&#10;&#10;Description automatically generated">
            <a:extLst>
              <a:ext uri="{FF2B5EF4-FFF2-40B4-BE49-F238E27FC236}">
                <a16:creationId xmlns:a16="http://schemas.microsoft.com/office/drawing/2014/main" id="{AA64FB68-A354-4AFF-C7BE-B92E477062FD}"/>
              </a:ext>
            </a:extLst>
          </p:cNvPr>
          <p:cNvPicPr>
            <a:picLocks noChangeAspect="1"/>
          </p:cNvPicPr>
          <p:nvPr/>
        </p:nvPicPr>
        <p:blipFill rotWithShape="1">
          <a:blip r:embed="rId3">
            <a:extLst>
              <a:ext uri="{28A0092B-C50C-407E-A947-70E740481C1C}">
                <a14:useLocalDpi xmlns:a14="http://schemas.microsoft.com/office/drawing/2010/main" val="0"/>
              </a:ext>
            </a:extLst>
          </a:blip>
          <a:srcRect t="8529" b="35232"/>
          <a:stretch/>
        </p:blipFill>
        <p:spPr>
          <a:xfrm>
            <a:off x="20" y="1282"/>
            <a:ext cx="12191980" cy="6856718"/>
          </a:xfrm>
          <a:prstGeom prst="rect">
            <a:avLst/>
          </a:prstGeom>
        </p:spPr>
      </p:pic>
      <p:sp>
        <p:nvSpPr>
          <p:cNvPr id="6" name="矩形: 圆角 6">
            <a:extLst>
              <a:ext uri="{FF2B5EF4-FFF2-40B4-BE49-F238E27FC236}">
                <a16:creationId xmlns:a16="http://schemas.microsoft.com/office/drawing/2014/main" id="{080A56F4-AD3D-19CF-5384-22B8FE4DD2C8}"/>
              </a:ext>
            </a:extLst>
          </p:cNvPr>
          <p:cNvSpPr/>
          <p:nvPr/>
        </p:nvSpPr>
        <p:spPr>
          <a:xfrm>
            <a:off x="5429250" y="390525"/>
            <a:ext cx="6254371" cy="4686300"/>
          </a:xfrm>
          <a:prstGeom prst="round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Picture 8">
            <a:extLst>
              <a:ext uri="{FF2B5EF4-FFF2-40B4-BE49-F238E27FC236}">
                <a16:creationId xmlns:a16="http://schemas.microsoft.com/office/drawing/2014/main" id="{1ECB0FE1-7907-D9C1-6F18-2B41BDE0FF3D}"/>
              </a:ext>
            </a:extLst>
          </p:cNvPr>
          <p:cNvPicPr>
            <a:picLocks noChangeAspect="1"/>
          </p:cNvPicPr>
          <p:nvPr/>
        </p:nvPicPr>
        <p:blipFill>
          <a:blip r:embed="rId4"/>
          <a:stretch>
            <a:fillRect/>
          </a:stretch>
        </p:blipFill>
        <p:spPr>
          <a:xfrm>
            <a:off x="5419828" y="576390"/>
            <a:ext cx="6419644" cy="1457070"/>
          </a:xfrm>
          <a:prstGeom prst="rect">
            <a:avLst/>
          </a:prstGeom>
        </p:spPr>
      </p:pic>
      <p:pic>
        <p:nvPicPr>
          <p:cNvPr id="11" name="Picture 10">
            <a:extLst>
              <a:ext uri="{FF2B5EF4-FFF2-40B4-BE49-F238E27FC236}">
                <a16:creationId xmlns:a16="http://schemas.microsoft.com/office/drawing/2014/main" id="{62B39368-DC15-D03D-E7A8-8C885293372F}"/>
              </a:ext>
            </a:extLst>
          </p:cNvPr>
          <p:cNvPicPr>
            <a:picLocks noChangeAspect="1"/>
          </p:cNvPicPr>
          <p:nvPr/>
        </p:nvPicPr>
        <p:blipFill>
          <a:blip r:embed="rId5"/>
          <a:stretch>
            <a:fillRect/>
          </a:stretch>
        </p:blipFill>
        <p:spPr>
          <a:xfrm>
            <a:off x="5363045" y="1584793"/>
            <a:ext cx="6742760" cy="3840813"/>
          </a:xfrm>
          <a:prstGeom prst="rect">
            <a:avLst/>
          </a:prstGeom>
        </p:spPr>
      </p:pic>
    </p:spTree>
    <p:extLst>
      <p:ext uri="{BB962C8B-B14F-4D97-AF65-F5344CB8AC3E}">
        <p14:creationId xmlns:p14="http://schemas.microsoft.com/office/powerpoint/2010/main" val="4236879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Graphic 6">
            <a:extLst>
              <a:ext uri="{FF2B5EF4-FFF2-40B4-BE49-F238E27FC236}">
                <a16:creationId xmlns:a16="http://schemas.microsoft.com/office/drawing/2014/main" id="{7ED736AC-70CD-36B5-B706-4B1BD763F1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23736" y="3095625"/>
            <a:ext cx="3110486" cy="3324225"/>
          </a:xfrm>
          <a:prstGeom prst="rect">
            <a:avLst/>
          </a:prstGeom>
        </p:spPr>
      </p:pic>
      <p:sp>
        <p:nvSpPr>
          <p:cNvPr id="9" name="Rectangle: Rounded Corners 8">
            <a:extLst>
              <a:ext uri="{FF2B5EF4-FFF2-40B4-BE49-F238E27FC236}">
                <a16:creationId xmlns:a16="http://schemas.microsoft.com/office/drawing/2014/main" id="{0C2A0314-9C76-9957-514A-5652B949E8AE}"/>
              </a:ext>
            </a:extLst>
          </p:cNvPr>
          <p:cNvSpPr/>
          <p:nvPr/>
        </p:nvSpPr>
        <p:spPr>
          <a:xfrm>
            <a:off x="3046340" y="752475"/>
            <a:ext cx="8039891" cy="2514600"/>
          </a:xfrm>
          <a:prstGeom prst="roundRect">
            <a:avLst>
              <a:gd name="adj" fmla="val 50000"/>
            </a:avLst>
          </a:prstGeom>
          <a:solidFill>
            <a:schemeClr val="accent6">
              <a:lumMod val="20000"/>
              <a:lumOff val="80000"/>
            </a:schemeClr>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pitchFamily="34" charset="0"/>
                <a:cs typeface="Calibri" panose="020F0502020204030204" pitchFamily="34" charset="0"/>
              </a:rPr>
              <a:t>Ý nghĩa của việc ghi danh những người đỗ tiến sĩ ở Văn Miếu – Quốc Tử Giám nhằm khuyến khích tinh thần hiếu học trong nhân dân.</a:t>
            </a:r>
            <a:endParaRPr lang="en-US" sz="36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6721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1C781575-DF3C-E20C-1984-5C2DE37C6DEA}"/>
              </a:ext>
            </a:extLst>
          </p:cNvPr>
          <p:cNvPicPr>
            <a:picLocks noChangeAspect="1"/>
          </p:cNvPicPr>
          <p:nvPr/>
        </p:nvPicPr>
        <p:blipFill>
          <a:blip r:embed="rId3"/>
          <a:stretch>
            <a:fillRect/>
          </a:stretch>
        </p:blipFill>
        <p:spPr>
          <a:xfrm>
            <a:off x="2649147" y="2168179"/>
            <a:ext cx="7541406" cy="2121592"/>
          </a:xfrm>
          <a:prstGeom prst="rect">
            <a:avLst/>
          </a:prstGeom>
        </p:spPr>
      </p:pic>
    </p:spTree>
    <p:extLst>
      <p:ext uri="{BB962C8B-B14F-4D97-AF65-F5344CB8AC3E}">
        <p14:creationId xmlns:p14="http://schemas.microsoft.com/office/powerpoint/2010/main" val="2692501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descr="A picture containing diagram&#10;&#10;Description automatically generated">
            <a:extLst>
              <a:ext uri="{FF2B5EF4-FFF2-40B4-BE49-F238E27FC236}">
                <a16:creationId xmlns:a16="http://schemas.microsoft.com/office/drawing/2014/main" id="{3428BB05-1AC4-342A-EBCE-0DF1BDC6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a16="http://schemas.microsoft.com/office/drawing/2014/main" id="{249206AD-D136-C781-6B77-BE81868158CB}"/>
              </a:ext>
            </a:extLst>
          </p:cNvPr>
          <p:cNvSpPr/>
          <p:nvPr/>
        </p:nvSpPr>
        <p:spPr>
          <a:xfrm>
            <a:off x="5310118" y="1901942"/>
            <a:ext cx="6015107" cy="2554545"/>
          </a:xfrm>
          <a:prstGeom prst="rect">
            <a:avLst/>
          </a:prstGeom>
        </p:spPr>
        <p:txBody>
          <a:bodyPr wrap="square">
            <a:spAutoFit/>
          </a:bodyPr>
          <a:lstStyle/>
          <a:p>
            <a:pPr lvl="0" algn="ctr"/>
            <a:r>
              <a:rPr lang="en-US" sz="4000" b="1" dirty="0" err="1">
                <a:solidFill>
                  <a:srgbClr val="0070C0"/>
                </a:solidFill>
              </a:rPr>
              <a:t>Hoạt</a:t>
            </a:r>
            <a:r>
              <a:rPr lang="en-US" sz="4000" b="1" dirty="0">
                <a:solidFill>
                  <a:srgbClr val="0070C0"/>
                </a:solidFill>
              </a:rPr>
              <a:t> </a:t>
            </a:r>
            <a:r>
              <a:rPr lang="en-US" sz="4000" b="1" dirty="0" err="1">
                <a:solidFill>
                  <a:srgbClr val="0070C0"/>
                </a:solidFill>
              </a:rPr>
              <a:t>động</a:t>
            </a:r>
            <a:r>
              <a:rPr lang="en-US" sz="4000" b="1" dirty="0">
                <a:solidFill>
                  <a:srgbClr val="0070C0"/>
                </a:solidFill>
              </a:rPr>
              <a:t> 2: </a:t>
            </a:r>
            <a:r>
              <a:rPr lang="en-US" sz="4000" b="1" dirty="0" err="1">
                <a:solidFill>
                  <a:srgbClr val="0070C0"/>
                </a:solidFill>
              </a:rPr>
              <a:t>Lập</a:t>
            </a:r>
            <a:r>
              <a:rPr lang="en-US" sz="4000" b="1" dirty="0">
                <a:solidFill>
                  <a:srgbClr val="0070C0"/>
                </a:solidFill>
              </a:rPr>
              <a:t> </a:t>
            </a:r>
            <a:r>
              <a:rPr lang="en-US" sz="4000" b="1" dirty="0" err="1">
                <a:solidFill>
                  <a:srgbClr val="0070C0"/>
                </a:solidFill>
              </a:rPr>
              <a:t>bảng</a:t>
            </a:r>
            <a:r>
              <a:rPr lang="en-US" sz="4000" b="1" dirty="0">
                <a:solidFill>
                  <a:srgbClr val="0070C0"/>
                </a:solidFill>
              </a:rPr>
              <a:t> </a:t>
            </a:r>
            <a:r>
              <a:rPr lang="en-US" sz="4000" b="1" dirty="0" err="1">
                <a:solidFill>
                  <a:srgbClr val="0070C0"/>
                </a:solidFill>
              </a:rPr>
              <a:t>về</a:t>
            </a:r>
            <a:r>
              <a:rPr lang="en-US" sz="4000" b="1" dirty="0">
                <a:solidFill>
                  <a:srgbClr val="0070C0"/>
                </a:solidFill>
              </a:rPr>
              <a:t> </a:t>
            </a:r>
            <a:r>
              <a:rPr lang="en-US" sz="4000" b="1" dirty="0" err="1">
                <a:solidFill>
                  <a:srgbClr val="0070C0"/>
                </a:solidFill>
              </a:rPr>
              <a:t>các</a:t>
            </a:r>
            <a:r>
              <a:rPr lang="en-US" sz="4000" b="1" dirty="0">
                <a:solidFill>
                  <a:srgbClr val="0070C0"/>
                </a:solidFill>
              </a:rPr>
              <a:t> </a:t>
            </a:r>
            <a:r>
              <a:rPr lang="en-US" sz="4000" b="1" dirty="0" err="1">
                <a:solidFill>
                  <a:srgbClr val="0070C0"/>
                </a:solidFill>
              </a:rPr>
              <a:t>công</a:t>
            </a:r>
            <a:r>
              <a:rPr lang="en-US" sz="4000" b="1" dirty="0">
                <a:solidFill>
                  <a:srgbClr val="0070C0"/>
                </a:solidFill>
              </a:rPr>
              <a:t> </a:t>
            </a:r>
            <a:r>
              <a:rPr lang="en-US" sz="4000" b="1" dirty="0" err="1">
                <a:solidFill>
                  <a:srgbClr val="0070C0"/>
                </a:solidFill>
              </a:rPr>
              <a:t>trình</a:t>
            </a:r>
            <a:r>
              <a:rPr lang="en-US" sz="4000" b="1" dirty="0">
                <a:solidFill>
                  <a:srgbClr val="0070C0"/>
                </a:solidFill>
              </a:rPr>
              <a:t> </a:t>
            </a:r>
            <a:r>
              <a:rPr lang="en-US" sz="4000" b="1" dirty="0" err="1">
                <a:solidFill>
                  <a:srgbClr val="0070C0"/>
                </a:solidFill>
              </a:rPr>
              <a:t>kiến</a:t>
            </a:r>
            <a:r>
              <a:rPr lang="en-US" sz="4000" b="1" dirty="0">
                <a:solidFill>
                  <a:srgbClr val="0070C0"/>
                </a:solidFill>
              </a:rPr>
              <a:t> </a:t>
            </a:r>
            <a:r>
              <a:rPr lang="en-US" sz="4000" b="1" dirty="0" err="1">
                <a:solidFill>
                  <a:srgbClr val="0070C0"/>
                </a:solidFill>
              </a:rPr>
              <a:t>trúc</a:t>
            </a:r>
            <a:r>
              <a:rPr lang="en-US" sz="4000" b="1" dirty="0">
                <a:solidFill>
                  <a:srgbClr val="0070C0"/>
                </a:solidFill>
              </a:rPr>
              <a:t> </a:t>
            </a:r>
            <a:r>
              <a:rPr lang="en-US" sz="4000" b="1" dirty="0" err="1">
                <a:solidFill>
                  <a:srgbClr val="0070C0"/>
                </a:solidFill>
              </a:rPr>
              <a:t>tiêu</a:t>
            </a:r>
            <a:r>
              <a:rPr lang="en-US" sz="4000" b="1" dirty="0">
                <a:solidFill>
                  <a:srgbClr val="0070C0"/>
                </a:solidFill>
              </a:rPr>
              <a:t> </a:t>
            </a:r>
            <a:r>
              <a:rPr lang="en-US" sz="4000" b="1" dirty="0" err="1">
                <a:solidFill>
                  <a:srgbClr val="0070C0"/>
                </a:solidFill>
              </a:rPr>
              <a:t>biểu</a:t>
            </a:r>
            <a:r>
              <a:rPr lang="en-US" sz="4000" b="1" dirty="0">
                <a:solidFill>
                  <a:srgbClr val="0070C0"/>
                </a:solidFill>
              </a:rPr>
              <a:t> </a:t>
            </a:r>
            <a:r>
              <a:rPr lang="en-US" sz="4000" b="1" dirty="0" err="1">
                <a:solidFill>
                  <a:srgbClr val="0070C0"/>
                </a:solidFill>
              </a:rPr>
              <a:t>trong</a:t>
            </a:r>
            <a:r>
              <a:rPr lang="en-US" sz="4000" b="1" dirty="0">
                <a:solidFill>
                  <a:srgbClr val="0070C0"/>
                </a:solidFill>
              </a:rPr>
              <a:t> </a:t>
            </a:r>
            <a:r>
              <a:rPr lang="en-US" sz="4000" b="1" dirty="0" err="1">
                <a:solidFill>
                  <a:srgbClr val="0070C0"/>
                </a:solidFill>
              </a:rPr>
              <a:t>khu</a:t>
            </a:r>
            <a:r>
              <a:rPr lang="en-US" sz="4000" b="1" dirty="0">
                <a:solidFill>
                  <a:srgbClr val="0070C0"/>
                </a:solidFill>
              </a:rPr>
              <a:t> di </a:t>
            </a:r>
            <a:r>
              <a:rPr lang="en-US" sz="4000" b="1" dirty="0" err="1">
                <a:solidFill>
                  <a:srgbClr val="0070C0"/>
                </a:solidFill>
              </a:rPr>
              <a:t>tích</a:t>
            </a:r>
            <a:r>
              <a:rPr lang="en-US" sz="4000" b="1" dirty="0">
                <a:solidFill>
                  <a:srgbClr val="0070C0"/>
                </a:solidFill>
              </a:rPr>
              <a:t> Văn </a:t>
            </a:r>
            <a:r>
              <a:rPr lang="en-US" sz="4000" b="1" dirty="0" err="1">
                <a:solidFill>
                  <a:srgbClr val="0070C0"/>
                </a:solidFill>
              </a:rPr>
              <a:t>Miếu</a:t>
            </a:r>
            <a:r>
              <a:rPr lang="en-US" sz="4000" b="1" dirty="0">
                <a:solidFill>
                  <a:srgbClr val="0070C0"/>
                </a:solidFill>
              </a:rPr>
              <a:t>- </a:t>
            </a:r>
            <a:r>
              <a:rPr lang="en-US" sz="4000" b="1" dirty="0" err="1">
                <a:solidFill>
                  <a:srgbClr val="0070C0"/>
                </a:solidFill>
              </a:rPr>
              <a:t>Quốc</a:t>
            </a:r>
            <a:r>
              <a:rPr lang="en-US" sz="4000" b="1" dirty="0">
                <a:solidFill>
                  <a:srgbClr val="0070C0"/>
                </a:solidFill>
              </a:rPr>
              <a:t> </a:t>
            </a:r>
            <a:r>
              <a:rPr lang="en-US" sz="4000" b="1" dirty="0" err="1">
                <a:solidFill>
                  <a:srgbClr val="0070C0"/>
                </a:solidFill>
              </a:rPr>
              <a:t>Tử</a:t>
            </a:r>
            <a:r>
              <a:rPr lang="en-US" sz="4000" b="1" dirty="0">
                <a:solidFill>
                  <a:srgbClr val="0070C0"/>
                </a:solidFill>
              </a:rPr>
              <a:t> </a:t>
            </a:r>
            <a:r>
              <a:rPr lang="en-US" sz="4000" b="1" dirty="0" err="1">
                <a:solidFill>
                  <a:srgbClr val="0070C0"/>
                </a:solidFill>
              </a:rPr>
              <a:t>Giám</a:t>
            </a:r>
            <a:r>
              <a:rPr lang="en-US" sz="4000" b="1" dirty="0">
                <a:solidFill>
                  <a:srgbClr val="0070C0"/>
                </a:solidFill>
              </a:rPr>
              <a:t>.</a:t>
            </a:r>
            <a:endParaRPr kumimoji="0" lang="en-US" sz="4000" b="1" i="0" u="none" strike="noStrike" kern="1200" cap="none" spc="0" normalizeH="0" baseline="0" noProof="0" dirty="0">
              <a:ln>
                <a:noFill/>
              </a:ln>
              <a:solidFill>
                <a:srgbClr val="0070C0"/>
              </a:solidFill>
              <a:effectLst/>
              <a:uLnTx/>
              <a:uFillTx/>
              <a:latin typeface="Calibri" panose="020F0502020204030204"/>
            </a:endParaRPr>
          </a:p>
        </p:txBody>
      </p:sp>
      <p:pic>
        <p:nvPicPr>
          <p:cNvPr id="12" name="Picture 11" descr="A red and grey structure with a green circle&#10;&#10;Description automatically generated">
            <a:extLst>
              <a:ext uri="{FF2B5EF4-FFF2-40B4-BE49-F238E27FC236}">
                <a16:creationId xmlns:a16="http://schemas.microsoft.com/office/drawing/2014/main" id="{CDC04C04-7566-66AC-AE8F-21BB16608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extLst>
      <p:ext uri="{BB962C8B-B14F-4D97-AF65-F5344CB8AC3E}">
        <p14:creationId xmlns:p14="http://schemas.microsoft.com/office/powerpoint/2010/main" val="1495617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37377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9" name="Table 8">
            <a:extLst>
              <a:ext uri="{FF2B5EF4-FFF2-40B4-BE49-F238E27FC236}">
                <a16:creationId xmlns:a16="http://schemas.microsoft.com/office/drawing/2014/main" id="{6511B6ED-84DC-1EDB-D208-6CE36F15C329}"/>
              </a:ext>
            </a:extLst>
          </p:cNvPr>
          <p:cNvGraphicFramePr>
            <a:graphicFrameLocks noGrp="1"/>
          </p:cNvGraphicFramePr>
          <p:nvPr>
            <p:extLst>
              <p:ext uri="{D42A27DB-BD31-4B8C-83A1-F6EECF244321}">
                <p14:modId xmlns:p14="http://schemas.microsoft.com/office/powerpoint/2010/main" val="845488491"/>
              </p:ext>
            </p:extLst>
          </p:nvPr>
        </p:nvGraphicFramePr>
        <p:xfrm>
          <a:off x="781050" y="933449"/>
          <a:ext cx="10648950" cy="5260737"/>
        </p:xfrm>
        <a:graphic>
          <a:graphicData uri="http://schemas.openxmlformats.org/drawingml/2006/table">
            <a:tbl>
              <a:tblPr/>
              <a:tblGrid>
                <a:gridCol w="3276600">
                  <a:extLst>
                    <a:ext uri="{9D8B030D-6E8A-4147-A177-3AD203B41FA5}">
                      <a16:colId xmlns:a16="http://schemas.microsoft.com/office/drawing/2014/main" val="1146971963"/>
                    </a:ext>
                  </a:extLst>
                </a:gridCol>
                <a:gridCol w="7372350">
                  <a:extLst>
                    <a:ext uri="{9D8B030D-6E8A-4147-A177-3AD203B41FA5}">
                      <a16:colId xmlns:a16="http://schemas.microsoft.com/office/drawing/2014/main" val="4255512352"/>
                    </a:ext>
                  </a:extLst>
                </a:gridCol>
              </a:tblGrid>
              <a:tr h="767120">
                <a:tc>
                  <a:txBody>
                    <a:bodyPr/>
                    <a:lstStyle/>
                    <a:p>
                      <a:pPr algn="ctr" fontAlgn="t"/>
                      <a:r>
                        <a:rPr lang="en-US" sz="3200" b="1" dirty="0" err="1">
                          <a:solidFill>
                            <a:srgbClr val="000000"/>
                          </a:solidFill>
                          <a:effectLst/>
                        </a:rPr>
                        <a:t>Tên</a:t>
                      </a:r>
                      <a:r>
                        <a:rPr lang="en-US" sz="3200" b="1" dirty="0">
                          <a:solidFill>
                            <a:srgbClr val="000000"/>
                          </a:solidFill>
                          <a:effectLst/>
                        </a:rPr>
                        <a:t> </a:t>
                      </a:r>
                      <a:r>
                        <a:rPr lang="en-US" sz="3200" b="1" dirty="0" err="1">
                          <a:solidFill>
                            <a:srgbClr val="000000"/>
                          </a:solidFill>
                          <a:effectLst/>
                        </a:rPr>
                        <a:t>công</a:t>
                      </a:r>
                      <a:r>
                        <a:rPr lang="en-US" sz="3200" b="1" dirty="0">
                          <a:solidFill>
                            <a:srgbClr val="000000"/>
                          </a:solidFill>
                          <a:effectLst/>
                        </a:rPr>
                        <a:t> </a:t>
                      </a:r>
                      <a:r>
                        <a:rPr lang="en-US" sz="3200" b="1" dirty="0" err="1">
                          <a:solidFill>
                            <a:srgbClr val="000000"/>
                          </a:solidFill>
                          <a:effectLst/>
                        </a:rPr>
                        <a:t>trình</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r>
                        <a:rPr lang="en-US" sz="3200" b="1" dirty="0" err="1">
                          <a:solidFill>
                            <a:srgbClr val="000000"/>
                          </a:solidFill>
                          <a:effectLst/>
                        </a:rPr>
                        <a:t>Chức</a:t>
                      </a:r>
                      <a:r>
                        <a:rPr lang="en-US" sz="3200" b="1" dirty="0">
                          <a:solidFill>
                            <a:srgbClr val="000000"/>
                          </a:solidFill>
                          <a:effectLst/>
                        </a:rPr>
                        <a:t> </a:t>
                      </a:r>
                      <a:r>
                        <a:rPr lang="en-US" sz="3200" b="1" dirty="0" err="1">
                          <a:solidFill>
                            <a:srgbClr val="000000"/>
                          </a:solidFill>
                          <a:effectLst/>
                        </a:rPr>
                        <a:t>năng</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514195073"/>
                  </a:ext>
                </a:extLst>
              </a:tr>
              <a:tr h="1326911">
                <a:tc>
                  <a:txBody>
                    <a:bodyPr/>
                    <a:lstStyle/>
                    <a:p>
                      <a:pPr algn="just" fontAlgn="t"/>
                      <a:r>
                        <a:rPr lang="en-US" sz="3200" dirty="0">
                          <a:solidFill>
                            <a:srgbClr val="000000"/>
                          </a:solidFill>
                          <a:effectLst/>
                        </a:rPr>
                        <a:t>Văn </a:t>
                      </a:r>
                      <a:r>
                        <a:rPr lang="en-US" sz="3200" dirty="0" err="1">
                          <a:solidFill>
                            <a:srgbClr val="000000"/>
                          </a:solidFill>
                          <a:effectLst/>
                        </a:rPr>
                        <a:t>Miếu</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6379117"/>
                  </a:ext>
                </a:extLst>
              </a:tr>
              <a:tr h="1839795">
                <a:tc>
                  <a:txBody>
                    <a:bodyPr/>
                    <a:lstStyle/>
                    <a:p>
                      <a:pPr algn="just" fontAlgn="t"/>
                      <a:r>
                        <a:rPr lang="en-US" sz="3200" dirty="0" err="1">
                          <a:solidFill>
                            <a:srgbClr val="000000"/>
                          </a:solidFill>
                          <a:effectLst/>
                        </a:rPr>
                        <a:t>Quốc</a:t>
                      </a:r>
                      <a:r>
                        <a:rPr lang="en-US" sz="3200" dirty="0">
                          <a:solidFill>
                            <a:srgbClr val="000000"/>
                          </a:solidFill>
                          <a:effectLst/>
                        </a:rPr>
                        <a:t> </a:t>
                      </a:r>
                      <a:r>
                        <a:rPr lang="en-US" sz="3200" dirty="0" err="1">
                          <a:solidFill>
                            <a:srgbClr val="000000"/>
                          </a:solidFill>
                          <a:effectLst/>
                        </a:rPr>
                        <a:t>Tử</a:t>
                      </a:r>
                      <a:r>
                        <a:rPr lang="en-US" sz="3200" dirty="0">
                          <a:solidFill>
                            <a:srgbClr val="000000"/>
                          </a:solidFill>
                          <a:effectLst/>
                        </a:rPr>
                        <a:t> </a:t>
                      </a:r>
                      <a:r>
                        <a:rPr lang="en-US" sz="3200" dirty="0" err="1">
                          <a:solidFill>
                            <a:srgbClr val="000000"/>
                          </a:solidFill>
                          <a:effectLst/>
                        </a:rPr>
                        <a:t>Giám</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br>
                        <a:rPr lang="en-US" sz="3200">
                          <a:solidFill>
                            <a:srgbClr val="000000"/>
                          </a:solidFill>
                          <a:effectLst/>
                        </a:rPr>
                      </a:br>
                      <a:endParaRPr lang="en-US" sz="320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064157"/>
                  </a:ext>
                </a:extLst>
              </a:tr>
              <a:tr h="1326911">
                <a:tc>
                  <a:txBody>
                    <a:bodyPr/>
                    <a:lstStyle/>
                    <a:p>
                      <a:pPr algn="just" fontAlgn="t"/>
                      <a:r>
                        <a:rPr lang="en-US" sz="3200" dirty="0">
                          <a:solidFill>
                            <a:srgbClr val="000000"/>
                          </a:solidFill>
                          <a:effectLst/>
                        </a:rPr>
                        <a:t>Bia </a:t>
                      </a:r>
                      <a:r>
                        <a:rPr lang="en-US" sz="3200" dirty="0" err="1">
                          <a:solidFill>
                            <a:srgbClr val="000000"/>
                          </a:solidFill>
                          <a:effectLst/>
                        </a:rPr>
                        <a:t>Tiến</a:t>
                      </a:r>
                      <a:r>
                        <a:rPr lang="en-US" sz="3200" dirty="0">
                          <a:solidFill>
                            <a:srgbClr val="000000"/>
                          </a:solidFill>
                          <a:effectLst/>
                        </a:rPr>
                        <a:t> </a:t>
                      </a:r>
                      <a:r>
                        <a:rPr lang="en-US" sz="3200" dirty="0" err="1">
                          <a:solidFill>
                            <a:srgbClr val="000000"/>
                          </a:solidFill>
                          <a:effectLst/>
                        </a:rPr>
                        <a:t>sĩ</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453041"/>
                  </a:ext>
                </a:extLst>
              </a:tr>
            </a:tbl>
          </a:graphicData>
        </a:graphic>
      </p:graphicFrame>
      <p:sp>
        <p:nvSpPr>
          <p:cNvPr id="16" name="TextBox 15">
            <a:extLst>
              <a:ext uri="{FF2B5EF4-FFF2-40B4-BE49-F238E27FC236}">
                <a16:creationId xmlns:a16="http://schemas.microsoft.com/office/drawing/2014/main" id="{B1B16DFC-4443-CF13-E6F2-FC1F6A857BFF}"/>
              </a:ext>
            </a:extLst>
          </p:cNvPr>
          <p:cNvSpPr txBox="1"/>
          <p:nvPr/>
        </p:nvSpPr>
        <p:spPr>
          <a:xfrm>
            <a:off x="4371975" y="1809750"/>
            <a:ext cx="6934200" cy="1200329"/>
          </a:xfrm>
          <a:prstGeom prst="rect">
            <a:avLst/>
          </a:prstGeom>
          <a:noFill/>
        </p:spPr>
        <p:txBody>
          <a:bodyPr wrap="square" rtlCol="0">
            <a:spAutoFit/>
          </a:bodyPr>
          <a:lstStyle/>
          <a:p>
            <a:pPr algn="just"/>
            <a:r>
              <a:rPr lang="nl-NL" sz="3600" dirty="0">
                <a:solidFill>
                  <a:srgbClr val="002060"/>
                </a:solidFill>
                <a:effectLst/>
                <a:ea typeface="Times New Roman" panose="02020603050405020304" pitchFamily="18" charset="0"/>
                <a:cs typeface="Times New Roman" panose="02020603050405020304" pitchFamily="18" charset="0"/>
              </a:rPr>
              <a:t>Đây là nơi thờ Khổng Tử và các học trò của ông.</a:t>
            </a:r>
            <a:endParaRPr lang="en-US" sz="3600" dirty="0">
              <a:solidFill>
                <a:srgbClr val="002060"/>
              </a:solidFill>
              <a:cs typeface="Times New Roman" panose="02020603050405020304" pitchFamily="18" charset="0"/>
            </a:endParaRPr>
          </a:p>
        </p:txBody>
      </p:sp>
      <p:sp>
        <p:nvSpPr>
          <p:cNvPr id="17" name="TextBox 16">
            <a:extLst>
              <a:ext uri="{FF2B5EF4-FFF2-40B4-BE49-F238E27FC236}">
                <a16:creationId xmlns:a16="http://schemas.microsoft.com/office/drawing/2014/main" id="{946CB138-CA28-1C96-4F35-06320136827B}"/>
              </a:ext>
            </a:extLst>
          </p:cNvPr>
          <p:cNvSpPr txBox="1"/>
          <p:nvPr/>
        </p:nvSpPr>
        <p:spPr>
          <a:xfrm>
            <a:off x="4362450" y="3152775"/>
            <a:ext cx="6934200" cy="1569660"/>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Đây là nơi học tập của các hoàng tử, con gia đình quý tộc, quan lại và những người giỏi trong nước.</a:t>
            </a:r>
            <a:endParaRPr lang="en-US" sz="3200" dirty="0">
              <a:solidFill>
                <a:srgbClr val="00206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6D4E458-1189-6E0C-D151-9AA063D933B4}"/>
              </a:ext>
            </a:extLst>
          </p:cNvPr>
          <p:cNvSpPr txBox="1"/>
          <p:nvPr/>
        </p:nvSpPr>
        <p:spPr>
          <a:xfrm>
            <a:off x="4314825" y="4972050"/>
            <a:ext cx="6934200" cy="1077218"/>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Khắc tên những người đỗ tiến sĩ thời Hậu Lê và thời Mạc.</a:t>
            </a:r>
            <a:endParaRPr lang="en-US" sz="3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8534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arn(inVertic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arn(inVertical)">
                                      <p:cBhvr>
                                        <p:cTn id="1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92F6A32D-454B-7190-1FBA-14E9A3F59CC6}"/>
              </a:ext>
            </a:extLst>
          </p:cNvPr>
          <p:cNvPicPr>
            <a:picLocks noChangeAspect="1"/>
          </p:cNvPicPr>
          <p:nvPr/>
        </p:nvPicPr>
        <p:blipFill>
          <a:blip r:embed="rId3"/>
          <a:stretch>
            <a:fillRect/>
          </a:stretch>
        </p:blipFill>
        <p:spPr>
          <a:xfrm>
            <a:off x="2372922" y="1958629"/>
            <a:ext cx="7541406" cy="2121592"/>
          </a:xfrm>
          <a:prstGeom prst="rect">
            <a:avLst/>
          </a:prstGeom>
        </p:spPr>
      </p:pic>
    </p:spTree>
    <p:extLst>
      <p:ext uri="{BB962C8B-B14F-4D97-AF65-F5344CB8AC3E}">
        <p14:creationId xmlns:p14="http://schemas.microsoft.com/office/powerpoint/2010/main" val="1558657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CCC54541-C515-A211-0DF7-44043E0F7419}"/>
              </a:ext>
            </a:extLst>
          </p:cNvPr>
          <p:cNvPicPr>
            <a:picLocks noChangeAspect="1"/>
          </p:cNvPicPr>
          <p:nvPr/>
        </p:nvPicPr>
        <p:blipFill>
          <a:blip r:embed="rId3"/>
          <a:stretch>
            <a:fillRect/>
          </a:stretch>
        </p:blipFill>
        <p:spPr>
          <a:xfrm>
            <a:off x="2591997" y="2072929"/>
            <a:ext cx="7541406" cy="2121592"/>
          </a:xfrm>
          <a:prstGeom prst="rect">
            <a:avLst/>
          </a:prstGeom>
        </p:spPr>
      </p:pic>
    </p:spTree>
    <p:extLst>
      <p:ext uri="{BB962C8B-B14F-4D97-AF65-F5344CB8AC3E}">
        <p14:creationId xmlns:p14="http://schemas.microsoft.com/office/powerpoint/2010/main" val="3682908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E809F964-941B-EAA1-F9EF-B5151882A56B}"/>
              </a:ext>
            </a:extLst>
          </p:cNvPr>
          <p:cNvPicPr>
            <a:picLocks noChangeAspect="1"/>
          </p:cNvPicPr>
          <p:nvPr/>
        </p:nvPicPr>
        <p:blipFill>
          <a:blip r:embed="rId3"/>
          <a:stretch>
            <a:fillRect/>
          </a:stretch>
        </p:blipFill>
        <p:spPr>
          <a:xfrm>
            <a:off x="2715822" y="2187229"/>
            <a:ext cx="7541406" cy="2121592"/>
          </a:xfrm>
          <a:prstGeom prst="rect">
            <a:avLst/>
          </a:prstGeom>
        </p:spPr>
      </p:pic>
    </p:spTree>
    <p:extLst>
      <p:ext uri="{BB962C8B-B14F-4D97-AF65-F5344CB8AC3E}">
        <p14:creationId xmlns:p14="http://schemas.microsoft.com/office/powerpoint/2010/main" val="1730025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descr="A picture containing diagram&#10;&#10;Description automatically generated">
            <a:extLst>
              <a:ext uri="{FF2B5EF4-FFF2-40B4-BE49-F238E27FC236}">
                <a16:creationId xmlns:a16="http://schemas.microsoft.com/office/drawing/2014/main" id="{3428BB05-1AC4-342A-EBCE-0DF1BDC6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a16="http://schemas.microsoft.com/office/drawing/2014/main" id="{249206AD-D136-C781-6B77-BE81868158CB}"/>
              </a:ext>
            </a:extLst>
          </p:cNvPr>
          <p:cNvSpPr/>
          <p:nvPr/>
        </p:nvSpPr>
        <p:spPr>
          <a:xfrm>
            <a:off x="5500618" y="1987667"/>
            <a:ext cx="6015107" cy="2308324"/>
          </a:xfrm>
          <a:prstGeom prst="rect">
            <a:avLst/>
          </a:prstGeom>
        </p:spPr>
        <p:txBody>
          <a:bodyPr wrap="square">
            <a:spAutoFit/>
          </a:bodyPr>
          <a:lstStyle/>
          <a:p>
            <a:pPr algn="ctr"/>
            <a:r>
              <a:rPr lang="en-US" sz="4800" b="1" dirty="0" err="1">
                <a:solidFill>
                  <a:srgbClr val="0070C0"/>
                </a:solidFill>
              </a:rPr>
              <a:t>Hoạt</a:t>
            </a:r>
            <a:r>
              <a:rPr lang="en-US" sz="4800" b="1" dirty="0">
                <a:solidFill>
                  <a:srgbClr val="0070C0"/>
                </a:solidFill>
              </a:rPr>
              <a:t> </a:t>
            </a:r>
            <a:r>
              <a:rPr lang="en-US" sz="4800" b="1" dirty="0" err="1">
                <a:solidFill>
                  <a:srgbClr val="0070C0"/>
                </a:solidFill>
              </a:rPr>
              <a:t>động</a:t>
            </a:r>
            <a:r>
              <a:rPr lang="en-US" sz="4800" b="1" dirty="0">
                <a:solidFill>
                  <a:srgbClr val="0070C0"/>
                </a:solidFill>
              </a:rPr>
              <a:t> 1: </a:t>
            </a:r>
            <a:r>
              <a:rPr lang="en-US" sz="4800" b="1" dirty="0" err="1">
                <a:solidFill>
                  <a:srgbClr val="0070C0"/>
                </a:solidFill>
              </a:rPr>
              <a:t>Tìm</a:t>
            </a:r>
            <a:r>
              <a:rPr lang="en-US" sz="4800" b="1" dirty="0">
                <a:solidFill>
                  <a:srgbClr val="0070C0"/>
                </a:solidFill>
              </a:rPr>
              <a:t> </a:t>
            </a:r>
            <a:r>
              <a:rPr lang="en-US" sz="4800" b="1" dirty="0" err="1">
                <a:solidFill>
                  <a:srgbClr val="0070C0"/>
                </a:solidFill>
              </a:rPr>
              <a:t>hiểu</a:t>
            </a:r>
            <a:r>
              <a:rPr lang="en-US" sz="4800" b="1" dirty="0">
                <a:solidFill>
                  <a:srgbClr val="0070C0"/>
                </a:solidFill>
              </a:rPr>
              <a:t> </a:t>
            </a:r>
            <a:r>
              <a:rPr lang="en-US" sz="4800" b="1" dirty="0" err="1">
                <a:solidFill>
                  <a:srgbClr val="0070C0"/>
                </a:solidFill>
              </a:rPr>
              <a:t>về</a:t>
            </a:r>
            <a:r>
              <a:rPr lang="en-US" sz="4800" b="1" dirty="0">
                <a:solidFill>
                  <a:srgbClr val="0070C0"/>
                </a:solidFill>
              </a:rPr>
              <a:t> </a:t>
            </a:r>
            <a:r>
              <a:rPr lang="en-US" sz="4800" b="1" dirty="0" err="1">
                <a:solidFill>
                  <a:srgbClr val="0070C0"/>
                </a:solidFill>
              </a:rPr>
              <a:t>khu</a:t>
            </a:r>
            <a:r>
              <a:rPr lang="en-US" sz="4800" b="1" dirty="0">
                <a:solidFill>
                  <a:srgbClr val="0070C0"/>
                </a:solidFill>
              </a:rPr>
              <a:t> di </a:t>
            </a:r>
            <a:r>
              <a:rPr lang="en-US" sz="4800" b="1" dirty="0" err="1">
                <a:solidFill>
                  <a:srgbClr val="0070C0"/>
                </a:solidFill>
              </a:rPr>
              <a:t>tích</a:t>
            </a:r>
            <a:r>
              <a:rPr lang="en-US" sz="4800" b="1" dirty="0">
                <a:solidFill>
                  <a:srgbClr val="0070C0"/>
                </a:solidFill>
              </a:rPr>
              <a:t> Văn </a:t>
            </a:r>
            <a:r>
              <a:rPr lang="en-US" sz="4800" b="1" dirty="0" err="1">
                <a:solidFill>
                  <a:srgbClr val="0070C0"/>
                </a:solidFill>
              </a:rPr>
              <a:t>Miếu</a:t>
            </a:r>
            <a:r>
              <a:rPr lang="en-US" sz="4800" b="1" dirty="0">
                <a:solidFill>
                  <a:srgbClr val="0070C0"/>
                </a:solidFill>
              </a:rPr>
              <a:t> – </a:t>
            </a:r>
            <a:r>
              <a:rPr lang="en-US" sz="4800" b="1" dirty="0" err="1">
                <a:solidFill>
                  <a:srgbClr val="0070C0"/>
                </a:solidFill>
              </a:rPr>
              <a:t>Quốc</a:t>
            </a:r>
            <a:r>
              <a:rPr lang="en-US" sz="4800" b="1" dirty="0">
                <a:solidFill>
                  <a:srgbClr val="0070C0"/>
                </a:solidFill>
              </a:rPr>
              <a:t> </a:t>
            </a:r>
            <a:r>
              <a:rPr lang="en-US" sz="4800" b="1" dirty="0" err="1">
                <a:solidFill>
                  <a:srgbClr val="0070C0"/>
                </a:solidFill>
              </a:rPr>
              <a:t>Tử</a:t>
            </a:r>
            <a:r>
              <a:rPr lang="en-US" sz="4800" b="1" dirty="0">
                <a:solidFill>
                  <a:srgbClr val="0070C0"/>
                </a:solidFill>
              </a:rPr>
              <a:t> </a:t>
            </a:r>
            <a:r>
              <a:rPr lang="en-US" sz="4800" b="1" dirty="0" err="1">
                <a:solidFill>
                  <a:srgbClr val="0070C0"/>
                </a:solidFill>
              </a:rPr>
              <a:t>Giám</a:t>
            </a:r>
            <a:endParaRPr lang="en-US" sz="4800" b="1" dirty="0">
              <a:solidFill>
                <a:srgbClr val="0070C0"/>
              </a:solidFill>
            </a:endParaRPr>
          </a:p>
        </p:txBody>
      </p:sp>
      <p:pic>
        <p:nvPicPr>
          <p:cNvPr id="12" name="Picture 11" descr="A red and grey structure with a green circle&#10;&#10;Description automatically generated">
            <a:extLst>
              <a:ext uri="{FF2B5EF4-FFF2-40B4-BE49-F238E27FC236}">
                <a16:creationId xmlns:a16="http://schemas.microsoft.com/office/drawing/2014/main" id="{CDC04C04-7566-66AC-AE8F-21BB16608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extLst>
      <p:ext uri="{BB962C8B-B14F-4D97-AF65-F5344CB8AC3E}">
        <p14:creationId xmlns:p14="http://schemas.microsoft.com/office/powerpoint/2010/main" val="2354733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Graphic 1">
            <a:extLst>
              <a:ext uri="{FF2B5EF4-FFF2-40B4-BE49-F238E27FC236}">
                <a16:creationId xmlns:a16="http://schemas.microsoft.com/office/drawing/2014/main" id="{8F0EA565-9A02-A7B0-74D9-72431B5F32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154" y="143220"/>
            <a:ext cx="11824133" cy="1380780"/>
          </a:xfrm>
          <a:prstGeom prst="rect">
            <a:avLst/>
          </a:prstGeom>
        </p:spPr>
      </p:pic>
      <p:sp>
        <p:nvSpPr>
          <p:cNvPr id="3" name="TextBox 2">
            <a:extLst>
              <a:ext uri="{FF2B5EF4-FFF2-40B4-BE49-F238E27FC236}">
                <a16:creationId xmlns:a16="http://schemas.microsoft.com/office/drawing/2014/main" id="{0E47CFC0-C466-5BB1-A0CB-B907D26D3EA4}"/>
              </a:ext>
            </a:extLst>
          </p:cNvPr>
          <p:cNvSpPr txBox="1"/>
          <p:nvPr/>
        </p:nvSpPr>
        <p:spPr>
          <a:xfrm>
            <a:off x="876300" y="342900"/>
            <a:ext cx="10258425" cy="1077218"/>
          </a:xfrm>
          <a:prstGeom prst="rect">
            <a:avLst/>
          </a:prstGeom>
          <a:noFill/>
        </p:spPr>
        <p:txBody>
          <a:bodyPr wrap="square" rtlCol="0">
            <a:spAutoFit/>
          </a:bodyPr>
          <a:lstStyle/>
          <a:p>
            <a:pPr algn="ctr"/>
            <a:r>
              <a:rPr lang="nl-NL" sz="3200" b="1" dirty="0">
                <a:solidFill>
                  <a:srgbClr val="002060"/>
                </a:solidFill>
                <a:effectLst/>
                <a:ea typeface="Times New Roman" panose="02020603050405020304" pitchFamily="18" charset="0"/>
                <a:cs typeface="Times New Roman" panose="02020603050405020304" pitchFamily="18" charset="0"/>
              </a:rPr>
              <a:t>1. Xác định vị trí của một số công trình kiến trúc tiêu biểu trong khu di tích Văn Miếu - Quốc Tử Giám.</a:t>
            </a:r>
            <a:endParaRPr lang="en-US" sz="3200" b="1" dirty="0">
              <a:solidFill>
                <a:srgbClr val="002060"/>
              </a:solidFill>
              <a:effectLs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CC7A7AC-18DE-E140-9749-4DBFF481A1FB}"/>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2576512" y="1928812"/>
            <a:ext cx="7391878" cy="4300538"/>
          </a:xfrm>
          <a:prstGeom prst="rect">
            <a:avLst/>
          </a:prstGeom>
        </p:spPr>
      </p:pic>
      <p:sp>
        <p:nvSpPr>
          <p:cNvPr id="9" name="TextBox 8">
            <a:extLst>
              <a:ext uri="{FF2B5EF4-FFF2-40B4-BE49-F238E27FC236}">
                <a16:creationId xmlns:a16="http://schemas.microsoft.com/office/drawing/2014/main" id="{B43FE550-E6C2-E16D-0EE9-E91B8A59525B}"/>
              </a:ext>
            </a:extLst>
          </p:cNvPr>
          <p:cNvSpPr txBox="1"/>
          <p:nvPr/>
        </p:nvSpPr>
        <p:spPr>
          <a:xfrm>
            <a:off x="4219575" y="4010025"/>
            <a:ext cx="1733550" cy="338554"/>
          </a:xfrm>
          <a:prstGeom prst="rect">
            <a:avLst/>
          </a:prstGeom>
          <a:noFill/>
        </p:spPr>
        <p:txBody>
          <a:bodyPr wrap="square" rtlCol="0">
            <a:spAutoFit/>
          </a:bodyPr>
          <a:lstStyle/>
          <a:p>
            <a:r>
              <a:rPr lang="en-US" sz="1600" dirty="0" err="1">
                <a:highlight>
                  <a:srgbClr val="FFFF00"/>
                </a:highlight>
              </a:rPr>
              <a:t>Cổng</a:t>
            </a:r>
            <a:r>
              <a:rPr lang="en-US" sz="1600" dirty="0">
                <a:highlight>
                  <a:srgbClr val="FFFF00"/>
                </a:highlight>
              </a:rPr>
              <a:t> Văn </a:t>
            </a:r>
            <a:r>
              <a:rPr lang="en-US" sz="1600" dirty="0" err="1">
                <a:highlight>
                  <a:srgbClr val="FFFF00"/>
                </a:highlight>
              </a:rPr>
              <a:t>Miếu</a:t>
            </a:r>
            <a:endParaRPr lang="en-US" sz="1600" dirty="0">
              <a:highlight>
                <a:srgbClr val="FFFF00"/>
              </a:highlight>
            </a:endParaRPr>
          </a:p>
        </p:txBody>
      </p:sp>
      <p:sp>
        <p:nvSpPr>
          <p:cNvPr id="11" name="TextBox 10">
            <a:extLst>
              <a:ext uri="{FF2B5EF4-FFF2-40B4-BE49-F238E27FC236}">
                <a16:creationId xmlns:a16="http://schemas.microsoft.com/office/drawing/2014/main" id="{642C1E7C-A7E1-B64A-5913-6E2752C92474}"/>
              </a:ext>
            </a:extLst>
          </p:cNvPr>
          <p:cNvSpPr txBox="1"/>
          <p:nvPr/>
        </p:nvSpPr>
        <p:spPr>
          <a:xfrm>
            <a:off x="6105525" y="4019550"/>
            <a:ext cx="1733550" cy="338554"/>
          </a:xfrm>
          <a:prstGeom prst="rect">
            <a:avLst/>
          </a:prstGeom>
          <a:noFill/>
        </p:spPr>
        <p:txBody>
          <a:bodyPr wrap="square" rtlCol="0">
            <a:spAutoFit/>
          </a:bodyPr>
          <a:lstStyle/>
          <a:p>
            <a:r>
              <a:rPr lang="en-US" sz="1600" dirty="0" err="1">
                <a:highlight>
                  <a:srgbClr val="FFFF00"/>
                </a:highlight>
              </a:rPr>
              <a:t>Khuê</a:t>
            </a:r>
            <a:r>
              <a:rPr lang="en-US" sz="1600" dirty="0">
                <a:highlight>
                  <a:srgbClr val="FFFF00"/>
                </a:highlight>
              </a:rPr>
              <a:t> Văn </a:t>
            </a:r>
            <a:r>
              <a:rPr lang="en-US" sz="1600" dirty="0" err="1">
                <a:highlight>
                  <a:srgbClr val="FFFF00"/>
                </a:highlight>
              </a:rPr>
              <a:t>Các</a:t>
            </a:r>
            <a:endParaRPr lang="en-US" sz="1600" dirty="0">
              <a:highlight>
                <a:srgbClr val="FFFF00"/>
              </a:highlight>
            </a:endParaRPr>
          </a:p>
        </p:txBody>
      </p:sp>
      <p:sp>
        <p:nvSpPr>
          <p:cNvPr id="13" name="TextBox 12">
            <a:extLst>
              <a:ext uri="{FF2B5EF4-FFF2-40B4-BE49-F238E27FC236}">
                <a16:creationId xmlns:a16="http://schemas.microsoft.com/office/drawing/2014/main" id="{F5581F77-DFE4-9609-D4D7-592AE86E32AB}"/>
              </a:ext>
            </a:extLst>
          </p:cNvPr>
          <p:cNvSpPr txBox="1"/>
          <p:nvPr/>
        </p:nvSpPr>
        <p:spPr>
          <a:xfrm>
            <a:off x="6067425" y="3305175"/>
            <a:ext cx="1733550" cy="338554"/>
          </a:xfrm>
          <a:prstGeom prst="rect">
            <a:avLst/>
          </a:prstGeom>
          <a:noFill/>
        </p:spPr>
        <p:txBody>
          <a:bodyPr wrap="square" rtlCol="0">
            <a:spAutoFit/>
          </a:bodyPr>
          <a:lstStyle/>
          <a:p>
            <a:r>
              <a:rPr lang="en-US" sz="1600" dirty="0" err="1">
                <a:highlight>
                  <a:srgbClr val="FFFF00"/>
                </a:highlight>
              </a:rPr>
              <a:t>Nhà</a:t>
            </a:r>
            <a:r>
              <a:rPr lang="en-US" sz="1600" dirty="0">
                <a:highlight>
                  <a:srgbClr val="FFFF00"/>
                </a:highlight>
              </a:rPr>
              <a:t> </a:t>
            </a:r>
            <a:r>
              <a:rPr lang="en-US" sz="1600" dirty="0" err="1">
                <a:highlight>
                  <a:srgbClr val="FFFF00"/>
                </a:highlight>
              </a:rPr>
              <a:t>bia</a:t>
            </a:r>
            <a:r>
              <a:rPr lang="en-US" sz="1600" dirty="0">
                <a:highlight>
                  <a:srgbClr val="FFFF00"/>
                </a:highlight>
              </a:rPr>
              <a:t> </a:t>
            </a:r>
            <a:r>
              <a:rPr lang="en-US" sz="1600" dirty="0" err="1">
                <a:highlight>
                  <a:srgbClr val="FFFF00"/>
                </a:highlight>
              </a:rPr>
              <a:t>tiến</a:t>
            </a:r>
            <a:r>
              <a:rPr lang="en-US" sz="1600" dirty="0">
                <a:highlight>
                  <a:srgbClr val="FFFF00"/>
                </a:highlight>
              </a:rPr>
              <a:t> </a:t>
            </a:r>
            <a:r>
              <a:rPr lang="en-US" sz="1600" dirty="0" err="1">
                <a:highlight>
                  <a:srgbClr val="FFFF00"/>
                </a:highlight>
              </a:rPr>
              <a:t>sĩ</a:t>
            </a:r>
            <a:endParaRPr lang="en-US" sz="1600" dirty="0">
              <a:highlight>
                <a:srgbClr val="FFFF00"/>
              </a:highlight>
            </a:endParaRPr>
          </a:p>
        </p:txBody>
      </p:sp>
      <p:sp>
        <p:nvSpPr>
          <p:cNvPr id="14" name="TextBox 13">
            <a:extLst>
              <a:ext uri="{FF2B5EF4-FFF2-40B4-BE49-F238E27FC236}">
                <a16:creationId xmlns:a16="http://schemas.microsoft.com/office/drawing/2014/main" id="{317B3F23-CBA1-B0A4-F61E-C893474259B0}"/>
              </a:ext>
            </a:extLst>
          </p:cNvPr>
          <p:cNvSpPr txBox="1"/>
          <p:nvPr/>
        </p:nvSpPr>
        <p:spPr>
          <a:xfrm>
            <a:off x="6096000" y="4705350"/>
            <a:ext cx="1733550" cy="338554"/>
          </a:xfrm>
          <a:prstGeom prst="rect">
            <a:avLst/>
          </a:prstGeom>
          <a:noFill/>
        </p:spPr>
        <p:txBody>
          <a:bodyPr wrap="square" rtlCol="0">
            <a:spAutoFit/>
          </a:bodyPr>
          <a:lstStyle/>
          <a:p>
            <a:r>
              <a:rPr lang="en-US" sz="1600" dirty="0" err="1">
                <a:highlight>
                  <a:srgbClr val="FFFF00"/>
                </a:highlight>
              </a:rPr>
              <a:t>Nhà</a:t>
            </a:r>
            <a:r>
              <a:rPr lang="en-US" sz="1600" dirty="0">
                <a:highlight>
                  <a:srgbClr val="FFFF00"/>
                </a:highlight>
              </a:rPr>
              <a:t> </a:t>
            </a:r>
            <a:r>
              <a:rPr lang="en-US" sz="1600" dirty="0" err="1">
                <a:highlight>
                  <a:srgbClr val="FFFF00"/>
                </a:highlight>
              </a:rPr>
              <a:t>bia</a:t>
            </a:r>
            <a:r>
              <a:rPr lang="en-US" sz="1600" dirty="0">
                <a:highlight>
                  <a:srgbClr val="FFFF00"/>
                </a:highlight>
              </a:rPr>
              <a:t> </a:t>
            </a:r>
            <a:r>
              <a:rPr lang="en-US" sz="1600" dirty="0" err="1">
                <a:highlight>
                  <a:srgbClr val="FFFF00"/>
                </a:highlight>
              </a:rPr>
              <a:t>tiến</a:t>
            </a:r>
            <a:r>
              <a:rPr lang="en-US" sz="1600" dirty="0">
                <a:highlight>
                  <a:srgbClr val="FFFF00"/>
                </a:highlight>
              </a:rPr>
              <a:t> </a:t>
            </a:r>
            <a:r>
              <a:rPr lang="en-US" sz="1600" dirty="0" err="1">
                <a:highlight>
                  <a:srgbClr val="FFFF00"/>
                </a:highlight>
              </a:rPr>
              <a:t>sĩ</a:t>
            </a:r>
            <a:endParaRPr lang="en-US" sz="1600" dirty="0">
              <a:highlight>
                <a:srgbClr val="FFFF00"/>
              </a:highlight>
            </a:endParaRPr>
          </a:p>
        </p:txBody>
      </p:sp>
      <p:sp>
        <p:nvSpPr>
          <p:cNvPr id="15" name="TextBox 14">
            <a:extLst>
              <a:ext uri="{FF2B5EF4-FFF2-40B4-BE49-F238E27FC236}">
                <a16:creationId xmlns:a16="http://schemas.microsoft.com/office/drawing/2014/main" id="{5EF226A7-30E4-36EB-52D9-36CBAEC40E05}"/>
              </a:ext>
            </a:extLst>
          </p:cNvPr>
          <p:cNvSpPr txBox="1"/>
          <p:nvPr/>
        </p:nvSpPr>
        <p:spPr>
          <a:xfrm>
            <a:off x="7429500" y="3657600"/>
            <a:ext cx="1733550" cy="338554"/>
          </a:xfrm>
          <a:prstGeom prst="rect">
            <a:avLst/>
          </a:prstGeom>
          <a:noFill/>
        </p:spPr>
        <p:txBody>
          <a:bodyPr wrap="square" rtlCol="0">
            <a:spAutoFit/>
          </a:bodyPr>
          <a:lstStyle/>
          <a:p>
            <a:r>
              <a:rPr lang="en-US" sz="1600" dirty="0" err="1">
                <a:highlight>
                  <a:srgbClr val="FFFF00"/>
                </a:highlight>
              </a:rPr>
              <a:t>Khu</a:t>
            </a:r>
            <a:r>
              <a:rPr lang="en-US" sz="1600" dirty="0">
                <a:highlight>
                  <a:srgbClr val="FFFF00"/>
                </a:highlight>
              </a:rPr>
              <a:t> </a:t>
            </a:r>
            <a:r>
              <a:rPr lang="en-US" sz="1600" dirty="0" err="1">
                <a:highlight>
                  <a:srgbClr val="FFFF00"/>
                </a:highlight>
              </a:rPr>
              <a:t>Đại</a:t>
            </a:r>
            <a:r>
              <a:rPr lang="en-US" sz="1600" dirty="0">
                <a:highlight>
                  <a:srgbClr val="FFFF00"/>
                </a:highlight>
              </a:rPr>
              <a:t> Thành</a:t>
            </a:r>
          </a:p>
        </p:txBody>
      </p:sp>
      <p:sp>
        <p:nvSpPr>
          <p:cNvPr id="16" name="TextBox 15">
            <a:extLst>
              <a:ext uri="{FF2B5EF4-FFF2-40B4-BE49-F238E27FC236}">
                <a16:creationId xmlns:a16="http://schemas.microsoft.com/office/drawing/2014/main" id="{D061181F-76BD-B1AE-2EC9-286259EC9688}"/>
              </a:ext>
            </a:extLst>
          </p:cNvPr>
          <p:cNvSpPr txBox="1"/>
          <p:nvPr/>
        </p:nvSpPr>
        <p:spPr>
          <a:xfrm>
            <a:off x="8658225" y="4248150"/>
            <a:ext cx="1733550" cy="338554"/>
          </a:xfrm>
          <a:prstGeom prst="rect">
            <a:avLst/>
          </a:prstGeom>
          <a:noFill/>
        </p:spPr>
        <p:txBody>
          <a:bodyPr wrap="square" rtlCol="0">
            <a:spAutoFit/>
          </a:bodyPr>
          <a:lstStyle/>
          <a:p>
            <a:r>
              <a:rPr lang="en-US" sz="1600" dirty="0" err="1">
                <a:highlight>
                  <a:srgbClr val="FFFF00"/>
                </a:highlight>
              </a:rPr>
              <a:t>Khu</a:t>
            </a:r>
            <a:r>
              <a:rPr lang="en-US" sz="1600" dirty="0">
                <a:highlight>
                  <a:srgbClr val="FFFF00"/>
                </a:highlight>
              </a:rPr>
              <a:t> Thái </a:t>
            </a:r>
            <a:r>
              <a:rPr lang="en-US" sz="1600" dirty="0" err="1">
                <a:highlight>
                  <a:srgbClr val="FFFF00"/>
                </a:highlight>
              </a:rPr>
              <a:t>Học</a:t>
            </a:r>
            <a:endParaRPr lang="en-US" sz="1600" dirty="0">
              <a:highlight>
                <a:srgbClr val="FFFF00"/>
              </a:highlight>
            </a:endParaRPr>
          </a:p>
        </p:txBody>
      </p:sp>
      <p:pic>
        <p:nvPicPr>
          <p:cNvPr id="5" name="Picture 4" descr="A white circle with leaves and blue text&#10;&#10;Description automatically generated">
            <a:extLst>
              <a:ext uri="{FF2B5EF4-FFF2-40B4-BE49-F238E27FC236}">
                <a16:creationId xmlns:a16="http://schemas.microsoft.com/office/drawing/2014/main" id="{CC0E10B2-0D0E-2A47-719B-6A55B62ED5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3224534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Graphic 1">
            <a:extLst>
              <a:ext uri="{FF2B5EF4-FFF2-40B4-BE49-F238E27FC236}">
                <a16:creationId xmlns:a16="http://schemas.microsoft.com/office/drawing/2014/main" id="{8F0EA565-9A02-A7B0-74D9-72431B5F32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154" y="143220"/>
            <a:ext cx="11824133" cy="914055"/>
          </a:xfrm>
          <a:prstGeom prst="rect">
            <a:avLst/>
          </a:prstGeom>
        </p:spPr>
      </p:pic>
      <p:sp>
        <p:nvSpPr>
          <p:cNvPr id="3" name="TextBox 2">
            <a:extLst>
              <a:ext uri="{FF2B5EF4-FFF2-40B4-BE49-F238E27FC236}">
                <a16:creationId xmlns:a16="http://schemas.microsoft.com/office/drawing/2014/main" id="{0E47CFC0-C466-5BB1-A0CB-B907D26D3EA4}"/>
              </a:ext>
            </a:extLst>
          </p:cNvPr>
          <p:cNvSpPr txBox="1"/>
          <p:nvPr/>
        </p:nvSpPr>
        <p:spPr>
          <a:xfrm>
            <a:off x="876300" y="342900"/>
            <a:ext cx="10258425" cy="584775"/>
          </a:xfrm>
          <a:prstGeom prst="rect">
            <a:avLst/>
          </a:prstGeom>
          <a:noFill/>
        </p:spPr>
        <p:txBody>
          <a:bodyPr wrap="square" rtlCol="0">
            <a:spAutoFit/>
          </a:bodyPr>
          <a:lstStyle/>
          <a:p>
            <a:pPr lvl="0" algn="ctr"/>
            <a:r>
              <a:rPr lang="nl-NL" sz="3200" b="1" dirty="0">
                <a:solidFill>
                  <a:srgbClr val="002060"/>
                </a:solidFill>
                <a:ea typeface="Times New Roman" panose="02020603050405020304" pitchFamily="18" charset="0"/>
                <a:cs typeface="Times New Roman" panose="02020603050405020304" pitchFamily="18" charset="0"/>
              </a:rPr>
              <a:t>Đọc thông tin và quan sát các hình từ 3 đến 5, em hãy:</a:t>
            </a:r>
            <a:endParaRPr kumimoji="0" lang="en-US" sz="32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0F1CB06E-11E3-44F1-FDE6-8B9467B3E1B9}"/>
              </a:ext>
            </a:extLst>
          </p:cNvPr>
          <p:cNvGrpSpPr/>
          <p:nvPr/>
        </p:nvGrpSpPr>
        <p:grpSpPr>
          <a:xfrm>
            <a:off x="561975" y="3463984"/>
            <a:ext cx="5133101" cy="3013016"/>
            <a:chOff x="575691" y="2416234"/>
            <a:chExt cx="5133101" cy="3013016"/>
          </a:xfrm>
        </p:grpSpPr>
        <p:pic>
          <p:nvPicPr>
            <p:cNvPr id="6" name="Picture 5" descr="A picture containing toy, doll&#10;&#10;Description automatically generated">
              <a:extLst>
                <a:ext uri="{FF2B5EF4-FFF2-40B4-BE49-F238E27FC236}">
                  <a16:creationId xmlns:a16="http://schemas.microsoft.com/office/drawing/2014/main" id="{8428A67E-41F9-DA6E-0018-A4563C782F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691" y="2416234"/>
              <a:ext cx="5133101" cy="2603441"/>
            </a:xfrm>
            <a:prstGeom prst="rect">
              <a:avLst/>
            </a:prstGeom>
          </p:spPr>
        </p:pic>
        <p:sp>
          <p:nvSpPr>
            <p:cNvPr id="8" name="Rectangle: Rounded Corners 7">
              <a:extLst>
                <a:ext uri="{FF2B5EF4-FFF2-40B4-BE49-F238E27FC236}">
                  <a16:creationId xmlns:a16="http://schemas.microsoft.com/office/drawing/2014/main" id="{0970FA9A-A656-C7FF-484C-B97DBBD44F43}"/>
                </a:ext>
              </a:extLst>
            </p:cNvPr>
            <p:cNvSpPr/>
            <p:nvPr/>
          </p:nvSpPr>
          <p:spPr>
            <a:xfrm>
              <a:off x="1362075" y="4829175"/>
              <a:ext cx="3790950" cy="600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endParaRPr lang="en-US" sz="3200" b="1" dirty="0">
                <a:latin typeface="Cambria" panose="02040503050406030204" pitchFamily="18" charset="0"/>
                <a:ea typeface="Cambria" panose="02040503050406030204" pitchFamily="18" charset="0"/>
              </a:endParaRPr>
            </a:p>
          </p:txBody>
        </p:sp>
      </p:grpSp>
      <p:sp>
        <p:nvSpPr>
          <p:cNvPr id="10" name="TextBox 9">
            <a:extLst>
              <a:ext uri="{FF2B5EF4-FFF2-40B4-BE49-F238E27FC236}">
                <a16:creationId xmlns:a16="http://schemas.microsoft.com/office/drawing/2014/main" id="{134D51EA-39EC-469D-FC1A-4EB0846D6209}"/>
              </a:ext>
            </a:extLst>
          </p:cNvPr>
          <p:cNvSpPr txBox="1"/>
          <p:nvPr/>
        </p:nvSpPr>
        <p:spPr>
          <a:xfrm>
            <a:off x="4704944" y="1447944"/>
            <a:ext cx="6896506" cy="1736646"/>
          </a:xfrm>
          <a:prstGeom prst="wedgeRoundRectCallout">
            <a:avLst>
              <a:gd name="adj1" fmla="val -61949"/>
              <a:gd name="adj2" fmla="val 58482"/>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Mô</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tả</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kiến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trúc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chức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năng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số</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công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trình</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Văn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Miếu</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Quốc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Tử</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Giám</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nhà</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bia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sĩ</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p>
        </p:txBody>
      </p:sp>
      <p:sp>
        <p:nvSpPr>
          <p:cNvPr id="12" name="TextBox 11">
            <a:extLst>
              <a:ext uri="{FF2B5EF4-FFF2-40B4-BE49-F238E27FC236}">
                <a16:creationId xmlns:a16="http://schemas.microsoft.com/office/drawing/2014/main" id="{F3EE5B4F-496B-FAD3-A0A7-5228180E21FA}"/>
              </a:ext>
            </a:extLst>
          </p:cNvPr>
          <p:cNvSpPr txBox="1"/>
          <p:nvPr/>
        </p:nvSpPr>
        <p:spPr>
          <a:xfrm>
            <a:off x="5666969" y="3410094"/>
            <a:ext cx="6277381" cy="1736646"/>
          </a:xfrm>
          <a:prstGeom prst="wedgeRoundRectCallout">
            <a:avLst>
              <a:gd name="adj1" fmla="val -61258"/>
              <a:gd name="adj2" fmla="val -9450"/>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vi-VN"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Nêu ý nghĩa của việc ghi danh những người đỗ tiến sĩ ở Văn Miếu – Quốc Tử Giám.</a:t>
            </a:r>
            <a:endPar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462590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50" name="Picture 2" descr="Chiêm ngưỡng di sản Văn Miếu Quốc Tử Giám - Hồn thiêng dân tộc">
            <a:extLst>
              <a:ext uri="{FF2B5EF4-FFF2-40B4-BE49-F238E27FC236}">
                <a16:creationId xmlns:a16="http://schemas.microsoft.com/office/drawing/2014/main" id="{90B508C3-3B7E-1F97-06AE-2441D3A29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27" y="1771650"/>
            <a:ext cx="5026745" cy="3352800"/>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5">
            <a:extLst>
              <a:ext uri="{FF2B5EF4-FFF2-40B4-BE49-F238E27FC236}">
                <a16:creationId xmlns:a16="http://schemas.microsoft.com/office/drawing/2014/main" id="{937A24BD-5EBF-2465-CC92-0BC3EDAE3B09}"/>
              </a:ext>
            </a:extLst>
          </p:cNvPr>
          <p:cNvSpPr/>
          <p:nvPr/>
        </p:nvSpPr>
        <p:spPr>
          <a:xfrm>
            <a:off x="6019800" y="1304925"/>
            <a:ext cx="549211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gồm các công trình tiêu biểu: cổng Văn Miếu, Khuê Văn Các, nhà bia Tiến sĩ, khu Đại Thành,... Đây là nơi thờ Khổng Tử và các học trò của ông. </a:t>
            </a:r>
            <a:endParaRPr kumimoji="0" lang="zh-CN" altLang="en-US" sz="36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979823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圆角矩形 5">
            <a:extLst>
              <a:ext uri="{FF2B5EF4-FFF2-40B4-BE49-F238E27FC236}">
                <a16:creationId xmlns:a16="http://schemas.microsoft.com/office/drawing/2014/main" id="{937A24BD-5EBF-2465-CC92-0BC3EDAE3B09}"/>
              </a:ext>
            </a:extLst>
          </p:cNvPr>
          <p:cNvSpPr/>
          <p:nvPr/>
        </p:nvSpPr>
        <p:spPr>
          <a:xfrm>
            <a:off x="6153150" y="1304925"/>
            <a:ext cx="535876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ở phía sau Văn Miếu, là khu Thái Học gồm nhà Tiền Đường và nhà Hậu Đường. Đây là nơi học tập của các hoàng tử, con gia đình quý tộc, quan lại và những người giỏi trong nước. </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3074" name="Picture 2" descr="Văn Miếu Quốc Tử Giám - Trường đại học đầu tiên của Việt Nam">
            <a:extLst>
              <a:ext uri="{FF2B5EF4-FFF2-40B4-BE49-F238E27FC236}">
                <a16:creationId xmlns:a16="http://schemas.microsoft.com/office/drawing/2014/main" id="{DF42E235-6976-BDAB-BFC7-37272759B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826418"/>
            <a:ext cx="5276850" cy="3298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3235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圆角矩形 5">
            <a:extLst>
              <a:ext uri="{FF2B5EF4-FFF2-40B4-BE49-F238E27FC236}">
                <a16:creationId xmlns:a16="http://schemas.microsoft.com/office/drawing/2014/main" id="{937A24BD-5EBF-2465-CC92-0BC3EDAE3B09}"/>
              </a:ext>
            </a:extLst>
          </p:cNvPr>
          <p:cNvSpPr/>
          <p:nvPr/>
        </p:nvSpPr>
        <p:spPr>
          <a:xfrm>
            <a:off x="6181725" y="1714500"/>
            <a:ext cx="5358765" cy="32956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000" b="1" dirty="0">
                <a:solidFill>
                  <a:srgbClr val="002060"/>
                </a:solidFill>
                <a:latin typeface="Calibri" panose="020F0502020204030204" pitchFamily="34" charset="0"/>
                <a:ea typeface="Cambria" panose="02040503050406030204" pitchFamily="18" charset="0"/>
                <a:cs typeface="Calibri" panose="020F0502020204030204" pitchFamily="34" charset="0"/>
              </a:rPr>
              <a:t>Nhà bia Tiến sĩ là nơi khắc tên những người đỗ tiến sĩ thời Hậu Lê và thời Mạc. </a:t>
            </a:r>
            <a:endParaRPr kumimoji="0" lang="zh-CN" altLang="en-US" sz="40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098" name="Picture 2" descr="82 BIA TIẾN SĨ – NGUỒN SỬ LIỆU QUÍ GIÁ VỀ LỊCH SỬ GIÁO DỤC VIỆT NAM THỜI  QUÂN CHỦ | Văn Miếu Quốc Tử Giám">
            <a:extLst>
              <a:ext uri="{FF2B5EF4-FFF2-40B4-BE49-F238E27FC236}">
                <a16:creationId xmlns:a16="http://schemas.microsoft.com/office/drawing/2014/main" id="{B04107DA-85D8-421F-1D58-DA6879335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99" y="1730367"/>
            <a:ext cx="5159375" cy="3441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A white circle with leaves and blue text&#10;&#10;Description automatically generated">
            <a:extLst>
              <a:ext uri="{FF2B5EF4-FFF2-40B4-BE49-F238E27FC236}">
                <a16:creationId xmlns:a16="http://schemas.microsoft.com/office/drawing/2014/main" id="{80BF4804-615F-1707-0585-993EB2F88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4262381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163</TotalTime>
  <Words>355</Words>
  <Application>Microsoft Macintosh PowerPoint</Application>
  <PresentationFormat>Widescreen</PresentationFormat>
  <Paragraphs>30</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Microsoft Office User</cp:lastModifiedBy>
  <cp:revision>25</cp:revision>
  <dcterms:created xsi:type="dcterms:W3CDTF">2023-09-27T05:53:28Z</dcterms:created>
  <dcterms:modified xsi:type="dcterms:W3CDTF">2026-01-07T06:15:23Z</dcterms:modified>
  <cp:category>9Slide.vn</cp:category>
</cp:coreProperties>
</file>