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8" r:id="rId2"/>
    <p:sldId id="284" r:id="rId3"/>
    <p:sldId id="307" r:id="rId4"/>
    <p:sldId id="260" r:id="rId5"/>
    <p:sldId id="258" r:id="rId6"/>
    <p:sldId id="306" r:id="rId7"/>
    <p:sldId id="290" r:id="rId8"/>
    <p:sldId id="308" r:id="rId9"/>
    <p:sldId id="309" r:id="rId10"/>
    <p:sldId id="310" r:id="rId11"/>
    <p:sldId id="311" r:id="rId12"/>
    <p:sldId id="312" r:id="rId13"/>
    <p:sldId id="313" r:id="rId14"/>
    <p:sldId id="3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83122" autoAdjust="0"/>
  </p:normalViewPr>
  <p:slideViewPr>
    <p:cSldViewPr snapToGrid="0">
      <p:cViewPr varScale="1">
        <p:scale>
          <a:sx n="77" d="100"/>
          <a:sy n="77" d="100"/>
        </p:scale>
        <p:origin x="1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788A-4B43-4665-9093-01D5D7822343}" type="datetimeFigureOut">
              <a:rPr lang="en-US" smtClean="0"/>
              <a:t>1/7/26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59375-BD32-41E4-888C-24F5E70C5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0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31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51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4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46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955D4E3-A716-1A3C-258E-2898F86871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5960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40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77B95-ED5C-7E87-65B5-B0A3467B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1155" y="1155081"/>
            <a:ext cx="87972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533900" y="2076956"/>
            <a:ext cx="6477000" cy="1077218"/>
          </a:xfrm>
          <a:custGeom>
            <a:avLst/>
            <a:gdLst>
              <a:gd name="connsiteX0" fmla="*/ 0 w 6477000"/>
              <a:gd name="connsiteY0" fmla="*/ 0 h 1077218"/>
              <a:gd name="connsiteX1" fmla="*/ 6477000 w 6477000"/>
              <a:gd name="connsiteY1" fmla="*/ 0 h 1077218"/>
              <a:gd name="connsiteX2" fmla="*/ 6477000 w 6477000"/>
              <a:gd name="connsiteY2" fmla="*/ 1077218 h 1077218"/>
              <a:gd name="connsiteX3" fmla="*/ 0 w 6477000"/>
              <a:gd name="connsiteY3" fmla="*/ 1077218 h 1077218"/>
              <a:gd name="connsiteX4" fmla="*/ 0 w 64770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1077218" fill="none" extrusionOk="0">
                <a:moveTo>
                  <a:pt x="0" y="0"/>
                </a:moveTo>
                <a:cubicBezTo>
                  <a:pt x="2833565" y="5222"/>
                  <a:pt x="5451053" y="24918"/>
                  <a:pt x="6477000" y="0"/>
                </a:cubicBezTo>
                <a:cubicBezTo>
                  <a:pt x="6514862" y="476103"/>
                  <a:pt x="6418397" y="631043"/>
                  <a:pt x="6477000" y="1077218"/>
                </a:cubicBezTo>
                <a:cubicBezTo>
                  <a:pt x="5152733" y="912457"/>
                  <a:pt x="170498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477000" h="1077218" stroke="0" extrusionOk="0">
                <a:moveTo>
                  <a:pt x="0" y="0"/>
                </a:moveTo>
                <a:cubicBezTo>
                  <a:pt x="1719052" y="11849"/>
                  <a:pt x="3593019" y="-161459"/>
                  <a:pt x="6477000" y="0"/>
                </a:cubicBezTo>
                <a:cubicBezTo>
                  <a:pt x="6529035" y="144312"/>
                  <a:pt x="6569143" y="673209"/>
                  <a:pt x="6477000" y="1077218"/>
                </a:cubicBezTo>
                <a:cubicBezTo>
                  <a:pt x="5669637" y="931358"/>
                  <a:pt x="319558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cs typeface="Arial" panose="020B0604020202020204" pitchFamily="34" charset="0"/>
              </a:rPr>
              <a:t>Vùng Đồng bằng Bắc Bộ có những tỉnh, thành nào?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45351" y="4120027"/>
            <a:ext cx="6851374" cy="2308324"/>
          </a:xfrm>
          <a:custGeom>
            <a:avLst/>
            <a:gdLst>
              <a:gd name="connsiteX0" fmla="*/ 0 w 6851374"/>
              <a:gd name="connsiteY0" fmla="*/ 0 h 2308324"/>
              <a:gd name="connsiteX1" fmla="*/ 6851374 w 6851374"/>
              <a:gd name="connsiteY1" fmla="*/ 0 h 2308324"/>
              <a:gd name="connsiteX2" fmla="*/ 6851374 w 6851374"/>
              <a:gd name="connsiteY2" fmla="*/ 2308324 h 2308324"/>
              <a:gd name="connsiteX3" fmla="*/ 0 w 6851374"/>
              <a:gd name="connsiteY3" fmla="*/ 2308324 h 2308324"/>
              <a:gd name="connsiteX4" fmla="*/ 0 w 685137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1374" h="2308324" fill="none" extrusionOk="0">
                <a:moveTo>
                  <a:pt x="0" y="0"/>
                </a:moveTo>
                <a:cubicBezTo>
                  <a:pt x="1303284" y="5222"/>
                  <a:pt x="4763623" y="24918"/>
                  <a:pt x="6851374" y="0"/>
                </a:cubicBezTo>
                <a:cubicBezTo>
                  <a:pt x="6690129" y="295473"/>
                  <a:pt x="6807614" y="1186317"/>
                  <a:pt x="6851374" y="2308324"/>
                </a:cubicBezTo>
                <a:cubicBezTo>
                  <a:pt x="3639641" y="2143563"/>
                  <a:pt x="290462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51374" h="2308324" stroke="0" extrusionOk="0">
                <a:moveTo>
                  <a:pt x="0" y="0"/>
                </a:moveTo>
                <a:cubicBezTo>
                  <a:pt x="2925334" y="11849"/>
                  <a:pt x="6140446" y="-161459"/>
                  <a:pt x="6851374" y="0"/>
                </a:cubicBezTo>
                <a:cubicBezTo>
                  <a:pt x="6854504" y="699270"/>
                  <a:pt x="6750198" y="2031698"/>
                  <a:pt x="6851374" y="2308324"/>
                </a:cubicBezTo>
                <a:cubicBezTo>
                  <a:pt x="5194204" y="2162464"/>
                  <a:pt x="1129879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Nam Định, Ninh Bình, Thái Bình, Hà Nam, Hưng Yên, Hải Dương, thành phố Hà Nội, thành phố Hải Phòng, Bắc Ninh, Vĩnh Phúc.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430509" y="31897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09DEB-FF01-A953-81D5-864EE53D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5" y="2260759"/>
            <a:ext cx="3597274" cy="304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686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28600" y="304800"/>
            <a:ext cx="117633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705225" y="1924556"/>
            <a:ext cx="7820025" cy="1015663"/>
          </a:xfrm>
          <a:custGeom>
            <a:avLst/>
            <a:gdLst>
              <a:gd name="connsiteX0" fmla="*/ 0 w 7820025"/>
              <a:gd name="connsiteY0" fmla="*/ 0 h 1015663"/>
              <a:gd name="connsiteX1" fmla="*/ 7820025 w 7820025"/>
              <a:gd name="connsiteY1" fmla="*/ 0 h 1015663"/>
              <a:gd name="connsiteX2" fmla="*/ 7820025 w 7820025"/>
              <a:gd name="connsiteY2" fmla="*/ 1015663 h 1015663"/>
              <a:gd name="connsiteX3" fmla="*/ 0 w 7820025"/>
              <a:gd name="connsiteY3" fmla="*/ 1015663 h 1015663"/>
              <a:gd name="connsiteX4" fmla="*/ 0 w 7820025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025" h="1015663" fill="none" extrusionOk="0">
                <a:moveTo>
                  <a:pt x="0" y="0"/>
                </a:moveTo>
                <a:cubicBezTo>
                  <a:pt x="3581390" y="5222"/>
                  <a:pt x="4290167" y="24918"/>
                  <a:pt x="7820025" y="0"/>
                </a:cubicBezTo>
                <a:cubicBezTo>
                  <a:pt x="7737179" y="456302"/>
                  <a:pt x="7806563" y="575221"/>
                  <a:pt x="7820025" y="1015663"/>
                </a:cubicBezTo>
                <a:cubicBezTo>
                  <a:pt x="5119206" y="850902"/>
                  <a:pt x="3797491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820025" h="1015663" stroke="0" extrusionOk="0">
                <a:moveTo>
                  <a:pt x="0" y="0"/>
                </a:moveTo>
                <a:cubicBezTo>
                  <a:pt x="3362133" y="11849"/>
                  <a:pt x="6886027" y="-161459"/>
                  <a:pt x="7820025" y="0"/>
                </a:cubicBezTo>
                <a:cubicBezTo>
                  <a:pt x="7778223" y="199394"/>
                  <a:pt x="7774208" y="751819"/>
                  <a:pt x="7820025" y="1015663"/>
                </a:cubicBezTo>
                <a:cubicBezTo>
                  <a:pt x="3978862" y="869803"/>
                  <a:pt x="2514390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Mật độ dân số ở thành phố nào cao nhất? Mật độ dân số ở tỉnh, thành nào thấp nhất?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4695825" y="3853327"/>
            <a:ext cx="6991350" cy="1323439"/>
          </a:xfrm>
          <a:custGeom>
            <a:avLst/>
            <a:gdLst>
              <a:gd name="connsiteX0" fmla="*/ 0 w 6991350"/>
              <a:gd name="connsiteY0" fmla="*/ 0 h 1323439"/>
              <a:gd name="connsiteX1" fmla="*/ 6991350 w 6991350"/>
              <a:gd name="connsiteY1" fmla="*/ 0 h 1323439"/>
              <a:gd name="connsiteX2" fmla="*/ 6991350 w 6991350"/>
              <a:gd name="connsiteY2" fmla="*/ 1323439 h 1323439"/>
              <a:gd name="connsiteX3" fmla="*/ 0 w 6991350"/>
              <a:gd name="connsiteY3" fmla="*/ 1323439 h 1323439"/>
              <a:gd name="connsiteX4" fmla="*/ 0 w 699135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350" h="1323439" fill="none" extrusionOk="0">
                <a:moveTo>
                  <a:pt x="0" y="0"/>
                </a:moveTo>
                <a:cubicBezTo>
                  <a:pt x="3182228" y="5222"/>
                  <a:pt x="3925238" y="24918"/>
                  <a:pt x="6991350" y="0"/>
                </a:cubicBezTo>
                <a:cubicBezTo>
                  <a:pt x="6928756" y="502581"/>
                  <a:pt x="6954392" y="742429"/>
                  <a:pt x="6991350" y="1323439"/>
                </a:cubicBezTo>
                <a:cubicBezTo>
                  <a:pt x="6232787" y="1158678"/>
                  <a:pt x="1230582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91350" h="1323439" stroke="0" extrusionOk="0">
                <a:moveTo>
                  <a:pt x="0" y="0"/>
                </a:moveTo>
                <a:cubicBezTo>
                  <a:pt x="3157335" y="11849"/>
                  <a:pt x="4574186" y="-161459"/>
                  <a:pt x="6991350" y="0"/>
                </a:cubicBezTo>
                <a:cubicBezTo>
                  <a:pt x="6976690" y="501774"/>
                  <a:pt x="6911415" y="1007572"/>
                  <a:pt x="6991350" y="1323439"/>
                </a:cubicBezTo>
                <a:cubicBezTo>
                  <a:pt x="4174174" y="1177579"/>
                  <a:pt x="1250510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 độ dân số ở thành phố Hà Nội, Bắc Ninh cao nhất.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3801859" y="2913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10D88-4672-9BDC-711A-096F3DCC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" y="1917860"/>
            <a:ext cx="3225799" cy="2730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14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238625" y="2257931"/>
            <a:ext cx="6715124" cy="1077218"/>
          </a:xfrm>
          <a:custGeom>
            <a:avLst/>
            <a:gdLst>
              <a:gd name="connsiteX0" fmla="*/ 0 w 6715124"/>
              <a:gd name="connsiteY0" fmla="*/ 0 h 1077218"/>
              <a:gd name="connsiteX1" fmla="*/ 6715124 w 6715124"/>
              <a:gd name="connsiteY1" fmla="*/ 0 h 1077218"/>
              <a:gd name="connsiteX2" fmla="*/ 6715124 w 6715124"/>
              <a:gd name="connsiteY2" fmla="*/ 1077218 h 1077218"/>
              <a:gd name="connsiteX3" fmla="*/ 0 w 6715124"/>
              <a:gd name="connsiteY3" fmla="*/ 1077218 h 1077218"/>
              <a:gd name="connsiteX4" fmla="*/ 0 w 671512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4" h="1077218" fill="none" extrusionOk="0">
                <a:moveTo>
                  <a:pt x="0" y="0"/>
                </a:moveTo>
                <a:cubicBezTo>
                  <a:pt x="2629052" y="5222"/>
                  <a:pt x="3722784" y="24918"/>
                  <a:pt x="6715124" y="0"/>
                </a:cubicBezTo>
                <a:cubicBezTo>
                  <a:pt x="6752986" y="476103"/>
                  <a:pt x="6656521" y="631043"/>
                  <a:pt x="6715124" y="1077218"/>
                </a:cubicBezTo>
                <a:cubicBezTo>
                  <a:pt x="5766630" y="912457"/>
                  <a:pt x="127125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715124" h="1077218" stroke="0" extrusionOk="0">
                <a:moveTo>
                  <a:pt x="0" y="0"/>
                </a:moveTo>
                <a:cubicBezTo>
                  <a:pt x="2771608" y="11849"/>
                  <a:pt x="5808107" y="-161459"/>
                  <a:pt x="6715124" y="0"/>
                </a:cubicBezTo>
                <a:cubicBezTo>
                  <a:pt x="6767159" y="144312"/>
                  <a:pt x="6807267" y="673209"/>
                  <a:pt x="6715124" y="1077218"/>
                </a:cubicBezTo>
                <a:cubicBezTo>
                  <a:pt x="5826585" y="931358"/>
                  <a:pt x="308566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Nhận xét sự phân bố dân cư ở vùng Đồng bằng Bắc Bộ?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305424" y="4301002"/>
            <a:ext cx="6181725" cy="1938992"/>
          </a:xfrm>
          <a:custGeom>
            <a:avLst/>
            <a:gdLst>
              <a:gd name="connsiteX0" fmla="*/ 0 w 6181725"/>
              <a:gd name="connsiteY0" fmla="*/ 0 h 1938992"/>
              <a:gd name="connsiteX1" fmla="*/ 6181725 w 6181725"/>
              <a:gd name="connsiteY1" fmla="*/ 0 h 1938992"/>
              <a:gd name="connsiteX2" fmla="*/ 6181725 w 6181725"/>
              <a:gd name="connsiteY2" fmla="*/ 1938992 h 1938992"/>
              <a:gd name="connsiteX3" fmla="*/ 0 w 6181725"/>
              <a:gd name="connsiteY3" fmla="*/ 1938992 h 1938992"/>
              <a:gd name="connsiteX4" fmla="*/ 0 w 61817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725" h="1938992" fill="none" extrusionOk="0">
                <a:moveTo>
                  <a:pt x="0" y="0"/>
                </a:moveTo>
                <a:cubicBezTo>
                  <a:pt x="3040227" y="5222"/>
                  <a:pt x="4926167" y="24918"/>
                  <a:pt x="6181725" y="0"/>
                </a:cubicBezTo>
                <a:cubicBezTo>
                  <a:pt x="6020480" y="738305"/>
                  <a:pt x="6137965" y="1407801"/>
                  <a:pt x="6181725" y="1938992"/>
                </a:cubicBezTo>
                <a:cubicBezTo>
                  <a:pt x="5546169" y="1774231"/>
                  <a:pt x="208697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6181725" h="1938992" stroke="0" extrusionOk="0">
                <a:moveTo>
                  <a:pt x="0" y="0"/>
                </a:moveTo>
                <a:cubicBezTo>
                  <a:pt x="1373290" y="11849"/>
                  <a:pt x="4839783" y="-161459"/>
                  <a:pt x="6181725" y="0"/>
                </a:cubicBezTo>
                <a:cubicBezTo>
                  <a:pt x="6184855" y="920782"/>
                  <a:pt x="6080549" y="1107979"/>
                  <a:pt x="6181725" y="1938992"/>
                </a:cubicBezTo>
                <a:cubicBezTo>
                  <a:pt x="4866704" y="1793132"/>
                  <a:pt x="3074658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vùng có dân cư tập trung đông đúc nhất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ta.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373359" y="33421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AFA7D-8228-DC37-41AE-2BC98098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3" y="207025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9360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990975" y="2143125"/>
            <a:ext cx="7753350" cy="1015663"/>
          </a:xfrm>
          <a:custGeom>
            <a:avLst/>
            <a:gdLst>
              <a:gd name="connsiteX0" fmla="*/ 0 w 7753350"/>
              <a:gd name="connsiteY0" fmla="*/ 0 h 1015663"/>
              <a:gd name="connsiteX1" fmla="*/ 7753350 w 7753350"/>
              <a:gd name="connsiteY1" fmla="*/ 0 h 1015663"/>
              <a:gd name="connsiteX2" fmla="*/ 7753350 w 7753350"/>
              <a:gd name="connsiteY2" fmla="*/ 1015663 h 1015663"/>
              <a:gd name="connsiteX3" fmla="*/ 0 w 7753350"/>
              <a:gd name="connsiteY3" fmla="*/ 1015663 h 1015663"/>
              <a:gd name="connsiteX4" fmla="*/ 0 w 7753350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50" h="1015663" fill="none" extrusionOk="0">
                <a:moveTo>
                  <a:pt x="0" y="0"/>
                </a:moveTo>
                <a:cubicBezTo>
                  <a:pt x="2443147" y="5222"/>
                  <a:pt x="6676171" y="24918"/>
                  <a:pt x="7753350" y="0"/>
                </a:cubicBezTo>
                <a:cubicBezTo>
                  <a:pt x="7670504" y="456302"/>
                  <a:pt x="7739888" y="575221"/>
                  <a:pt x="7753350" y="1015663"/>
                </a:cubicBezTo>
                <a:cubicBezTo>
                  <a:pt x="5493546" y="850902"/>
                  <a:pt x="1321948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753350" h="1015663" stroke="0" extrusionOk="0">
                <a:moveTo>
                  <a:pt x="0" y="0"/>
                </a:moveTo>
                <a:cubicBezTo>
                  <a:pt x="2494404" y="11849"/>
                  <a:pt x="6464060" y="-161459"/>
                  <a:pt x="7753350" y="0"/>
                </a:cubicBezTo>
                <a:cubicBezTo>
                  <a:pt x="7711548" y="199394"/>
                  <a:pt x="7707533" y="751819"/>
                  <a:pt x="7753350" y="1015663"/>
                </a:cubicBezTo>
                <a:cubicBezTo>
                  <a:pt x="5149488" y="869803"/>
                  <a:pt x="1219948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Giải thích vì sao vùng Đồng bằng Bắc Bộ có dân cư tập trung đông đúc nhất cả nước?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67300" y="3974335"/>
            <a:ext cx="6848475" cy="2308324"/>
          </a:xfrm>
          <a:custGeom>
            <a:avLst/>
            <a:gdLst>
              <a:gd name="connsiteX0" fmla="*/ 0 w 6848475"/>
              <a:gd name="connsiteY0" fmla="*/ 0 h 2308324"/>
              <a:gd name="connsiteX1" fmla="*/ 6848475 w 6848475"/>
              <a:gd name="connsiteY1" fmla="*/ 0 h 2308324"/>
              <a:gd name="connsiteX2" fmla="*/ 6848475 w 6848475"/>
              <a:gd name="connsiteY2" fmla="*/ 2308324 h 2308324"/>
              <a:gd name="connsiteX3" fmla="*/ 0 w 6848475"/>
              <a:gd name="connsiteY3" fmla="*/ 2308324 h 2308324"/>
              <a:gd name="connsiteX4" fmla="*/ 0 w 68484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475" h="2308324" fill="none" extrusionOk="0">
                <a:moveTo>
                  <a:pt x="0" y="0"/>
                </a:moveTo>
                <a:cubicBezTo>
                  <a:pt x="2017308" y="5222"/>
                  <a:pt x="6113108" y="24918"/>
                  <a:pt x="6848475" y="0"/>
                </a:cubicBezTo>
                <a:cubicBezTo>
                  <a:pt x="6687230" y="295473"/>
                  <a:pt x="6804715" y="1186317"/>
                  <a:pt x="6848475" y="2308324"/>
                </a:cubicBezTo>
                <a:cubicBezTo>
                  <a:pt x="5166961" y="2143563"/>
                  <a:pt x="2012601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48475" h="2308324" stroke="0" extrusionOk="0">
                <a:moveTo>
                  <a:pt x="0" y="0"/>
                </a:moveTo>
                <a:cubicBezTo>
                  <a:pt x="3036366" y="11849"/>
                  <a:pt x="4765615" y="-161459"/>
                  <a:pt x="6848475" y="0"/>
                </a:cubicBezTo>
                <a:cubicBezTo>
                  <a:pt x="6851605" y="699270"/>
                  <a:pt x="6747299" y="2031698"/>
                  <a:pt x="6848475" y="2308324"/>
                </a:cubicBezTo>
                <a:cubicBezTo>
                  <a:pt x="4636147" y="2162464"/>
                  <a:pt x="2882161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có địa hình bằng phẳng, nguồn nước dồi dào, đất đai màu mới thuận lợi cho giao lưu, sinh hoạt và sản xuất.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050435" y="3131447"/>
            <a:ext cx="1279008" cy="83770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578045-37DC-019D-F091-C56AFD9B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38" y="208930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64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62395C-EF4F-1006-5F50-58989E7148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5451" y="1126506"/>
            <a:ext cx="808399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3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97481" y="3232109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44" y="16703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65289-EB9D-613C-FF76-E62FA48B0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8161" y="0"/>
            <a:ext cx="6096528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9632C-E385-2A51-A241-53A0B7B5B0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11" y="830824"/>
            <a:ext cx="1083962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B188D-A86D-A057-0B66-DFE81F2F7E77}"/>
              </a:ext>
            </a:extLst>
          </p:cNvPr>
          <p:cNvSpPr txBox="1"/>
          <p:nvPr/>
        </p:nvSpPr>
        <p:spPr>
          <a:xfrm>
            <a:off x="3086100" y="1371600"/>
            <a:ext cx="7439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50"/>
                </a:solidFill>
                <a:latin typeface="UTM David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3287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971550" y="1867393"/>
            <a:ext cx="70675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zh-C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Tìm hiểu về dân cư.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grpSp>
        <p:nvGrpSpPr>
          <p:cNvPr id="16" name="组合 19"/>
          <p:cNvGrpSpPr/>
          <p:nvPr/>
        </p:nvGrpSpPr>
        <p:grpSpPr>
          <a:xfrm>
            <a:off x="694302" y="131692"/>
            <a:ext cx="10821702" cy="1973333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9330" y="276831"/>
            <a:ext cx="102716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 thông tin, em hãy: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Kể tên một số dân tộc ở vùng Đồng bằng Bắc Bộ.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Dân tộc nào có số lượng dân cư đông nhất?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108B3-CC4B-ABAE-2F60-9B60F8911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4" y="3000374"/>
            <a:ext cx="10948289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9E445E-B162-AE35-8F1A-26EDF6EC7D11}"/>
              </a:ext>
            </a:extLst>
          </p:cNvPr>
          <p:cNvSpPr txBox="1"/>
          <p:nvPr/>
        </p:nvSpPr>
        <p:spPr>
          <a:xfrm>
            <a:off x="1724025" y="381000"/>
            <a:ext cx="9753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vùng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Bộ</a:t>
            </a:r>
            <a:endParaRPr lang="en-US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2EEA97-A155-A666-0E09-E9659C68C8E7}"/>
              </a:ext>
            </a:extLst>
          </p:cNvPr>
          <p:cNvGrpSpPr/>
          <p:nvPr/>
        </p:nvGrpSpPr>
        <p:grpSpPr>
          <a:xfrm>
            <a:off x="9439647" y="2981325"/>
            <a:ext cx="1980828" cy="771525"/>
            <a:chOff x="8106146" y="3257550"/>
            <a:chExt cx="1980828" cy="7715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09A11E1-4130-EF86-DCA8-4BF8BE8258EC}"/>
                </a:ext>
              </a:extLst>
            </p:cNvPr>
            <p:cNvSpPr/>
            <p:nvPr/>
          </p:nvSpPr>
          <p:spPr>
            <a:xfrm>
              <a:off x="8191499" y="3257550"/>
              <a:ext cx="18954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D56CDF-03DB-B183-FEBE-123F1208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6146" y="3283441"/>
              <a:ext cx="659909" cy="659909"/>
            </a:xfrm>
            <a:prstGeom prst="rect">
              <a:avLst/>
            </a:prstGeom>
          </p:spPr>
        </p:pic>
      </p:grpSp>
      <p:pic>
        <p:nvPicPr>
          <p:cNvPr id="51" name="Picture 50" descr="A picture containing darkness&#10;&#10;Description automatically generated">
            <a:extLst>
              <a:ext uri="{FF2B5EF4-FFF2-40B4-BE49-F238E27FC236}">
                <a16:creationId xmlns:a16="http://schemas.microsoft.com/office/drawing/2014/main" id="{F892D330-DC44-C30D-D410-0791D511E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914683" y="1293509"/>
            <a:ext cx="2211583" cy="24985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B4286F-0520-AF0B-A6A7-62BDC26D7BC5}"/>
              </a:ext>
            </a:extLst>
          </p:cNvPr>
          <p:cNvSpPr txBox="1"/>
          <p:nvPr/>
        </p:nvSpPr>
        <p:spPr>
          <a:xfrm>
            <a:off x="9048752" y="3886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2020)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9851E0-DBBB-CDF2-2F67-418BA3AB2E96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91C9C59-E16A-B735-A17E-260BCE653E3B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A0F0DA5-51CD-631E-105D-86873449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56" name="Picture 5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5E2497D0-D602-EAA0-4DF4-4D9D0BA8B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40425F7-3B7F-1813-9613-2D657F5527E9}"/>
              </a:ext>
            </a:extLst>
          </p:cNvPr>
          <p:cNvGrpSpPr/>
          <p:nvPr/>
        </p:nvGrpSpPr>
        <p:grpSpPr>
          <a:xfrm rot="767903">
            <a:off x="1613878" y="2264890"/>
            <a:ext cx="1763420" cy="846471"/>
            <a:chOff x="1364877" y="1206074"/>
            <a:chExt cx="2465703" cy="1348495"/>
          </a:xfrm>
        </p:grpSpPr>
        <p:pic>
          <p:nvPicPr>
            <p:cNvPr id="58" name="Picture 5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E8864DAB-2421-7BCB-09E5-C62098CB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9D400F-E16B-5F3B-B2F8-880732C25470}"/>
                </a:ext>
              </a:extLst>
            </p:cNvPr>
            <p:cNvSpPr txBox="1"/>
            <p:nvPr/>
          </p:nvSpPr>
          <p:spPr>
            <a:xfrm rot="2051834">
              <a:off x="2091941" y="1343397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47DBF5BD-347D-BDF4-E32B-A865D1785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133" y="1219199"/>
            <a:ext cx="901108" cy="84010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57BFD14-C9ED-6214-2E4D-A6684A74795C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A33A5E-FACB-2D91-E491-E31E02717770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67" name="Picture 66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0D2F5EAF-0D88-BE93-9BB6-7B6299FA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F6CD52-8DB9-B8CD-027B-0FF03A26AB37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07367125-1285-1983-2A95-65FD86D5A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BAFFDD7-B047-61A4-C0E1-44BE4CD23996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71" name="Picture 7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84C1F19-2014-95B1-F225-B297E63D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0826F90-7E5D-88FA-65A2-50661152E7BC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BF9F908-9030-7002-3F82-6102CBE710E5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75" name="Picture 74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7DAA804-B563-AC31-2D69-BF9AA802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BB1A045-DBA7-07A6-1C3D-F479884C9724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D5746579-F698-34BF-E6D3-2E3BB87D03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7AD8A21-4495-610C-8B16-8B1F11167484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83" name="Picture 8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8474D6E4-2784-3E80-8F4B-86EBC76D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84ADD3F-3E0A-E6A1-5BDA-1ED0D8F666E8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23074A33-9EFE-FC81-33CB-0A5C5929FF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85825"/>
            <a:ext cx="866072" cy="86607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26590C2-0219-2830-6A0D-612B6B827E38}"/>
              </a:ext>
            </a:extLst>
          </p:cNvPr>
          <p:cNvGrpSpPr/>
          <p:nvPr/>
        </p:nvGrpSpPr>
        <p:grpSpPr>
          <a:xfrm>
            <a:off x="5534025" y="1662181"/>
            <a:ext cx="2266950" cy="2766944"/>
            <a:chOff x="5534025" y="1662181"/>
            <a:chExt cx="2266950" cy="27669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1BEF572-2463-2DBF-B57D-A947FA5F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47" y="1662181"/>
              <a:ext cx="2263202" cy="2598216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AE5E87B4-2FAA-D0ED-B9A6-B0E6078D7419}"/>
                </a:ext>
              </a:extLst>
            </p:cNvPr>
            <p:cNvSpPr/>
            <p:nvPr/>
          </p:nvSpPr>
          <p:spPr>
            <a:xfrm>
              <a:off x="5534025" y="3686175"/>
              <a:ext cx="2266950" cy="7429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Vùng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Đồng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bằng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Bộ</a:t>
              </a:r>
              <a:endParaRPr lang="en-US" sz="2400" dirty="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60DFC50D-10EF-8745-66A9-60EF05FE0C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94" y="3990975"/>
            <a:ext cx="825847" cy="7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827520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24373"/>
            <a:ext cx="1027164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3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 số hình ảnh về trang phục của các dân tộc</a:t>
            </a:r>
            <a:endParaRPr kumimoji="0" lang="en-US" altLang="zh-CN" sz="33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:a16="http://schemas.microsoft.com/office/drawing/2014/main" id="{18D94B8C-1458-6C91-AF0C-69FECFDC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13579"/>
            <a:ext cx="4981496" cy="30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Áo dài Tày và câu chuyện bảo tồn trang phục dân tộc thời đại 4.0 | Báo Dân  tộc và Phát triển">
            <a:extLst>
              <a:ext uri="{FF2B5EF4-FFF2-40B4-BE49-F238E27FC236}">
                <a16:creationId xmlns:a16="http://schemas.microsoft.com/office/drawing/2014/main" id="{582329C3-4D8A-10E9-6F1A-6178101F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57275"/>
            <a:ext cx="4640263" cy="29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ắc màu trang phục các dân tộc Dao - Đài Phát Thanh và Truyền Hình Lạng Sơn">
            <a:extLst>
              <a:ext uri="{FF2B5EF4-FFF2-40B4-BE49-F238E27FC236}">
                <a16:creationId xmlns:a16="http://schemas.microsoft.com/office/drawing/2014/main" id="{EB531386-BC85-3CB7-B46B-04ED7170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152202"/>
            <a:ext cx="4962525" cy="25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0 trang phục dân tộc nổi bật nhất Việt Nam - Thu mua vải">
            <a:extLst>
              <a:ext uri="{FF2B5EF4-FFF2-40B4-BE49-F238E27FC236}">
                <a16:creationId xmlns:a16="http://schemas.microsoft.com/office/drawing/2014/main" id="{72E127BB-C44A-9BFB-A3CA-90E9DF46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39" y="4143375"/>
            <a:ext cx="4676735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42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1152526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176773"/>
            <a:ext cx="10468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40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 sát hình 2 và đọc thông tin, </a:t>
            </a:r>
            <a:endParaRPr kumimoji="0" lang="en-US" altLang="zh-CN" sz="4000" b="1" i="1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FFE81-0969-9DA4-C57A-387E2D88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49" y="1765459"/>
            <a:ext cx="5343525" cy="4522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2DFAB-CE17-26CC-AC3C-B2E816D2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2228850"/>
            <a:ext cx="4581525" cy="38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887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D92CB-D092-92A3-B704-08C9D389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2669350"/>
            <a:ext cx="4032736" cy="32745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5C8AC7-4B62-0271-CC13-01DA620FA683}"/>
              </a:ext>
            </a:extLst>
          </p:cNvPr>
          <p:cNvGrpSpPr/>
          <p:nvPr/>
        </p:nvGrpSpPr>
        <p:grpSpPr>
          <a:xfrm>
            <a:off x="3619500" y="825501"/>
            <a:ext cx="6976693" cy="1279524"/>
            <a:chOff x="761086" y="2540001"/>
            <a:chExt cx="10520907" cy="19493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D51EB3-6280-28AC-5350-11CF90461B3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95055C-CA3B-201B-0AC9-D22F68609BE2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E234F7A-2090-2094-14B5-9F4ED2E1EC50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A02D66C-FA81-6976-20C6-CF322FC7431E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B76397CC-F1DB-A02D-449F-EB29DAF25D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5" name="Picture 2" descr="Dấu chấm hỏi png | PNGEgg">
              <a:extLst>
                <a:ext uri="{FF2B5EF4-FFF2-40B4-BE49-F238E27FC236}">
                  <a16:creationId xmlns:a16="http://schemas.microsoft.com/office/drawing/2014/main" id="{F7A79F3F-014D-D8DE-6814-38964EC21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42037F-1B5F-7337-878D-DCA29F314394}"/>
                </a:ext>
              </a:extLst>
            </p:cNvPr>
            <p:cNvSpPr/>
            <p:nvPr/>
          </p:nvSpPr>
          <p:spPr>
            <a:xfrm>
              <a:off x="2288520" y="2830828"/>
              <a:ext cx="8584663" cy="115223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D0F5AE-9AF7-4ECD-8557-ADF146F44EB9}"/>
              </a:ext>
            </a:extLst>
          </p:cNvPr>
          <p:cNvGrpSpPr/>
          <p:nvPr/>
        </p:nvGrpSpPr>
        <p:grpSpPr>
          <a:xfrm>
            <a:off x="4381500" y="2385057"/>
            <a:ext cx="6976693" cy="1310643"/>
            <a:chOff x="761086" y="2492591"/>
            <a:chExt cx="10520907" cy="19967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A71083-5649-485B-EE66-0BAA44AD8F5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6549E0-3564-3362-CC06-AC11121A9C3E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DCBA58E-9D8D-B804-DA72-4716439DCA8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10D17C83-48D2-46F4-50D6-13965F6E24B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7F2F0FB2-4088-B9C5-0BC1-2E2FF21F0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13" name="Picture 2" descr="Dấu chấm hỏi png | PNGEgg">
              <a:extLst>
                <a:ext uri="{FF2B5EF4-FFF2-40B4-BE49-F238E27FC236}">
                  <a16:creationId xmlns:a16="http://schemas.microsoft.com/office/drawing/2014/main" id="{A521EFE1-F328-16AF-434F-A8CCD40C5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836262-2E24-491A-2C9A-1E087DBE9B8C}"/>
                </a:ext>
              </a:extLst>
            </p:cNvPr>
            <p:cNvSpPr/>
            <p:nvPr/>
          </p:nvSpPr>
          <p:spPr>
            <a:xfrm>
              <a:off x="2288520" y="2492591"/>
              <a:ext cx="8584663" cy="182871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Mật độ dân số ở thành phố nào cao nhất? Mật độ dân số ở tỉnh, thành nào thấp nhất?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95A40D-73A4-F75F-BA8D-35A7780E28C5}"/>
              </a:ext>
            </a:extLst>
          </p:cNvPr>
          <p:cNvGrpSpPr/>
          <p:nvPr/>
        </p:nvGrpSpPr>
        <p:grpSpPr>
          <a:xfrm>
            <a:off x="4524375" y="4064001"/>
            <a:ext cx="6976693" cy="993774"/>
            <a:chOff x="761086" y="2540001"/>
            <a:chExt cx="10520907" cy="19493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3F8AE4-E970-22F0-565A-56173B2690F1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DA9A9B4-DDFE-F644-57E7-A157CE40E1F8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0F75E8A9-AC21-B5D3-CBC1-F3E5016CBD23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F51E26C1-DCBF-DCBD-1F81-71B0F0C19018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标题 1">
                <a:extLst>
                  <a:ext uri="{FF2B5EF4-FFF2-40B4-BE49-F238E27FC236}">
                    <a16:creationId xmlns:a16="http://schemas.microsoft.com/office/drawing/2014/main" id="{42217903-B2E4-7651-0AAB-02BE71658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23" name="Picture 2" descr="Dấu chấm hỏi png | PNGEgg">
              <a:extLst>
                <a:ext uri="{FF2B5EF4-FFF2-40B4-BE49-F238E27FC236}">
                  <a16:creationId xmlns:a16="http://schemas.microsoft.com/office/drawing/2014/main" id="{77565BE4-7420-FC0D-0060-A3A353F20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247EE9-2780-1795-FB8C-5BAC9FAD8C79}"/>
                </a:ext>
              </a:extLst>
            </p:cNvPr>
            <p:cNvSpPr/>
            <p:nvPr/>
          </p:nvSpPr>
          <p:spPr>
            <a:xfrm>
              <a:off x="2288520" y="2773931"/>
              <a:ext cx="8584663" cy="12660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sự phân bố dân cư ở vùng Đồng bằng Bắc Bộ?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AB771-A3D2-CBAC-A1E6-BD73C76F0018}"/>
              </a:ext>
            </a:extLst>
          </p:cNvPr>
          <p:cNvGrpSpPr/>
          <p:nvPr/>
        </p:nvGrpSpPr>
        <p:grpSpPr>
          <a:xfrm>
            <a:off x="4448175" y="5267875"/>
            <a:ext cx="7743826" cy="1200329"/>
            <a:chOff x="761086" y="2229677"/>
            <a:chExt cx="10520907" cy="235454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E803E5-997E-57F2-8673-4D7D90E1B419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DD64857-C07F-24A3-72E3-56190755D07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2B45FA3-0DF0-E9FA-DDB3-491ACB3F3B2F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C18A266C-1A70-4F7D-C679-15FF038D136A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标题 1">
                <a:extLst>
                  <a:ext uri="{FF2B5EF4-FFF2-40B4-BE49-F238E27FC236}">
                    <a16:creationId xmlns:a16="http://schemas.microsoft.com/office/drawing/2014/main" id="{ADC8B3A9-9793-1538-6444-7C0D6FB7FA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31" name="Picture 2" descr="Dấu chấm hỏi png | PNGEgg">
              <a:extLst>
                <a:ext uri="{FF2B5EF4-FFF2-40B4-BE49-F238E27FC236}">
                  <a16:creationId xmlns:a16="http://schemas.microsoft.com/office/drawing/2014/main" id="{5ABDAED6-C426-7CEA-2865-07E6592AA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CE22A8-37C1-DEA6-E404-613CE0A3D209}"/>
                </a:ext>
              </a:extLst>
            </p:cNvPr>
            <p:cNvSpPr/>
            <p:nvPr/>
          </p:nvSpPr>
          <p:spPr>
            <a:xfrm>
              <a:off x="2288520" y="2229677"/>
              <a:ext cx="8584663" cy="2354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vùng Đồng bằng Bắc Bộ có dân cư tập trung đông đúc nhất cả nước?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267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</TotalTime>
  <Words>334</Words>
  <Application>Microsoft Macintosh PowerPoint</Application>
  <PresentationFormat>Widescreen</PresentationFormat>
  <Paragraphs>32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等线 Light</vt:lpstr>
      <vt:lpstr>微软雅黑</vt:lpstr>
      <vt:lpstr>#9Slide03 Arima Madurai Medium</vt:lpstr>
      <vt:lpstr>Arial</vt:lpstr>
      <vt:lpstr>Calibri</vt:lpstr>
      <vt:lpstr>Cambria</vt:lpstr>
      <vt:lpstr>UTM Davida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Office User</cp:lastModifiedBy>
  <cp:revision>28</cp:revision>
  <dcterms:created xsi:type="dcterms:W3CDTF">2023-09-12T11:33:50Z</dcterms:created>
  <dcterms:modified xsi:type="dcterms:W3CDTF">2026-01-07T06:09:37Z</dcterms:modified>
  <cp:category>9Slide.vn</cp:category>
</cp:coreProperties>
</file>