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17"/>
  </p:notesMasterIdLst>
  <p:sldIdLst>
    <p:sldId id="338" r:id="rId3"/>
    <p:sldId id="339" r:id="rId4"/>
    <p:sldId id="319" r:id="rId5"/>
    <p:sldId id="270" r:id="rId6"/>
    <p:sldId id="261" r:id="rId7"/>
    <p:sldId id="437" r:id="rId8"/>
    <p:sldId id="377" r:id="rId9"/>
    <p:sldId id="441" r:id="rId10"/>
    <p:sldId id="442" r:id="rId11"/>
    <p:sldId id="277" r:id="rId12"/>
    <p:sldId id="443" r:id="rId13"/>
    <p:sldId id="444" r:id="rId14"/>
    <p:sldId id="445"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79129" autoAdjust="0"/>
  </p:normalViewPr>
  <p:slideViewPr>
    <p:cSldViewPr snapToGrid="0">
      <p:cViewPr varScale="1">
        <p:scale>
          <a:sx n="73" d="100"/>
          <a:sy n="73" d="100"/>
        </p:scale>
        <p:origin x="15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2234C-6F35-4C91-B4A4-74BAC071B123}" type="datetimeFigureOut">
              <a:rPr lang="en-US" smtClean="0"/>
              <a:t>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F0D95-921D-463A-BB3B-26EB82F48335}" type="slidenum">
              <a:rPr lang="en-US" smtClean="0"/>
              <a:t>‹#›</a:t>
            </a:fld>
            <a:endParaRPr lang="en-US"/>
          </a:p>
        </p:txBody>
      </p:sp>
    </p:spTree>
    <p:extLst>
      <p:ext uri="{BB962C8B-B14F-4D97-AF65-F5344CB8AC3E}">
        <p14:creationId xmlns:p14="http://schemas.microsoft.com/office/powerpoint/2010/main" val="80665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a:t>
            </a:fld>
            <a:endParaRPr lang="en-US"/>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6</a:t>
            </a:fld>
            <a:endParaRPr lang="en-US"/>
          </a:p>
        </p:txBody>
      </p:sp>
    </p:spTree>
    <p:extLst>
      <p:ext uri="{BB962C8B-B14F-4D97-AF65-F5344CB8AC3E}">
        <p14:creationId xmlns:p14="http://schemas.microsoft.com/office/powerpoint/2010/main" val="73806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8</a:t>
            </a:fld>
            <a:endParaRPr lang="en-US"/>
          </a:p>
        </p:txBody>
      </p:sp>
    </p:spTree>
    <p:extLst>
      <p:ext uri="{BB962C8B-B14F-4D97-AF65-F5344CB8AC3E}">
        <p14:creationId xmlns:p14="http://schemas.microsoft.com/office/powerpoint/2010/main" val="580812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11</a:t>
            </a:fld>
            <a:endParaRPr lang="en-US"/>
          </a:p>
        </p:txBody>
      </p:sp>
    </p:spTree>
    <p:extLst>
      <p:ext uri="{BB962C8B-B14F-4D97-AF65-F5344CB8AC3E}">
        <p14:creationId xmlns:p14="http://schemas.microsoft.com/office/powerpoint/2010/main" val="576315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155696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112295" y="0"/>
            <a:ext cx="12191999" cy="6922008"/>
          </a:xfrm>
          <a:prstGeom prst="rect">
            <a:avLst/>
          </a:prstGeom>
        </p:spPr>
      </p:pic>
    </p:spTree>
    <p:extLst>
      <p:ext uri="{BB962C8B-B14F-4D97-AF65-F5344CB8AC3E}">
        <p14:creationId xmlns:p14="http://schemas.microsoft.com/office/powerpoint/2010/main" val="40313905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7722182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2800473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0DEF84F-909C-0D29-FB1B-103723C4AF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8334668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9FE0C1E-8377-B692-BDCE-47FA0B129D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78845967"/>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0416" y="219456"/>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peech Bubble: Rectangle with Corners Rounded 91"/>
          <p:cNvSpPr/>
          <p:nvPr/>
        </p:nvSpPr>
        <p:spPr>
          <a:xfrm>
            <a:off x="5527166" y="1697703"/>
            <a:ext cx="6122290" cy="2384482"/>
          </a:xfrm>
          <a:prstGeom prst="wedgeRoundRectCallout">
            <a:avLst>
              <a:gd name="adj1" fmla="val -66264"/>
              <a:gd name="adj2" fmla="val 39830"/>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ED7D31">
                    <a:lumMod val="50000"/>
                  </a:srgbClr>
                </a:solidFill>
                <a:latin typeface="Calibri" panose="020F0502020204030204" pitchFamily="34" charset="0"/>
                <a:cs typeface="Calibri" panose="020F0502020204030204" pitchFamily="34" charset="0"/>
              </a:rPr>
              <a:t>Nhà ở của người dân vùng Đồng bằng Bắc Bộ có gì giống và khác với nhà nơi em sống?</a:t>
            </a:r>
            <a:endParaRPr kumimoji="0" lang="vi-VN" sz="36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endParaRPr>
          </a:p>
        </p:txBody>
      </p:sp>
      <p:pic>
        <p:nvPicPr>
          <p:cNvPr id="19" name="Picture 18" descr="A picture containing toy, dol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16" y="3549709"/>
            <a:ext cx="5627457" cy="28541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4" name="Picture 3">
            <a:extLst>
              <a:ext uri="{FF2B5EF4-FFF2-40B4-BE49-F238E27FC236}">
                <a16:creationId xmlns:a16="http://schemas.microsoft.com/office/drawing/2014/main" id="{69F860B3-34CF-956E-7236-06958CA6EDE4}"/>
              </a:ext>
            </a:extLst>
          </p:cNvPr>
          <p:cNvPicPr>
            <a:picLocks noChangeAspect="1"/>
          </p:cNvPicPr>
          <p:nvPr/>
        </p:nvPicPr>
        <p:blipFill>
          <a:blip r:embed="rId5"/>
          <a:stretch>
            <a:fillRect/>
          </a:stretch>
        </p:blipFill>
        <p:spPr>
          <a:xfrm>
            <a:off x="2279541" y="4498779"/>
            <a:ext cx="8364437" cy="1591194"/>
          </a:xfrm>
          <a:prstGeom prst="rect">
            <a:avLst/>
          </a:prstGeom>
        </p:spPr>
      </p:pic>
    </p:spTree>
    <p:extLst>
      <p:ext uri="{BB962C8B-B14F-4D97-AF65-F5344CB8AC3E}">
        <p14:creationId xmlns:p14="http://schemas.microsoft.com/office/powerpoint/2010/main" val="3456684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3770" y="731521"/>
            <a:ext cx="8454517" cy="3097828"/>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192650" y="1061546"/>
            <a:ext cx="8109333" cy="2554545"/>
          </a:xfrm>
          <a:prstGeom prst="rect">
            <a:avLst/>
          </a:prstGeom>
          <a:noFill/>
        </p:spPr>
        <p:txBody>
          <a:bodyPr wrap="square">
            <a:spAutoFit/>
          </a:bodyPr>
          <a:lstStyle/>
          <a:p>
            <a:pPr lvl="0" algn="ctr"/>
            <a:r>
              <a:rPr lang="en-US" sz="4000" b="1" i="1" dirty="0" err="1">
                <a:solidFill>
                  <a:srgbClr val="FF0000"/>
                </a:solidFill>
                <a:latin typeface="Arial" panose="020B0604020202020204" pitchFamily="34" charset="0"/>
                <a:cs typeface="Arial" panose="020B0604020202020204" pitchFamily="34" charset="0"/>
              </a:rPr>
              <a:t>Hoạt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động</a:t>
            </a:r>
            <a:r>
              <a:rPr lang="en-US" sz="4000" b="1" i="1" dirty="0">
                <a:solidFill>
                  <a:srgbClr val="FF0000"/>
                </a:solidFill>
                <a:latin typeface="Arial" panose="020B0604020202020204" pitchFamily="34" charset="0"/>
                <a:cs typeface="Arial" panose="020B0604020202020204" pitchFamily="34" charset="0"/>
              </a:rPr>
              <a:t> 3: </a:t>
            </a:r>
            <a:r>
              <a:rPr lang="en-US" sz="4000" b="1" i="1" dirty="0" err="1">
                <a:solidFill>
                  <a:srgbClr val="FF0000"/>
                </a:solidFill>
                <a:latin typeface="Arial" panose="020B0604020202020204" pitchFamily="34" charset="0"/>
                <a:cs typeface="Arial" panose="020B0604020202020204" pitchFamily="34" charset="0"/>
              </a:rPr>
              <a:t>Lập</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bảng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về</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một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số</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nét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văn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hóa</a:t>
            </a:r>
            <a:r>
              <a:rPr lang="en-US" sz="4000" b="1" i="1" dirty="0">
                <a:solidFill>
                  <a:srgbClr val="FF0000"/>
                </a:solidFill>
                <a:latin typeface="Arial" panose="020B0604020202020204" pitchFamily="34" charset="0"/>
                <a:cs typeface="Arial" panose="020B0604020202020204" pitchFamily="34" charset="0"/>
              </a:rPr>
              <a:t> ở </a:t>
            </a:r>
            <a:r>
              <a:rPr lang="en-US" sz="4000" b="1" i="1" dirty="0" err="1">
                <a:solidFill>
                  <a:srgbClr val="FF0000"/>
                </a:solidFill>
                <a:latin typeface="Arial" panose="020B0604020202020204" pitchFamily="34" charset="0"/>
                <a:cs typeface="Arial" panose="020B0604020202020204" pitchFamily="34" charset="0"/>
              </a:rPr>
              <a:t>vùng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Đồng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bằng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Bắc</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Bộ</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làng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quê</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truyền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thống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nhà</a:t>
            </a:r>
            <a:r>
              <a:rPr lang="en-US" sz="4000" b="1" i="1" dirty="0">
                <a:solidFill>
                  <a:srgbClr val="FF0000"/>
                </a:solidFill>
                <a:latin typeface="Arial" panose="020B0604020202020204" pitchFamily="34" charset="0"/>
                <a:cs typeface="Arial" panose="020B0604020202020204" pitchFamily="34" charset="0"/>
              </a:rPr>
              <a:t> ở)</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570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347472"/>
            <a:ext cx="11631167" cy="62819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7E6DB5C7-3CC3-10C7-9A19-F1BF585D1A0F}"/>
              </a:ext>
            </a:extLst>
          </p:cNvPr>
          <p:cNvGraphicFramePr>
            <a:graphicFrameLocks noGrp="1"/>
          </p:cNvGraphicFramePr>
          <p:nvPr>
            <p:extLst>
              <p:ext uri="{D42A27DB-BD31-4B8C-83A1-F6EECF244321}">
                <p14:modId xmlns:p14="http://schemas.microsoft.com/office/powerpoint/2010/main" val="2535957564"/>
              </p:ext>
            </p:extLst>
          </p:nvPr>
        </p:nvGraphicFramePr>
        <p:xfrm>
          <a:off x="795528" y="813816"/>
          <a:ext cx="10945368" cy="5385816"/>
        </p:xfrm>
        <a:graphic>
          <a:graphicData uri="http://schemas.openxmlformats.org/drawingml/2006/table">
            <a:tbl>
              <a:tblPr firstRow="1" firstCol="1" bandRow="1">
                <a:tableStyleId>{21E4AEA4-8DFA-4A89-87EB-49C32662AFE0}</a:tableStyleId>
              </a:tblPr>
              <a:tblGrid>
                <a:gridCol w="3699270">
                  <a:extLst>
                    <a:ext uri="{9D8B030D-6E8A-4147-A177-3AD203B41FA5}">
                      <a16:colId xmlns:a16="http://schemas.microsoft.com/office/drawing/2014/main" val="622460095"/>
                    </a:ext>
                  </a:extLst>
                </a:gridCol>
                <a:gridCol w="7246098">
                  <a:extLst>
                    <a:ext uri="{9D8B030D-6E8A-4147-A177-3AD203B41FA5}">
                      <a16:colId xmlns:a16="http://schemas.microsoft.com/office/drawing/2014/main" val="155053720"/>
                    </a:ext>
                  </a:extLst>
                </a:gridCol>
              </a:tblGrid>
              <a:tr h="795528">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Một số nét văn hóa</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Đặc điểm</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350953"/>
                  </a:ext>
                </a:extLst>
              </a:tr>
              <a:tr h="1380744">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Làng quê truyền thống</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7671342"/>
                  </a:ext>
                </a:extLst>
              </a:tr>
              <a:tr h="3209544">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Nhà ở</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3670233"/>
                  </a:ext>
                </a:extLst>
              </a:tr>
            </a:tbl>
          </a:graphicData>
        </a:graphic>
      </p:graphicFrame>
      <p:sp>
        <p:nvSpPr>
          <p:cNvPr id="3" name="TextBox 2">
            <a:extLst>
              <a:ext uri="{FF2B5EF4-FFF2-40B4-BE49-F238E27FC236}">
                <a16:creationId xmlns:a16="http://schemas.microsoft.com/office/drawing/2014/main" id="{775F5111-94D6-EB1C-1F52-3EA438998E34}"/>
              </a:ext>
            </a:extLst>
          </p:cNvPr>
          <p:cNvSpPr txBox="1"/>
          <p:nvPr/>
        </p:nvSpPr>
        <p:spPr>
          <a:xfrm>
            <a:off x="4700016" y="1865376"/>
            <a:ext cx="6885432" cy="1077218"/>
          </a:xfrm>
          <a:prstGeom prst="rect">
            <a:avLst/>
          </a:prstGeom>
          <a:noFill/>
        </p:spPr>
        <p:txBody>
          <a:bodyPr wrap="square" rtlCol="0">
            <a:spAutoFit/>
          </a:bodyPr>
          <a:lstStyle/>
          <a:p>
            <a:pPr algn="just"/>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Thường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lũy</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tre</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xanh</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cổng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làng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cây</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giếng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solidFill>
                <a:srgbClr val="FF0000"/>
              </a:solidFill>
            </a:endParaRPr>
          </a:p>
        </p:txBody>
      </p:sp>
      <p:sp>
        <p:nvSpPr>
          <p:cNvPr id="4" name="TextBox 3">
            <a:extLst>
              <a:ext uri="{FF2B5EF4-FFF2-40B4-BE49-F238E27FC236}">
                <a16:creationId xmlns:a16="http://schemas.microsoft.com/office/drawing/2014/main" id="{B2627950-91A2-E9DD-7F8B-928223AF8BD8}"/>
              </a:ext>
            </a:extLst>
          </p:cNvPr>
          <p:cNvSpPr txBox="1"/>
          <p:nvPr/>
        </p:nvSpPr>
        <p:spPr>
          <a:xfrm>
            <a:off x="4626864" y="3182112"/>
            <a:ext cx="7004304" cy="2677656"/>
          </a:xfrm>
          <a:prstGeom prst="rect">
            <a:avLst/>
          </a:prstGeom>
          <a:noFill/>
        </p:spPr>
        <p:txBody>
          <a:bodyPr wrap="square" rtlCol="0">
            <a:spAutoFit/>
          </a:bodyPr>
          <a:lstStyle/>
          <a:p>
            <a:pPr algn="just"/>
            <a:r>
              <a:rPr lang="vi-VN"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Nhà ở truyền thống của người dân vùng Đồng bằng Bắc Bộ được đắp bằng đất hoặc xây gạch, mái lợp lá hoặc ngói. Nhà thường có ba gian. Gian chính là nơi thờ cúng và tiếp khách. Hai gin bên gọi là buồng, dùng làm phòng ngủ hoặc chứa thóc, gạo, đồ dùng,...</a:t>
            </a:r>
            <a:endParaRPr lang="en-US" sz="2800" b="1" dirty="0">
              <a:solidFill>
                <a:srgbClr val="FF0000"/>
              </a:solidFill>
            </a:endParaRPr>
          </a:p>
        </p:txBody>
      </p:sp>
    </p:spTree>
    <p:extLst>
      <p:ext uri="{BB962C8B-B14F-4D97-AF65-F5344CB8AC3E}">
        <p14:creationId xmlns:p14="http://schemas.microsoft.com/office/powerpoint/2010/main" val="2198998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2" name="Picture 1">
            <a:extLst>
              <a:ext uri="{FF2B5EF4-FFF2-40B4-BE49-F238E27FC236}">
                <a16:creationId xmlns:a16="http://schemas.microsoft.com/office/drawing/2014/main" id="{061311CF-82BF-8A59-1309-C5C400A0A50D}"/>
              </a:ext>
            </a:extLst>
          </p:cNvPr>
          <p:cNvPicPr>
            <a:picLocks noChangeAspect="1"/>
          </p:cNvPicPr>
          <p:nvPr/>
        </p:nvPicPr>
        <p:blipFill>
          <a:blip r:embed="rId4"/>
          <a:stretch>
            <a:fillRect/>
          </a:stretch>
        </p:blipFill>
        <p:spPr>
          <a:xfrm>
            <a:off x="215952" y="4132990"/>
            <a:ext cx="10516511"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150ED-91F5-D991-4133-30BC842B062C}"/>
              </a:ext>
            </a:extLst>
          </p:cNvPr>
          <p:cNvPicPr>
            <a:picLocks noChangeAspect="1"/>
          </p:cNvPicPr>
          <p:nvPr/>
        </p:nvPicPr>
        <p:blipFill>
          <a:blip r:embed="rId3"/>
          <a:stretch>
            <a:fillRect/>
          </a:stretch>
        </p:blipFill>
        <p:spPr>
          <a:xfrm>
            <a:off x="537232" y="1532869"/>
            <a:ext cx="11299811" cy="3416817"/>
          </a:xfrm>
          <a:prstGeom prst="rect">
            <a:avLst/>
          </a:prstGeom>
        </p:spPr>
      </p:pic>
      <p:pic>
        <p:nvPicPr>
          <p:cNvPr id="8" name="Picture 7">
            <a:extLst>
              <a:ext uri="{FF2B5EF4-FFF2-40B4-BE49-F238E27FC236}">
                <a16:creationId xmlns:a16="http://schemas.microsoft.com/office/drawing/2014/main" id="{3ADBDD87-A25A-288E-DBAD-5BB65A2A3E7D}"/>
              </a:ext>
            </a:extLst>
          </p:cNvPr>
          <p:cNvPicPr>
            <a:picLocks noChangeAspect="1"/>
          </p:cNvPicPr>
          <p:nvPr/>
        </p:nvPicPr>
        <p:blipFill>
          <a:blip r:embed="rId4"/>
          <a:stretch>
            <a:fillRect/>
          </a:stretch>
        </p:blipFill>
        <p:spPr>
          <a:xfrm>
            <a:off x="4841923" y="332439"/>
            <a:ext cx="3621338" cy="1322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329811" y="2060627"/>
            <a:ext cx="6604002" cy="1446550"/>
          </a:xfrm>
          <a:prstGeom prst="rect">
            <a:avLst/>
          </a:prstGeom>
          <a:noFill/>
        </p:spPr>
        <p:txBody>
          <a:bodyPr wrap="square">
            <a:spAutoFit/>
          </a:bodyPr>
          <a:lstStyle/>
          <a:p>
            <a:pPr lvl="0" algn="ctr"/>
            <a:r>
              <a:rPr lang="en-US" sz="4400" b="1" i="1" dirty="0" err="1">
                <a:solidFill>
                  <a:srgbClr val="FF0000"/>
                </a:solidFill>
                <a:latin typeface="Arial" panose="020B0604020202020204" pitchFamily="34" charset="0"/>
                <a:cs typeface="Arial" panose="020B0604020202020204" pitchFamily="34" charset="0"/>
              </a:rPr>
              <a:t>Hoạt</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động</a:t>
            </a:r>
            <a:r>
              <a:rPr lang="en-US" sz="4400" b="1" i="1" dirty="0">
                <a:solidFill>
                  <a:srgbClr val="FF0000"/>
                </a:solidFill>
                <a:latin typeface="Arial" panose="020B0604020202020204" pitchFamily="34" charset="0"/>
                <a:cs typeface="Arial" panose="020B0604020202020204" pitchFamily="34" charset="0"/>
              </a:rPr>
              <a:t> 1: </a:t>
            </a:r>
            <a:r>
              <a:rPr lang="en-US" sz="4400" b="1" i="1" dirty="0" err="1">
                <a:solidFill>
                  <a:srgbClr val="FF0000"/>
                </a:solidFill>
                <a:latin typeface="Arial" panose="020B0604020202020204" pitchFamily="34" charset="0"/>
                <a:cs typeface="Arial" panose="020B0604020202020204" pitchFamily="34" charset="0"/>
              </a:rPr>
              <a:t>Tìm</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hiểu</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làng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quê</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truyền</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thống</a:t>
            </a:r>
            <a:r>
              <a:rPr lang="en-US" sz="4400" b="1" i="1" dirty="0">
                <a:solidFill>
                  <a:srgbClr val="FF0000"/>
                </a:solidFill>
                <a:latin typeface="Arial" panose="020B0604020202020204" pitchFamily="34"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p:cNvSpPr/>
          <p:nvPr/>
        </p:nvSpPr>
        <p:spPr>
          <a:xfrm>
            <a:off x="7225748" y="904461"/>
            <a:ext cx="4333461" cy="3776264"/>
          </a:xfrm>
          <a:prstGeom prst="wedgeRoundRectCallout">
            <a:avLst>
              <a:gd name="adj1" fmla="val 41805"/>
              <a:gd name="adj2" fmla="val 6129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err="1">
                <a:solidFill>
                  <a:srgbClr val="002060"/>
                </a:solidFill>
                <a:latin typeface="+mj-lt"/>
                <a:ea typeface="Cambria" panose="02040503050406030204" pitchFamily="18" charset="0"/>
                <a:cs typeface="Times New Roman" panose="02020603050405020304" pitchFamily="18" charset="0"/>
              </a:rPr>
              <a:t>Đọc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thông</a:t>
            </a:r>
            <a:r>
              <a:rPr lang="en-US" sz="2800" b="1" dirty="0">
                <a:solidFill>
                  <a:srgbClr val="002060"/>
                </a:solidFill>
                <a:latin typeface="+mj-lt"/>
                <a:ea typeface="Cambria" panose="02040503050406030204" pitchFamily="18" charset="0"/>
                <a:cs typeface="Times New Roman" panose="02020603050405020304" pitchFamily="18" charset="0"/>
              </a:rPr>
              <a:t> tin (SGK tr.47) </a:t>
            </a:r>
            <a:r>
              <a:rPr lang="en-US" sz="2800" b="1" dirty="0" err="1">
                <a:solidFill>
                  <a:srgbClr val="002060"/>
                </a:solidFill>
                <a:latin typeface="+mj-lt"/>
                <a:ea typeface="Cambria" panose="02040503050406030204" pitchFamily="18" charset="0"/>
                <a:cs typeface="Times New Roman" panose="02020603050405020304" pitchFamily="18" charset="0"/>
              </a:rPr>
              <a:t>và</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quan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sát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các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hình</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từ</a:t>
            </a:r>
            <a:r>
              <a:rPr lang="en-US" sz="2800" b="1" dirty="0">
                <a:solidFill>
                  <a:srgbClr val="002060"/>
                </a:solidFill>
                <a:latin typeface="+mj-lt"/>
                <a:ea typeface="Cambria" panose="02040503050406030204" pitchFamily="18" charset="0"/>
                <a:cs typeface="Times New Roman" panose="02020603050405020304" pitchFamily="18" charset="0"/>
              </a:rPr>
              <a:t> 2 </a:t>
            </a:r>
            <a:r>
              <a:rPr lang="en-US" sz="2800" b="1" dirty="0" err="1">
                <a:solidFill>
                  <a:srgbClr val="002060"/>
                </a:solidFill>
                <a:latin typeface="+mj-lt"/>
                <a:ea typeface="Cambria" panose="02040503050406030204" pitchFamily="18" charset="0"/>
                <a:cs typeface="Times New Roman" panose="02020603050405020304" pitchFamily="18" charset="0"/>
              </a:rPr>
              <a:t>đến</a:t>
            </a:r>
            <a:r>
              <a:rPr lang="en-US" sz="2800" b="1" dirty="0">
                <a:solidFill>
                  <a:srgbClr val="002060"/>
                </a:solidFill>
                <a:latin typeface="+mj-lt"/>
                <a:ea typeface="Cambria" panose="02040503050406030204" pitchFamily="18" charset="0"/>
                <a:cs typeface="Times New Roman" panose="02020603050405020304" pitchFamily="18" charset="0"/>
              </a:rPr>
              <a:t> 4, </a:t>
            </a:r>
            <a:r>
              <a:rPr lang="en-US" sz="2800" b="1" dirty="0" err="1">
                <a:solidFill>
                  <a:srgbClr val="002060"/>
                </a:solidFill>
                <a:latin typeface="+mj-lt"/>
                <a:ea typeface="Cambria" panose="02040503050406030204" pitchFamily="18" charset="0"/>
                <a:cs typeface="Times New Roman" panose="02020603050405020304" pitchFamily="18" charset="0"/>
              </a:rPr>
              <a:t>mô</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tả</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một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số</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nét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văn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hoá</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nổi</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bật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của</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làng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quê</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truyền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thống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vùng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Đồng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bằng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Bắc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Bộ</a:t>
            </a:r>
            <a:r>
              <a:rPr lang="en-US" sz="2800" b="1" dirty="0">
                <a:solidFill>
                  <a:srgbClr val="002060"/>
                </a:solidFill>
                <a:latin typeface="+mj-lt"/>
                <a:ea typeface="Cambria" panose="020405030504060302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mj-lt"/>
              <a:ea typeface="Cambria" panose="02040503050406030204" pitchFamily="18" charset="0"/>
              <a:cs typeface="Times New Roman" panose="02020603050405020304" pitchFamily="18" charset="0"/>
            </a:endParaRPr>
          </a:p>
        </p:txBody>
      </p:sp>
      <p:pic>
        <p:nvPicPr>
          <p:cNvPr id="26" name="Picture 25"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47250" y="4881383"/>
            <a:ext cx="2444750" cy="1800860"/>
          </a:xfrm>
          <a:prstGeom prst="rect">
            <a:avLst/>
          </a:prstGeom>
        </p:spPr>
      </p:pic>
      <p:pic>
        <p:nvPicPr>
          <p:cNvPr id="4" name="Picture 3">
            <a:extLst>
              <a:ext uri="{FF2B5EF4-FFF2-40B4-BE49-F238E27FC236}">
                <a16:creationId xmlns:a16="http://schemas.microsoft.com/office/drawing/2014/main" id="{EFDFECAB-64A2-35DA-C5A4-70EF51ABA33C}"/>
              </a:ext>
            </a:extLst>
          </p:cNvPr>
          <p:cNvPicPr>
            <a:picLocks noChangeAspect="1"/>
          </p:cNvPicPr>
          <p:nvPr/>
        </p:nvPicPr>
        <p:blipFill>
          <a:blip r:embed="rId6"/>
          <a:stretch>
            <a:fillRect/>
          </a:stretch>
        </p:blipFill>
        <p:spPr>
          <a:xfrm>
            <a:off x="412472" y="347871"/>
            <a:ext cx="6038023" cy="6297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7195" y="1374775"/>
            <a:ext cx="6892290" cy="2600877"/>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7"/>
          <a:stretch>
            <a:fillRect/>
          </a:stretch>
        </p:blipFill>
        <p:spPr>
          <a:xfrm flipH="1">
            <a:off x="836853" y="2189992"/>
            <a:ext cx="3230880" cy="4521704"/>
          </a:xfrm>
          <a:prstGeom prst="rect">
            <a:avLst/>
          </a:prstGeom>
        </p:spPr>
      </p:pic>
      <p:sp>
        <p:nvSpPr>
          <p:cNvPr id="19" name="TextBox 18"/>
          <p:cNvSpPr txBox="1"/>
          <p:nvPr/>
        </p:nvSpPr>
        <p:spPr>
          <a:xfrm>
            <a:off x="3101211" y="1802210"/>
            <a:ext cx="6604002" cy="1754326"/>
          </a:xfrm>
          <a:prstGeom prst="rect">
            <a:avLst/>
          </a:prstGeom>
          <a:noFill/>
        </p:spPr>
        <p:txBody>
          <a:bodyPr wrap="square">
            <a:spAutoFit/>
          </a:bodyPr>
          <a:lstStyle/>
          <a:p>
            <a:pPr lvl="0" algn="ctr"/>
            <a:r>
              <a:rPr lang="en-US" sz="5400" b="1" i="1" dirty="0" err="1">
                <a:solidFill>
                  <a:srgbClr val="FF0000"/>
                </a:solidFill>
                <a:latin typeface="Arial" panose="020B0604020202020204" pitchFamily="34" charset="0"/>
                <a:cs typeface="Arial" panose="020B0604020202020204" pitchFamily="34" charset="0"/>
              </a:rPr>
              <a:t>Hoạt</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động</a:t>
            </a:r>
            <a:r>
              <a:rPr lang="en-US" sz="5400" b="1" i="1" dirty="0">
                <a:solidFill>
                  <a:srgbClr val="FF0000"/>
                </a:solidFill>
                <a:latin typeface="Arial" panose="020B0604020202020204" pitchFamily="34" charset="0"/>
                <a:cs typeface="Arial" panose="020B0604020202020204" pitchFamily="34" charset="0"/>
              </a:rPr>
              <a:t> 2: </a:t>
            </a:r>
            <a:r>
              <a:rPr lang="en-US" sz="5400" b="1" i="1" dirty="0" err="1">
                <a:solidFill>
                  <a:srgbClr val="FF0000"/>
                </a:solidFill>
                <a:latin typeface="Arial" panose="020B0604020202020204" pitchFamily="34" charset="0"/>
                <a:cs typeface="Arial" panose="020B0604020202020204" pitchFamily="34" charset="0"/>
              </a:rPr>
              <a:t>Tìm</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hiểu</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về</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nhà</a:t>
            </a:r>
            <a:r>
              <a:rPr lang="en-US" sz="5400" b="1" i="1" dirty="0">
                <a:solidFill>
                  <a:srgbClr val="FF0000"/>
                </a:solidFill>
                <a:latin typeface="Arial" panose="020B0604020202020204" pitchFamily="34" charset="0"/>
                <a:cs typeface="Arial" panose="020B0604020202020204" pitchFamily="34" charset="0"/>
              </a:rPr>
              <a:t> ở.</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 name="Picture 3" descr="A cartoon house with bushes and a chimney&#10;&#10;Description automatically generated">
            <a:extLst>
              <a:ext uri="{FF2B5EF4-FFF2-40B4-BE49-F238E27FC236}">
                <a16:creationId xmlns:a16="http://schemas.microsoft.com/office/drawing/2014/main" id="{8895D257-07FB-D98F-3BAF-CEEEE8C75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3913" y="3607903"/>
            <a:ext cx="3578087" cy="3578087"/>
          </a:xfrm>
          <a:prstGeom prst="rect">
            <a:avLst/>
          </a:prstGeom>
        </p:spPr>
      </p:pic>
    </p:spTree>
    <p:custDataLst>
      <p:tags r:id="rId1"/>
    </p:custDataLst>
    <p:extLst>
      <p:ext uri="{BB962C8B-B14F-4D97-AF65-F5344CB8AC3E}">
        <p14:creationId xmlns:p14="http://schemas.microsoft.com/office/powerpoint/2010/main" val="2962487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4"/>
          <p:cNvGrpSpPr/>
          <p:nvPr/>
        </p:nvGrpSpPr>
        <p:grpSpPr>
          <a:xfrm>
            <a:off x="496736" y="0"/>
            <a:ext cx="11092289" cy="784754"/>
            <a:chOff x="1383129" y="-103260"/>
            <a:chExt cx="9820731" cy="1602790"/>
          </a:xfrm>
        </p:grpSpPr>
        <p:grpSp>
          <p:nvGrpSpPr>
            <p:cNvPr id="21" name="Group 10"/>
            <p:cNvGrpSpPr/>
            <p:nvPr/>
          </p:nvGrpSpPr>
          <p:grpSpPr>
            <a:xfrm>
              <a:off x="1383129" y="-103260"/>
              <a:ext cx="9583015" cy="1602790"/>
              <a:chOff x="2418506" y="-1777462"/>
              <a:chExt cx="7313812" cy="1884266"/>
            </a:xfrm>
            <a:effectLst>
              <a:outerShdw blurRad="50800" dist="38100" dir="5400000" algn="t" rotWithShape="0">
                <a:prstClr val="black">
                  <a:alpha val="40000"/>
                </a:prstClr>
              </a:outerShdw>
            </a:effectLst>
          </p:grpSpPr>
          <p:sp>
            <p:nvSpPr>
              <p:cNvPr id="28" name="Rectangle: Diagonal Corners Rounded 4"/>
              <p:cNvSpPr/>
              <p:nvPr/>
            </p:nvSpPr>
            <p:spPr>
              <a:xfrm>
                <a:off x="2470251" y="-1777462"/>
                <a:ext cx="7262067" cy="1884266"/>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Diagonal Corners Rounded 39"/>
              <p:cNvSpPr/>
              <p:nvPr/>
            </p:nvSpPr>
            <p:spPr>
              <a:xfrm>
                <a:off x="2418506" y="-1777461"/>
                <a:ext cx="7262067" cy="1884265"/>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4"/>
            <p:cNvSpPr txBox="1"/>
            <p:nvPr/>
          </p:nvSpPr>
          <p:spPr>
            <a:xfrm>
              <a:off x="1882061" y="-57827"/>
              <a:ext cx="9321799" cy="14457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Đọc</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thông</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tin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quan</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sát</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hình</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5, 6</a:t>
              </a:r>
              <a:endParaRPr kumimoji="0" lang="en-US" sz="4000" b="1" i="0" u="none" strike="noStrike" kern="1200" cap="none" spc="0" normalizeH="0" baseline="0" noProof="0" dirty="0">
                <a:ln>
                  <a:solidFill>
                    <a:srgbClr val="FFC000">
                      <a:lumMod val="60000"/>
                      <a:lumOff val="40000"/>
                    </a:srgbClr>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70FF2D3-C82A-4C78-82DC-EA5B0539BE43}"/>
              </a:ext>
            </a:extLst>
          </p:cNvPr>
          <p:cNvPicPr>
            <a:picLocks noChangeAspect="1"/>
          </p:cNvPicPr>
          <p:nvPr/>
        </p:nvPicPr>
        <p:blipFill>
          <a:blip r:embed="rId3"/>
          <a:stretch>
            <a:fillRect/>
          </a:stretch>
        </p:blipFill>
        <p:spPr>
          <a:xfrm>
            <a:off x="813972" y="839648"/>
            <a:ext cx="6173235" cy="2825707"/>
          </a:xfrm>
          <a:prstGeom prst="rect">
            <a:avLst/>
          </a:prstGeom>
        </p:spPr>
      </p:pic>
      <p:pic>
        <p:nvPicPr>
          <p:cNvPr id="6" name="Picture 5">
            <a:extLst>
              <a:ext uri="{FF2B5EF4-FFF2-40B4-BE49-F238E27FC236}">
                <a16:creationId xmlns:a16="http://schemas.microsoft.com/office/drawing/2014/main" id="{8F776BB0-1BE0-E452-77C8-2EB694DB96C8}"/>
              </a:ext>
            </a:extLst>
          </p:cNvPr>
          <p:cNvPicPr>
            <a:picLocks noChangeAspect="1"/>
          </p:cNvPicPr>
          <p:nvPr/>
        </p:nvPicPr>
        <p:blipFill>
          <a:blip r:embed="rId4"/>
          <a:stretch>
            <a:fillRect/>
          </a:stretch>
        </p:blipFill>
        <p:spPr>
          <a:xfrm>
            <a:off x="5916888" y="3753056"/>
            <a:ext cx="5705475" cy="2790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圆角矩形 5">
            <a:extLst>
              <a:ext uri="{FF2B5EF4-FFF2-40B4-BE49-F238E27FC236}">
                <a16:creationId xmlns:a16="http://schemas.microsoft.com/office/drawing/2014/main" id="{EF0B2682-6533-B649-9BC0-868273DA4285}"/>
              </a:ext>
            </a:extLst>
          </p:cNvPr>
          <p:cNvSpPr/>
          <p:nvPr/>
        </p:nvSpPr>
        <p:spPr>
          <a:xfrm>
            <a:off x="1307592" y="2131328"/>
            <a:ext cx="9829800" cy="157199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Điểm giống: Xây bằng gạch, mái lợp ngói, vẫn có một gian để thờ và tiếp khách; </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7" name="TextBox 6">
            <a:extLst>
              <a:ext uri="{FF2B5EF4-FFF2-40B4-BE49-F238E27FC236}">
                <a16:creationId xmlns:a16="http://schemas.microsoft.com/office/drawing/2014/main" id="{30934D0D-FB7A-D745-6905-D62B63109175}"/>
              </a:ext>
            </a:extLst>
          </p:cNvPr>
          <p:cNvSpPr txBox="1"/>
          <p:nvPr/>
        </p:nvSpPr>
        <p:spPr>
          <a:xfrm>
            <a:off x="960120" y="383030"/>
            <a:ext cx="10396728" cy="1077218"/>
          </a:xfrm>
          <a:custGeom>
            <a:avLst/>
            <a:gdLst>
              <a:gd name="connsiteX0" fmla="*/ 0 w 10396728"/>
              <a:gd name="connsiteY0" fmla="*/ 0 h 1077218"/>
              <a:gd name="connsiteX1" fmla="*/ 10396728 w 10396728"/>
              <a:gd name="connsiteY1" fmla="*/ 0 h 1077218"/>
              <a:gd name="connsiteX2" fmla="*/ 10396728 w 10396728"/>
              <a:gd name="connsiteY2" fmla="*/ 1077218 h 1077218"/>
              <a:gd name="connsiteX3" fmla="*/ 0 w 10396728"/>
              <a:gd name="connsiteY3" fmla="*/ 1077218 h 1077218"/>
              <a:gd name="connsiteX4" fmla="*/ 0 w 10396728"/>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6728" h="1077218" fill="none" extrusionOk="0">
                <a:moveTo>
                  <a:pt x="0" y="0"/>
                </a:moveTo>
                <a:cubicBezTo>
                  <a:pt x="1407956" y="5222"/>
                  <a:pt x="5402139" y="24918"/>
                  <a:pt x="10396728" y="0"/>
                </a:cubicBezTo>
                <a:cubicBezTo>
                  <a:pt x="10434590" y="476103"/>
                  <a:pt x="10338125" y="631043"/>
                  <a:pt x="10396728" y="1077218"/>
                </a:cubicBezTo>
                <a:cubicBezTo>
                  <a:pt x="5457726" y="912457"/>
                  <a:pt x="4232692" y="1195368"/>
                  <a:pt x="0" y="1077218"/>
                </a:cubicBezTo>
                <a:cubicBezTo>
                  <a:pt x="-64117" y="630482"/>
                  <a:pt x="88888" y="487727"/>
                  <a:pt x="0" y="0"/>
                </a:cubicBezTo>
                <a:close/>
              </a:path>
              <a:path w="10396728" h="1077218" stroke="0" extrusionOk="0">
                <a:moveTo>
                  <a:pt x="0" y="0"/>
                </a:moveTo>
                <a:cubicBezTo>
                  <a:pt x="4375118" y="11849"/>
                  <a:pt x="9136583" y="-161459"/>
                  <a:pt x="10396728" y="0"/>
                </a:cubicBezTo>
                <a:cubicBezTo>
                  <a:pt x="10448763" y="144312"/>
                  <a:pt x="10488871" y="673209"/>
                  <a:pt x="10396728" y="1077218"/>
                </a:cubicBezTo>
                <a:cubicBezTo>
                  <a:pt x="5649328" y="931358"/>
                  <a:pt x="2302178"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Điểm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giống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khác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nhau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giữa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thống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hiện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đại</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altLang="zh-C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người dân vùng Đồng bằng Bắc Bộ </a:t>
            </a:r>
            <a:endPar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8" name="圆角矩形 5">
            <a:extLst>
              <a:ext uri="{FF2B5EF4-FFF2-40B4-BE49-F238E27FC236}">
                <a16:creationId xmlns:a16="http://schemas.microsoft.com/office/drawing/2014/main" id="{DE9B3E1C-964E-C238-6C5A-70CF21AF3E68}"/>
              </a:ext>
            </a:extLst>
          </p:cNvPr>
          <p:cNvSpPr/>
          <p:nvPr/>
        </p:nvSpPr>
        <p:spPr>
          <a:xfrm>
            <a:off x="1179576" y="4352544"/>
            <a:ext cx="9829800" cy="149047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Điểm khác: Nhà ở xây nhiều tầng với nhiều phòng và nhiều tiện nghi hơn.</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1804831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Làng quê đang méo mó: [Bài VI] Chúng ta đang chê oan người nông dân!">
            <a:extLst>
              <a:ext uri="{FF2B5EF4-FFF2-40B4-BE49-F238E27FC236}">
                <a16:creationId xmlns:a16="http://schemas.microsoft.com/office/drawing/2014/main" id="{93349641-66D8-445B-46C4-26D43A4B9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9831">
            <a:off x="578931" y="259903"/>
            <a:ext cx="5295329" cy="3503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Ngôi làng xưa như cổ tích ở Việt Nam">
            <a:extLst>
              <a:ext uri="{FF2B5EF4-FFF2-40B4-BE49-F238E27FC236}">
                <a16:creationId xmlns:a16="http://schemas.microsoft.com/office/drawing/2014/main" id="{361039CC-9120-C255-487E-F882333AE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7389">
            <a:off x="5935980" y="2292096"/>
            <a:ext cx="5715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9037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95</TotalTime>
  <Words>279</Words>
  <Application>Microsoft Macintosh PowerPoint</Application>
  <PresentationFormat>Widescreen</PresentationFormat>
  <Paragraphs>26</Paragraphs>
  <Slides>14</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Cambria</vt:lpstr>
      <vt:lpstr>UTM Showcard</vt:lpstr>
      <vt:lpstr>UVN Gia Dinh Hep</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Office User</cp:lastModifiedBy>
  <cp:revision>52</cp:revision>
  <dcterms:created xsi:type="dcterms:W3CDTF">2023-09-13T02:46:22Z</dcterms:created>
  <dcterms:modified xsi:type="dcterms:W3CDTF">2026-01-07T06:11:04Z</dcterms:modified>
  <cp:category>9Slide.vn</cp:category>
</cp:coreProperties>
</file>