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4"/>
  </p:notesMasterIdLst>
  <p:sldIdLst>
    <p:sldId id="256" r:id="rId2"/>
    <p:sldId id="284" r:id="rId3"/>
    <p:sldId id="266" r:id="rId4"/>
    <p:sldId id="257" r:id="rId5"/>
    <p:sldId id="258" r:id="rId6"/>
    <p:sldId id="748" r:id="rId7"/>
    <p:sldId id="749" r:id="rId8"/>
    <p:sldId id="750" r:id="rId9"/>
    <p:sldId id="751" r:id="rId10"/>
    <p:sldId id="752" r:id="rId11"/>
    <p:sldId id="753" r:id="rId12"/>
    <p:sldId id="756" r:id="rId13"/>
  </p:sldIdLst>
  <p:sldSz cx="12192000" cy="6858000"/>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83122" autoAdjust="0"/>
  </p:normalViewPr>
  <p:slideViewPr>
    <p:cSldViewPr snapToGrid="0" showGuides="1">
      <p:cViewPr varScale="1">
        <p:scale>
          <a:sx n="77" d="100"/>
          <a:sy n="77" d="100"/>
        </p:scale>
        <p:origin x="1408" y="184"/>
      </p:cViewPr>
      <p:guideLst>
        <p:guide orient="horz" pos="2160"/>
        <p:guide pos="3840"/>
      </p:guideLst>
    </p:cSldViewPr>
  </p:slideViewPr>
  <p:notesTextViewPr>
    <p:cViewPr>
      <p:scale>
        <a:sx n="1" d="1"/>
        <a:sy n="1" d="1"/>
      </p:scale>
      <p:origin x="0" y="0"/>
    </p:cViewPr>
  </p:notesTextViewPr>
  <p:sorterViewPr>
    <p:cViewPr>
      <p:scale>
        <a:sx n="66" d="100"/>
        <a:sy n="66" d="100"/>
      </p:scale>
      <p:origin x="0" y="-157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DC1A0-F16B-4082-987D-5EA5B7AF9C58}" type="datetimeFigureOut">
              <a:rPr lang="zh-CN" altLang="en-US" smtClean="0"/>
              <a:t>2026/1/7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27D0-1F1E-4858-B82B-FFEAB573DB12}" type="slidenum">
              <a:rPr lang="zh-CN" altLang="en-US" smtClean="0"/>
              <a:t>‹#›</a:t>
            </a:fld>
            <a:endParaRPr lang="zh-CN" altLang="en-US"/>
          </a:p>
        </p:txBody>
      </p:sp>
    </p:spTree>
    <p:extLst>
      <p:ext uri="{BB962C8B-B14F-4D97-AF65-F5344CB8AC3E}">
        <p14:creationId xmlns:p14="http://schemas.microsoft.com/office/powerpoint/2010/main" val="16298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E727D0-1F1E-4858-B82B-FFEAB573DB12}" type="slidenum">
              <a:rPr lang="zh-CN" altLang="en-US" smtClean="0"/>
              <a:t>1</a:t>
            </a:fld>
            <a:endParaRPr lang="zh-CN" altLang="en-US"/>
          </a:p>
        </p:txBody>
      </p:sp>
    </p:spTree>
    <p:extLst>
      <p:ext uri="{BB962C8B-B14F-4D97-AF65-F5344CB8AC3E}">
        <p14:creationId xmlns:p14="http://schemas.microsoft.com/office/powerpoint/2010/main" val="391309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7303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4843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26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2</a:t>
            </a:fld>
            <a:endParaRPr lang="zh-CN" altLang="en-US"/>
          </a:p>
        </p:txBody>
      </p:sp>
    </p:spTree>
    <p:extLst>
      <p:ext uri="{BB962C8B-B14F-4D97-AF65-F5344CB8AC3E}">
        <p14:creationId xmlns:p14="http://schemas.microsoft.com/office/powerpoint/2010/main" val="388699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3</a:t>
            </a:fld>
            <a:endParaRPr lang="zh-CN" altLang="en-US"/>
          </a:p>
        </p:txBody>
      </p:sp>
    </p:spTree>
    <p:extLst>
      <p:ext uri="{BB962C8B-B14F-4D97-AF65-F5344CB8AC3E}">
        <p14:creationId xmlns:p14="http://schemas.microsoft.com/office/powerpoint/2010/main" val="362997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4</a:t>
            </a:fld>
            <a:endParaRPr lang="zh-CN" altLang="en-US"/>
          </a:p>
        </p:txBody>
      </p:sp>
    </p:spTree>
    <p:extLst>
      <p:ext uri="{BB962C8B-B14F-4D97-AF65-F5344CB8AC3E}">
        <p14:creationId xmlns:p14="http://schemas.microsoft.com/office/powerpoint/2010/main" val="424455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5</a:t>
            </a:fld>
            <a:endParaRPr lang="zh-CN" altLang="en-US"/>
          </a:p>
        </p:txBody>
      </p:sp>
    </p:spTree>
    <p:extLst>
      <p:ext uri="{BB962C8B-B14F-4D97-AF65-F5344CB8AC3E}">
        <p14:creationId xmlns:p14="http://schemas.microsoft.com/office/powerpoint/2010/main" val="156576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93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540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61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619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82748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148121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2746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32516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6424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341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55930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50751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3597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047978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07/01/2026</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95249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C59ED3E-F4D0-2972-8FE7-F7468B0625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3682932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3" name="Picture 2">
            <a:extLst>
              <a:ext uri="{FF2B5EF4-FFF2-40B4-BE49-F238E27FC236}">
                <a16:creationId xmlns:a16="http://schemas.microsoft.com/office/drawing/2014/main" id="{0B5EC5CA-0E26-EBDB-920E-52B7E1CB53DD}"/>
              </a:ext>
            </a:extLst>
          </p:cNvPr>
          <p:cNvPicPr>
            <a:picLocks noChangeAspect="1"/>
          </p:cNvPicPr>
          <p:nvPr/>
        </p:nvPicPr>
        <p:blipFill>
          <a:blip r:embed="rId8"/>
          <a:stretch>
            <a:fillRect/>
          </a:stretch>
        </p:blipFill>
        <p:spPr>
          <a:xfrm>
            <a:off x="2771775" y="673911"/>
            <a:ext cx="6841168" cy="1679983"/>
          </a:xfrm>
          <a:prstGeom prst="rect">
            <a:avLst/>
          </a:prstGeom>
        </p:spPr>
      </p:pic>
      <p:sp>
        <p:nvSpPr>
          <p:cNvPr id="4" name="TextBox 3">
            <a:extLst>
              <a:ext uri="{FF2B5EF4-FFF2-40B4-BE49-F238E27FC236}">
                <a16:creationId xmlns:a16="http://schemas.microsoft.com/office/drawing/2014/main" id="{75A254DD-5DA9-13DF-DB99-FA73C67C3221}"/>
              </a:ext>
            </a:extLst>
          </p:cNvPr>
          <p:cNvSpPr txBox="1"/>
          <p:nvPr/>
        </p:nvSpPr>
        <p:spPr>
          <a:xfrm>
            <a:off x="3429000" y="152400"/>
            <a:ext cx="64960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9F96519A-03EE-4D5A-5F20-AF211F604062}"/>
              </a:ext>
            </a:extLst>
          </p:cNvPr>
          <p:cNvPicPr>
            <a:picLocks noChangeAspect="1"/>
          </p:cNvPicPr>
          <p:nvPr/>
        </p:nvPicPr>
        <p:blipFill>
          <a:blip r:embed="rId9"/>
          <a:stretch>
            <a:fillRect/>
          </a:stretch>
        </p:blipFill>
        <p:spPr>
          <a:xfrm>
            <a:off x="1331936" y="1951778"/>
            <a:ext cx="9699577" cy="1944793"/>
          </a:xfrm>
          <a:prstGeom prst="rect">
            <a:avLst/>
          </a:prstGeom>
        </p:spPr>
      </p:pic>
      <p:sp>
        <p:nvSpPr>
          <p:cNvPr id="16" name="TextBox 15">
            <a:extLst>
              <a:ext uri="{FF2B5EF4-FFF2-40B4-BE49-F238E27FC236}">
                <a16:creationId xmlns:a16="http://schemas.microsoft.com/office/drawing/2014/main" id="{980635D3-02C6-CB70-62BD-931111F73C3F}"/>
              </a:ext>
            </a:extLst>
          </p:cNvPr>
          <p:cNvSpPr txBox="1"/>
          <p:nvPr/>
        </p:nvSpPr>
        <p:spPr>
          <a:xfrm>
            <a:off x="5143500" y="3848100"/>
            <a:ext cx="2381250"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a:t>
            </a:r>
            <a:r>
              <a:rPr lang="en-US" sz="4400" b="1" dirty="0" err="1">
                <a:latin typeface="Calibri" panose="020F0502020204030204" pitchFamily="34" charset="0"/>
                <a:cs typeface="Calibri" panose="020F0502020204030204" pitchFamily="34" charset="0"/>
              </a:rPr>
              <a:t>Tiết</a:t>
            </a:r>
            <a:r>
              <a:rPr lang="en-US" sz="44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2380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p:cTn id="3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2" name="Table 1">
            <a:extLst>
              <a:ext uri="{FF2B5EF4-FFF2-40B4-BE49-F238E27FC236}">
                <a16:creationId xmlns:a16="http://schemas.microsoft.com/office/drawing/2014/main" id="{D6308B1B-DD41-9269-A3C3-79399578765A}"/>
              </a:ext>
            </a:extLst>
          </p:cNvPr>
          <p:cNvGraphicFramePr>
            <a:graphicFrameLocks noGrp="1"/>
          </p:cNvGraphicFramePr>
          <p:nvPr>
            <p:extLst>
              <p:ext uri="{D42A27DB-BD31-4B8C-83A1-F6EECF244321}">
                <p14:modId xmlns:p14="http://schemas.microsoft.com/office/powerpoint/2010/main" val="2531168103"/>
              </p:ext>
            </p:extLst>
          </p:nvPr>
        </p:nvGraphicFramePr>
        <p:xfrm>
          <a:off x="685800" y="695325"/>
          <a:ext cx="10801351" cy="5657850"/>
        </p:xfrm>
        <a:graphic>
          <a:graphicData uri="http://schemas.openxmlformats.org/drawingml/2006/table">
            <a:tbl>
              <a:tblPr/>
              <a:tblGrid>
                <a:gridCol w="1990725">
                  <a:extLst>
                    <a:ext uri="{9D8B030D-6E8A-4147-A177-3AD203B41FA5}">
                      <a16:colId xmlns:a16="http://schemas.microsoft.com/office/drawing/2014/main" val="1478535842"/>
                    </a:ext>
                  </a:extLst>
                </a:gridCol>
                <a:gridCol w="2419350">
                  <a:extLst>
                    <a:ext uri="{9D8B030D-6E8A-4147-A177-3AD203B41FA5}">
                      <a16:colId xmlns:a16="http://schemas.microsoft.com/office/drawing/2014/main" val="1375918063"/>
                    </a:ext>
                  </a:extLst>
                </a:gridCol>
                <a:gridCol w="6391276">
                  <a:extLst>
                    <a:ext uri="{9D8B030D-6E8A-4147-A177-3AD203B41FA5}">
                      <a16:colId xmlns:a16="http://schemas.microsoft.com/office/drawing/2014/main" val="1678037848"/>
                    </a:ext>
                  </a:extLst>
                </a:gridCol>
              </a:tblGrid>
              <a:tr h="649809">
                <a:tc gridSpan="2">
                  <a:txBody>
                    <a:bodyPr/>
                    <a:lstStyle/>
                    <a:p>
                      <a:pPr algn="ctr" fontAlgn="t"/>
                      <a:r>
                        <a:rPr lang="vi-VN" sz="2400" b="1" dirty="0">
                          <a:solidFill>
                            <a:srgbClr val="000000"/>
                          </a:solidFill>
                          <a:effectLst/>
                          <a:latin typeface="Calibri" panose="020F0502020204030204" pitchFamily="34" charset="0"/>
                          <a:cs typeface="Calibri" panose="020F0502020204030204" pitchFamily="34" charset="0"/>
                        </a:rPr>
                        <a:t>Đời sống của người Việt cổ</a:t>
                      </a:r>
                      <a:endParaRPr lang="vi-VN"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algn="ctr" fontAlgn="t"/>
                      <a:r>
                        <a:rPr lang="en-US" sz="2400" b="1" dirty="0" err="1">
                          <a:solidFill>
                            <a:srgbClr val="000000"/>
                          </a:solidFill>
                          <a:effectLst/>
                          <a:latin typeface="Calibri" panose="020F0502020204030204" pitchFamily="34" charset="0"/>
                          <a:cs typeface="Calibri" panose="020F0502020204030204" pitchFamily="34" charset="0"/>
                        </a:rPr>
                        <a:t>Biểu</a:t>
                      </a:r>
                      <a:r>
                        <a:rPr lang="en-US" sz="2400" b="1" dirty="0">
                          <a:solidFill>
                            <a:srgbClr val="000000"/>
                          </a:solidFill>
                          <a:effectLst/>
                          <a:latin typeface="Calibri" panose="020F0502020204030204" pitchFamily="34" charset="0"/>
                          <a:cs typeface="Calibri" panose="020F0502020204030204" pitchFamily="34" charset="0"/>
                        </a:rPr>
                        <a:t> </a:t>
                      </a:r>
                      <a:r>
                        <a:rPr lang="en-US" sz="2400" b="1" dirty="0" err="1">
                          <a:solidFill>
                            <a:srgbClr val="000000"/>
                          </a:solidFill>
                          <a:effectLst/>
                          <a:latin typeface="Calibri" panose="020F0502020204030204" pitchFamily="34" charset="0"/>
                          <a:cs typeface="Calibri" panose="020F0502020204030204" pitchFamily="34" charset="0"/>
                        </a:rPr>
                        <a:t>hiện</a:t>
                      </a:r>
                      <a:endParaRPr lang="en-US"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42858823"/>
                  </a:ext>
                </a:extLst>
              </a:tr>
              <a:tr h="712266">
                <a:tc rowSpan="4">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vật</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chất</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dirty="0">
                          <a:solidFill>
                            <a:srgbClr val="000000"/>
                          </a:solidFill>
                          <a:effectLst/>
                          <a:latin typeface="Calibri" panose="020F0502020204030204" pitchFamily="34" charset="0"/>
                          <a:cs typeface="Calibri" panose="020F0502020204030204" pitchFamily="34" charset="0"/>
                        </a:rPr>
                        <a:t>Thức ăn (lương thực)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2073"/>
                  </a:ext>
                </a:extLst>
              </a:tr>
              <a:tr h="542925">
                <a:tc vMerge="1">
                  <a:txBody>
                    <a:bodyPr/>
                    <a:lstStyle/>
                    <a:p>
                      <a:endParaRPr lang="en-US"/>
                    </a:p>
                  </a:txBody>
                  <a:tcPr/>
                </a:tc>
                <a:tc>
                  <a:txBody>
                    <a:bodyPr/>
                    <a:lstStyle/>
                    <a:p>
                      <a:pPr algn="just" fontAlgn="t"/>
                      <a:r>
                        <a:rPr lang="en-US" sz="2000" dirty="0" err="1">
                          <a:solidFill>
                            <a:srgbClr val="000000"/>
                          </a:solidFill>
                          <a:effectLst/>
                          <a:latin typeface="Calibri" panose="020F0502020204030204" pitchFamily="34" charset="0"/>
                          <a:cs typeface="Calibri" panose="020F0502020204030204" pitchFamily="34" charset="0"/>
                        </a:rPr>
                        <a:t>Nhà</a:t>
                      </a:r>
                      <a:r>
                        <a:rPr lang="en-US" sz="2000" dirty="0">
                          <a:solidFill>
                            <a:srgbClr val="000000"/>
                          </a:solidFill>
                          <a:effectLst/>
                          <a:latin typeface="Calibri" panose="020F0502020204030204" pitchFamily="34" charset="0"/>
                          <a:cs typeface="Calibri" panose="020F0502020204030204" pitchFamily="34" charset="0"/>
                        </a:rPr>
                        <a:t> ở</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788446"/>
                  </a:ext>
                </a:extLst>
              </a:tr>
              <a:tr h="829814">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Trang phục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86405"/>
                  </a:ext>
                </a:extLst>
              </a:tr>
              <a:tr h="485373">
                <a:tc vMerge="1">
                  <a:txBody>
                    <a:bodyPr/>
                    <a:lstStyle/>
                    <a:p>
                      <a:endParaRPr lang="en-US"/>
                    </a:p>
                  </a:txBody>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Phương tiện đi lại</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088075"/>
                  </a:ext>
                </a:extLst>
              </a:tr>
              <a:tr h="524210">
                <a:tc rowSpan="2">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tinh</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thần</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Tín ngưỡng</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481953"/>
                  </a:ext>
                </a:extLst>
              </a:tr>
              <a:tr h="138219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Phong tục, tập quán</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814711"/>
                  </a:ext>
                </a:extLst>
              </a:tr>
            </a:tbl>
          </a:graphicData>
        </a:graphic>
      </p:graphicFrame>
      <p:sp>
        <p:nvSpPr>
          <p:cNvPr id="4" name="TextBox 3">
            <a:extLst>
              <a:ext uri="{FF2B5EF4-FFF2-40B4-BE49-F238E27FC236}">
                <a16:creationId xmlns:a16="http://schemas.microsoft.com/office/drawing/2014/main" id="{D45FBAC4-F3B6-1B57-FD9E-AE94DDCAAF40}"/>
              </a:ext>
            </a:extLst>
          </p:cNvPr>
          <p:cNvSpPr txBox="1"/>
          <p:nvPr/>
        </p:nvSpPr>
        <p:spPr>
          <a:xfrm>
            <a:off x="5286375" y="1400175"/>
            <a:ext cx="5524500" cy="584775"/>
          </a:xfrm>
          <a:prstGeom prst="rect">
            <a:avLst/>
          </a:prstGeom>
          <a:noFill/>
        </p:spPr>
        <p:txBody>
          <a:bodyPr wrap="square" rtlCol="0">
            <a:spAutoFit/>
          </a:bodyPr>
          <a:lstStyle/>
          <a:p>
            <a:r>
              <a:rPr lang="en-US" sz="3200" b="1" i="0" dirty="0" err="1">
                <a:solidFill>
                  <a:srgbClr val="FF0000"/>
                </a:solidFill>
                <a:effectLst/>
                <a:latin typeface="Calibri" panose="020F0502020204030204" pitchFamily="34" charset="0"/>
                <a:cs typeface="Calibri" panose="020F0502020204030204" pitchFamily="34" charset="0"/>
              </a:rPr>
              <a:t>Lúa</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gạo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chủ</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yếu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gạo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nếp</a:t>
            </a:r>
            <a:r>
              <a:rPr lang="en-US" sz="3200" b="1" i="0" dirty="0">
                <a:solidFill>
                  <a:srgbClr val="FF0000"/>
                </a:solidFill>
                <a:effectLst/>
                <a:latin typeface="Calibri" panose="020F0502020204030204" pitchFamily="34" charset="0"/>
                <a:cs typeface="Calibri" panose="020F0502020204030204" pitchFamily="34" charset="0"/>
              </a:rPr>
              <a:t>.</a:t>
            </a:r>
            <a:endParaRPr lang="en-US" sz="32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3D51FFB-9939-3ED9-C75C-E6A5449D3F35}"/>
              </a:ext>
            </a:extLst>
          </p:cNvPr>
          <p:cNvSpPr txBox="1"/>
          <p:nvPr/>
        </p:nvSpPr>
        <p:spPr>
          <a:xfrm>
            <a:off x="5191125" y="2200275"/>
            <a:ext cx="609600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Nhà sàn được làm từ: gỗ, tre, nứa,…</a:t>
            </a:r>
            <a:endParaRPr lang="en-US" sz="2800" b="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0A7E17A-9FE8-599B-63DF-BC7E139D3BBC}"/>
              </a:ext>
            </a:extLst>
          </p:cNvPr>
          <p:cNvSpPr txBox="1"/>
          <p:nvPr/>
        </p:nvSpPr>
        <p:spPr>
          <a:xfrm>
            <a:off x="5172075" y="2714625"/>
            <a:ext cx="6096000" cy="954107"/>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 Nam đóng khố, mình trần, đi chân đất</a:t>
            </a:r>
          </a:p>
          <a:p>
            <a:r>
              <a:rPr lang="vi-VN" sz="2800" b="1" dirty="0">
                <a:solidFill>
                  <a:srgbClr val="FF0000"/>
                </a:solidFill>
                <a:latin typeface="Calibri" panose="020F0502020204030204" pitchFamily="34" charset="0"/>
                <a:cs typeface="Calibri" panose="020F0502020204030204" pitchFamily="34" charset="0"/>
              </a:rPr>
              <a:t>- Nữ mặc váy, áo yếm.</a:t>
            </a:r>
            <a:endParaRPr lang="en-US" sz="28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E799EEE-ED58-E1FC-5427-10A372EAC2BD}"/>
              </a:ext>
            </a:extLst>
          </p:cNvPr>
          <p:cNvSpPr txBox="1"/>
          <p:nvPr/>
        </p:nvSpPr>
        <p:spPr>
          <a:xfrm>
            <a:off x="5038724" y="3629025"/>
            <a:ext cx="64674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 Thuyền, bè là phương tiện đi lại chủ yếu.</a:t>
            </a:r>
            <a:endParaRPr lang="en-US" sz="28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A55C79B-F224-EE09-2DDE-6262E8E305A4}"/>
              </a:ext>
            </a:extLst>
          </p:cNvPr>
          <p:cNvSpPr txBox="1"/>
          <p:nvPr/>
        </p:nvSpPr>
        <p:spPr>
          <a:xfrm>
            <a:off x="5048249" y="4391025"/>
            <a:ext cx="64674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Thờ cúng tổ tiên; thờ các vị thần tự nhiên.</a:t>
            </a:r>
            <a:endParaRPr lang="en-US" sz="2800"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A689A3A-BF64-5A58-3F33-C97315EB0AEF}"/>
              </a:ext>
            </a:extLst>
          </p:cNvPr>
          <p:cNvSpPr txBox="1"/>
          <p:nvPr/>
        </p:nvSpPr>
        <p:spPr>
          <a:xfrm>
            <a:off x="5133974" y="5232618"/>
            <a:ext cx="6467475" cy="830997"/>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 Nhuộm răng, ăn trầu, xăm mình,…</a:t>
            </a:r>
          </a:p>
          <a:p>
            <a:r>
              <a:rPr lang="vi-VN" sz="2400" b="1" dirty="0">
                <a:solidFill>
                  <a:srgbClr val="FF0000"/>
                </a:solidFill>
                <a:latin typeface="Calibri" panose="020F0502020204030204" pitchFamily="34" charset="0"/>
                <a:cs typeface="Calibri" panose="020F0502020204030204" pitchFamily="34" charset="0"/>
              </a:rPr>
              <a:t>- Hóa trang, nhảy múa,… trong các dịp lễ hội.</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56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barn(inVertical)">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barn(inVertical)">
                                      <p:cBhvr>
                                        <p:cTn id="4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504825" y="514350"/>
            <a:ext cx="11058525" cy="954107"/>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Giới thiệu một câu chuyện dân gian về đời sống của người Việt cổ. Câu chuyện đó giúp em biết điều gì về đời sống của con người thời kì đó?</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hánh Gióng | DJC - Thư viện số Hành trình Kim Cương">
            <a:extLst>
              <a:ext uri="{FF2B5EF4-FFF2-40B4-BE49-F238E27FC236}">
                <a16:creationId xmlns:a16="http://schemas.microsoft.com/office/drawing/2014/main" id="{15A30E58-6375-6C21-138C-F3F1EC70F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2180031"/>
            <a:ext cx="5772150" cy="3106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ự Tích Trầu Cau ❤️️Nội Dung Truyện Cổ Tích, Ý Nghĩa, Hình Ảnh">
            <a:extLst>
              <a:ext uri="{FF2B5EF4-FFF2-40B4-BE49-F238E27FC236}">
                <a16:creationId xmlns:a16="http://schemas.microsoft.com/office/drawing/2014/main" id="{AD7FC004-7F3D-C26A-1535-279F1060A1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7925" y="2171700"/>
            <a:ext cx="535305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2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2B55D255-C2E9-E816-0062-304A3AB77395}"/>
              </a:ext>
            </a:extLst>
          </p:cNvPr>
          <p:cNvPicPr>
            <a:picLocks noChangeAspect="1"/>
          </p:cNvPicPr>
          <p:nvPr/>
        </p:nvPicPr>
        <p:blipFill>
          <a:blip r:embed="rId8"/>
          <a:stretch>
            <a:fillRect/>
          </a:stretch>
        </p:blipFill>
        <p:spPr>
          <a:xfrm>
            <a:off x="2694137" y="2033295"/>
            <a:ext cx="6803726" cy="2353260"/>
          </a:xfrm>
          <a:prstGeom prst="rect">
            <a:avLst/>
          </a:prstGeom>
        </p:spPr>
      </p:pic>
    </p:spTree>
    <p:extLst>
      <p:ext uri="{BB962C8B-B14F-4D97-AF65-F5344CB8AC3E}">
        <p14:creationId xmlns:p14="http://schemas.microsoft.com/office/powerpoint/2010/main" val="364202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5">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7">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8">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9">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19" name="椭圆 18">
            <a:extLst>
              <a:ext uri="{FF2B5EF4-FFF2-40B4-BE49-F238E27FC236}">
                <a16:creationId xmlns:a16="http://schemas.microsoft.com/office/drawing/2014/main" id="{3DF09ABE-8F43-481A-B98D-D44D831CF26A}"/>
              </a:ext>
            </a:extLst>
          </p:cNvPr>
          <p:cNvSpPr/>
          <p:nvPr/>
        </p:nvSpPr>
        <p:spPr>
          <a:xfrm>
            <a:off x="3065837"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601E009F-5C54-475F-B1F3-98ADFB9FB689}"/>
              </a:ext>
            </a:extLst>
          </p:cNvPr>
          <p:cNvSpPr/>
          <p:nvPr/>
        </p:nvSpPr>
        <p:spPr>
          <a:xfrm>
            <a:off x="3209925"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5c9d544a40c93">
            <a:hlinkClick r:id="" action="ppaction://media"/>
            <a:extLst>
              <a:ext uri="{FF2B5EF4-FFF2-40B4-BE49-F238E27FC236}">
                <a16:creationId xmlns:a16="http://schemas.microsoft.com/office/drawing/2014/main" id="{DD7B9A83-00F8-41F1-AA61-F0FB8A3BB9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0" y="6858000"/>
            <a:ext cx="487363" cy="487363"/>
          </a:xfrm>
          <a:prstGeom prst="rect">
            <a:avLst/>
          </a:prstGeom>
        </p:spPr>
      </p:pic>
      <p:pic>
        <p:nvPicPr>
          <p:cNvPr id="12" name="Picture 11">
            <a:extLst>
              <a:ext uri="{FF2B5EF4-FFF2-40B4-BE49-F238E27FC236}">
                <a16:creationId xmlns:a16="http://schemas.microsoft.com/office/drawing/2014/main" id="{0C833C36-D7F5-0EC7-A91D-733651EBBCEF}"/>
              </a:ext>
            </a:extLst>
          </p:cNvPr>
          <p:cNvPicPr>
            <a:picLocks noChangeAspect="1"/>
          </p:cNvPicPr>
          <p:nvPr/>
        </p:nvPicPr>
        <p:blipFill>
          <a:blip r:embed="rId11"/>
          <a:stretch>
            <a:fillRect/>
          </a:stretch>
        </p:blipFill>
        <p:spPr>
          <a:xfrm>
            <a:off x="4057858" y="1559319"/>
            <a:ext cx="3981033" cy="2615411"/>
          </a:xfrm>
          <a:prstGeom prst="rect">
            <a:avLst/>
          </a:prstGeom>
        </p:spPr>
      </p:pic>
    </p:spTree>
    <p:extLst>
      <p:ext uri="{BB962C8B-B14F-4D97-AF65-F5344CB8AC3E}">
        <p14:creationId xmlns:p14="http://schemas.microsoft.com/office/powerpoint/2010/main" val="3065057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a:extLst>
              <a:ext uri="{FF2B5EF4-FFF2-40B4-BE49-F238E27FC236}">
                <a16:creationId xmlns:a16="http://schemas.microsoft.com/office/drawing/2014/main" id="{3CF64E2E-5C62-B23C-89B0-4FE0F2828CE5}"/>
              </a:ext>
            </a:extLst>
          </p:cNvPr>
          <p:cNvSpPr txBox="1"/>
          <p:nvPr/>
        </p:nvSpPr>
        <p:spPr>
          <a:xfrm>
            <a:off x="3190875" y="2266950"/>
            <a:ext cx="6219825" cy="1446550"/>
          </a:xfrm>
          <a:prstGeom prst="rect">
            <a:avLst/>
          </a:prstGeom>
          <a:noFill/>
        </p:spPr>
        <p:txBody>
          <a:bodyPr wrap="square" rtlCol="0">
            <a:spAutoFit/>
          </a:bodyPr>
          <a:lstStyle/>
          <a:p>
            <a:r>
              <a:rPr lang="en-US" sz="8800" dirty="0">
                <a:solidFill>
                  <a:srgbClr val="C00000"/>
                </a:solidFill>
                <a:latin typeface="#9Slide03 AmpleSoft Bold" panose="02000000000000000000" pitchFamily="2" charset="0"/>
              </a:rPr>
              <a:t>KHÁM PHÁ</a:t>
            </a:r>
          </a:p>
        </p:txBody>
      </p:sp>
    </p:spTree>
    <p:extLst>
      <p:ext uri="{BB962C8B-B14F-4D97-AF65-F5344CB8AC3E}">
        <p14:creationId xmlns:p14="http://schemas.microsoft.com/office/powerpoint/2010/main" val="297944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1813561" y="1143001"/>
            <a:ext cx="8564879" cy="4756450"/>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 name="TextBox 1">
            <a:extLst>
              <a:ext uri="{FF2B5EF4-FFF2-40B4-BE49-F238E27FC236}">
                <a16:creationId xmlns:a16="http://schemas.microsoft.com/office/drawing/2014/main" id="{3F317932-1AC1-A2C0-393E-576E338BE8D5}"/>
              </a:ext>
            </a:extLst>
          </p:cNvPr>
          <p:cNvSpPr txBox="1"/>
          <p:nvPr/>
        </p:nvSpPr>
        <p:spPr>
          <a:xfrm>
            <a:off x="2476500" y="2105025"/>
            <a:ext cx="7477125" cy="2123658"/>
          </a:xfrm>
          <a:prstGeom prst="rect">
            <a:avLst/>
          </a:prstGeom>
          <a:noFill/>
        </p:spPr>
        <p:txBody>
          <a:bodyPr wrap="square" rtlCol="0">
            <a:spAutoFit/>
          </a:bodyPr>
          <a:lstStyle/>
          <a:p>
            <a:pPr algn="ctr"/>
            <a:r>
              <a:rPr lang="nl-NL" sz="4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3. Tìm hiểu và đề xuất biện pháp góp phần giữ gìn và phát huy giá trị của sông Hồng </a:t>
            </a:r>
            <a:endParaRPr lang="en-US" sz="4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253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954107"/>
          </a:xfrm>
          <a:prstGeom prst="rect">
            <a:avLst/>
          </a:prstGeom>
          <a:noFill/>
        </p:spPr>
        <p:txBody>
          <a:bodyPr wrap="square" rtlCol="0">
            <a:spAutoFit/>
          </a:bodyPr>
          <a:lstStyle/>
          <a:p>
            <a:pPr algn="just"/>
            <a:r>
              <a:rPr lang="en-US" sz="2800" b="1" i="0" dirty="0">
                <a:solidFill>
                  <a:srgbClr val="002060"/>
                </a:solidFill>
                <a:effectLst/>
                <a:latin typeface="Calibri" panose="020F0502020204030204" pitchFamily="34" charset="0"/>
                <a:cs typeface="Calibri" panose="020F0502020204030204" pitchFamily="34" charset="0"/>
              </a:rPr>
              <a:t>1. </a:t>
            </a:r>
            <a:r>
              <a:rPr lang="en-US" sz="2800" b="1" i="0" dirty="0" err="1">
                <a:solidFill>
                  <a:srgbClr val="002060"/>
                </a:solidFill>
                <a:effectLst/>
                <a:latin typeface="Calibri" panose="020F0502020204030204" pitchFamily="34" charset="0"/>
                <a:cs typeface="Calibri" panose="020F0502020204030204" pitchFamily="34" charset="0"/>
              </a:rPr>
              <a:t>Đọc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thông</a:t>
            </a:r>
            <a:r>
              <a:rPr lang="en-US" sz="2800" b="1" i="0" dirty="0">
                <a:solidFill>
                  <a:srgbClr val="002060"/>
                </a:solidFill>
                <a:effectLst/>
                <a:latin typeface="Calibri" panose="020F0502020204030204" pitchFamily="34" charset="0"/>
                <a:cs typeface="Calibri" panose="020F0502020204030204" pitchFamily="34" charset="0"/>
              </a:rPr>
              <a:t> tin </a:t>
            </a:r>
            <a:r>
              <a:rPr lang="en-US" sz="2800" b="1" i="0" dirty="0" err="1">
                <a:solidFill>
                  <a:srgbClr val="002060"/>
                </a:solidFill>
                <a:effectLst/>
                <a:latin typeface="Calibri" panose="020F0502020204030204" pitchFamily="34" charset="0"/>
                <a:cs typeface="Calibri" panose="020F0502020204030204" pitchFamily="34" charset="0"/>
              </a:rPr>
              <a:t>và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quan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sát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các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5, 6, </a:t>
            </a:r>
            <a:r>
              <a:rPr lang="en-US" sz="2800" b="1" i="0" dirty="0" err="1">
                <a:solidFill>
                  <a:srgbClr val="002060"/>
                </a:solidFill>
                <a:effectLst/>
                <a:latin typeface="Calibri" panose="020F0502020204030204" pitchFamily="34" charset="0"/>
                <a:cs typeface="Calibri" panose="020F0502020204030204" pitchFamily="34" charset="0"/>
              </a:rPr>
              <a:t>em</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hãy</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đề</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xuất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một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số</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biện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pháp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để</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góp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phần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gìn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giữ</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phát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huy</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giá</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trị</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sông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Hồng</a:t>
            </a:r>
            <a:r>
              <a:rPr lang="en-US" sz="2800" b="1" i="0" dirty="0">
                <a:solidFill>
                  <a:srgbClr val="002060"/>
                </a:solidFill>
                <a:effectLst/>
                <a:latin typeface="Calibri" panose="020F0502020204030204" pitchFamily="34" charset="0"/>
                <a:cs typeface="Calibri" panose="020F0502020204030204" pitchFamily="34" charset="0"/>
              </a:rPr>
              <a:t>.</a:t>
            </a:r>
            <a:endParaRPr lang="en-US" sz="2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AF5536-581A-37EA-1898-F178A6FAC3B0}"/>
              </a:ext>
            </a:extLst>
          </p:cNvPr>
          <p:cNvPicPr>
            <a:picLocks noChangeAspect="1"/>
          </p:cNvPicPr>
          <p:nvPr/>
        </p:nvPicPr>
        <p:blipFill>
          <a:blip r:embed="rId7"/>
          <a:stretch>
            <a:fillRect/>
          </a:stretch>
        </p:blipFill>
        <p:spPr>
          <a:xfrm>
            <a:off x="1619249" y="1533525"/>
            <a:ext cx="8334375" cy="3189412"/>
          </a:xfrm>
          <a:prstGeom prst="rect">
            <a:avLst/>
          </a:prstGeom>
        </p:spPr>
      </p:pic>
      <p:grpSp>
        <p:nvGrpSpPr>
          <p:cNvPr id="16" name="Group 15">
            <a:extLst>
              <a:ext uri="{FF2B5EF4-FFF2-40B4-BE49-F238E27FC236}">
                <a16:creationId xmlns:a16="http://schemas.microsoft.com/office/drawing/2014/main" id="{A26CA8E1-741D-BBCC-1565-CAA82D9C7F57}"/>
              </a:ext>
            </a:extLst>
          </p:cNvPr>
          <p:cNvGrpSpPr/>
          <p:nvPr/>
        </p:nvGrpSpPr>
        <p:grpSpPr>
          <a:xfrm>
            <a:off x="3672780" y="3441481"/>
            <a:ext cx="4205759" cy="3067959"/>
            <a:chOff x="8604068" y="6331731"/>
            <a:chExt cx="3235139" cy="2359924"/>
          </a:xfrm>
        </p:grpSpPr>
        <p:pic>
          <p:nvPicPr>
            <p:cNvPr id="17" name="Picture 16">
              <a:extLst>
                <a:ext uri="{FF2B5EF4-FFF2-40B4-BE49-F238E27FC236}">
                  <a16:creationId xmlns:a16="http://schemas.microsoft.com/office/drawing/2014/main" id="{033AABBD-4848-0BF0-0EBE-ADF8313AF6D5}"/>
                </a:ext>
              </a:extLst>
            </p:cNvPr>
            <p:cNvPicPr>
              <a:picLocks noChangeAspect="1"/>
            </p:cNvPicPr>
            <p:nvPr/>
          </p:nvPicPr>
          <p:blipFill rotWithShape="1">
            <a:blip r:embed="rId8">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8" name="TextBox 17">
              <a:extLst>
                <a:ext uri="{FF2B5EF4-FFF2-40B4-BE49-F238E27FC236}">
                  <a16:creationId xmlns:a16="http://schemas.microsoft.com/office/drawing/2014/main" id="{24B6A49A-B6D5-FADD-CEE6-F53547FBB334}"/>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a:t>
              </a:r>
            </a:p>
          </p:txBody>
        </p:sp>
      </p:grpSp>
    </p:spTree>
    <p:extLst>
      <p:ext uri="{BB962C8B-B14F-4D97-AF65-F5344CB8AC3E}">
        <p14:creationId xmlns:p14="http://schemas.microsoft.com/office/powerpoint/2010/main" val="3097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85751"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801D2203-FFCA-3571-C7E5-6E2FE10AB705}"/>
              </a:ext>
            </a:extLst>
          </p:cNvPr>
          <p:cNvSpPr/>
          <p:nvPr/>
        </p:nvSpPr>
        <p:spPr>
          <a:xfrm>
            <a:off x="2771775" y="657225"/>
            <a:ext cx="7381875"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biện</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pháp</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góp phần giữ gìn và phát huy giá trị của sông Hồng.</a:t>
            </a:r>
            <a:endPar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04E8F3D6-907C-E339-617B-695E473C3D48}"/>
              </a:ext>
            </a:extLst>
          </p:cNvPr>
          <p:cNvCxnSpPr>
            <a:cxnSpLocks/>
            <a:stCxn id="4" idx="2"/>
          </p:cNvCxnSpPr>
          <p:nvPr/>
        </p:nvCxnSpPr>
        <p:spPr>
          <a:xfrm flipH="1">
            <a:off x="1123950" y="1647825"/>
            <a:ext cx="5338763" cy="685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70EB554-07FC-9E45-8B34-2A13F7819105}"/>
              </a:ext>
            </a:extLst>
          </p:cNvPr>
          <p:cNvSpPr/>
          <p:nvPr/>
        </p:nvSpPr>
        <p:spPr>
          <a:xfrm>
            <a:off x="428625" y="2381250"/>
            <a:ext cx="1819275"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b="1" dirty="0">
                <a:effectLst/>
                <a:latin typeface="Calibri" panose="020F0502020204030204" pitchFamily="34" charset="0"/>
                <a:ea typeface="Times New Roman" panose="02020603050405020304" pitchFamily="18" charset="0"/>
                <a:cs typeface="Calibri" panose="020F0502020204030204" pitchFamily="34" charset="0"/>
              </a:rPr>
              <a:t>Khai thác hợp lý, bảo vệ môi trường</a:t>
            </a:r>
            <a:endParaRPr lang="en-US" sz="3200" b="1" dirty="0">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598A1A64-08A3-5E65-179B-9DB643D37E7D}"/>
              </a:ext>
            </a:extLst>
          </p:cNvPr>
          <p:cNvCxnSpPr>
            <a:cxnSpLocks/>
            <a:stCxn id="4" idx="2"/>
          </p:cNvCxnSpPr>
          <p:nvPr/>
        </p:nvCxnSpPr>
        <p:spPr>
          <a:xfrm flipH="1">
            <a:off x="3495675" y="1647825"/>
            <a:ext cx="2967038" cy="7524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E25BDCB-483B-95EF-FF76-D3F8FEE31835}"/>
              </a:ext>
            </a:extLst>
          </p:cNvPr>
          <p:cNvSpPr/>
          <p:nvPr/>
        </p:nvSpPr>
        <p:spPr>
          <a:xfrm>
            <a:off x="2609851" y="2371725"/>
            <a:ext cx="207645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ea typeface="Times New Roman" panose="02020603050405020304" pitchFamily="18" charset="0"/>
                <a:cs typeface="Calibri" panose="020F0502020204030204" pitchFamily="34" charset="0"/>
              </a:rPr>
              <a:t>T</a:t>
            </a:r>
            <a:r>
              <a:rPr lang="vi-VN" sz="2400" b="1" dirty="0">
                <a:latin typeface="Calibri" panose="020F0502020204030204" pitchFamily="34" charset="0"/>
                <a:ea typeface="Times New Roman" panose="02020603050405020304" pitchFamily="18" charset="0"/>
                <a:cs typeface="Calibri" panose="020F0502020204030204" pitchFamily="34" charset="0"/>
              </a:rPr>
              <a:t>uyên truyền mọi người chung tay bảo vệ nguồn nước sông Hồng. </a:t>
            </a:r>
            <a:endParaRPr lang="en-US" sz="2400" b="1" dirty="0">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BDE3246F-D74E-4DCB-1655-E6B512692A95}"/>
              </a:ext>
            </a:extLst>
          </p:cNvPr>
          <p:cNvCxnSpPr>
            <a:cxnSpLocks/>
            <a:stCxn id="4" idx="2"/>
            <a:endCxn id="26" idx="0"/>
          </p:cNvCxnSpPr>
          <p:nvPr/>
        </p:nvCxnSpPr>
        <p:spPr>
          <a:xfrm flipH="1">
            <a:off x="5986463" y="1647825"/>
            <a:ext cx="476250" cy="7334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B88A8BD-FB03-BACA-3F73-DD7356E699C6}"/>
              </a:ext>
            </a:extLst>
          </p:cNvPr>
          <p:cNvSpPr/>
          <p:nvPr/>
        </p:nvSpPr>
        <p:spPr>
          <a:xfrm>
            <a:off x="5048251" y="238125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libri" panose="020F0502020204030204" pitchFamily="34" charset="0"/>
                <a:ea typeface="Times New Roman" panose="02020603050405020304" pitchFamily="18" charset="0"/>
                <a:cs typeface="Calibri" panose="020F0502020204030204" pitchFamily="34" charset="0"/>
              </a:rPr>
              <a:t>Tuyên truyền người dân không xả rác xuống sông</a:t>
            </a:r>
            <a:endParaRPr lang="en-US" sz="28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6DF39160-39EF-EFAA-8815-79D990A9CA16}"/>
              </a:ext>
            </a:extLst>
          </p:cNvPr>
          <p:cNvCxnSpPr>
            <a:cxnSpLocks/>
            <a:stCxn id="4" idx="2"/>
            <a:endCxn id="30" idx="0"/>
          </p:cNvCxnSpPr>
          <p:nvPr/>
        </p:nvCxnSpPr>
        <p:spPr>
          <a:xfrm>
            <a:off x="6462713" y="1647825"/>
            <a:ext cx="1857375" cy="7048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29F3C93-DA42-F91F-845B-378995AF022D}"/>
              </a:ext>
            </a:extLst>
          </p:cNvPr>
          <p:cNvSpPr/>
          <p:nvPr/>
        </p:nvSpPr>
        <p:spPr>
          <a:xfrm>
            <a:off x="7381876" y="2352675"/>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libri" panose="020F0502020204030204" pitchFamily="34" charset="0"/>
                <a:ea typeface="Times New Roman" panose="02020603050405020304" pitchFamily="18" charset="0"/>
                <a:cs typeface="Calibri" panose="020F0502020204030204" pitchFamily="34" charset="0"/>
              </a:rPr>
              <a:t>X</a:t>
            </a:r>
            <a:r>
              <a:rPr lang="vi-VN" sz="2800" b="1" dirty="0">
                <a:latin typeface="Calibri" panose="020F0502020204030204" pitchFamily="34" charset="0"/>
                <a:ea typeface="Times New Roman" panose="02020603050405020304" pitchFamily="18" charset="0"/>
                <a:cs typeface="Calibri" panose="020F0502020204030204" pitchFamily="34" charset="0"/>
              </a:rPr>
              <a:t>ử lí nghiêm hoạt động khai thác cát sỏi trái phép</a:t>
            </a:r>
            <a:endParaRPr lang="en-US" sz="2800" b="1" dirty="0">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FA657F0D-A686-B1D3-A50D-7500504323E2}"/>
              </a:ext>
            </a:extLst>
          </p:cNvPr>
          <p:cNvCxnSpPr>
            <a:cxnSpLocks/>
            <a:stCxn id="4" idx="2"/>
            <a:endCxn id="37" idx="0"/>
          </p:cNvCxnSpPr>
          <p:nvPr/>
        </p:nvCxnSpPr>
        <p:spPr>
          <a:xfrm>
            <a:off x="6462713" y="1647825"/>
            <a:ext cx="4276725" cy="7143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43F4CC6-646B-B560-F452-6E0F57FC49C0}"/>
              </a:ext>
            </a:extLst>
          </p:cNvPr>
          <p:cNvSpPr/>
          <p:nvPr/>
        </p:nvSpPr>
        <p:spPr>
          <a:xfrm>
            <a:off x="9801226" y="236220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libri" panose="020F0502020204030204" pitchFamily="34" charset="0"/>
                <a:ea typeface="Times New Roman" panose="02020603050405020304" pitchFamily="18" charset="0"/>
                <a:cs typeface="Calibri" panose="020F0502020204030204" pitchFamily="34" charset="0"/>
              </a:rPr>
              <a:t>Quy </a:t>
            </a:r>
            <a:r>
              <a:rPr lang="en-US" sz="2800" b="1" dirty="0" err="1">
                <a:latin typeface="Calibri" panose="020F0502020204030204" pitchFamily="34" charset="0"/>
                <a:ea typeface="Times New Roman" panose="02020603050405020304" pitchFamily="18" charset="0"/>
                <a:cs typeface="Calibri" panose="020F0502020204030204" pitchFamily="34" charset="0"/>
              </a:rPr>
              <a:t>hoạch</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không</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gian</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cảnh</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quan</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hai</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bờ</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sông</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3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30"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954107"/>
          </a:xfrm>
          <a:prstGeom prst="rect">
            <a:avLst/>
          </a:prstGeom>
          <a:noFill/>
        </p:spPr>
        <p:txBody>
          <a:bodyPr wrap="square" rtlCol="0">
            <a:spAutoFit/>
          </a:bodyPr>
          <a:lstStyle/>
          <a:p>
            <a:pPr lvl="0" algn="ctr"/>
            <a:r>
              <a:rPr lang="en-US" sz="2800" b="1" dirty="0">
                <a:solidFill>
                  <a:srgbClr val="002060"/>
                </a:solidFill>
                <a:latin typeface="Calibri" panose="020F0502020204030204" pitchFamily="34" charset="0"/>
                <a:cs typeface="Calibri" panose="020F0502020204030204" pitchFamily="34" charset="0"/>
              </a:rPr>
              <a:t>M</a:t>
            </a:r>
            <a:r>
              <a:rPr lang="vi-VN" sz="2800" b="1" dirty="0">
                <a:solidFill>
                  <a:srgbClr val="002060"/>
                </a:solidFill>
                <a:latin typeface="Calibri" panose="020F0502020204030204" pitchFamily="34" charset="0"/>
                <a:cs typeface="Calibri" panose="020F0502020204030204" pitchFamily="34" charset="0"/>
              </a:rPr>
              <a:t>ột số hình ảnh cho thấy tác động xấu của thiên nhiên và con người đối với sông Hồng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6307DC25-4D9F-750D-B46B-65F821CF68A7}"/>
              </a:ext>
            </a:extLst>
          </p:cNvPr>
          <p:cNvPicPr>
            <a:picLocks noChangeAspect="1"/>
          </p:cNvPicPr>
          <p:nvPr/>
        </p:nvPicPr>
        <p:blipFill>
          <a:blip r:embed="rId7"/>
          <a:stretch>
            <a:fillRect/>
          </a:stretch>
        </p:blipFill>
        <p:spPr>
          <a:xfrm>
            <a:off x="581025" y="1961832"/>
            <a:ext cx="5553075" cy="2457768"/>
          </a:xfrm>
          <a:prstGeom prst="rect">
            <a:avLst/>
          </a:prstGeom>
        </p:spPr>
      </p:pic>
      <p:sp>
        <p:nvSpPr>
          <p:cNvPr id="4" name="Rectangle: Rounded Corners 3">
            <a:extLst>
              <a:ext uri="{FF2B5EF4-FFF2-40B4-BE49-F238E27FC236}">
                <a16:creationId xmlns:a16="http://schemas.microsoft.com/office/drawing/2014/main" id="{408791EA-C629-B610-F661-0E2093A95568}"/>
              </a:ext>
            </a:extLst>
          </p:cNvPr>
          <p:cNvSpPr/>
          <p:nvPr/>
        </p:nvSpPr>
        <p:spPr>
          <a:xfrm>
            <a:off x="1304926" y="4819650"/>
            <a:ext cx="4229100"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panose="020F0502020204030204" pitchFamily="34" charset="0"/>
                <a:cs typeface="Calibri" panose="020F0502020204030204" pitchFamily="34" charset="0"/>
              </a:rPr>
              <a:t>S</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Hồng bị cạn nước do hạn hán</a:t>
            </a:r>
            <a:endParaRPr kumimoji="0" lang="en-US"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FED0AF71-0495-D6B4-E676-605368AB65EF}"/>
              </a:ext>
            </a:extLst>
          </p:cNvPr>
          <p:cNvPicPr>
            <a:picLocks noChangeAspect="1"/>
          </p:cNvPicPr>
          <p:nvPr/>
        </p:nvPicPr>
        <p:blipFill>
          <a:blip r:embed="rId8"/>
          <a:stretch>
            <a:fillRect/>
          </a:stretch>
        </p:blipFill>
        <p:spPr>
          <a:xfrm>
            <a:off x="6743699" y="2009774"/>
            <a:ext cx="4972051" cy="2438401"/>
          </a:xfrm>
          <a:prstGeom prst="rect">
            <a:avLst/>
          </a:prstGeom>
        </p:spPr>
      </p:pic>
      <p:sp>
        <p:nvSpPr>
          <p:cNvPr id="15" name="Rectangle: Rounded Corners 14">
            <a:extLst>
              <a:ext uri="{FF2B5EF4-FFF2-40B4-BE49-F238E27FC236}">
                <a16:creationId xmlns:a16="http://schemas.microsoft.com/office/drawing/2014/main" id="{1EFD3C3F-8551-10D2-D49C-2E0311CBE901}"/>
              </a:ext>
            </a:extLst>
          </p:cNvPr>
          <p:cNvSpPr/>
          <p:nvPr/>
        </p:nvSpPr>
        <p:spPr>
          <a:xfrm>
            <a:off x="7048501" y="4714875"/>
            <a:ext cx="4524374"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Calibri" panose="020F0502020204030204" pitchFamily="34" charset="0"/>
                <a:cs typeface="Calibri" panose="020F0502020204030204" pitchFamily="34" charset="0"/>
              </a:rPr>
              <a:t>S</a:t>
            </a:r>
            <a:r>
              <a:rPr lang="vi-VN" sz="3200" b="1" dirty="0">
                <a:solidFill>
                  <a:srgbClr val="FF0000"/>
                </a:solidFill>
                <a:latin typeface="Calibri" panose="020F0502020204030204" pitchFamily="34" charset="0"/>
                <a:cs typeface="Calibri" panose="020F0502020204030204" pitchFamily="34" charset="0"/>
              </a:rPr>
              <a:t>ông Hồng bị con người xả chất thải xuống.</a:t>
            </a:r>
            <a:endParaRPr kumimoji="0" lang="en-US"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765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C16BE6F0-7828-4FF0-FA3F-08F937C05090}"/>
              </a:ext>
            </a:extLst>
          </p:cNvPr>
          <p:cNvPicPr>
            <a:picLocks noChangeAspect="1"/>
          </p:cNvPicPr>
          <p:nvPr/>
        </p:nvPicPr>
        <p:blipFill>
          <a:blip r:embed="rId8"/>
          <a:stretch>
            <a:fillRect/>
          </a:stretch>
        </p:blipFill>
        <p:spPr>
          <a:xfrm>
            <a:off x="2622499" y="2033295"/>
            <a:ext cx="7023201" cy="2353260"/>
          </a:xfrm>
          <a:prstGeom prst="rect">
            <a:avLst/>
          </a:prstGeom>
        </p:spPr>
      </p:pic>
    </p:spTree>
    <p:extLst>
      <p:ext uri="{BB962C8B-B14F-4D97-AF65-F5344CB8AC3E}">
        <p14:creationId xmlns:p14="http://schemas.microsoft.com/office/powerpoint/2010/main" val="209389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1077218"/>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1. </a:t>
            </a:r>
            <a:r>
              <a:rPr lang="vi-VN" sz="3200" b="1" dirty="0">
                <a:solidFill>
                  <a:srgbClr val="002060"/>
                </a:solidFill>
                <a:latin typeface="Calibri" panose="020F0502020204030204" pitchFamily="34" charset="0"/>
                <a:cs typeface="Calibri" panose="020F0502020204030204" pitchFamily="34" charset="0"/>
              </a:rPr>
              <a:t>Lập và hoàn thành bảng mô tả về đời sống vật chất và tinh thần của người Việt cổ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D6308B1B-DD41-9269-A3C3-79399578765A}"/>
              </a:ext>
            </a:extLst>
          </p:cNvPr>
          <p:cNvGraphicFramePr>
            <a:graphicFrameLocks noGrp="1"/>
          </p:cNvGraphicFramePr>
          <p:nvPr>
            <p:extLst>
              <p:ext uri="{D42A27DB-BD31-4B8C-83A1-F6EECF244321}">
                <p14:modId xmlns:p14="http://schemas.microsoft.com/office/powerpoint/2010/main" val="4113285205"/>
              </p:ext>
            </p:extLst>
          </p:nvPr>
        </p:nvGraphicFramePr>
        <p:xfrm>
          <a:off x="685800" y="1627911"/>
          <a:ext cx="10801351" cy="4790239"/>
        </p:xfrm>
        <a:graphic>
          <a:graphicData uri="http://schemas.openxmlformats.org/drawingml/2006/table">
            <a:tbl>
              <a:tblPr/>
              <a:tblGrid>
                <a:gridCol w="2221932">
                  <a:extLst>
                    <a:ext uri="{9D8B030D-6E8A-4147-A177-3AD203B41FA5}">
                      <a16:colId xmlns:a16="http://schemas.microsoft.com/office/drawing/2014/main" val="1478535842"/>
                    </a:ext>
                  </a:extLst>
                </a:gridCol>
                <a:gridCol w="2604657">
                  <a:extLst>
                    <a:ext uri="{9D8B030D-6E8A-4147-A177-3AD203B41FA5}">
                      <a16:colId xmlns:a16="http://schemas.microsoft.com/office/drawing/2014/main" val="1375918063"/>
                    </a:ext>
                  </a:extLst>
                </a:gridCol>
                <a:gridCol w="5974762">
                  <a:extLst>
                    <a:ext uri="{9D8B030D-6E8A-4147-A177-3AD203B41FA5}">
                      <a16:colId xmlns:a16="http://schemas.microsoft.com/office/drawing/2014/main" val="1678037848"/>
                    </a:ext>
                  </a:extLst>
                </a:gridCol>
              </a:tblGrid>
              <a:tr h="543917">
                <a:tc gridSpan="2">
                  <a:txBody>
                    <a:bodyPr/>
                    <a:lstStyle/>
                    <a:p>
                      <a:pPr algn="ctr" fontAlgn="t"/>
                      <a:r>
                        <a:rPr lang="vi-VN" sz="2400" b="1" dirty="0">
                          <a:solidFill>
                            <a:srgbClr val="000000"/>
                          </a:solidFill>
                          <a:effectLst/>
                          <a:latin typeface="Calibri" panose="020F0502020204030204" pitchFamily="34" charset="0"/>
                          <a:cs typeface="Calibri" panose="020F0502020204030204" pitchFamily="34" charset="0"/>
                        </a:rPr>
                        <a:t>Đời sống của người Việt cổ</a:t>
                      </a:r>
                      <a:endParaRPr lang="vi-VN"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algn="ctr" fontAlgn="t"/>
                      <a:r>
                        <a:rPr lang="en-US" sz="2400" b="1" dirty="0" err="1">
                          <a:solidFill>
                            <a:srgbClr val="000000"/>
                          </a:solidFill>
                          <a:effectLst/>
                          <a:latin typeface="Calibri" panose="020F0502020204030204" pitchFamily="34" charset="0"/>
                          <a:cs typeface="Calibri" panose="020F0502020204030204" pitchFamily="34" charset="0"/>
                        </a:rPr>
                        <a:t>Biểu</a:t>
                      </a:r>
                      <a:r>
                        <a:rPr lang="en-US" sz="2400" b="1" dirty="0">
                          <a:solidFill>
                            <a:srgbClr val="000000"/>
                          </a:solidFill>
                          <a:effectLst/>
                          <a:latin typeface="Calibri" panose="020F0502020204030204" pitchFamily="34" charset="0"/>
                          <a:cs typeface="Calibri" panose="020F0502020204030204" pitchFamily="34" charset="0"/>
                        </a:rPr>
                        <a:t> </a:t>
                      </a:r>
                      <a:r>
                        <a:rPr lang="en-US" sz="2400" b="1" dirty="0" err="1">
                          <a:solidFill>
                            <a:srgbClr val="000000"/>
                          </a:solidFill>
                          <a:effectLst/>
                          <a:latin typeface="Calibri" panose="020F0502020204030204" pitchFamily="34" charset="0"/>
                          <a:cs typeface="Calibri" panose="020F0502020204030204" pitchFamily="34" charset="0"/>
                        </a:rPr>
                        <a:t>hiện</a:t>
                      </a:r>
                      <a:endParaRPr lang="en-US"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42858823"/>
                  </a:ext>
                </a:extLst>
              </a:tr>
              <a:tr h="773382">
                <a:tc rowSpan="4">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vật</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chất</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dirty="0">
                          <a:solidFill>
                            <a:srgbClr val="000000"/>
                          </a:solidFill>
                          <a:effectLst/>
                          <a:latin typeface="Calibri" panose="020F0502020204030204" pitchFamily="34" charset="0"/>
                          <a:cs typeface="Calibri" panose="020F0502020204030204" pitchFamily="34" charset="0"/>
                        </a:rPr>
                        <a:t>Thức ăn (lương thực)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2073"/>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Nhà ở</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788446"/>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Trang phục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86405"/>
                  </a:ext>
                </a:extLst>
              </a:tr>
              <a:tr h="543917">
                <a:tc vMerge="1">
                  <a:txBody>
                    <a:bodyPr/>
                    <a:lstStyle/>
                    <a:p>
                      <a:endParaRPr lang="en-US"/>
                    </a:p>
                  </a:txBody>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Phương tiện đi lại</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088075"/>
                  </a:ext>
                </a:extLst>
              </a:tr>
              <a:tr h="543917">
                <a:tc rowSpan="2">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tinh</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thần</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Tín ngưỡng</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481953"/>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Phong tục, tập quán</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814711"/>
                  </a:ext>
                </a:extLst>
              </a:tr>
            </a:tbl>
          </a:graphicData>
        </a:graphic>
      </p:graphicFrame>
    </p:spTree>
    <p:extLst>
      <p:ext uri="{BB962C8B-B14F-4D97-AF65-F5344CB8AC3E}">
        <p14:creationId xmlns:p14="http://schemas.microsoft.com/office/powerpoint/2010/main" val="246348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908</TotalTime>
  <Words>424</Words>
  <Application>Microsoft Macintosh PowerPoint</Application>
  <PresentationFormat>Widescreen</PresentationFormat>
  <Paragraphs>69</Paragraphs>
  <Slides>12</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等线</vt:lpstr>
      <vt:lpstr>#9Slide03 AmpleSoft Bold</vt:lpstr>
      <vt:lpstr>Arial</vt:lpstr>
      <vt:lpstr>Calibri</vt:lpstr>
      <vt:lpstr>Calibri Light</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Microsoft Office User</cp:lastModifiedBy>
  <cp:revision>77</cp:revision>
  <dcterms:created xsi:type="dcterms:W3CDTF">2019-04-24T01:42:10Z</dcterms:created>
  <dcterms:modified xsi:type="dcterms:W3CDTF">2026-01-07T06:12:59Z</dcterms:modified>
  <cp:category>9Slide.vn</cp:category>
</cp:coreProperties>
</file>