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</p:sldMasterIdLst>
  <p:sldIdLst>
    <p:sldId id="258" r:id="rId4"/>
    <p:sldId id="263" r:id="rId5"/>
    <p:sldId id="264" r:id="rId6"/>
    <p:sldId id="294" r:id="rId7"/>
    <p:sldId id="274" r:id="rId8"/>
    <p:sldId id="295" r:id="rId9"/>
    <p:sldId id="296" r:id="rId10"/>
    <p:sldId id="297" r:id="rId11"/>
    <p:sldId id="298" r:id="rId12"/>
    <p:sldId id="299" r:id="rId13"/>
    <p:sldId id="300" r:id="rId14"/>
    <p:sldId id="273" r:id="rId15"/>
    <p:sldId id="283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79401" autoAdjust="0"/>
  </p:normalViewPr>
  <p:slideViewPr>
    <p:cSldViewPr snapToGrid="0">
      <p:cViewPr varScale="1">
        <p:scale>
          <a:sx n="73" d="100"/>
          <a:sy n="73" d="100"/>
        </p:scale>
        <p:origin x="1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BEAA25-A2DD-4430-8C4B-CD5112ADB70F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11CD9C-98F9-4896-B4F3-CB8A81CD3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2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BEAA25-A2DD-4430-8C4B-CD5112ADB70F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11CD9C-98F9-4896-B4F3-CB8A81CD38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uple of people standing on a hill&#10;&#10;Description automatically generated">
            <a:extLst>
              <a:ext uri="{FF2B5EF4-FFF2-40B4-BE49-F238E27FC236}">
                <a16:creationId xmlns:a16="http://schemas.microsoft.com/office/drawing/2014/main" id="{38EF5A1D-CDDA-208A-5C6B-C7CF9E1F7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8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0" y="1108364"/>
            <a:ext cx="12194349" cy="574566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0" y="886691"/>
            <a:ext cx="12194349" cy="277431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2533" y="5363852"/>
            <a:ext cx="12194533" cy="1074057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45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66D0282-7EDE-4F27-AB4D-6FF18B320A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913543F-9FD1-43B3-BC35-F3DAAFC9313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04989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DA42D7A-B5E1-4912-9429-E998ABA16A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5784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C4CC7-A9CF-6A59-FB6A-FEAF28EC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93" y="2700051"/>
            <a:ext cx="691346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5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图片 13">
            <a:extLst>
              <a:ext uri="{FF2B5EF4-FFF2-40B4-BE49-F238E27FC236}">
                <a16:creationId xmlns:a16="http://schemas.microsoft.com/office/drawing/2014/main" id="{3815C6A8-08A9-0C34-990C-D2C4392AA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7" y="266701"/>
            <a:ext cx="8862060" cy="4248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A3E5E-C472-025A-DB78-3361CAF79D62}"/>
              </a:ext>
            </a:extLst>
          </p:cNvPr>
          <p:cNvSpPr txBox="1"/>
          <p:nvPr/>
        </p:nvSpPr>
        <p:spPr>
          <a:xfrm>
            <a:off x="3181350" y="1581150"/>
            <a:ext cx="5953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82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7421" y="121976"/>
            <a:ext cx="11846257" cy="673602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8276F-F19D-F88A-0113-32D9084737F0}"/>
              </a:ext>
            </a:extLst>
          </p:cNvPr>
          <p:cNvSpPr txBox="1"/>
          <p:nvPr/>
        </p:nvSpPr>
        <p:spPr>
          <a:xfrm>
            <a:off x="323850" y="132039"/>
            <a:ext cx="11639550" cy="996136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 và quan sát hình 2, em hãy kể tên và xác định trên lược đồ một số khoáng sản chính ở vùng Trung du và miền núi Bắc Bộ.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78A4A-F2EF-ADB1-3A01-0C6CB9D7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" y="1167528"/>
            <a:ext cx="7315199" cy="5690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B750D-79B4-8B2F-7F90-151E5FD54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6175" y="1328737"/>
            <a:ext cx="4629150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426DA-8786-697F-4147-66D2CF337039}"/>
              </a:ext>
            </a:extLst>
          </p:cNvPr>
          <p:cNvSpPr txBox="1"/>
          <p:nvPr/>
        </p:nvSpPr>
        <p:spPr>
          <a:xfrm>
            <a:off x="7796041" y="3637680"/>
            <a:ext cx="116859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294007-A4D1-F05E-908A-F87AA46226BE}"/>
              </a:ext>
            </a:extLst>
          </p:cNvPr>
          <p:cNvSpPr/>
          <p:nvPr/>
        </p:nvSpPr>
        <p:spPr>
          <a:xfrm rot="16200000">
            <a:off x="5863983" y="3920880"/>
            <a:ext cx="352425" cy="119746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963318-0735-D143-A59A-82D052778481}"/>
              </a:ext>
            </a:extLst>
          </p:cNvPr>
          <p:cNvSpPr/>
          <p:nvPr/>
        </p:nvSpPr>
        <p:spPr>
          <a:xfrm rot="16200000">
            <a:off x="4430473" y="3439869"/>
            <a:ext cx="266700" cy="24496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941F3F-0F54-F6E8-BC3B-4A8EE5FF395A}"/>
              </a:ext>
            </a:extLst>
          </p:cNvPr>
          <p:cNvSpPr/>
          <p:nvPr/>
        </p:nvSpPr>
        <p:spPr>
          <a:xfrm rot="16200000">
            <a:off x="1973023" y="3325569"/>
            <a:ext cx="266700" cy="24496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51A0E3-5242-054E-397F-AADA6EC37BE2}"/>
              </a:ext>
            </a:extLst>
          </p:cNvPr>
          <p:cNvSpPr/>
          <p:nvPr/>
        </p:nvSpPr>
        <p:spPr>
          <a:xfrm rot="16200000">
            <a:off x="3725623" y="4706694"/>
            <a:ext cx="266700" cy="24496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0BB5F-742F-75F8-1A32-087DDD49059A}"/>
              </a:ext>
            </a:extLst>
          </p:cNvPr>
          <p:cNvSpPr txBox="1"/>
          <p:nvPr/>
        </p:nvSpPr>
        <p:spPr>
          <a:xfrm>
            <a:off x="7872241" y="4285380"/>
            <a:ext cx="71333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C85C95-DFBA-8C4D-D3F9-9E14AC082CF7}"/>
              </a:ext>
            </a:extLst>
          </p:cNvPr>
          <p:cNvSpPr/>
          <p:nvPr/>
        </p:nvSpPr>
        <p:spPr>
          <a:xfrm rot="16200000">
            <a:off x="4735273" y="3620844"/>
            <a:ext cx="266700" cy="2449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D1BC33-DE25-836B-E29B-082A018C8365}"/>
              </a:ext>
            </a:extLst>
          </p:cNvPr>
          <p:cNvSpPr/>
          <p:nvPr/>
        </p:nvSpPr>
        <p:spPr>
          <a:xfrm rot="16200000">
            <a:off x="3382723" y="3716094"/>
            <a:ext cx="266700" cy="2449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D8CCAB-195F-A9C8-3E3E-733A8ECA3C71}"/>
              </a:ext>
            </a:extLst>
          </p:cNvPr>
          <p:cNvSpPr/>
          <p:nvPr/>
        </p:nvSpPr>
        <p:spPr>
          <a:xfrm rot="16200000">
            <a:off x="2763598" y="2877894"/>
            <a:ext cx="266700" cy="2449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045FB-B211-D865-D9E0-EFE6F6678C9E}"/>
              </a:ext>
            </a:extLst>
          </p:cNvPr>
          <p:cNvSpPr txBox="1"/>
          <p:nvPr/>
        </p:nvSpPr>
        <p:spPr>
          <a:xfrm>
            <a:off x="7862716" y="4990230"/>
            <a:ext cx="134011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Bô-xít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D5C98-71E1-5FF1-0C74-4D5C8CF16A19}"/>
              </a:ext>
            </a:extLst>
          </p:cNvPr>
          <p:cNvSpPr/>
          <p:nvPr/>
        </p:nvSpPr>
        <p:spPr>
          <a:xfrm rot="16200000">
            <a:off x="3611323" y="2011119"/>
            <a:ext cx="266700" cy="2449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A700DC-DC31-2077-3F31-7D8428874A86}"/>
              </a:ext>
            </a:extLst>
          </p:cNvPr>
          <p:cNvSpPr/>
          <p:nvPr/>
        </p:nvSpPr>
        <p:spPr>
          <a:xfrm rot="16200000">
            <a:off x="4506673" y="2087319"/>
            <a:ext cx="266700" cy="244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00FA02-2676-0865-C763-104366DF24CD}"/>
              </a:ext>
            </a:extLst>
          </p:cNvPr>
          <p:cNvSpPr/>
          <p:nvPr/>
        </p:nvSpPr>
        <p:spPr>
          <a:xfrm rot="16200000">
            <a:off x="4944823" y="2068269"/>
            <a:ext cx="266700" cy="244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29BC70-7C4A-5B10-C2BD-8D81877C2F46}"/>
              </a:ext>
            </a:extLst>
          </p:cNvPr>
          <p:cNvSpPr/>
          <p:nvPr/>
        </p:nvSpPr>
        <p:spPr>
          <a:xfrm rot="16200000">
            <a:off x="2382598" y="4039944"/>
            <a:ext cx="266700" cy="24496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F7B33F-196D-623C-56A9-39BA39DAB7F6}"/>
              </a:ext>
            </a:extLst>
          </p:cNvPr>
          <p:cNvSpPr txBox="1"/>
          <p:nvPr/>
        </p:nvSpPr>
        <p:spPr>
          <a:xfrm>
            <a:off x="7834141" y="5656980"/>
            <a:ext cx="141064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7C1A43-D90C-5751-8DE4-E7DDB60A15EC}"/>
              </a:ext>
            </a:extLst>
          </p:cNvPr>
          <p:cNvSpPr/>
          <p:nvPr/>
        </p:nvSpPr>
        <p:spPr>
          <a:xfrm rot="16200000">
            <a:off x="5097223" y="3763719"/>
            <a:ext cx="266700" cy="24496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D3FB9-9D4F-0C73-4341-6A98FC450F04}"/>
              </a:ext>
            </a:extLst>
          </p:cNvPr>
          <p:cNvSpPr/>
          <p:nvPr/>
        </p:nvSpPr>
        <p:spPr>
          <a:xfrm rot="16200000">
            <a:off x="5573473" y="3439869"/>
            <a:ext cx="266700" cy="244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1FA210-14A7-74FE-4861-4703055F43B0}"/>
              </a:ext>
            </a:extLst>
          </p:cNvPr>
          <p:cNvSpPr txBox="1"/>
          <p:nvPr/>
        </p:nvSpPr>
        <p:spPr>
          <a:xfrm>
            <a:off x="7843666" y="6242447"/>
            <a:ext cx="76944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031730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8353" y="3226525"/>
            <a:ext cx="9653452" cy="3278777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724297" y="3669530"/>
            <a:ext cx="8934994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a-pa-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vôi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EBE9C-9848-E4D7-58FD-D0A44144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48" y="1392885"/>
            <a:ext cx="429805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27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83326" y="235131"/>
            <a:ext cx="11416937" cy="6492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D1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212413" y="342468"/>
            <a:ext cx="3597588" cy="1076757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F3FDE-7EC9-6370-24A9-33AC996B880F}"/>
              </a:ext>
            </a:extLst>
          </p:cNvPr>
          <p:cNvSpPr txBox="1"/>
          <p:nvPr/>
        </p:nvSpPr>
        <p:spPr>
          <a:xfrm>
            <a:off x="3981450" y="381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ất đỏ bazan là đất gì? Đặc điểm của đất đỏ bazan | Bản tin Bình Phước">
            <a:extLst>
              <a:ext uri="{FF2B5EF4-FFF2-40B4-BE49-F238E27FC236}">
                <a16:creationId xmlns:a16="http://schemas.microsoft.com/office/drawing/2014/main" id="{B5E36077-96DD-1C0F-3A2A-CC26F7BF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609">
            <a:off x="790575" y="2107570"/>
            <a:ext cx="6079620" cy="405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Tuyên Quang: Mô hình trồng cây ăn quả trên đất đồi rừng Lâm Bình thu nhập  cao">
            <a:extLst>
              <a:ext uri="{FF2B5EF4-FFF2-40B4-BE49-F238E27FC236}">
                <a16:creationId xmlns:a16="http://schemas.microsoft.com/office/drawing/2014/main" id="{1096CB3A-3E8C-DE7A-7F2B-CA1F4323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725">
            <a:off x="7191374" y="2421731"/>
            <a:ext cx="4505325" cy="3378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4060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83326" y="235131"/>
            <a:ext cx="11416937" cy="6492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D1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212413" y="342468"/>
            <a:ext cx="3597588" cy="1076757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F3FDE-7EC9-6370-24A9-33AC996B880F}"/>
              </a:ext>
            </a:extLst>
          </p:cNvPr>
          <p:cNvSpPr txBox="1"/>
          <p:nvPr/>
        </p:nvSpPr>
        <p:spPr>
          <a:xfrm>
            <a:off x="3981450" y="381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Vịnh Bắc Bộ là khu vực có vị trí địa lý thế nào? Vùng hoạt động của tàu  biển trong Vịnh Bắc Bộ được quy định ra sao?">
            <a:extLst>
              <a:ext uri="{FF2B5EF4-FFF2-40B4-BE49-F238E27FC236}">
                <a16:creationId xmlns:a16="http://schemas.microsoft.com/office/drawing/2014/main" id="{3DD543A7-F055-B751-FE76-19F46FA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85925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Giá thủy sản ở đồng bằng sông Cửu Long tăng cao">
            <a:extLst>
              <a:ext uri="{FF2B5EF4-FFF2-40B4-BE49-F238E27FC236}">
                <a16:creationId xmlns:a16="http://schemas.microsoft.com/office/drawing/2014/main" id="{670CBA08-9859-78C2-BC01-DFB69FAB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886075"/>
            <a:ext cx="5257799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9639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02730-72F1-FA62-4524-5B92EBB3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74" y="2834562"/>
            <a:ext cx="710855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9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6E36F-FBF6-23DA-D683-B984539D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471"/>
            <a:ext cx="5090601" cy="1859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4FDAD-D935-7EF8-54D6-7ACC36DE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6" y="1585633"/>
            <a:ext cx="12040644" cy="2048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06D26-5C62-1DFE-8EC3-0E59F66D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787" y="3587843"/>
            <a:ext cx="259102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4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Vietnamese girl and boy in red costume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4" l="0" r="100000">
                        <a14:foregroundMark x1="72843" y1="27736" x2="72843" y2="27736"/>
                        <a14:foregroundMark x1="65974" y1="88868" x2="65974" y2="88868"/>
                        <a14:foregroundMark x1="80831" y1="83019" x2="80831" y2="83019"/>
                        <a14:foregroundMark x1="87061" y1="90377" x2="88658" y2="88679"/>
                        <a14:foregroundMark x1="76677" y1="79434" x2="81310" y2="88679"/>
                        <a14:foregroundMark x1="61661" y1="80943" x2="63099" y2="94528"/>
                        <a14:foregroundMark x1="81629" y1="75094" x2="85463" y2="87358"/>
                        <a14:foregroundMark x1="38179" y1="75660" x2="42652" y2="91132"/>
                        <a14:foregroundMark x1="34505" y1="78491" x2="42173" y2="91698"/>
                        <a14:foregroundMark x1="29553" y1="71698" x2="26837" y2="9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516" y="2540183"/>
            <a:ext cx="5099912" cy="43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1" y="1118501"/>
            <a:ext cx="10808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b.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Khí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hậu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12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7421" y="121976"/>
            <a:ext cx="11846257" cy="673602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CEFED-D997-1A8B-4010-9BAAF27714F6}"/>
              </a:ext>
            </a:extLst>
          </p:cNvPr>
          <p:cNvSpPr txBox="1"/>
          <p:nvPr/>
        </p:nvSpPr>
        <p:spPr>
          <a:xfrm>
            <a:off x="643780" y="265389"/>
            <a:ext cx="10890995" cy="1202234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8">
            <a:extLst>
              <a:ext uri="{FF2B5EF4-FFF2-40B4-BE49-F238E27FC236}">
                <a16:creationId xmlns:a16="http://schemas.microsoft.com/office/drawing/2014/main" id="{B5CEE6DF-C36A-DD3D-A6A6-53B56B724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4267" flipV="1">
            <a:off x="11249783" y="2403995"/>
            <a:ext cx="1175639" cy="380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8CD344-9C3A-10F0-CE14-021B26F9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33" y="1657351"/>
            <a:ext cx="6280979" cy="463391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78B1E1E-D4F3-0481-EE68-09BF3604966D}"/>
              </a:ext>
            </a:extLst>
          </p:cNvPr>
          <p:cNvGrpSpPr/>
          <p:nvPr/>
        </p:nvGrpSpPr>
        <p:grpSpPr>
          <a:xfrm>
            <a:off x="986730" y="2669956"/>
            <a:ext cx="4205759" cy="3067959"/>
            <a:chOff x="8604068" y="6331731"/>
            <a:chExt cx="3235139" cy="23599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3CD714-8016-71F4-A020-BA1F0ACB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E9CF67-5ED7-25E8-D508-6597790C3168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THẢO LUẬN NHÓM ĐÔI</a:t>
              </a:r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id="{C7AEDBF2-36D0-7869-54BA-9EBF2AF492F9}"/>
              </a:ext>
            </a:extLst>
          </p:cNvPr>
          <p:cNvSpPr/>
          <p:nvPr/>
        </p:nvSpPr>
        <p:spPr>
          <a:xfrm>
            <a:off x="209694" y="1952625"/>
            <a:ext cx="5371956" cy="2095501"/>
          </a:xfrm>
          <a:custGeom>
            <a:avLst/>
            <a:gdLst>
              <a:gd name="connsiteX0" fmla="*/ 0 w 4983966"/>
              <a:gd name="connsiteY0" fmla="*/ 77497 h 774972"/>
              <a:gd name="connsiteX1" fmla="*/ 77497 w 4983966"/>
              <a:gd name="connsiteY1" fmla="*/ 0 h 774972"/>
              <a:gd name="connsiteX2" fmla="*/ 4906469 w 4983966"/>
              <a:gd name="connsiteY2" fmla="*/ 0 h 774972"/>
              <a:gd name="connsiteX3" fmla="*/ 4983966 w 4983966"/>
              <a:gd name="connsiteY3" fmla="*/ 77497 h 774972"/>
              <a:gd name="connsiteX4" fmla="*/ 4983966 w 4983966"/>
              <a:gd name="connsiteY4" fmla="*/ 697475 h 774972"/>
              <a:gd name="connsiteX5" fmla="*/ 4906469 w 4983966"/>
              <a:gd name="connsiteY5" fmla="*/ 774972 h 774972"/>
              <a:gd name="connsiteX6" fmla="*/ 77497 w 4983966"/>
              <a:gd name="connsiteY6" fmla="*/ 774972 h 774972"/>
              <a:gd name="connsiteX7" fmla="*/ 0 w 4983966"/>
              <a:gd name="connsiteY7" fmla="*/ 697475 h 774972"/>
              <a:gd name="connsiteX8" fmla="*/ 0 w 4983966"/>
              <a:gd name="connsiteY8" fmla="*/ 77497 h 77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966" h="774972">
                <a:moveTo>
                  <a:pt x="0" y="77497"/>
                </a:moveTo>
                <a:cubicBezTo>
                  <a:pt x="0" y="34697"/>
                  <a:pt x="34697" y="0"/>
                  <a:pt x="77497" y="0"/>
                </a:cubicBezTo>
                <a:lnTo>
                  <a:pt x="4906469" y="0"/>
                </a:lnTo>
                <a:cubicBezTo>
                  <a:pt x="4949269" y="0"/>
                  <a:pt x="4983966" y="34697"/>
                  <a:pt x="4983966" y="77497"/>
                </a:cubicBezTo>
                <a:lnTo>
                  <a:pt x="4983966" y="697475"/>
                </a:lnTo>
                <a:cubicBezTo>
                  <a:pt x="4983966" y="740275"/>
                  <a:pt x="4949269" y="774972"/>
                  <a:pt x="4906469" y="774972"/>
                </a:cubicBezTo>
                <a:lnTo>
                  <a:pt x="77497" y="774972"/>
                </a:lnTo>
                <a:cubicBezTo>
                  <a:pt x="34697" y="774972"/>
                  <a:pt x="0" y="740275"/>
                  <a:pt x="0" y="697475"/>
                </a:cubicBezTo>
                <a:lnTo>
                  <a:pt x="0" y="774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78" tIns="129378" rIns="129378" bIns="129378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 Trung du và miền núi Bắc Bộ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khí hậu nhiệt đới ẩm gió mùa với mùa đông lạnh nhất cả nước.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292BB47A-6548-1529-7C90-495EE4338363}"/>
              </a:ext>
            </a:extLst>
          </p:cNvPr>
          <p:cNvSpPr/>
          <p:nvPr/>
        </p:nvSpPr>
        <p:spPr>
          <a:xfrm>
            <a:off x="238269" y="4314825"/>
            <a:ext cx="5371956" cy="2095501"/>
          </a:xfrm>
          <a:custGeom>
            <a:avLst/>
            <a:gdLst>
              <a:gd name="connsiteX0" fmla="*/ 0 w 4983966"/>
              <a:gd name="connsiteY0" fmla="*/ 77497 h 774972"/>
              <a:gd name="connsiteX1" fmla="*/ 77497 w 4983966"/>
              <a:gd name="connsiteY1" fmla="*/ 0 h 774972"/>
              <a:gd name="connsiteX2" fmla="*/ 4906469 w 4983966"/>
              <a:gd name="connsiteY2" fmla="*/ 0 h 774972"/>
              <a:gd name="connsiteX3" fmla="*/ 4983966 w 4983966"/>
              <a:gd name="connsiteY3" fmla="*/ 77497 h 774972"/>
              <a:gd name="connsiteX4" fmla="*/ 4983966 w 4983966"/>
              <a:gd name="connsiteY4" fmla="*/ 697475 h 774972"/>
              <a:gd name="connsiteX5" fmla="*/ 4906469 w 4983966"/>
              <a:gd name="connsiteY5" fmla="*/ 774972 h 774972"/>
              <a:gd name="connsiteX6" fmla="*/ 77497 w 4983966"/>
              <a:gd name="connsiteY6" fmla="*/ 774972 h 774972"/>
              <a:gd name="connsiteX7" fmla="*/ 0 w 4983966"/>
              <a:gd name="connsiteY7" fmla="*/ 697475 h 774972"/>
              <a:gd name="connsiteX8" fmla="*/ 0 w 4983966"/>
              <a:gd name="connsiteY8" fmla="*/ 77497 h 77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966" h="774972">
                <a:moveTo>
                  <a:pt x="0" y="77497"/>
                </a:moveTo>
                <a:cubicBezTo>
                  <a:pt x="0" y="34697"/>
                  <a:pt x="34697" y="0"/>
                  <a:pt x="77497" y="0"/>
                </a:cubicBezTo>
                <a:lnTo>
                  <a:pt x="4906469" y="0"/>
                </a:lnTo>
                <a:cubicBezTo>
                  <a:pt x="4949269" y="0"/>
                  <a:pt x="4983966" y="34697"/>
                  <a:pt x="4983966" y="77497"/>
                </a:cubicBezTo>
                <a:lnTo>
                  <a:pt x="4983966" y="697475"/>
                </a:lnTo>
                <a:cubicBezTo>
                  <a:pt x="4983966" y="740275"/>
                  <a:pt x="4949269" y="774972"/>
                  <a:pt x="4906469" y="774972"/>
                </a:cubicBezTo>
                <a:lnTo>
                  <a:pt x="77497" y="774972"/>
                </a:lnTo>
                <a:cubicBezTo>
                  <a:pt x="34697" y="774972"/>
                  <a:pt x="0" y="740275"/>
                  <a:pt x="0" y="697475"/>
                </a:cubicBezTo>
                <a:lnTo>
                  <a:pt x="0" y="774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78" tIns="129378" rIns="129378" bIns="129378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hậu của vùng cũng chịu ảnh hưởng sâu sắc bởi độ cao địa hình. Ở các vùng núi cao nhiệt độ hạ thấp, vào các tháng mùa đông đôi khi có tuyết rơi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64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104775" y="84414"/>
            <a:ext cx="12087225" cy="2026622"/>
            <a:chOff x="-180829" y="2659031"/>
            <a:chExt cx="2993004" cy="63239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6323943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Tuyết thường xuất hiện khi nhiệt độ không khí dưới 2°C. Tuyết rơi ở nước ta là hiện tượng thú vị, thu hút nhiều khách du lịch; tuy nhiên, nó cũng gây ảnh hưởng tiêu cực tới sản xuất và đời sống con người tại đây: gây thiệt hại về cây trồng, ảnh hưởng đến giao thông</a:t>
              </a:r>
              <a:r>
                <a:rPr lang="en-US" sz="28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组合 58">
              <a:extLst>
                <a:ext uri="{FF2B5EF4-FFF2-40B4-BE49-F238E27FC236}">
                  <a16:creationId xmlns:a16="http://schemas.microsoft.com/office/drawing/2014/main" id="{6B8AF614-31CA-45D8-A5B0-D933F55BDE14}"/>
                </a:ext>
              </a:extLst>
            </p:cNvPr>
            <p:cNvGrpSpPr/>
            <p:nvPr/>
          </p:nvGrpSpPr>
          <p:grpSpPr>
            <a:xfrm rot="2224307">
              <a:off x="1254960" y="3228995"/>
              <a:ext cx="502617" cy="284661"/>
              <a:chOff x="11046365" y="4655056"/>
              <a:chExt cx="679565" cy="384877"/>
            </a:xfrm>
          </p:grpSpPr>
          <p:sp>
            <p:nvSpPr>
              <p:cNvPr id="5" name="五角星 2">
                <a:extLst>
                  <a:ext uri="{FF2B5EF4-FFF2-40B4-BE49-F238E27FC236}">
                    <a16:creationId xmlns:a16="http://schemas.microsoft.com/office/drawing/2014/main" id="{38674AB7-00FB-4AA9-8678-8D3E14042175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  <p:sp>
            <p:nvSpPr>
              <p:cNvPr id="6" name="五角星 2">
                <a:extLst>
                  <a:ext uri="{FF2B5EF4-FFF2-40B4-BE49-F238E27FC236}">
                    <a16:creationId xmlns:a16="http://schemas.microsoft.com/office/drawing/2014/main" id="{C2076813-290E-40AB-BFCD-34079681C42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7361C65-6829-BAB7-FE8E-60DC7DBF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6462">
            <a:off x="5895974" y="2684388"/>
            <a:ext cx="5991225" cy="3360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93DA54-1792-B7BB-2CC5-5290C747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6335">
            <a:off x="292271" y="2668858"/>
            <a:ext cx="5035549" cy="3776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9988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Vietnamese girl and boy in red costume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4" l="0" r="100000">
                        <a14:foregroundMark x1="72843" y1="27736" x2="72843" y2="27736"/>
                        <a14:foregroundMark x1="65974" y1="88868" x2="65974" y2="88868"/>
                        <a14:foregroundMark x1="80831" y1="83019" x2="80831" y2="83019"/>
                        <a14:foregroundMark x1="87061" y1="90377" x2="88658" y2="88679"/>
                        <a14:foregroundMark x1="76677" y1="79434" x2="81310" y2="88679"/>
                        <a14:foregroundMark x1="61661" y1="80943" x2="63099" y2="94528"/>
                        <a14:foregroundMark x1="81629" y1="75094" x2="85463" y2="87358"/>
                        <a14:foregroundMark x1="38179" y1="75660" x2="42652" y2="91132"/>
                        <a14:foregroundMark x1="34505" y1="78491" x2="42173" y2="91698"/>
                        <a14:foregroundMark x1="29553" y1="71698" x2="26837" y2="9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516" y="2540183"/>
            <a:ext cx="5099912" cy="43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1" y="1118501"/>
            <a:ext cx="10808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Sông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ngòi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79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7421" y="121976"/>
            <a:ext cx="11846257" cy="673602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400EF-6245-679E-84D9-D403AE23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80962"/>
            <a:ext cx="9686925" cy="1952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3D453-9655-D50C-AE8B-E40AC3EB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2324100"/>
            <a:ext cx="4323796" cy="293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12862-5D9E-D948-639A-9547DF04E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2762250"/>
            <a:ext cx="3619500" cy="2417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81285-45DC-AF7B-26E4-5F7BB4385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99" y="2735407"/>
            <a:ext cx="3469075" cy="23509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A0A1B2-D702-5332-A9AD-E48CA62429DB}"/>
              </a:ext>
            </a:extLst>
          </p:cNvPr>
          <p:cNvGrpSpPr/>
          <p:nvPr/>
        </p:nvGrpSpPr>
        <p:grpSpPr>
          <a:xfrm>
            <a:off x="3987105" y="3898681"/>
            <a:ext cx="4205759" cy="3067959"/>
            <a:chOff x="8604068" y="6331731"/>
            <a:chExt cx="3235139" cy="23599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6D9208-279D-C396-6FD5-BE1213BA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E6E3F9-0B05-4716-B48A-477203E4AB53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04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7421" y="121976"/>
            <a:ext cx="11846257" cy="673602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8276F-F19D-F88A-0113-32D9084737F0}"/>
              </a:ext>
            </a:extLst>
          </p:cNvPr>
          <p:cNvSpPr txBox="1"/>
          <p:nvPr/>
        </p:nvSpPr>
        <p:spPr>
          <a:xfrm>
            <a:off x="85725" y="198714"/>
            <a:ext cx="11934825" cy="583942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Xác định trên lược đồ các sông lớn ở vùng Trung du và miền núi Bắc Bộ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F6042-FC05-37C8-C685-282FB2F9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24" y="863739"/>
            <a:ext cx="7705725" cy="599426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5F708A-E428-A284-9904-316FDED0684E}"/>
              </a:ext>
            </a:extLst>
          </p:cNvPr>
          <p:cNvSpPr/>
          <p:nvPr/>
        </p:nvSpPr>
        <p:spPr>
          <a:xfrm rot="19144372">
            <a:off x="3404334" y="2974566"/>
            <a:ext cx="274467" cy="581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2C828-10D1-5B48-83C7-DCB4966C2368}"/>
              </a:ext>
            </a:extLst>
          </p:cNvPr>
          <p:cNvSpPr txBox="1"/>
          <p:nvPr/>
        </p:nvSpPr>
        <p:spPr>
          <a:xfrm>
            <a:off x="8334375" y="169545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1B53A9-C708-6D73-E6B1-18F865129A27}"/>
              </a:ext>
            </a:extLst>
          </p:cNvPr>
          <p:cNvSpPr/>
          <p:nvPr/>
        </p:nvSpPr>
        <p:spPr>
          <a:xfrm rot="19144372">
            <a:off x="3232884" y="2279241"/>
            <a:ext cx="274467" cy="581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047B8-EC50-F267-74EA-7F963619A72C}"/>
              </a:ext>
            </a:extLst>
          </p:cNvPr>
          <p:cNvSpPr txBox="1"/>
          <p:nvPr/>
        </p:nvSpPr>
        <p:spPr>
          <a:xfrm>
            <a:off x="8372475" y="2638425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48024E-0563-D86F-1685-3C3F2C7C892A}"/>
              </a:ext>
            </a:extLst>
          </p:cNvPr>
          <p:cNvSpPr/>
          <p:nvPr/>
        </p:nvSpPr>
        <p:spPr>
          <a:xfrm rot="19144372">
            <a:off x="3934166" y="2608884"/>
            <a:ext cx="236986" cy="556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F4AEC-745C-26DB-19BB-02CE2353394C}"/>
              </a:ext>
            </a:extLst>
          </p:cNvPr>
          <p:cNvSpPr txBox="1"/>
          <p:nvPr/>
        </p:nvSpPr>
        <p:spPr>
          <a:xfrm>
            <a:off x="8458200" y="363855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Lô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485368-7EEB-43F2-146D-FF65CFC07F5D}"/>
              </a:ext>
            </a:extLst>
          </p:cNvPr>
          <p:cNvSpPr/>
          <p:nvPr/>
        </p:nvSpPr>
        <p:spPr>
          <a:xfrm rot="12313305">
            <a:off x="4324691" y="2427910"/>
            <a:ext cx="236986" cy="556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1A790-A7CE-5B33-B46F-D22465D4BCD0}"/>
              </a:ext>
            </a:extLst>
          </p:cNvPr>
          <p:cNvSpPr txBox="1"/>
          <p:nvPr/>
        </p:nvSpPr>
        <p:spPr>
          <a:xfrm>
            <a:off x="8582025" y="462915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Gâm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83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7421" y="121976"/>
            <a:ext cx="11846257" cy="6736023"/>
          </a:xfrm>
          <a:prstGeom prst="round2Diag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8276F-F19D-F88A-0113-32D9084737F0}"/>
              </a:ext>
            </a:extLst>
          </p:cNvPr>
          <p:cNvSpPr txBox="1"/>
          <p:nvPr/>
        </p:nvSpPr>
        <p:spPr>
          <a:xfrm>
            <a:off x="1466850" y="132039"/>
            <a:ext cx="9124950" cy="652641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ặc điểm chính của sông ngòi ở vùng.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54931-4C0D-9034-BE34-FB0CE6D2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23962"/>
            <a:ext cx="88773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276FAF-4648-B907-03EC-BCBF19C0884F}"/>
              </a:ext>
            </a:extLst>
          </p:cNvPr>
          <p:cNvGrpSpPr/>
          <p:nvPr/>
        </p:nvGrpSpPr>
        <p:grpSpPr>
          <a:xfrm>
            <a:off x="2095499" y="5038725"/>
            <a:ext cx="8105775" cy="1493489"/>
            <a:chOff x="220394" y="27442"/>
            <a:chExt cx="4162483" cy="3094823"/>
          </a:xfrm>
          <a:solidFill>
            <a:srgbClr val="CCFFFF"/>
          </a:solidFill>
        </p:grpSpPr>
        <p:sp>
          <p:nvSpPr>
            <p:cNvPr id="13" name="椭圆 31">
              <a:extLst>
                <a:ext uri="{FF2B5EF4-FFF2-40B4-BE49-F238E27FC236}">
                  <a16:creationId xmlns:a16="http://schemas.microsoft.com/office/drawing/2014/main" id="{B81EA14C-98DF-A8D4-92FD-105CB82F9144}"/>
                </a:ext>
              </a:extLst>
            </p:cNvPr>
            <p:cNvSpPr/>
            <p:nvPr/>
          </p:nvSpPr>
          <p:spPr>
            <a:xfrm rot="10800000" flipH="1">
              <a:off x="220394" y="27442"/>
              <a:ext cx="4162483" cy="30948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381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Hộp Văn bản 23">
              <a:extLst>
                <a:ext uri="{FF2B5EF4-FFF2-40B4-BE49-F238E27FC236}">
                  <a16:creationId xmlns:a16="http://schemas.microsoft.com/office/drawing/2014/main" id="{E71FDB67-B18E-B8E9-B2C7-177DE5C51DAC}"/>
                </a:ext>
              </a:extLst>
            </p:cNvPr>
            <p:cNvSpPr txBox="1"/>
            <p:nvPr/>
          </p:nvSpPr>
          <p:spPr>
            <a:xfrm>
              <a:off x="327716" y="268338"/>
              <a:ext cx="4007496" cy="248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>
                <a:defRPr/>
              </a:pP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Các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sông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nhiều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thác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ghềnh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,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có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khả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năng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phát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triển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thủy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latin typeface="Calibri" panose="020F0502020204030204"/>
                </a:rPr>
                <a:t>điện</a:t>
              </a:r>
              <a:r>
                <a:rPr lang="en-US" sz="3600" b="1" dirty="0">
                  <a:ln w="0"/>
                  <a:solidFill>
                    <a:srgbClr val="002060"/>
                  </a:solidFill>
                  <a:latin typeface="Calibri" panose="020F050202020403020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781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431</TotalTime>
  <Words>356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Abril Fatface</vt:lpstr>
      <vt:lpstr>Aldrich</vt:lpstr>
      <vt:lpstr>Arial</vt:lpstr>
      <vt:lpstr>Calibri</vt:lpstr>
      <vt:lpstr>Calibri Light</vt:lpstr>
      <vt:lpstr>Cambria</vt:lpstr>
      <vt:lpstr>inpin heiti</vt:lpstr>
      <vt:lpstr>Times New Roman</vt:lpstr>
      <vt:lpstr>1_Office Theme</vt:lpstr>
      <vt:lpstr>1_SlidesMania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Office User</cp:lastModifiedBy>
  <cp:revision>45</cp:revision>
  <dcterms:created xsi:type="dcterms:W3CDTF">2023-07-07T10:00:10Z</dcterms:created>
  <dcterms:modified xsi:type="dcterms:W3CDTF">2026-01-07T06:01:16Z</dcterms:modified>
  <cp:category>9Slide.vn</cp:category>
</cp:coreProperties>
</file>