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2"/>
  </p:notesMasterIdLst>
  <p:sldIdLst>
    <p:sldId id="256" r:id="rId2"/>
    <p:sldId id="283" r:id="rId3"/>
    <p:sldId id="286" r:id="rId4"/>
    <p:sldId id="287" r:id="rId5"/>
    <p:sldId id="288" r:id="rId6"/>
    <p:sldId id="289" r:id="rId7"/>
    <p:sldId id="290" r:id="rId8"/>
    <p:sldId id="291" r:id="rId9"/>
    <p:sldId id="292" r:id="rId10"/>
    <p:sldId id="293" r:id="rId11"/>
    <p:sldId id="295" r:id="rId12"/>
    <p:sldId id="294" r:id="rId13"/>
    <p:sldId id="296" r:id="rId14"/>
    <p:sldId id="297" r:id="rId15"/>
    <p:sldId id="298" r:id="rId16"/>
    <p:sldId id="299" r:id="rId17"/>
    <p:sldId id="300" r:id="rId18"/>
    <p:sldId id="301" r:id="rId19"/>
    <p:sldId id="302" r:id="rId20"/>
    <p:sldId id="3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82940" autoAdjust="0"/>
  </p:normalViewPr>
  <p:slideViewPr>
    <p:cSldViewPr snapToGrid="0">
      <p:cViewPr varScale="1">
        <p:scale>
          <a:sx n="77" d="100"/>
          <a:sy n="77" d="100"/>
        </p:scale>
        <p:origin x="14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9CCE3-BA20-45A0-8625-B7F232330B62}" type="datetimeFigureOut">
              <a:rPr lang="en-US" smtClean="0"/>
              <a:t>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37ECF-2D25-470E-B48D-04C706D46353}" type="slidenum">
              <a:rPr lang="en-US" smtClean="0"/>
              <a:t>‹#›</a:t>
            </a:fld>
            <a:endParaRPr lang="en-US"/>
          </a:p>
        </p:txBody>
      </p:sp>
    </p:spTree>
    <p:extLst>
      <p:ext uri="{BB962C8B-B14F-4D97-AF65-F5344CB8AC3E}">
        <p14:creationId xmlns:p14="http://schemas.microsoft.com/office/powerpoint/2010/main" val="26472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77DBA-63AD-4FE4-9FB2-CE697466C5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48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77DBA-63AD-4FE4-9FB2-CE697466C5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48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37ECF-2D25-470E-B48D-04C706D46353}" type="slidenum">
              <a:rPr lang="en-US" smtClean="0"/>
              <a:t>14</a:t>
            </a:fld>
            <a:endParaRPr lang="en-US"/>
          </a:p>
        </p:txBody>
      </p:sp>
    </p:spTree>
    <p:extLst>
      <p:ext uri="{BB962C8B-B14F-4D97-AF65-F5344CB8AC3E}">
        <p14:creationId xmlns:p14="http://schemas.microsoft.com/office/powerpoint/2010/main" val="182850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77DBA-63AD-4FE4-9FB2-CE697466C5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0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77DBA-63AD-4FE4-9FB2-CE697466C5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623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121062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19430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103825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84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351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679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0105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6993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65274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2026/1/7</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5349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2026/1/7</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52597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2026/1/7</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0528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2026/1/7</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77899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2026/1/7</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8269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2026/1/7</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614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E8313019-15B1-AE28-D258-1445AE46D90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2052208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1838325" y="1346462"/>
            <a:ext cx="8750664" cy="3835138"/>
          </a:xfrm>
          <a:prstGeom prst="roundRect">
            <a:avLst>
              <a:gd name="adj" fmla="val 11503"/>
            </a:avLst>
          </a:prstGeom>
          <a:solidFill>
            <a:srgbClr val="FFFFFF">
              <a:alpha val="69804"/>
            </a:srgb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30A1821-A4B9-1C7A-45CB-8EB5EB522760}"/>
              </a:ext>
            </a:extLst>
          </p:cNvPr>
          <p:cNvPicPr>
            <a:picLocks noChangeAspect="1"/>
          </p:cNvPicPr>
          <p:nvPr/>
        </p:nvPicPr>
        <p:blipFill>
          <a:blip r:embed="rId3"/>
          <a:stretch>
            <a:fillRect/>
          </a:stretch>
        </p:blipFill>
        <p:spPr>
          <a:xfrm>
            <a:off x="4088328" y="1314450"/>
            <a:ext cx="4224894" cy="1390008"/>
          </a:xfrm>
          <a:prstGeom prst="rect">
            <a:avLst/>
          </a:prstGeom>
        </p:spPr>
      </p:pic>
      <p:pic>
        <p:nvPicPr>
          <p:cNvPr id="13" name="Picture 12">
            <a:extLst>
              <a:ext uri="{FF2B5EF4-FFF2-40B4-BE49-F238E27FC236}">
                <a16:creationId xmlns:a16="http://schemas.microsoft.com/office/drawing/2014/main" id="{15134DB4-6E33-C93F-CAC4-13EC7B5D483D}"/>
              </a:ext>
            </a:extLst>
          </p:cNvPr>
          <p:cNvPicPr>
            <a:picLocks noChangeAspect="1"/>
          </p:cNvPicPr>
          <p:nvPr/>
        </p:nvPicPr>
        <p:blipFill>
          <a:blip r:embed="rId4"/>
          <a:stretch>
            <a:fillRect/>
          </a:stretch>
        </p:blipFill>
        <p:spPr>
          <a:xfrm>
            <a:off x="1963668" y="2199022"/>
            <a:ext cx="8931414" cy="2536156"/>
          </a:xfrm>
          <a:prstGeom prst="rect">
            <a:avLst/>
          </a:prstGeom>
        </p:spPr>
      </p:pic>
      <p:pic>
        <p:nvPicPr>
          <p:cNvPr id="15" name="Picture 14">
            <a:extLst>
              <a:ext uri="{FF2B5EF4-FFF2-40B4-BE49-F238E27FC236}">
                <a16:creationId xmlns:a16="http://schemas.microsoft.com/office/drawing/2014/main" id="{8DC192C9-0F6B-CF88-3CBA-9CDB2C688901}"/>
              </a:ext>
            </a:extLst>
          </p:cNvPr>
          <p:cNvPicPr>
            <a:picLocks noChangeAspect="1"/>
          </p:cNvPicPr>
          <p:nvPr/>
        </p:nvPicPr>
        <p:blipFill>
          <a:blip r:embed="rId5"/>
          <a:stretch>
            <a:fillRect/>
          </a:stretch>
        </p:blipFill>
        <p:spPr>
          <a:xfrm>
            <a:off x="5544598" y="4111705"/>
            <a:ext cx="2188654" cy="1072989"/>
          </a:xfrm>
          <a:prstGeom prst="rect">
            <a:avLst/>
          </a:prstGeom>
        </p:spPr>
      </p:pic>
    </p:spTree>
    <p:extLst>
      <p:ext uri="{BB962C8B-B14F-4D97-AF65-F5344CB8AC3E}">
        <p14:creationId xmlns:p14="http://schemas.microsoft.com/office/powerpoint/2010/main" val="3302559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587D91E-1BD9-3C8C-338B-52423124EFFE}"/>
              </a:ext>
            </a:extLst>
          </p:cNvPr>
          <p:cNvSpPr txBox="1"/>
          <p:nvPr/>
        </p:nvSpPr>
        <p:spPr>
          <a:xfrm>
            <a:off x="1476375" y="733931"/>
            <a:ext cx="8915400" cy="1569660"/>
          </a:xfrm>
          <a:custGeom>
            <a:avLst/>
            <a:gdLst>
              <a:gd name="connsiteX0" fmla="*/ 0 w 8915400"/>
              <a:gd name="connsiteY0" fmla="*/ 0 h 1569660"/>
              <a:gd name="connsiteX1" fmla="*/ 8915400 w 8915400"/>
              <a:gd name="connsiteY1" fmla="*/ 0 h 1569660"/>
              <a:gd name="connsiteX2" fmla="*/ 8915400 w 8915400"/>
              <a:gd name="connsiteY2" fmla="*/ 1569660 h 1569660"/>
              <a:gd name="connsiteX3" fmla="*/ 0 w 8915400"/>
              <a:gd name="connsiteY3" fmla="*/ 1569660 h 1569660"/>
              <a:gd name="connsiteX4" fmla="*/ 0 w 89154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569660" fill="none" extrusionOk="0">
                <a:moveTo>
                  <a:pt x="0" y="0"/>
                </a:moveTo>
                <a:cubicBezTo>
                  <a:pt x="2894703" y="5222"/>
                  <a:pt x="6822990" y="24918"/>
                  <a:pt x="8915400" y="0"/>
                </a:cubicBezTo>
                <a:cubicBezTo>
                  <a:pt x="9012961" y="257633"/>
                  <a:pt x="8867009" y="890565"/>
                  <a:pt x="8915400" y="1569660"/>
                </a:cubicBezTo>
                <a:cubicBezTo>
                  <a:pt x="7164111" y="1404899"/>
                  <a:pt x="3228765" y="1687810"/>
                  <a:pt x="0" y="1569660"/>
                </a:cubicBezTo>
                <a:cubicBezTo>
                  <a:pt x="-74708" y="1232144"/>
                  <a:pt x="128259" y="683735"/>
                  <a:pt x="0" y="0"/>
                </a:cubicBezTo>
                <a:close/>
              </a:path>
              <a:path w="8915400" h="1569660" stroke="0" extrusionOk="0">
                <a:moveTo>
                  <a:pt x="0" y="0"/>
                </a:moveTo>
                <a:cubicBezTo>
                  <a:pt x="2328680" y="11849"/>
                  <a:pt x="4599200" y="-161459"/>
                  <a:pt x="8915400" y="0"/>
                </a:cubicBezTo>
                <a:cubicBezTo>
                  <a:pt x="8889512" y="662121"/>
                  <a:pt x="8984812" y="1402874"/>
                  <a:pt x="8915400" y="1569660"/>
                </a:cubicBezTo>
                <a:cubicBezTo>
                  <a:pt x="6675338" y="1423800"/>
                  <a:pt x="1397015"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Chức năng của các địa điểm trong hình cho thấy Hà Nội có vai trò gì? Hà Nội là trung tâm quan trọng của cả nước trên lĩnh vực nào?</a:t>
            </a:r>
          </a:p>
        </p:txBody>
      </p:sp>
      <p:sp>
        <p:nvSpPr>
          <p:cNvPr id="3" name="TextBox 2">
            <a:extLst>
              <a:ext uri="{FF2B5EF4-FFF2-40B4-BE49-F238E27FC236}">
                <a16:creationId xmlns:a16="http://schemas.microsoft.com/office/drawing/2014/main" id="{D73CA9B0-C80C-7A80-A910-09C831D54C59}"/>
              </a:ext>
            </a:extLst>
          </p:cNvPr>
          <p:cNvSpPr txBox="1"/>
          <p:nvPr/>
        </p:nvSpPr>
        <p:spPr>
          <a:xfrm>
            <a:off x="2349775" y="3329452"/>
            <a:ext cx="8642075" cy="1754326"/>
          </a:xfrm>
          <a:custGeom>
            <a:avLst/>
            <a:gdLst>
              <a:gd name="connsiteX0" fmla="*/ 0 w 8642075"/>
              <a:gd name="connsiteY0" fmla="*/ 0 h 1754326"/>
              <a:gd name="connsiteX1" fmla="*/ 8642075 w 8642075"/>
              <a:gd name="connsiteY1" fmla="*/ 0 h 1754326"/>
              <a:gd name="connsiteX2" fmla="*/ 8642075 w 8642075"/>
              <a:gd name="connsiteY2" fmla="*/ 1754326 h 1754326"/>
              <a:gd name="connsiteX3" fmla="*/ 0 w 8642075"/>
              <a:gd name="connsiteY3" fmla="*/ 1754326 h 1754326"/>
              <a:gd name="connsiteX4" fmla="*/ 0 w 8642075"/>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075" h="1754326" fill="none" extrusionOk="0">
                <a:moveTo>
                  <a:pt x="0" y="0"/>
                </a:moveTo>
                <a:cubicBezTo>
                  <a:pt x="2727996" y="5222"/>
                  <a:pt x="7745410" y="24918"/>
                  <a:pt x="8642075" y="0"/>
                </a:cubicBezTo>
                <a:cubicBezTo>
                  <a:pt x="8706650" y="239465"/>
                  <a:pt x="8544002" y="1500058"/>
                  <a:pt x="8642075" y="1754326"/>
                </a:cubicBezTo>
                <a:cubicBezTo>
                  <a:pt x="5656234" y="1589565"/>
                  <a:pt x="4267192" y="1872476"/>
                  <a:pt x="0" y="1754326"/>
                </a:cubicBezTo>
                <a:cubicBezTo>
                  <a:pt x="-8328" y="1287393"/>
                  <a:pt x="-71301" y="628243"/>
                  <a:pt x="0" y="0"/>
                </a:cubicBezTo>
                <a:close/>
              </a:path>
              <a:path w="8642075" h="1754326" stroke="0" extrusionOk="0">
                <a:moveTo>
                  <a:pt x="0" y="0"/>
                </a:moveTo>
                <a:cubicBezTo>
                  <a:pt x="3478106" y="11849"/>
                  <a:pt x="6724250" y="-161459"/>
                  <a:pt x="8642075" y="0"/>
                </a:cubicBezTo>
                <a:cubicBezTo>
                  <a:pt x="8616261" y="606792"/>
                  <a:pt x="8495545" y="1569389"/>
                  <a:pt x="8642075" y="1754326"/>
                </a:cubicBezTo>
                <a:cubicBezTo>
                  <a:pt x="7677878" y="1608466"/>
                  <a:pt x="2461314"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libri" panose="020F0502020204030204" pitchFamily="34" charset="0"/>
                <a:cs typeface="Calibri" panose="020F0502020204030204" pitchFamily="34" charset="0"/>
              </a:rPr>
              <a:t>Hà Nội là trung tâm quan trọng của cả nước ở các lĩnh vực: chính trị, kinh tế, văn hóa, giáo dục. </a:t>
            </a:r>
          </a:p>
        </p:txBody>
      </p:sp>
      <p:sp>
        <p:nvSpPr>
          <p:cNvPr id="6" name="Freeform: Shape 34">
            <a:extLst>
              <a:ext uri="{FF2B5EF4-FFF2-40B4-BE49-F238E27FC236}">
                <a16:creationId xmlns:a16="http://schemas.microsoft.com/office/drawing/2014/main" id="{773D7F94-E889-A5B6-4759-A4FBFF423AF4}"/>
              </a:ext>
            </a:extLst>
          </p:cNvPr>
          <p:cNvSpPr/>
          <p:nvPr/>
        </p:nvSpPr>
        <p:spPr>
          <a:xfrm>
            <a:off x="1382509" y="23896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196813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08C97A5-2486-706F-6129-437E88FED0C4}"/>
              </a:ext>
            </a:extLst>
          </p:cNvPr>
          <p:cNvSpPr txBox="1"/>
          <p:nvPr/>
        </p:nvSpPr>
        <p:spPr>
          <a:xfrm>
            <a:off x="536589" y="239240"/>
            <a:ext cx="11369661" cy="954107"/>
          </a:xfrm>
          <a:prstGeom prst="rect">
            <a:avLst/>
          </a:prstGeom>
          <a:solidFill>
            <a:srgbClr val="FFFF00">
              <a:alpha val="60000"/>
            </a:srgbClr>
          </a:solidFill>
          <a:ln w="38100">
            <a:solidFill>
              <a:srgbClr val="800000"/>
            </a:solidFill>
            <a:prstDash val="sysDash"/>
          </a:ln>
        </p:spPr>
        <p:txBody>
          <a:bodyPr wrap="square" rtlCol="0">
            <a:spAutoFit/>
          </a:bodyPr>
          <a:lstStyle/>
          <a:p>
            <a:pPr algn="ctr" defTabSz="914217">
              <a:buClr>
                <a:srgbClr val="000000"/>
              </a:buClr>
            </a:pP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Quan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sát</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hình</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12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và</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cho</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biết</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ý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nghĩa</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hoạt</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động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đó</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trong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việc</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giữ</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gìn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và</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phát</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huy</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truyền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thống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hoá</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Thăng</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Long – Hà </a:t>
            </a:r>
            <a:r>
              <a:rPr lang="en-US" sz="28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Nội</a:t>
            </a: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a:t>
            </a:r>
          </a:p>
        </p:txBody>
      </p:sp>
      <p:pic>
        <p:nvPicPr>
          <p:cNvPr id="4" name="Picture 3">
            <a:extLst>
              <a:ext uri="{FF2B5EF4-FFF2-40B4-BE49-F238E27FC236}">
                <a16:creationId xmlns:a16="http://schemas.microsoft.com/office/drawing/2014/main" id="{E8CE3B48-50A7-2CCA-7FF6-CADA7E0D8D51}"/>
              </a:ext>
            </a:extLst>
          </p:cNvPr>
          <p:cNvPicPr>
            <a:picLocks noChangeAspect="1"/>
          </p:cNvPicPr>
          <p:nvPr/>
        </p:nvPicPr>
        <p:blipFill>
          <a:blip r:embed="rId3"/>
          <a:stretch>
            <a:fillRect/>
          </a:stretch>
        </p:blipFill>
        <p:spPr>
          <a:xfrm>
            <a:off x="3381374" y="1676400"/>
            <a:ext cx="5963586"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1830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圆角矩形 5">
            <a:extLst>
              <a:ext uri="{FF2B5EF4-FFF2-40B4-BE49-F238E27FC236}">
                <a16:creationId xmlns:a16="http://schemas.microsoft.com/office/drawing/2014/main" id="{DBFE2C8E-2452-ABAC-76A5-B4F9BE5A0892}"/>
              </a:ext>
            </a:extLst>
          </p:cNvPr>
          <p:cNvSpPr/>
          <p:nvPr/>
        </p:nvSpPr>
        <p:spPr>
          <a:xfrm>
            <a:off x="5981700" y="1181101"/>
            <a:ext cx="5492115" cy="4791074"/>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Tò he là một loại đồ chơi dân gian làm từ bột hấp chín có nhuộm màu, đặc biệt chỉ có duy nhất ở làng Xuân La, xã Phượng Rực, huyện Phú Xuyên, thành phố Hà Nội. </a:t>
            </a:r>
            <a:endPar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Đây là một trong những hoạt động nhằm bảo tồn những nét văn hóa truyền thống của thành phố Hà Nội.</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4" name="Picture 3">
            <a:extLst>
              <a:ext uri="{FF2B5EF4-FFF2-40B4-BE49-F238E27FC236}">
                <a16:creationId xmlns:a16="http://schemas.microsoft.com/office/drawing/2014/main" id="{FEDFB438-7778-F4A5-89AC-B02B8D22E01B}"/>
              </a:ext>
            </a:extLst>
          </p:cNvPr>
          <p:cNvPicPr>
            <a:picLocks noChangeAspect="1"/>
          </p:cNvPicPr>
          <p:nvPr/>
        </p:nvPicPr>
        <p:blipFill>
          <a:blip r:embed="rId3"/>
          <a:stretch>
            <a:fillRect/>
          </a:stretch>
        </p:blipFill>
        <p:spPr>
          <a:xfrm>
            <a:off x="1200149" y="2305050"/>
            <a:ext cx="4438805" cy="3119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4092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picture containing clipart&#10;&#10;Description automatically generated">
            <a:extLst>
              <a:ext uri="{FF2B5EF4-FFF2-40B4-BE49-F238E27FC236}">
                <a16:creationId xmlns:a16="http://schemas.microsoft.com/office/drawing/2014/main" id="{26A3EFBE-F9DC-5B69-A6BF-1DA259D284B5}"/>
              </a:ext>
            </a:extLst>
          </p:cNvPr>
          <p:cNvPicPr>
            <a:picLocks noChangeAspect="1"/>
          </p:cNvPicPr>
          <p:nvPr/>
        </p:nvPicPr>
        <p:blipFill rotWithShape="1">
          <a:blip r:embed="rId3">
            <a:extLst>
              <a:ext uri="{28A0092B-C50C-407E-A947-70E740481C1C}">
                <a14:useLocalDpi xmlns:a14="http://schemas.microsoft.com/office/drawing/2010/main" val="0"/>
              </a:ext>
            </a:extLst>
          </a:blip>
          <a:srcRect l="48121" t="2812" r="3854" b="-2812"/>
          <a:stretch/>
        </p:blipFill>
        <p:spPr>
          <a:xfrm>
            <a:off x="4163763" y="2238375"/>
            <a:ext cx="2653493" cy="5525267"/>
          </a:xfrm>
          <a:prstGeom prst="rect">
            <a:avLst/>
          </a:prstGeom>
        </p:spPr>
      </p:pic>
      <p:pic>
        <p:nvPicPr>
          <p:cNvPr id="3" name="Picture 2" descr="Shape&#10;&#10;Description automatically generated">
            <a:extLst>
              <a:ext uri="{FF2B5EF4-FFF2-40B4-BE49-F238E27FC236}">
                <a16:creationId xmlns:a16="http://schemas.microsoft.com/office/drawing/2014/main" id="{393B910D-E775-9B66-165C-CDD90BFDB8F4}"/>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76450" y="458046"/>
            <a:ext cx="7576287" cy="3266229"/>
          </a:xfrm>
          <a:prstGeom prst="rect">
            <a:avLst/>
          </a:prstGeom>
        </p:spPr>
      </p:pic>
      <p:sp>
        <p:nvSpPr>
          <p:cNvPr id="6" name="TextBox 5">
            <a:extLst>
              <a:ext uri="{FF2B5EF4-FFF2-40B4-BE49-F238E27FC236}">
                <a16:creationId xmlns:a16="http://schemas.microsoft.com/office/drawing/2014/main" id="{AD63FAEA-BABD-5E17-09C9-62ECD22008BA}"/>
              </a:ext>
            </a:extLst>
          </p:cNvPr>
          <p:cNvSpPr txBox="1"/>
          <p:nvPr/>
        </p:nvSpPr>
        <p:spPr>
          <a:xfrm>
            <a:off x="2524125" y="535678"/>
            <a:ext cx="6667500" cy="2308324"/>
          </a:xfrm>
          <a:prstGeom prst="rect">
            <a:avLst/>
          </a:prstGeom>
          <a:noFill/>
        </p:spPr>
        <p:txBody>
          <a:bodyPr wrap="square">
            <a:spAutoFit/>
          </a:bodyPr>
          <a:lstStyle/>
          <a:p>
            <a:pPr algn="ctr"/>
            <a:r>
              <a:rPr lang="en-US" sz="3600" b="1">
                <a:solidFill>
                  <a:srgbClr val="002060"/>
                </a:solidFill>
                <a:latin typeface="Tahoma" panose="020B0604030504040204" pitchFamily="34" charset="0"/>
                <a:ea typeface="Tahoma" panose="020B0604030504040204" pitchFamily="34" charset="0"/>
                <a:cs typeface="Tahoma" panose="020B0604030504040204" pitchFamily="34" charset="0"/>
              </a:rPr>
              <a:t>Theo em, cần làm gì để gìn giữ và phát huy truyền thống văn hoá của Thăng Long – Hà Nội? </a:t>
            </a:r>
            <a:endPar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0032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495300" y="333376"/>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6776C30-E095-FC92-7135-ECABD64306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8530" y="992822"/>
            <a:ext cx="4766938" cy="3236278"/>
          </a:xfrm>
          <a:prstGeom prst="rect">
            <a:avLst/>
          </a:prstGeom>
          <a:noFill/>
        </p:spPr>
      </p:pic>
      <p:sp>
        <p:nvSpPr>
          <p:cNvPr id="3" name="TextBox 2">
            <a:extLst>
              <a:ext uri="{FF2B5EF4-FFF2-40B4-BE49-F238E27FC236}">
                <a16:creationId xmlns:a16="http://schemas.microsoft.com/office/drawing/2014/main" id="{C3B85A21-182E-9486-04CD-A4D56C3EA32E}"/>
              </a:ext>
            </a:extLst>
          </p:cNvPr>
          <p:cNvSpPr txBox="1"/>
          <p:nvPr/>
        </p:nvSpPr>
        <p:spPr>
          <a:xfrm>
            <a:off x="1266825" y="4487390"/>
            <a:ext cx="4181476" cy="1077218"/>
          </a:xfrm>
          <a:prstGeom prst="rect">
            <a:avLst/>
          </a:prstGeom>
          <a:solidFill>
            <a:srgbClr val="FFFF00">
              <a:alpha val="60000"/>
            </a:srgbClr>
          </a:solidFill>
          <a:ln w="38100">
            <a:solidFill>
              <a:srgbClr val="800000"/>
            </a:solidFill>
            <a:prstDash val="sysDash"/>
          </a:ln>
        </p:spPr>
        <p:txBody>
          <a:bodyPr wrap="square" rtlCol="0">
            <a:spAutoFit/>
          </a:bodyPr>
          <a:lstStyle/>
          <a:p>
            <a:pPr algn="ctr" defTabSz="914217">
              <a:buClr>
                <a:srgbClr val="000000"/>
              </a:buClr>
            </a:pP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Tái</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hiện</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nghi</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thức</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cung</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đình</a:t>
            </a:r>
            <a:endPar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6" name="Picture 5">
            <a:extLst>
              <a:ext uri="{FF2B5EF4-FFF2-40B4-BE49-F238E27FC236}">
                <a16:creationId xmlns:a16="http://schemas.microsoft.com/office/drawing/2014/main" id="{3EF58E1C-4CF2-D6B0-C03F-5F3EA37E3BC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57594" y="1200467"/>
            <a:ext cx="4869641" cy="3000058"/>
          </a:xfrm>
          <a:prstGeom prst="rect">
            <a:avLst/>
          </a:prstGeom>
          <a:noFill/>
        </p:spPr>
      </p:pic>
      <p:sp>
        <p:nvSpPr>
          <p:cNvPr id="8" name="TextBox 7">
            <a:extLst>
              <a:ext uri="{FF2B5EF4-FFF2-40B4-BE49-F238E27FC236}">
                <a16:creationId xmlns:a16="http://schemas.microsoft.com/office/drawing/2014/main" id="{E0630356-C794-0C05-CC9B-1742F7C39A5D}"/>
              </a:ext>
            </a:extLst>
          </p:cNvPr>
          <p:cNvSpPr txBox="1"/>
          <p:nvPr/>
        </p:nvSpPr>
        <p:spPr>
          <a:xfrm>
            <a:off x="6648450" y="4496915"/>
            <a:ext cx="4181476" cy="1077218"/>
          </a:xfrm>
          <a:prstGeom prst="rect">
            <a:avLst/>
          </a:prstGeom>
          <a:solidFill>
            <a:srgbClr val="FFFF00">
              <a:alpha val="60000"/>
            </a:srgbClr>
          </a:solidFill>
          <a:ln w="38100">
            <a:solidFill>
              <a:srgbClr val="800000"/>
            </a:solidFill>
            <a:prstDash val="sysDash"/>
          </a:ln>
        </p:spPr>
        <p:txBody>
          <a:bodyPr wrap="square" rtlCol="0">
            <a:spAutoFit/>
          </a:bodyPr>
          <a:lstStyle/>
          <a:p>
            <a:pPr algn="ctr" defTabSz="914217">
              <a:buClr>
                <a:srgbClr val="000000"/>
              </a:buClr>
            </a:pP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a:t>
            </a: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ến tham quan khu di tích</a:t>
            </a:r>
            <a:endPar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951933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1190625" y="723901"/>
            <a:ext cx="10039350" cy="5400674"/>
          </a:xfrm>
          <a:prstGeom prst="roundRect">
            <a:avLst>
              <a:gd name="adj" fmla="val 11503"/>
            </a:avLst>
          </a:prstGeom>
          <a:solidFill>
            <a:srgbClr val="FFFFFF">
              <a:alpha val="94118"/>
            </a:srgb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446281B-135F-47A5-8991-189312A4DD61}"/>
              </a:ext>
            </a:extLst>
          </p:cNvPr>
          <p:cNvSpPr txBox="1"/>
          <p:nvPr/>
        </p:nvSpPr>
        <p:spPr>
          <a:xfrm>
            <a:off x="1447799" y="942975"/>
            <a:ext cx="9553575" cy="5078313"/>
          </a:xfrm>
          <a:prstGeom prst="rect">
            <a:avLst/>
          </a:prstGeom>
          <a:noFill/>
        </p:spPr>
        <p:txBody>
          <a:bodyPr wrap="square" rtlCol="0">
            <a:spAutoFit/>
          </a:bodyPr>
          <a:lstStyle/>
          <a:p>
            <a:pPr algn="just"/>
            <a:r>
              <a:rPr lang="vi-VN" sz="3600" b="1" i="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Gìn giữ và phát huy giá trị của khu di tích Hoàng thành Thăng Long là nghĩa vụ và trách nhiệm của mỗi cá nhân, cộng đồng, tổ chức đoàn thể và chính quyền các cấp. Hoàng thành Thăng Long là di sản quý giá quốc truyền trong cả thiên niên kỷ. Di sản ấy không chỉ mang lại niềm tự hào với mỗi người con đất Việt, mà còn mang lại nguồn lợi kinh tế không nhỏ góp phần đưa Việt Nam đi lên trong tư thế “Thăng Long”. </a:t>
            </a:r>
            <a:endParaRPr lang="en-US" sz="3600" b="1" dirty="0">
              <a:solidFill>
                <a:srgbClr val="002060"/>
              </a:solidFill>
            </a:endParaRPr>
          </a:p>
        </p:txBody>
      </p:sp>
    </p:spTree>
    <p:extLst>
      <p:ext uri="{BB962C8B-B14F-4D97-AF65-F5344CB8AC3E}">
        <p14:creationId xmlns:p14="http://schemas.microsoft.com/office/powerpoint/2010/main" val="2102939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1676400" y="1085850"/>
            <a:ext cx="8750664" cy="2257425"/>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BC48848-BEF4-8DFD-B04C-18A70A9B4956}"/>
              </a:ext>
            </a:extLst>
          </p:cNvPr>
          <p:cNvPicPr>
            <a:picLocks noChangeAspect="1"/>
          </p:cNvPicPr>
          <p:nvPr/>
        </p:nvPicPr>
        <p:blipFill>
          <a:blip r:embed="rId4"/>
          <a:stretch>
            <a:fillRect/>
          </a:stretch>
        </p:blipFill>
        <p:spPr>
          <a:xfrm>
            <a:off x="2083743" y="1658811"/>
            <a:ext cx="7529213" cy="1444877"/>
          </a:xfrm>
          <a:prstGeom prst="rect">
            <a:avLst/>
          </a:prstGeom>
        </p:spPr>
      </p:pic>
    </p:spTree>
    <p:extLst>
      <p:ext uri="{BB962C8B-B14F-4D97-AF65-F5344CB8AC3E}">
        <p14:creationId xmlns:p14="http://schemas.microsoft.com/office/powerpoint/2010/main" val="2229197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576FF4C-79CA-D728-E9A4-C59EEB648B8C}"/>
              </a:ext>
            </a:extLst>
          </p:cNvPr>
          <p:cNvSpPr txBox="1"/>
          <p:nvPr/>
        </p:nvSpPr>
        <p:spPr>
          <a:xfrm>
            <a:off x="171451" y="239240"/>
            <a:ext cx="11906250" cy="646331"/>
          </a:xfrm>
          <a:prstGeom prst="rect">
            <a:avLst/>
          </a:prstGeom>
          <a:solidFill>
            <a:srgbClr val="FFFF00">
              <a:alpha val="60000"/>
            </a:srgbClr>
          </a:solidFill>
          <a:ln w="38100">
            <a:solidFill>
              <a:srgbClr val="800000"/>
            </a:solidFill>
            <a:prstDash val="sysDash"/>
          </a:ln>
        </p:spPr>
        <p:txBody>
          <a:bodyPr wrap="square" rtlCol="0">
            <a:spAutoFit/>
          </a:bodyPr>
          <a:lstStyle/>
          <a:p>
            <a:pPr lvl="0" algn="ctr" defTabSz="914217">
              <a:buClr>
                <a:srgbClr val="000000"/>
              </a:buClr>
            </a:pPr>
            <a:r>
              <a:rPr 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1. </a:t>
            </a:r>
            <a:r>
              <a:rPr lang="en-US" sz="36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Kể</a:t>
            </a:r>
            <a:r>
              <a:rPr 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lại</a:t>
            </a:r>
            <a:r>
              <a:rPr 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câu</a:t>
            </a:r>
            <a:r>
              <a:rPr 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chuyện</a:t>
            </a:r>
            <a:r>
              <a:rPr 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về</a:t>
            </a:r>
            <a:r>
              <a:rPr 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lịch</a:t>
            </a:r>
            <a:r>
              <a:rPr 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sử</a:t>
            </a:r>
            <a:r>
              <a:rPr 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Thăng</a:t>
            </a:r>
            <a:r>
              <a:rPr 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Long - Hà </a:t>
            </a:r>
            <a:r>
              <a:rPr lang="en-US" sz="3600" b="1"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Nội</a:t>
            </a:r>
            <a:r>
              <a:rPr 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a:t>
            </a:r>
            <a:endPar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1026" name="Picture 2" descr="Top 6 Bài tóm tắt truyền thuyết &quot;Sự tích Hồ Gươm&quot; hay nhất - toplist.vn">
            <a:extLst>
              <a:ext uri="{FF2B5EF4-FFF2-40B4-BE49-F238E27FC236}">
                <a16:creationId xmlns:a16="http://schemas.microsoft.com/office/drawing/2014/main" id="{B34748BD-BCFF-132B-BCCF-60DCECCDD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1328738"/>
            <a:ext cx="79248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914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picture containing clipart&#10;&#10;Description automatically generated">
            <a:extLst>
              <a:ext uri="{FF2B5EF4-FFF2-40B4-BE49-F238E27FC236}">
                <a16:creationId xmlns:a16="http://schemas.microsoft.com/office/drawing/2014/main" id="{26A3EFBE-F9DC-5B69-A6BF-1DA259D284B5}"/>
              </a:ext>
            </a:extLst>
          </p:cNvPr>
          <p:cNvPicPr>
            <a:picLocks noChangeAspect="1"/>
          </p:cNvPicPr>
          <p:nvPr/>
        </p:nvPicPr>
        <p:blipFill rotWithShape="1">
          <a:blip r:embed="rId3">
            <a:extLst>
              <a:ext uri="{28A0092B-C50C-407E-A947-70E740481C1C}">
                <a14:useLocalDpi xmlns:a14="http://schemas.microsoft.com/office/drawing/2010/main" val="0"/>
              </a:ext>
            </a:extLst>
          </a:blip>
          <a:srcRect l="48121" t="2812" r="3854" b="-2812"/>
          <a:stretch/>
        </p:blipFill>
        <p:spPr>
          <a:xfrm>
            <a:off x="4163763" y="2238375"/>
            <a:ext cx="2653493" cy="5525267"/>
          </a:xfrm>
          <a:prstGeom prst="rect">
            <a:avLst/>
          </a:prstGeom>
        </p:spPr>
      </p:pic>
      <p:pic>
        <p:nvPicPr>
          <p:cNvPr id="3" name="Picture 2" descr="Shape&#10;&#10;Description automatically generated">
            <a:extLst>
              <a:ext uri="{FF2B5EF4-FFF2-40B4-BE49-F238E27FC236}">
                <a16:creationId xmlns:a16="http://schemas.microsoft.com/office/drawing/2014/main" id="{393B910D-E775-9B66-165C-CDD90BFDB8F4}"/>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76450" y="458046"/>
            <a:ext cx="7576287" cy="3266229"/>
          </a:xfrm>
          <a:prstGeom prst="rect">
            <a:avLst/>
          </a:prstGeom>
        </p:spPr>
      </p:pic>
      <p:sp>
        <p:nvSpPr>
          <p:cNvPr id="6" name="TextBox 5">
            <a:extLst>
              <a:ext uri="{FF2B5EF4-FFF2-40B4-BE49-F238E27FC236}">
                <a16:creationId xmlns:a16="http://schemas.microsoft.com/office/drawing/2014/main" id="{AD63FAEA-BABD-5E17-09C9-62ECD22008BA}"/>
              </a:ext>
            </a:extLst>
          </p:cNvPr>
          <p:cNvSpPr txBox="1"/>
          <p:nvPr/>
        </p:nvSpPr>
        <p:spPr>
          <a:xfrm>
            <a:off x="2524125" y="535678"/>
            <a:ext cx="6667500" cy="1754326"/>
          </a:xfrm>
          <a:prstGeom prst="rect">
            <a:avLst/>
          </a:prstGeom>
          <a:noFill/>
        </p:spPr>
        <p:txBody>
          <a:bodyPr wrap="square">
            <a:spAutoFit/>
          </a:bodyPr>
          <a:lstStyle/>
          <a:p>
            <a:pPr lvl="0" algn="ct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2. </a:t>
            </a:r>
            <a:r>
              <a:rPr lang="vi-VN" sz="3600" b="1" dirty="0">
                <a:solidFill>
                  <a:srgbClr val="002060"/>
                </a:solidFill>
                <a:latin typeface="Tahoma" panose="020B0604030504040204" pitchFamily="34" charset="0"/>
                <a:ea typeface="Tahoma" panose="020B0604030504040204" pitchFamily="34" charset="0"/>
                <a:cs typeface="Tahoma" panose="020B0604030504040204" pitchFamily="34" charset="0"/>
              </a:rPr>
              <a:t>Vì sao nói Hà Nội là trung tâm chính trị, kinh tế, văn hoá, giáo dục của đất nước?</a:t>
            </a:r>
            <a:endPar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59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587D91E-1BD9-3C8C-338B-52423124EFFE}"/>
              </a:ext>
            </a:extLst>
          </p:cNvPr>
          <p:cNvSpPr txBox="1"/>
          <p:nvPr/>
        </p:nvSpPr>
        <p:spPr>
          <a:xfrm>
            <a:off x="942974" y="362456"/>
            <a:ext cx="9725026" cy="1077218"/>
          </a:xfrm>
          <a:custGeom>
            <a:avLst/>
            <a:gdLst>
              <a:gd name="connsiteX0" fmla="*/ 0 w 9725026"/>
              <a:gd name="connsiteY0" fmla="*/ 0 h 1077218"/>
              <a:gd name="connsiteX1" fmla="*/ 9725026 w 9725026"/>
              <a:gd name="connsiteY1" fmla="*/ 0 h 1077218"/>
              <a:gd name="connsiteX2" fmla="*/ 9725026 w 9725026"/>
              <a:gd name="connsiteY2" fmla="*/ 1077218 h 1077218"/>
              <a:gd name="connsiteX3" fmla="*/ 0 w 9725026"/>
              <a:gd name="connsiteY3" fmla="*/ 1077218 h 1077218"/>
              <a:gd name="connsiteX4" fmla="*/ 0 w 9725026"/>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5026" h="1077218" fill="none" extrusionOk="0">
                <a:moveTo>
                  <a:pt x="0" y="0"/>
                </a:moveTo>
                <a:cubicBezTo>
                  <a:pt x="1504871" y="5222"/>
                  <a:pt x="5242539" y="24918"/>
                  <a:pt x="9725026" y="0"/>
                </a:cubicBezTo>
                <a:cubicBezTo>
                  <a:pt x="9762888" y="476103"/>
                  <a:pt x="9666423" y="631043"/>
                  <a:pt x="9725026" y="1077218"/>
                </a:cubicBezTo>
                <a:cubicBezTo>
                  <a:pt x="6990031" y="912457"/>
                  <a:pt x="4094755" y="1195368"/>
                  <a:pt x="0" y="1077218"/>
                </a:cubicBezTo>
                <a:cubicBezTo>
                  <a:pt x="-64117" y="630482"/>
                  <a:pt x="88888" y="487727"/>
                  <a:pt x="0" y="0"/>
                </a:cubicBezTo>
                <a:close/>
              </a:path>
              <a:path w="9725026" h="1077218" stroke="0" extrusionOk="0">
                <a:moveTo>
                  <a:pt x="0" y="0"/>
                </a:moveTo>
                <a:cubicBezTo>
                  <a:pt x="1784781" y="11849"/>
                  <a:pt x="7236417" y="-161459"/>
                  <a:pt x="9725026" y="0"/>
                </a:cubicBezTo>
                <a:cubicBezTo>
                  <a:pt x="9777061" y="144312"/>
                  <a:pt x="9817169" y="673209"/>
                  <a:pt x="9725026" y="1077218"/>
                </a:cubicBezTo>
                <a:cubicBezTo>
                  <a:pt x="5990595" y="931358"/>
                  <a:pt x="3215524"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Hà Nội là trung tâm chính trị, kinh tế, văn hóa, giáo dục của đ</a:t>
            </a:r>
            <a:r>
              <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ấ</a:t>
            </a: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t nước vì: </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D73CA9B0-C80C-7A80-A910-09C831D54C59}"/>
              </a:ext>
            </a:extLst>
          </p:cNvPr>
          <p:cNvSpPr txBox="1"/>
          <p:nvPr/>
        </p:nvSpPr>
        <p:spPr>
          <a:xfrm>
            <a:off x="1730650" y="2176927"/>
            <a:ext cx="9042125" cy="1077218"/>
          </a:xfrm>
          <a:custGeom>
            <a:avLst/>
            <a:gdLst>
              <a:gd name="connsiteX0" fmla="*/ 0 w 9042125"/>
              <a:gd name="connsiteY0" fmla="*/ 0 h 1077218"/>
              <a:gd name="connsiteX1" fmla="*/ 9042125 w 9042125"/>
              <a:gd name="connsiteY1" fmla="*/ 0 h 1077218"/>
              <a:gd name="connsiteX2" fmla="*/ 9042125 w 9042125"/>
              <a:gd name="connsiteY2" fmla="*/ 1077218 h 1077218"/>
              <a:gd name="connsiteX3" fmla="*/ 0 w 9042125"/>
              <a:gd name="connsiteY3" fmla="*/ 1077218 h 1077218"/>
              <a:gd name="connsiteX4" fmla="*/ 0 w 904212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125" h="1077218" fill="none" extrusionOk="0">
                <a:moveTo>
                  <a:pt x="0" y="0"/>
                </a:moveTo>
                <a:cubicBezTo>
                  <a:pt x="4248963" y="5222"/>
                  <a:pt x="4921015" y="24918"/>
                  <a:pt x="9042125" y="0"/>
                </a:cubicBezTo>
                <a:cubicBezTo>
                  <a:pt x="9079987" y="476103"/>
                  <a:pt x="8983522" y="631043"/>
                  <a:pt x="9042125" y="1077218"/>
                </a:cubicBezTo>
                <a:cubicBezTo>
                  <a:pt x="4529332" y="912457"/>
                  <a:pt x="4264420" y="1195368"/>
                  <a:pt x="0" y="1077218"/>
                </a:cubicBezTo>
                <a:cubicBezTo>
                  <a:pt x="-64117" y="630482"/>
                  <a:pt x="88888" y="487727"/>
                  <a:pt x="0" y="0"/>
                </a:cubicBezTo>
                <a:close/>
              </a:path>
              <a:path w="9042125" h="1077218" stroke="0" extrusionOk="0">
                <a:moveTo>
                  <a:pt x="0" y="0"/>
                </a:moveTo>
                <a:cubicBezTo>
                  <a:pt x="2207144" y="11849"/>
                  <a:pt x="5756486" y="-161459"/>
                  <a:pt x="9042125" y="0"/>
                </a:cubicBezTo>
                <a:cubicBezTo>
                  <a:pt x="9094160" y="144312"/>
                  <a:pt x="9134268" y="673209"/>
                  <a:pt x="9042125" y="1077218"/>
                </a:cubicBezTo>
                <a:cubicBezTo>
                  <a:pt x="7359056" y="931358"/>
                  <a:pt x="2009289" y="998894"/>
                  <a:pt x="0" y="1077218"/>
                </a:cubicBezTo>
                <a:cubicBezTo>
                  <a:pt x="7265" y="907874"/>
                  <a:pt x="-51671" y="21952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200" b="1" dirty="0">
                <a:solidFill>
                  <a:prstClr val="black"/>
                </a:solidFill>
                <a:latin typeface="Calibri" panose="020F0502020204030204" pitchFamily="34" charset="0"/>
                <a:cs typeface="Calibri" panose="020F0502020204030204" pitchFamily="34" charset="0"/>
              </a:rPr>
              <a:t>Hà Nội là thủ đô của nước ta. Đây là nơi làm việc của các cơ quan lãnh đạo cao nhất của đất nước.</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Freeform: Shape 34">
            <a:extLst>
              <a:ext uri="{FF2B5EF4-FFF2-40B4-BE49-F238E27FC236}">
                <a16:creationId xmlns:a16="http://schemas.microsoft.com/office/drawing/2014/main" id="{773D7F94-E889-A5B6-4759-A4FBFF423AF4}"/>
              </a:ext>
            </a:extLst>
          </p:cNvPr>
          <p:cNvSpPr/>
          <p:nvPr/>
        </p:nvSpPr>
        <p:spPr>
          <a:xfrm>
            <a:off x="934834" y="1503804"/>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 name="TextBox 3">
            <a:extLst>
              <a:ext uri="{FF2B5EF4-FFF2-40B4-BE49-F238E27FC236}">
                <a16:creationId xmlns:a16="http://schemas.microsoft.com/office/drawing/2014/main" id="{B2900A97-C7F4-EE9F-0680-6183BCB8064B}"/>
              </a:ext>
            </a:extLst>
          </p:cNvPr>
          <p:cNvSpPr txBox="1"/>
          <p:nvPr/>
        </p:nvSpPr>
        <p:spPr>
          <a:xfrm>
            <a:off x="2397400" y="3967627"/>
            <a:ext cx="8737325" cy="954107"/>
          </a:xfrm>
          <a:custGeom>
            <a:avLst/>
            <a:gdLst>
              <a:gd name="connsiteX0" fmla="*/ 0 w 8737325"/>
              <a:gd name="connsiteY0" fmla="*/ 0 h 954107"/>
              <a:gd name="connsiteX1" fmla="*/ 8737325 w 8737325"/>
              <a:gd name="connsiteY1" fmla="*/ 0 h 954107"/>
              <a:gd name="connsiteX2" fmla="*/ 8737325 w 8737325"/>
              <a:gd name="connsiteY2" fmla="*/ 954107 h 954107"/>
              <a:gd name="connsiteX3" fmla="*/ 0 w 8737325"/>
              <a:gd name="connsiteY3" fmla="*/ 954107 h 954107"/>
              <a:gd name="connsiteX4" fmla="*/ 0 w 873732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7325" h="954107" fill="none" extrusionOk="0">
                <a:moveTo>
                  <a:pt x="0" y="0"/>
                </a:moveTo>
                <a:cubicBezTo>
                  <a:pt x="1619376" y="5222"/>
                  <a:pt x="7576045" y="24918"/>
                  <a:pt x="8737325" y="0"/>
                </a:cubicBezTo>
                <a:cubicBezTo>
                  <a:pt x="8762633" y="365569"/>
                  <a:pt x="8771870" y="532638"/>
                  <a:pt x="8737325" y="954107"/>
                </a:cubicBezTo>
                <a:cubicBezTo>
                  <a:pt x="5796280" y="789346"/>
                  <a:pt x="3053200" y="1072257"/>
                  <a:pt x="0" y="954107"/>
                </a:cubicBezTo>
                <a:cubicBezTo>
                  <a:pt x="25104" y="519547"/>
                  <a:pt x="34190" y="155245"/>
                  <a:pt x="0" y="0"/>
                </a:cubicBezTo>
                <a:close/>
              </a:path>
              <a:path w="8737325" h="954107" stroke="0" extrusionOk="0">
                <a:moveTo>
                  <a:pt x="0" y="0"/>
                </a:moveTo>
                <a:cubicBezTo>
                  <a:pt x="4086962" y="11849"/>
                  <a:pt x="6135785" y="-161459"/>
                  <a:pt x="8737325" y="0"/>
                </a:cubicBezTo>
                <a:cubicBezTo>
                  <a:pt x="8661509" y="168997"/>
                  <a:pt x="8690290" y="796602"/>
                  <a:pt x="8737325" y="954107"/>
                </a:cubicBezTo>
                <a:cubicBezTo>
                  <a:pt x="4766948" y="808247"/>
                  <a:pt x="372382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2800" b="1" dirty="0">
                <a:solidFill>
                  <a:prstClr val="black"/>
                </a:solidFill>
                <a:latin typeface="Calibri" panose="020F0502020204030204" pitchFamily="34" charset="0"/>
                <a:cs typeface="Calibri" panose="020F0502020204030204" pitchFamily="34" charset="0"/>
              </a:rPr>
              <a:t>Ngày nay, Hà Nội là nơi tập trung nhiều viện nghiên cứu, trường đại học, bảo tàng, thư viện hàng đầu của cả nước.</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Freeform: Shape 34">
            <a:extLst>
              <a:ext uri="{FF2B5EF4-FFF2-40B4-BE49-F238E27FC236}">
                <a16:creationId xmlns:a16="http://schemas.microsoft.com/office/drawing/2014/main" id="{EB83DD24-A197-B44B-9FA6-328AD8D84CD9}"/>
              </a:ext>
            </a:extLst>
          </p:cNvPr>
          <p:cNvSpPr/>
          <p:nvPr/>
        </p:nvSpPr>
        <p:spPr>
          <a:xfrm>
            <a:off x="1573009" y="3265929"/>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9" name="TextBox 8">
            <a:extLst>
              <a:ext uri="{FF2B5EF4-FFF2-40B4-BE49-F238E27FC236}">
                <a16:creationId xmlns:a16="http://schemas.microsoft.com/office/drawing/2014/main" id="{B3291AF3-FA95-B508-E459-EB9CFFD412F2}"/>
              </a:ext>
            </a:extLst>
          </p:cNvPr>
          <p:cNvSpPr txBox="1"/>
          <p:nvPr/>
        </p:nvSpPr>
        <p:spPr>
          <a:xfrm>
            <a:off x="3178450" y="5532418"/>
            <a:ext cx="8127725" cy="954107"/>
          </a:xfrm>
          <a:custGeom>
            <a:avLst/>
            <a:gdLst>
              <a:gd name="connsiteX0" fmla="*/ 0 w 8127725"/>
              <a:gd name="connsiteY0" fmla="*/ 0 h 954107"/>
              <a:gd name="connsiteX1" fmla="*/ 8127725 w 8127725"/>
              <a:gd name="connsiteY1" fmla="*/ 0 h 954107"/>
              <a:gd name="connsiteX2" fmla="*/ 8127725 w 8127725"/>
              <a:gd name="connsiteY2" fmla="*/ 954107 h 954107"/>
              <a:gd name="connsiteX3" fmla="*/ 0 w 8127725"/>
              <a:gd name="connsiteY3" fmla="*/ 954107 h 954107"/>
              <a:gd name="connsiteX4" fmla="*/ 0 w 812772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7725" h="954107" fill="none" extrusionOk="0">
                <a:moveTo>
                  <a:pt x="0" y="0"/>
                </a:moveTo>
                <a:cubicBezTo>
                  <a:pt x="2293860" y="5222"/>
                  <a:pt x="5571886" y="24918"/>
                  <a:pt x="8127725" y="0"/>
                </a:cubicBezTo>
                <a:cubicBezTo>
                  <a:pt x="8153033" y="365569"/>
                  <a:pt x="8162270" y="532638"/>
                  <a:pt x="8127725" y="954107"/>
                </a:cubicBezTo>
                <a:cubicBezTo>
                  <a:pt x="4103071" y="789346"/>
                  <a:pt x="2255815" y="1072257"/>
                  <a:pt x="0" y="954107"/>
                </a:cubicBezTo>
                <a:cubicBezTo>
                  <a:pt x="25104" y="519547"/>
                  <a:pt x="34190" y="155245"/>
                  <a:pt x="0" y="0"/>
                </a:cubicBezTo>
                <a:close/>
              </a:path>
              <a:path w="8127725" h="954107" stroke="0" extrusionOk="0">
                <a:moveTo>
                  <a:pt x="0" y="0"/>
                </a:moveTo>
                <a:cubicBezTo>
                  <a:pt x="2807456" y="11849"/>
                  <a:pt x="6813866" y="-161459"/>
                  <a:pt x="8127725" y="0"/>
                </a:cubicBezTo>
                <a:cubicBezTo>
                  <a:pt x="8051909" y="168997"/>
                  <a:pt x="8080690" y="796602"/>
                  <a:pt x="8127725" y="954107"/>
                </a:cubicBezTo>
                <a:cubicBezTo>
                  <a:pt x="7059947" y="808247"/>
                  <a:pt x="333229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2800" b="1" dirty="0">
                <a:solidFill>
                  <a:prstClr val="black"/>
                </a:solidFill>
                <a:latin typeface="Calibri" panose="020F0502020204030204" pitchFamily="34" charset="0"/>
                <a:cs typeface="Calibri" panose="020F0502020204030204" pitchFamily="34" charset="0"/>
              </a:rPr>
              <a:t>Hà Nội còn có các nhà máy, khu công nghệ cao, làng nghề,</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trung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tâm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thương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mại</a:t>
            </a:r>
            <a:r>
              <a:rPr lang="en-US" sz="2800" b="1" dirty="0">
                <a:solidFill>
                  <a:prstClr val="black"/>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6F8A0E01-E749-5780-76B6-69F34B7198E3}"/>
              </a:ext>
            </a:extLst>
          </p:cNvPr>
          <p:cNvSpPr/>
          <p:nvPr/>
        </p:nvSpPr>
        <p:spPr>
          <a:xfrm>
            <a:off x="2354059" y="4830720"/>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692744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4"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1676400" y="1085850"/>
            <a:ext cx="8750664" cy="2257425"/>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4">
            <a:extLst>
              <a:ext uri="{FF2B5EF4-FFF2-40B4-BE49-F238E27FC236}">
                <a16:creationId xmlns:a16="http://schemas.microsoft.com/office/drawing/2014/main" id="{8ECBE3C4-80F2-5B52-FF95-7331F481533C}"/>
              </a:ext>
            </a:extLst>
          </p:cNvPr>
          <p:cNvSpPr txBox="1"/>
          <p:nvPr/>
        </p:nvSpPr>
        <p:spPr>
          <a:xfrm>
            <a:off x="2238897" y="1546043"/>
            <a:ext cx="7524227" cy="1446495"/>
          </a:xfrm>
          <a:prstGeom prst="rect">
            <a:avLst/>
          </a:prstGeom>
          <a:noFill/>
        </p:spPr>
        <p:txBody>
          <a:bodyPr wrap="square" lIns="91390" tIns="45693" rIns="91390" bIns="4569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w="38100">
                  <a:solidFill>
                    <a:srgbClr val="C00000"/>
                  </a:solidFill>
                </a:ln>
                <a:solidFill>
                  <a:srgbClr val="F9D3D4"/>
                </a:solidFill>
                <a:effectLst/>
                <a:uLnTx/>
                <a:uFillTx/>
                <a:latin typeface="#9Slide07 SVNZiclets" panose="02000603000000000000" pitchFamily="2" charset="0"/>
                <a:ea typeface="方正隶书简体" panose="02010601030101010101" pitchFamily="2" charset="-122"/>
                <a:cs typeface="+mn-cs"/>
              </a:rPr>
              <a:t>KHỞI ĐỘNG</a:t>
            </a:r>
            <a:endParaRPr kumimoji="0" lang="zh-CN" altLang="en-US" sz="8800" b="0" i="0" u="none" strike="noStrike" kern="1200" cap="none" spc="0" normalizeH="0" baseline="0" noProof="0" dirty="0">
              <a:ln w="38100">
                <a:solidFill>
                  <a:srgbClr val="C00000"/>
                </a:solidFill>
              </a:ln>
              <a:solidFill>
                <a:srgbClr val="F9D3D4"/>
              </a:solidFill>
              <a:effectLst/>
              <a:uLnTx/>
              <a:uFillTx/>
              <a:latin typeface="#9Slide07 SVNZiclets" panose="02000603000000000000" pitchFamily="2" charset="0"/>
              <a:ea typeface="方正隶书简体" panose="02010601030101010101" pitchFamily="2" charset="-122"/>
              <a:cs typeface="+mn-cs"/>
            </a:endParaRPr>
          </a:p>
        </p:txBody>
      </p:sp>
    </p:spTree>
    <p:extLst>
      <p:ext uri="{BB962C8B-B14F-4D97-AF65-F5344CB8AC3E}">
        <p14:creationId xmlns:p14="http://schemas.microsoft.com/office/powerpoint/2010/main" val="3351717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1676400" y="1085850"/>
            <a:ext cx="8750664" cy="2257425"/>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CCBA35A-751D-EB3B-A140-102134522911}"/>
              </a:ext>
            </a:extLst>
          </p:cNvPr>
          <p:cNvPicPr>
            <a:picLocks noChangeAspect="1"/>
          </p:cNvPicPr>
          <p:nvPr/>
        </p:nvPicPr>
        <p:blipFill>
          <a:blip r:embed="rId4"/>
          <a:stretch>
            <a:fillRect/>
          </a:stretch>
        </p:blipFill>
        <p:spPr>
          <a:xfrm>
            <a:off x="2140893" y="1354011"/>
            <a:ext cx="7529213" cy="1444877"/>
          </a:xfrm>
          <a:prstGeom prst="rect">
            <a:avLst/>
          </a:prstGeom>
        </p:spPr>
      </p:pic>
    </p:spTree>
    <p:extLst>
      <p:ext uri="{BB962C8B-B14F-4D97-AF65-F5344CB8AC3E}">
        <p14:creationId xmlns:p14="http://schemas.microsoft.com/office/powerpoint/2010/main" val="68938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1857375" y="800100"/>
            <a:ext cx="8750664" cy="2257425"/>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C2E2D4F-F79C-22B3-9EA7-E0823241B8BB}"/>
              </a:ext>
            </a:extLst>
          </p:cNvPr>
          <p:cNvPicPr>
            <a:picLocks noChangeAspect="1"/>
          </p:cNvPicPr>
          <p:nvPr/>
        </p:nvPicPr>
        <p:blipFill>
          <a:blip r:embed="rId4"/>
          <a:stretch>
            <a:fillRect/>
          </a:stretch>
        </p:blipFill>
        <p:spPr>
          <a:xfrm>
            <a:off x="2445693" y="1176845"/>
            <a:ext cx="7529213" cy="1475360"/>
          </a:xfrm>
          <a:prstGeom prst="rect">
            <a:avLst/>
          </a:prstGeom>
        </p:spPr>
      </p:pic>
    </p:spTree>
    <p:extLst>
      <p:ext uri="{BB962C8B-B14F-4D97-AF65-F5344CB8AC3E}">
        <p14:creationId xmlns:p14="http://schemas.microsoft.com/office/powerpoint/2010/main" val="2621909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cityscape with a sun and blue sky&#10;&#10;Description automatically generated">
            <a:extLst>
              <a:ext uri="{FF2B5EF4-FFF2-40B4-BE49-F238E27FC236}">
                <a16:creationId xmlns:a16="http://schemas.microsoft.com/office/drawing/2014/main" id="{F060A87D-DD6C-11A9-BE74-E51A955C4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904" cy="4657725"/>
          </a:xfrm>
          <a:prstGeom prst="rect">
            <a:avLst/>
          </a:prstGeom>
        </p:spPr>
      </p:pic>
      <p:sp>
        <p:nvSpPr>
          <p:cNvPr id="4" name="TextBox 3">
            <a:extLst>
              <a:ext uri="{FF2B5EF4-FFF2-40B4-BE49-F238E27FC236}">
                <a16:creationId xmlns:a16="http://schemas.microsoft.com/office/drawing/2014/main" id="{7C850F8D-F2A0-FCBE-9FD6-2CF15D291F23}"/>
              </a:ext>
            </a:extLst>
          </p:cNvPr>
          <p:cNvSpPr txBox="1"/>
          <p:nvPr/>
        </p:nvSpPr>
        <p:spPr>
          <a:xfrm>
            <a:off x="1781174" y="5076825"/>
            <a:ext cx="9591675" cy="923330"/>
          </a:xfrm>
          <a:prstGeom prst="rect">
            <a:avLst/>
          </a:prstGeom>
          <a:noFill/>
        </p:spPr>
        <p:txBody>
          <a:bodyPr wrap="square" rtlCol="0">
            <a:spAutoFit/>
          </a:bodyPr>
          <a:lstStyle/>
          <a:p>
            <a:r>
              <a:rPr lang="nl-NL"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3. Th</a:t>
            </a:r>
            <a:r>
              <a:rPr lang="vi-VN" sz="5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ủ đô Hà Nội ngày nay</a:t>
            </a:r>
            <a:endParaRPr lang="en-US" sz="54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3552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576FF4C-79CA-D728-E9A4-C59EEB648B8C}"/>
              </a:ext>
            </a:extLst>
          </p:cNvPr>
          <p:cNvSpPr txBox="1"/>
          <p:nvPr/>
        </p:nvSpPr>
        <p:spPr>
          <a:xfrm>
            <a:off x="536589" y="239240"/>
            <a:ext cx="11369661" cy="954107"/>
          </a:xfrm>
          <a:prstGeom prst="rect">
            <a:avLst/>
          </a:prstGeom>
          <a:solidFill>
            <a:srgbClr val="FFFF00">
              <a:alpha val="60000"/>
            </a:srgbClr>
          </a:solidFill>
          <a:ln w="38100">
            <a:solidFill>
              <a:srgbClr val="800000"/>
            </a:solidFill>
            <a:prstDash val="sysDash"/>
          </a:ln>
        </p:spPr>
        <p:txBody>
          <a:bodyPr wrap="square" rtlCol="0">
            <a:spAutoFit/>
          </a:bodyPr>
          <a:lstStyle/>
          <a:p>
            <a:pPr algn="ctr" defTabSz="914217">
              <a:buClr>
                <a:srgbClr val="000000"/>
              </a:buClr>
            </a:pP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1. </a:t>
            </a: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Đọc thông tin và quan sát các hình từ 9 đến 11, em hãy cho biết Hà Nội là trung tâm quan trọng của cả nước ở các lĩnh vực nào?</a:t>
            </a:r>
            <a:endPar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4" name="Picture 3">
            <a:extLst>
              <a:ext uri="{FF2B5EF4-FFF2-40B4-BE49-F238E27FC236}">
                <a16:creationId xmlns:a16="http://schemas.microsoft.com/office/drawing/2014/main" id="{487CFDEC-F12B-E92A-DAD1-8DA7E482BC7B}"/>
              </a:ext>
            </a:extLst>
          </p:cNvPr>
          <p:cNvPicPr>
            <a:picLocks noChangeAspect="1"/>
          </p:cNvPicPr>
          <p:nvPr/>
        </p:nvPicPr>
        <p:blipFill>
          <a:blip r:embed="rId3"/>
          <a:stretch>
            <a:fillRect/>
          </a:stretch>
        </p:blipFill>
        <p:spPr>
          <a:xfrm>
            <a:off x="2747962" y="1443037"/>
            <a:ext cx="7172474" cy="4710113"/>
          </a:xfrm>
          <a:prstGeom prst="rect">
            <a:avLst/>
          </a:prstGeom>
        </p:spPr>
      </p:pic>
    </p:spTree>
    <p:extLst>
      <p:ext uri="{BB962C8B-B14F-4D97-AF65-F5344CB8AC3E}">
        <p14:creationId xmlns:p14="http://schemas.microsoft.com/office/powerpoint/2010/main" val="2477948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图片 11">
            <a:extLst>
              <a:ext uri="{FF2B5EF4-FFF2-40B4-BE49-F238E27FC236}">
                <a16:creationId xmlns:a16="http://schemas.microsoft.com/office/drawing/2014/main" id="{772B5D20-D48A-1B46-7DFF-92A8EFB206A8}"/>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5357" t="-1" r="20536" b="29206"/>
          <a:stretch>
            <a:fillRect/>
          </a:stretch>
        </p:blipFill>
        <p:spPr>
          <a:xfrm>
            <a:off x="256032" y="465857"/>
            <a:ext cx="9015949" cy="3228319"/>
          </a:xfrm>
          <a:prstGeom prst="rect">
            <a:avLst/>
          </a:prstGeom>
        </p:spPr>
      </p:pic>
      <p:sp>
        <p:nvSpPr>
          <p:cNvPr id="6" name="Text Box 10">
            <a:extLst>
              <a:ext uri="{FF2B5EF4-FFF2-40B4-BE49-F238E27FC236}">
                <a16:creationId xmlns:a16="http://schemas.microsoft.com/office/drawing/2014/main" id="{4D0B5630-B8E6-0C91-CD3C-C4243250EE34}"/>
              </a:ext>
            </a:extLst>
          </p:cNvPr>
          <p:cNvSpPr txBox="1">
            <a:spLocks noChangeArrowheads="1"/>
          </p:cNvSpPr>
          <p:nvPr/>
        </p:nvSpPr>
        <p:spPr bwMode="auto">
          <a:xfrm>
            <a:off x="1555243" y="1349644"/>
            <a:ext cx="60533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hangingPunct="1">
              <a:spcBef>
                <a:spcPct val="50000"/>
              </a:spcBef>
            </a:pP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Cho biết tên các địa điểm trong hình ảnh.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B5D744D7-FE97-84CA-7A99-C205F4A3F3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9395" y="3194360"/>
            <a:ext cx="3524491" cy="3524491"/>
          </a:xfrm>
          <a:prstGeom prst="rect">
            <a:avLst/>
          </a:prstGeom>
        </p:spPr>
      </p:pic>
      <p:pic>
        <p:nvPicPr>
          <p:cNvPr id="9" name="图片 11">
            <a:extLst>
              <a:ext uri="{FF2B5EF4-FFF2-40B4-BE49-F238E27FC236}">
                <a16:creationId xmlns:a16="http://schemas.microsoft.com/office/drawing/2014/main" id="{EC370860-039F-BF69-5067-2F1A9E2A892B}"/>
              </a:ext>
            </a:extLst>
          </p:cNvPr>
          <p:cNvPicPr>
            <a:picLocks noChangeAspect="1"/>
          </p:cNvPicPr>
          <p:nvPr/>
        </p:nvPicPr>
        <p:blipFill rotWithShape="1">
          <a:blip r:embed="rId6">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15357" t="-1" r="20536" b="29206"/>
          <a:stretch>
            <a:fillRect/>
          </a:stretch>
        </p:blipFill>
        <p:spPr>
          <a:xfrm>
            <a:off x="-283464" y="2889017"/>
            <a:ext cx="9015949" cy="3228319"/>
          </a:xfrm>
          <a:prstGeom prst="rect">
            <a:avLst/>
          </a:prstGeom>
        </p:spPr>
      </p:pic>
      <p:sp>
        <p:nvSpPr>
          <p:cNvPr id="10" name="Text Box 10">
            <a:extLst>
              <a:ext uri="{FF2B5EF4-FFF2-40B4-BE49-F238E27FC236}">
                <a16:creationId xmlns:a16="http://schemas.microsoft.com/office/drawing/2014/main" id="{AD8D7E9A-F7AA-BDB2-4C21-E32CC44B3E63}"/>
              </a:ext>
            </a:extLst>
          </p:cNvPr>
          <p:cNvSpPr txBox="1">
            <a:spLocks noChangeArrowheads="1"/>
          </p:cNvSpPr>
          <p:nvPr/>
        </p:nvSpPr>
        <p:spPr bwMode="auto">
          <a:xfrm>
            <a:off x="1081660" y="3928252"/>
            <a:ext cx="605332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hangingPunct="1">
              <a:spcBef>
                <a:spcPct val="50000"/>
              </a:spcBef>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Thảo luận chức năng của các địa điểm trong hình ảnh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425868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E0E8520-B03B-1FB6-E7B3-BAEC28B81468}"/>
              </a:ext>
            </a:extLst>
          </p:cNvPr>
          <p:cNvPicPr>
            <a:picLocks noChangeAspect="1"/>
          </p:cNvPicPr>
          <p:nvPr/>
        </p:nvPicPr>
        <p:blipFill>
          <a:blip r:embed="rId3"/>
          <a:stretch>
            <a:fillRect/>
          </a:stretch>
        </p:blipFill>
        <p:spPr>
          <a:xfrm>
            <a:off x="747712" y="1866900"/>
            <a:ext cx="5053013" cy="3493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圆角矩形 5">
            <a:extLst>
              <a:ext uri="{FF2B5EF4-FFF2-40B4-BE49-F238E27FC236}">
                <a16:creationId xmlns:a16="http://schemas.microsoft.com/office/drawing/2014/main" id="{DBFE2C8E-2452-ABAC-76A5-B4F9BE5A0892}"/>
              </a:ext>
            </a:extLst>
          </p:cNvPr>
          <p:cNvSpPr/>
          <p:nvPr/>
        </p:nvSpPr>
        <p:spPr>
          <a:xfrm>
            <a:off x="6029325" y="1009649"/>
            <a:ext cx="5492115" cy="4924425"/>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Tòa nhà Quốc hội Việt Nam là trụ sở làm việc và nơi diễn ra các phiên họp toàn thể đoàn toàn thể của quốc hội và Nhà nước Việt Nam.</a:t>
            </a:r>
            <a:endPar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Tòa nhà Quốc hội khởi công xây dựng năm 2009 tọa lạc trên đường Độc Lập, đối diện quảng trường trung tâm và nằm cạnh khu di tích khảo cổ học 18 Hoàng Diệu.</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3460440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552450" y="342901"/>
            <a:ext cx="1118234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圆角矩形 5">
            <a:extLst>
              <a:ext uri="{FF2B5EF4-FFF2-40B4-BE49-F238E27FC236}">
                <a16:creationId xmlns:a16="http://schemas.microsoft.com/office/drawing/2014/main" id="{DBFE2C8E-2452-ABAC-76A5-B4F9BE5A0892}"/>
              </a:ext>
            </a:extLst>
          </p:cNvPr>
          <p:cNvSpPr/>
          <p:nvPr/>
        </p:nvSpPr>
        <p:spPr>
          <a:xfrm>
            <a:off x="6010275" y="1666875"/>
            <a:ext cx="5492115" cy="38480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altLang="zh-C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Đại học Bách Khoa Hà Nội là Đại học chuyên ngành kỹ thuật hàng đầu và được xếp vào nhóm đại học trọng điểm của quốc gia Việt Nam.</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3" name="Picture 2">
            <a:extLst>
              <a:ext uri="{FF2B5EF4-FFF2-40B4-BE49-F238E27FC236}">
                <a16:creationId xmlns:a16="http://schemas.microsoft.com/office/drawing/2014/main" id="{3046296C-C81A-68DF-3214-BC160A63012F}"/>
              </a:ext>
            </a:extLst>
          </p:cNvPr>
          <p:cNvPicPr>
            <a:picLocks noChangeAspect="1"/>
          </p:cNvPicPr>
          <p:nvPr/>
        </p:nvPicPr>
        <p:blipFill>
          <a:blip r:embed="rId3"/>
          <a:stretch>
            <a:fillRect/>
          </a:stretch>
        </p:blipFill>
        <p:spPr>
          <a:xfrm>
            <a:off x="885824" y="1885950"/>
            <a:ext cx="4697073"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7138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buildings and a body of water&#10;&#10;Description automatically generated">
            <a:extLst>
              <a:ext uri="{FF2B5EF4-FFF2-40B4-BE49-F238E27FC236}">
                <a16:creationId xmlns:a16="http://schemas.microsoft.com/office/drawing/2014/main" id="{B5C9F2A8-70FE-C699-8236-74BCC5A18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E690F995-6161-7829-9E86-645086D660A8}"/>
              </a:ext>
            </a:extLst>
          </p:cNvPr>
          <p:cNvSpPr/>
          <p:nvPr/>
        </p:nvSpPr>
        <p:spPr>
          <a:xfrm>
            <a:off x="342900" y="342901"/>
            <a:ext cx="11391899" cy="6267450"/>
          </a:xfrm>
          <a:prstGeom prst="roundRect">
            <a:avLst>
              <a:gd name="adj" fmla="val 1150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圆角矩形 5">
            <a:extLst>
              <a:ext uri="{FF2B5EF4-FFF2-40B4-BE49-F238E27FC236}">
                <a16:creationId xmlns:a16="http://schemas.microsoft.com/office/drawing/2014/main" id="{DBFE2C8E-2452-ABAC-76A5-B4F9BE5A0892}"/>
              </a:ext>
            </a:extLst>
          </p:cNvPr>
          <p:cNvSpPr/>
          <p:nvPr/>
        </p:nvSpPr>
        <p:spPr>
          <a:xfrm>
            <a:off x="5562601" y="1266825"/>
            <a:ext cx="5939790" cy="4953000"/>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Bảo tàng Lịch sử Quốc gia được thành lập theo quyết định số 1674/QĐTTG5 năm 2011 của Thủ tướng Chính phủ trên cơ sở sáp nhập Bảo tàng Lịch sử Việt Nam và Bảo tàng Cách mạng Việt Nam.</a:t>
            </a:r>
            <a:endPar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defRPr/>
            </a:pPr>
            <a:r>
              <a:rPr lang="vi-VN"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Bảo tàng Lịch sử Quốc gia là công trình văn hóa tọa lạc ở khu vực trung tâm của Thủ đô Hà Nội</a:t>
            </a:r>
            <a:r>
              <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altLang="zh-CN" sz="2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Đây</a:t>
            </a:r>
            <a:r>
              <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altLang="zh-CN" sz="2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là</a:t>
            </a:r>
            <a:r>
              <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altLang="zh-CN" sz="2400" b="1" dirty="0" err="1">
                <a:solidFill>
                  <a:srgbClr val="002060"/>
                </a:solidFill>
                <a:latin typeface="Calibri" panose="020F0502020204030204" pitchFamily="34" charset="0"/>
                <a:ea typeface="Cambria" panose="02040503050406030204" pitchFamily="18" charset="0"/>
                <a:cs typeface="Calibri" panose="020F0502020204030204" pitchFamily="34" charset="0"/>
              </a:rPr>
              <a:t>nơi</a:t>
            </a:r>
            <a:r>
              <a:rPr lang="en-US"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vi-VN" altLang="zh-CN" sz="2400" b="1" dirty="0">
                <a:solidFill>
                  <a:srgbClr val="002060"/>
                </a:solidFill>
                <a:latin typeface="Calibri" panose="020F0502020204030204" pitchFamily="34" charset="0"/>
                <a:ea typeface="Cambria" panose="02040503050406030204" pitchFamily="18" charset="0"/>
                <a:cs typeface="Calibri" panose="020F0502020204030204" pitchFamily="34" charset="0"/>
              </a:rPr>
              <a:t>lưu trữ, trưng bày, giới thiệu lịch sử Việt Nam từ thời tiền sử đến ngày nay thông qua hệ thống tài liệu, hiện vật vô cùng đồ sộ, quý giá. </a:t>
            </a:r>
            <a:endParaRPr kumimoji="0" lang="zh-CN" altLang="en-US" sz="24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4" name="Picture 3">
            <a:extLst>
              <a:ext uri="{FF2B5EF4-FFF2-40B4-BE49-F238E27FC236}">
                <a16:creationId xmlns:a16="http://schemas.microsoft.com/office/drawing/2014/main" id="{6ED2752B-F4D3-5A83-D5F6-733ECC402F5F}"/>
              </a:ext>
            </a:extLst>
          </p:cNvPr>
          <p:cNvPicPr>
            <a:picLocks noChangeAspect="1"/>
          </p:cNvPicPr>
          <p:nvPr/>
        </p:nvPicPr>
        <p:blipFill>
          <a:blip r:embed="rId3"/>
          <a:stretch>
            <a:fillRect/>
          </a:stretch>
        </p:blipFill>
        <p:spPr>
          <a:xfrm>
            <a:off x="609599" y="1766887"/>
            <a:ext cx="4748469" cy="3109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0245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297</TotalTime>
  <Words>704</Words>
  <Application>Microsoft Macintosh PowerPoint</Application>
  <PresentationFormat>Widescreen</PresentationFormat>
  <Paragraphs>30</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微软雅黑</vt:lpstr>
      <vt:lpstr>#9Slide07 SVNZiclets</vt:lpstr>
      <vt:lpstr>Arial</vt:lpstr>
      <vt:lpstr>Calibri</vt:lpstr>
      <vt:lpstr>Cambria</vt:lpstr>
      <vt:lpstr>Tahoma</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Microsoft Office User</cp:lastModifiedBy>
  <cp:revision>36</cp:revision>
  <dcterms:created xsi:type="dcterms:W3CDTF">2023-09-27T00:50:44Z</dcterms:created>
  <dcterms:modified xsi:type="dcterms:W3CDTF">2026-01-07T06:14:22Z</dcterms:modified>
  <cp:category>9Slide.vn</cp:category>
</cp:coreProperties>
</file>