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93" r:id="rId3"/>
    <p:sldId id="267" r:id="rId4"/>
    <p:sldId id="281" r:id="rId5"/>
    <p:sldId id="268" r:id="rId6"/>
    <p:sldId id="270" r:id="rId7"/>
    <p:sldId id="271" r:id="rId8"/>
    <p:sldId id="272" r:id="rId9"/>
    <p:sldId id="262" r:id="rId10"/>
    <p:sldId id="265" r:id="rId11"/>
    <p:sldId id="287" r:id="rId12"/>
    <p:sldId id="294" r:id="rId13"/>
    <p:sldId id="295" r:id="rId14"/>
    <p:sldId id="296" r:id="rId15"/>
    <p:sldId id="288" r:id="rId16"/>
    <p:sldId id="297" r:id="rId17"/>
    <p:sldId id="298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8770" autoAdjust="0"/>
  </p:normalViewPr>
  <p:slideViewPr>
    <p:cSldViewPr snapToGrid="0">
      <p:cViewPr varScale="1">
        <p:scale>
          <a:sx n="49" d="100"/>
          <a:sy n="49" d="100"/>
        </p:scale>
        <p:origin x="15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FF39-C9A9-411D-98EC-B0BE34067B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048B-11EE-470F-86C4-4F946E98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6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4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8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0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0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3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10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3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711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9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27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5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966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5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077533E-6B01-FCC1-BE16-C610F8DA92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327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9.png"/><Relationship Id="rId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719" r="2258" b="40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5476157"/>
            <a:ext cx="4391025" cy="19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78" y="3214327"/>
            <a:ext cx="4301116" cy="3643673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0813811-C1CD-797B-41B5-9A6331467075}"/>
              </a:ext>
            </a:extLst>
          </p:cNvPr>
          <p:cNvSpPr/>
          <p:nvPr/>
        </p:nvSpPr>
        <p:spPr>
          <a:xfrm>
            <a:off x="552294" y="700185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CCFD1C-87DD-4EEE-9E63-FC8D3C6D1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502" y="495627"/>
            <a:ext cx="4749196" cy="1237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1F2E3-9EFA-5864-2AD2-65CFD3946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42" y="1539962"/>
            <a:ext cx="5505165" cy="920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263EA-FD28-8FA8-088E-981B41396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14" y="2481770"/>
            <a:ext cx="81266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2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184400" y="2219326"/>
            <a:ext cx="8001000" cy="23050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163" y="2153022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3. Tìm hiểu về hệ thống đê ở vùng Đồng bằng Bắc Bộ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" r="74444" b="68889"/>
          <a:stretch/>
        </p:blipFill>
        <p:spPr>
          <a:xfrm>
            <a:off x="9563100" y="3771900"/>
            <a:ext cx="2377090" cy="299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-701" r="48775" b="68479"/>
          <a:stretch/>
        </p:blipFill>
        <p:spPr>
          <a:xfrm>
            <a:off x="1012277" y="3965713"/>
            <a:ext cx="2344245" cy="2955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8" t="-701" r="26110" b="68479"/>
          <a:stretch/>
        </p:blipFill>
        <p:spPr>
          <a:xfrm>
            <a:off x="-309137" y="3987800"/>
            <a:ext cx="207535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9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75413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5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53174-C4E3-84AB-8C6E-20B8C9A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571624"/>
            <a:ext cx="7429500" cy="4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3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4784A-CBCE-0620-3932-BC22CE19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30" y="2399400"/>
            <a:ext cx="4170070" cy="29589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CB0A42-2E55-0686-3A40-F44ECDD974F8}"/>
              </a:ext>
            </a:extLst>
          </p:cNvPr>
          <p:cNvGrpSpPr/>
          <p:nvPr/>
        </p:nvGrpSpPr>
        <p:grpSpPr>
          <a:xfrm>
            <a:off x="4733925" y="1943101"/>
            <a:ext cx="7029450" cy="990600"/>
            <a:chOff x="761086" y="2540001"/>
            <a:chExt cx="10520907" cy="1949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4C7B26-C221-1F6A-FEF3-36DBDFFBA642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C78D0D4-BC3B-571D-3EFF-D66418E4C832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AF62BAB-3674-56B0-BDF1-B5BB8728E620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E09FF1FD-E317-B219-844B-E47567B6771E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35B670A6-30B7-B597-60A6-2C164724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11" name="Picture 2" descr="Dấu chấm hỏi png | PNGEgg">
              <a:extLst>
                <a:ext uri="{FF2B5EF4-FFF2-40B4-BE49-F238E27FC236}">
                  <a16:creationId xmlns:a16="http://schemas.microsoft.com/office/drawing/2014/main" id="{AB458F0F-0157-529C-CD82-B423283EF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76EB46-E610-9E6B-8774-A8D1B731774F}"/>
                </a:ext>
              </a:extLst>
            </p:cNvPr>
            <p:cNvSpPr/>
            <p:nvPr/>
          </p:nvSpPr>
          <p:spPr>
            <a:xfrm>
              <a:off x="2288520" y="2973328"/>
              <a:ext cx="8584663" cy="8672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 tả hệ thống đê sông Hồng?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865B-1C3E-0A81-8F29-F15C0D9E8BA4}"/>
              </a:ext>
            </a:extLst>
          </p:cNvPr>
          <p:cNvGrpSpPr/>
          <p:nvPr/>
        </p:nvGrpSpPr>
        <p:grpSpPr>
          <a:xfrm>
            <a:off x="5038725" y="3254744"/>
            <a:ext cx="7029450" cy="1279156"/>
            <a:chOff x="761086" y="2347038"/>
            <a:chExt cx="10520907" cy="21423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FE5A82-5A7D-3F7F-4307-31DF439D4509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BDE8FB4-E672-7AE0-6915-8E3C7A8FC76C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8042FED3-FEEA-67D7-C638-C5F863B097A5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8CFEEE7E-03C7-208D-3ADC-D6233C381E60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标题 1">
                <a:extLst>
                  <a:ext uri="{FF2B5EF4-FFF2-40B4-BE49-F238E27FC236}">
                    <a16:creationId xmlns:a16="http://schemas.microsoft.com/office/drawing/2014/main" id="{AD4B3BD2-58E9-E1D6-337B-65DE2C4686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20" name="Picture 2" descr="Dấu chấm hỏi png | PNGEgg">
              <a:extLst>
                <a:ext uri="{FF2B5EF4-FFF2-40B4-BE49-F238E27FC236}">
                  <a16:creationId xmlns:a16="http://schemas.microsoft.com/office/drawing/2014/main" id="{48A8B5B8-CC64-E647-B4CE-04CB27BE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5F71DC-4174-474E-A79F-14A8D054D999}"/>
                </a:ext>
              </a:extLst>
            </p:cNvPr>
            <p:cNvSpPr/>
            <p:nvPr/>
          </p:nvSpPr>
          <p:spPr>
            <a:xfrm>
              <a:off x="2288519" y="2347038"/>
              <a:ext cx="8584663" cy="21198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vai trò của hệ thống đê ở vùng Đồng bằng Bắc Bộ?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787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ự án Đê chống ngập sông Hồng đáp ứng yêu cầu vượt lũ tiểu mãn">
            <a:extLst>
              <a:ext uri="{FF2B5EF4-FFF2-40B4-BE49-F238E27FC236}">
                <a16:creationId xmlns:a16="http://schemas.microsoft.com/office/drawing/2014/main" id="{A0A9D4C8-A754-F1A5-08A5-637757AF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381">
            <a:off x="434790" y="368915"/>
            <a:ext cx="4976088" cy="294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à Nội muốn đẩy đê ra sát bờ sông Hồng, mở rộng nội đô">
            <a:extLst>
              <a:ext uri="{FF2B5EF4-FFF2-40B4-BE49-F238E27FC236}">
                <a16:creationId xmlns:a16="http://schemas.microsoft.com/office/drawing/2014/main" id="{84F07E6D-A389-931E-A9CB-D9C67409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084">
            <a:off x="333375" y="3204524"/>
            <a:ext cx="4791076" cy="303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D384C-9EF2-4669-919D-960455C387FC}"/>
              </a:ext>
            </a:extLst>
          </p:cNvPr>
          <p:cNvSpPr txBox="1"/>
          <p:nvPr/>
        </p:nvSpPr>
        <p:spPr>
          <a:xfrm>
            <a:off x="5838825" y="1543556"/>
            <a:ext cx="6105525" cy="3970318"/>
          </a:xfrm>
          <a:custGeom>
            <a:avLst/>
            <a:gdLst>
              <a:gd name="connsiteX0" fmla="*/ 0 w 6105525"/>
              <a:gd name="connsiteY0" fmla="*/ 0 h 3970318"/>
              <a:gd name="connsiteX1" fmla="*/ 6105525 w 6105525"/>
              <a:gd name="connsiteY1" fmla="*/ 0 h 3970318"/>
              <a:gd name="connsiteX2" fmla="*/ 6105525 w 6105525"/>
              <a:gd name="connsiteY2" fmla="*/ 3970318 h 3970318"/>
              <a:gd name="connsiteX3" fmla="*/ 0 w 6105525"/>
              <a:gd name="connsiteY3" fmla="*/ 3970318 h 3970318"/>
              <a:gd name="connsiteX4" fmla="*/ 0 w 6105525"/>
              <a:gd name="connsiteY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3970318" fill="none" extrusionOk="0">
                <a:moveTo>
                  <a:pt x="0" y="0"/>
                </a:moveTo>
                <a:cubicBezTo>
                  <a:pt x="1840068" y="5222"/>
                  <a:pt x="5162371" y="24918"/>
                  <a:pt x="6105525" y="0"/>
                </a:cubicBezTo>
                <a:cubicBezTo>
                  <a:pt x="5944280" y="1829008"/>
                  <a:pt x="6061765" y="3125566"/>
                  <a:pt x="6105525" y="3970318"/>
                </a:cubicBezTo>
                <a:cubicBezTo>
                  <a:pt x="4403183" y="3805557"/>
                  <a:pt x="2974720" y="4088468"/>
                  <a:pt x="0" y="3970318"/>
                </a:cubicBezTo>
                <a:cubicBezTo>
                  <a:pt x="-55725" y="3207206"/>
                  <a:pt x="17072" y="923270"/>
                  <a:pt x="0" y="0"/>
                </a:cubicBezTo>
                <a:close/>
              </a:path>
              <a:path w="6105525" h="3970318" stroke="0" extrusionOk="0">
                <a:moveTo>
                  <a:pt x="0" y="0"/>
                </a:moveTo>
                <a:cubicBezTo>
                  <a:pt x="2184819" y="11849"/>
                  <a:pt x="3090976" y="-161459"/>
                  <a:pt x="6105525" y="0"/>
                </a:cubicBezTo>
                <a:cubicBezTo>
                  <a:pt x="6108655" y="1825924"/>
                  <a:pt x="6004349" y="2863548"/>
                  <a:pt x="6105525" y="3970318"/>
                </a:cubicBezTo>
                <a:cubicBezTo>
                  <a:pt x="3266510" y="3824458"/>
                  <a:pt x="1158239" y="3891994"/>
                  <a:pt x="0" y="3970318"/>
                </a:cubicBezTo>
                <a:cubicBezTo>
                  <a:pt x="74291" y="3446360"/>
                  <a:pt x="168006" y="76261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sông Hồng là hệ thống đê lớn nhất nước ta với chiều dài hàng nghìn km.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được đắp bằng đất thành những đường cao, to dọc hai bên bờ sông.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Hiện nay, phần lớn một đê đã được trải nhựa hoặc bê tông và nâng cấp để kiến cố hơn.</a:t>
            </a:r>
          </a:p>
        </p:txBody>
      </p:sp>
    </p:spTree>
    <p:extLst>
      <p:ext uri="{BB962C8B-B14F-4D97-AF65-F5344CB8AC3E}">
        <p14:creationId xmlns:p14="http://schemas.microsoft.com/office/powerpoint/2010/main" val="1300522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à Nội căng mình đắp bao cát chống tràn đê sông Bùi - Báo Công an Nhân dân  điện tử">
            <a:extLst>
              <a:ext uri="{FF2B5EF4-FFF2-40B4-BE49-F238E27FC236}">
                <a16:creationId xmlns:a16="http://schemas.microsoft.com/office/drawing/2014/main" id="{21E50996-83AB-A3BB-C6AD-DBEDD7EB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13"/>
            <a:ext cx="6286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6934201" y="1819781"/>
            <a:ext cx="4781550" cy="3416320"/>
          </a:xfrm>
          <a:custGeom>
            <a:avLst/>
            <a:gdLst>
              <a:gd name="connsiteX0" fmla="*/ 0 w 4781550"/>
              <a:gd name="connsiteY0" fmla="*/ 0 h 3416320"/>
              <a:gd name="connsiteX1" fmla="*/ 4781550 w 4781550"/>
              <a:gd name="connsiteY1" fmla="*/ 0 h 3416320"/>
              <a:gd name="connsiteX2" fmla="*/ 4781550 w 4781550"/>
              <a:gd name="connsiteY2" fmla="*/ 3416320 h 3416320"/>
              <a:gd name="connsiteX3" fmla="*/ 0 w 4781550"/>
              <a:gd name="connsiteY3" fmla="*/ 3416320 h 3416320"/>
              <a:gd name="connsiteX4" fmla="*/ 0 w 4781550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3416320" fill="none" extrusionOk="0">
                <a:moveTo>
                  <a:pt x="0" y="0"/>
                </a:moveTo>
                <a:cubicBezTo>
                  <a:pt x="2343749" y="5222"/>
                  <a:pt x="2393090" y="24918"/>
                  <a:pt x="4781550" y="0"/>
                </a:cubicBezTo>
                <a:cubicBezTo>
                  <a:pt x="4620305" y="1219428"/>
                  <a:pt x="4737790" y="2405311"/>
                  <a:pt x="4781550" y="3416320"/>
                </a:cubicBezTo>
                <a:cubicBezTo>
                  <a:pt x="2750919" y="3251559"/>
                  <a:pt x="1009950" y="3534470"/>
                  <a:pt x="0" y="3416320"/>
                </a:cubicBezTo>
                <a:cubicBezTo>
                  <a:pt x="-55725" y="3041098"/>
                  <a:pt x="17072" y="1237259"/>
                  <a:pt x="0" y="0"/>
                </a:cubicBezTo>
                <a:close/>
              </a:path>
              <a:path w="4781550" h="3416320" stroke="0" extrusionOk="0">
                <a:moveTo>
                  <a:pt x="0" y="0"/>
                </a:moveTo>
                <a:cubicBezTo>
                  <a:pt x="1869511" y="11849"/>
                  <a:pt x="3057272" y="-161459"/>
                  <a:pt x="4781550" y="0"/>
                </a:cubicBezTo>
                <a:cubicBezTo>
                  <a:pt x="4784680" y="1548882"/>
                  <a:pt x="4680374" y="2955689"/>
                  <a:pt x="4781550" y="3416320"/>
                </a:cubicBezTo>
                <a:cubicBezTo>
                  <a:pt x="2665631" y="3270460"/>
                  <a:pt x="2111956" y="3337996"/>
                  <a:pt x="0" y="3416320"/>
                </a:cubicBezTo>
                <a:cubicBezTo>
                  <a:pt x="74291" y="2504704"/>
                  <a:pt x="168006" y="1519919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cs typeface="Arial" panose="020B0604020202020204" pitchFamily="34" charset="0"/>
              </a:rPr>
              <a:t>Hệ thống đê giúp người dân ở vùng Đồng bằng Bắc Bộ ngăn lũ lụt và trồng lúa nhiều vụ trong năm.</a:t>
            </a:r>
          </a:p>
        </p:txBody>
      </p:sp>
    </p:spTree>
    <p:extLst>
      <p:ext uri="{BB962C8B-B14F-4D97-AF65-F5344CB8AC3E}">
        <p14:creationId xmlns:p14="http://schemas.microsoft.com/office/powerpoint/2010/main" val="1474353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" y="-89003"/>
            <a:ext cx="10458998" cy="649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28A77-21F6-A059-B282-A3458136D43B}"/>
              </a:ext>
            </a:extLst>
          </p:cNvPr>
          <p:cNvSpPr txBox="1"/>
          <p:nvPr/>
        </p:nvSpPr>
        <p:spPr>
          <a:xfrm>
            <a:off x="3200400" y="1638300"/>
            <a:ext cx="5562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Làng em có con đê chạy qua không?</a:t>
            </a:r>
            <a:endParaRPr lang="en-US" sz="3600" b="1" dirty="0">
              <a:effectLst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Em cần làm gì để bảo vệ con đê ở quê em?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0928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A801F-9735-1B9A-4ED2-F68808BB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59" y="631206"/>
            <a:ext cx="784623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6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103988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Chọn ý ở cột A sao cho phù hợp với ý ở cột B để tạo thành thông tin hoàn chỉnh và ghi kết quả vào vở.</a:t>
            </a:r>
            <a:endParaRPr kumimoji="0" lang="en-US" altLang="zh-CN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E2553E0-5801-0A0C-C6A7-C8B1AA70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92671"/>
              </p:ext>
            </p:extLst>
          </p:nvPr>
        </p:nvGraphicFramePr>
        <p:xfrm>
          <a:off x="812800" y="1628775"/>
          <a:ext cx="10674350" cy="47494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7175">
                  <a:extLst>
                    <a:ext uri="{9D8B030D-6E8A-4147-A177-3AD203B41FA5}">
                      <a16:colId xmlns:a16="http://schemas.microsoft.com/office/drawing/2014/main" val="744574763"/>
                    </a:ext>
                  </a:extLst>
                </a:gridCol>
                <a:gridCol w="5337175">
                  <a:extLst>
                    <a:ext uri="{9D8B030D-6E8A-4147-A177-3AD203B41FA5}">
                      <a16:colId xmlns:a16="http://schemas.microsoft.com/office/drawing/2014/main" val="1652204933"/>
                    </a:ext>
                  </a:extLst>
                </a:gridCol>
              </a:tblGrid>
              <a:tr h="63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87680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Ngườ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lớn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1143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chạm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dệt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gốm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23547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c)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42851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Kinh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26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5.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đê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e)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1579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03DEB9-6E84-C78B-ABB4-F487D98799F7}"/>
              </a:ext>
            </a:extLst>
          </p:cNvPr>
          <p:cNvCxnSpPr/>
          <p:nvPr/>
        </p:nvCxnSpPr>
        <p:spPr>
          <a:xfrm>
            <a:off x="6010275" y="2619375"/>
            <a:ext cx="190500" cy="2447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017DDB-CA07-B080-E260-39A529032630}"/>
              </a:ext>
            </a:extLst>
          </p:cNvPr>
          <p:cNvCxnSpPr>
            <a:cxnSpLocks/>
          </p:cNvCxnSpPr>
          <p:nvPr/>
        </p:nvCxnSpPr>
        <p:spPr>
          <a:xfrm>
            <a:off x="3495675" y="3657600"/>
            <a:ext cx="27813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44F005-4EE1-7893-AB74-5952BE25461A}"/>
              </a:ext>
            </a:extLst>
          </p:cNvPr>
          <p:cNvCxnSpPr>
            <a:cxnSpLocks/>
          </p:cNvCxnSpPr>
          <p:nvPr/>
        </p:nvCxnSpPr>
        <p:spPr>
          <a:xfrm flipV="1">
            <a:off x="3724275" y="2609850"/>
            <a:ext cx="2667000" cy="1590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674D1-35DD-A6E2-309D-A318778EED38}"/>
              </a:ext>
            </a:extLst>
          </p:cNvPr>
          <p:cNvCxnSpPr>
            <a:cxnSpLocks/>
          </p:cNvCxnSpPr>
          <p:nvPr/>
        </p:nvCxnSpPr>
        <p:spPr>
          <a:xfrm flipV="1">
            <a:off x="4324350" y="3495675"/>
            <a:ext cx="1971675" cy="1876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EE07FA-1A41-B65F-B2F1-A7BB8DAAC283}"/>
              </a:ext>
            </a:extLst>
          </p:cNvPr>
          <p:cNvCxnSpPr>
            <a:cxnSpLocks/>
          </p:cNvCxnSpPr>
          <p:nvPr/>
        </p:nvCxnSpPr>
        <p:spPr>
          <a:xfrm flipV="1">
            <a:off x="6029325" y="4210050"/>
            <a:ext cx="323850" cy="1628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60161-FDF1-E429-508D-7FC900E0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22" y="297831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2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1362075" y="114806"/>
            <a:ext cx="9315451" cy="1200329"/>
          </a:xfrm>
          <a:custGeom>
            <a:avLst/>
            <a:gdLst>
              <a:gd name="connsiteX0" fmla="*/ 0 w 9315451"/>
              <a:gd name="connsiteY0" fmla="*/ 0 h 1200329"/>
              <a:gd name="connsiteX1" fmla="*/ 9315451 w 9315451"/>
              <a:gd name="connsiteY1" fmla="*/ 0 h 1200329"/>
              <a:gd name="connsiteX2" fmla="*/ 9315451 w 9315451"/>
              <a:gd name="connsiteY2" fmla="*/ 1200329 h 1200329"/>
              <a:gd name="connsiteX3" fmla="*/ 0 w 9315451"/>
              <a:gd name="connsiteY3" fmla="*/ 1200329 h 1200329"/>
              <a:gd name="connsiteX4" fmla="*/ 0 w 9315451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5451" h="1200329" fill="none" extrusionOk="0">
                <a:moveTo>
                  <a:pt x="0" y="0"/>
                </a:moveTo>
                <a:cubicBezTo>
                  <a:pt x="1768687" y="5222"/>
                  <a:pt x="5399651" y="24918"/>
                  <a:pt x="9315451" y="0"/>
                </a:cubicBezTo>
                <a:cubicBezTo>
                  <a:pt x="9382185" y="180425"/>
                  <a:pt x="9368468" y="1037242"/>
                  <a:pt x="9315451" y="1200329"/>
                </a:cubicBezTo>
                <a:cubicBezTo>
                  <a:pt x="5444169" y="1035568"/>
                  <a:pt x="9601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315451" h="1200329" stroke="0" extrusionOk="0">
                <a:moveTo>
                  <a:pt x="0" y="0"/>
                </a:moveTo>
                <a:cubicBezTo>
                  <a:pt x="1705720" y="11849"/>
                  <a:pt x="5141818" y="-161459"/>
                  <a:pt x="9315451" y="0"/>
                </a:cubicBezTo>
                <a:cubicBezTo>
                  <a:pt x="9240409" y="255061"/>
                  <a:pt x="9385973" y="845340"/>
                  <a:pt x="9315451" y="1200329"/>
                </a:cubicBezTo>
                <a:cubicBezTo>
                  <a:pt x="6303989" y="1054469"/>
                  <a:pt x="17572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 ảnh về một sản phẩm thủ công truyền thống ở vùng Đồng bằng Bắc 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E966-596A-A946-BC31-D30D3AAB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738312"/>
            <a:ext cx="9067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8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01">
            <a:off x="7709077" y="2840845"/>
            <a:ext cx="4544670" cy="4544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ED2DB5-2FDB-BBF1-B0D2-44C90F325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56" y="2125083"/>
            <a:ext cx="83644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3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4E60-7EAD-FD00-E0D5-5AB0CF63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1514474"/>
            <a:ext cx="1003992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719" r="2258" b="40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5476157"/>
            <a:ext cx="4391025" cy="19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78" y="3214327"/>
            <a:ext cx="4301116" cy="3643673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0813811-C1CD-797B-41B5-9A6331467075}"/>
              </a:ext>
            </a:extLst>
          </p:cNvPr>
          <p:cNvSpPr/>
          <p:nvPr/>
        </p:nvSpPr>
        <p:spPr>
          <a:xfrm>
            <a:off x="552294" y="700185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16F68-7FB2-11FC-0A51-1C63FB560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0" y="961704"/>
            <a:ext cx="6685515" cy="33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2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5062" y="773493"/>
            <a:ext cx="5715000" cy="405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839390" y="613535"/>
            <a:ext cx="2834116" cy="217729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48915" y="2762250"/>
            <a:ext cx="2834116" cy="2019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7683031" y="575432"/>
            <a:ext cx="2834116" cy="218681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692556" y="2762250"/>
            <a:ext cx="2834116" cy="20192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132660-D272-F8D0-2D49-82B2980F0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99" y="283585"/>
            <a:ext cx="2280102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30116" y="1007714"/>
            <a:ext cx="7677151" cy="2566558"/>
            <a:chOff x="2530116" y="1007714"/>
            <a:chExt cx="7677151" cy="2566558"/>
          </a:xfrm>
        </p:grpSpPr>
        <p:grpSp>
          <p:nvGrpSpPr>
            <p:cNvPr id="8" name="Group 7"/>
            <p:cNvGrpSpPr/>
            <p:nvPr/>
          </p:nvGrpSpPr>
          <p:grpSpPr>
            <a:xfrm>
              <a:off x="2530116" y="1007714"/>
              <a:ext cx="7677151" cy="2566558"/>
              <a:chOff x="1594335" y="1949921"/>
              <a:chExt cx="9003323" cy="347784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94335" y="1949921"/>
                <a:ext cx="9003323" cy="3477846"/>
              </a:xfrm>
              <a:prstGeom prst="roundRect">
                <a:avLst/>
              </a:prstGeom>
              <a:solidFill>
                <a:srgbClr val="3CF4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25852" y="2122969"/>
                <a:ext cx="8540294" cy="3175728"/>
              </a:xfrm>
              <a:prstGeom prst="roundRect">
                <a:avLst/>
              </a:prstGeom>
              <a:solidFill>
                <a:srgbClr val="D3F5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124548" y="1255526"/>
              <a:ext cx="65436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vừa bị mất một bức tranh rất đẹp, các bạn hãy giúp mình tìm lại bức tranh đó bằng cách tìm ra đáp án ẩn sau mỗi ô cửa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475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6" y="2966629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438275"/>
            <a:ext cx="7677151" cy="358573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64308" y="17250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có khí hậu như thế nào?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CA4B8F-B4CA-2C6F-6BF3-23E0F2D9D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03" y="127948"/>
            <a:ext cx="3962743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1A3A8-E896-6DF3-004A-576A0852E4EB}"/>
              </a:ext>
            </a:extLst>
          </p:cNvPr>
          <p:cNvSpPr txBox="1"/>
          <p:nvPr/>
        </p:nvSpPr>
        <p:spPr>
          <a:xfrm>
            <a:off x="2197633" y="31347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 hậu nhiệt đới gió mùa, có một mùa đông lạnh.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35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57424" y="1733550"/>
            <a:ext cx="7677151" cy="3194459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2F02C-930A-FFB0-E4B1-3D74F9B03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492" y="356548"/>
            <a:ext cx="4188315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E5318-4404-EBDD-F6BC-7154C7635996}"/>
              </a:ext>
            </a:extLst>
          </p:cNvPr>
          <p:cNvSpPr txBox="1"/>
          <p:nvPr/>
        </p:nvSpPr>
        <p:spPr>
          <a:xfrm>
            <a:off x="2864383" y="19536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đặc điểm về sông ngòi của vùng đồng bằng Bắc Bộ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1144B-63B8-1925-8056-DA323490111B}"/>
              </a:ext>
            </a:extLst>
          </p:cNvPr>
          <p:cNvSpPr txBox="1"/>
          <p:nvPr/>
        </p:nvSpPr>
        <p:spPr>
          <a:xfrm>
            <a:off x="2797708" y="33633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 thống sông ngòi dày đặc, tỏa khắp vùng.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66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09" y="2989026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838325"/>
            <a:ext cx="7677151" cy="318568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ACB98-86D6-B8AC-3F8B-434AD97B1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505" y="200025"/>
            <a:ext cx="4145639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6609B-65B1-08ED-0935-1F879B68E75F}"/>
              </a:ext>
            </a:extLst>
          </p:cNvPr>
          <p:cNvSpPr txBox="1"/>
          <p:nvPr/>
        </p:nvSpPr>
        <p:spPr>
          <a:xfrm>
            <a:off x="2692933" y="20489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công việc phải làm khi trồng lúa nước?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EBB7D-702A-E1E4-F0A1-89A4EF09758D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đất, cây lúa, chăm sóc lúa, thu hoạch lúa....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3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99574" y="1857375"/>
            <a:ext cx="7677151" cy="3121560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999" y="5632227"/>
            <a:ext cx="914843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16BA0-63CC-5BAB-8CAB-35766A5F5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363" y="118423"/>
            <a:ext cx="4084674" cy="1572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991C4-1B72-21D3-FE6D-2CA95A5007C6}"/>
              </a:ext>
            </a:extLst>
          </p:cNvPr>
          <p:cNvSpPr txBox="1"/>
          <p:nvPr/>
        </p:nvSpPr>
        <p:spPr>
          <a:xfrm>
            <a:off x="2692932" y="2048938"/>
            <a:ext cx="711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nghề thủ công truyền thống ở vùng Đồng bằng Bắc Bộ.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C98B9-99C7-BC09-EA6D-360B6E6E1650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gốm, đúc đồng, thêu ren, chạm bạc, làm nón, làm hương...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3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25B602-2930-4CF8-895A-55F0ADFB3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5" y="589323"/>
            <a:ext cx="119430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</TotalTime>
  <Words>482</Words>
  <Application>Microsoft Office PowerPoint</Application>
  <PresentationFormat>Widescreen</PresentationFormat>
  <Paragraphs>53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#9Slide03 Arima Madurai Medium</vt:lpstr>
      <vt:lpstr>Arial</vt:lpstr>
      <vt:lpstr>Calibri</vt:lpstr>
      <vt:lpstr>Cambria</vt:lpstr>
      <vt:lpstr>Wingdings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34</cp:revision>
  <dcterms:created xsi:type="dcterms:W3CDTF">2023-09-13T01:19:05Z</dcterms:created>
  <dcterms:modified xsi:type="dcterms:W3CDTF">2023-10-15T04:46:14Z</dcterms:modified>
  <cp:category>9Slide.vn</cp:category>
</cp:coreProperties>
</file>