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handoutMasterIdLst>
    <p:handoutMasterId r:id="rId16"/>
  </p:handoutMasterIdLst>
  <p:sldIdLst>
    <p:sldId id="362" r:id="rId3"/>
    <p:sldId id="333" r:id="rId4"/>
    <p:sldId id="351" r:id="rId5"/>
    <p:sldId id="382" r:id="rId6"/>
    <p:sldId id="385" r:id="rId7"/>
    <p:sldId id="386" r:id="rId8"/>
    <p:sldId id="372" r:id="rId9"/>
    <p:sldId id="384" r:id="rId10"/>
    <p:sldId id="373" r:id="rId11"/>
    <p:sldId id="367" r:id="rId12"/>
    <p:sldId id="387" r:id="rId13"/>
    <p:sldId id="361" r:id="rId14"/>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a:srgbClr val="FFFF00"/>
    <a:srgbClr val="FF66FF"/>
    <a:srgbClr val="6600CC"/>
    <a:srgbClr val="FF0066"/>
    <a:srgbClr val="FF99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p:scale>
          <a:sx n="80" d="100"/>
          <a:sy n="80" d="100"/>
        </p:scale>
        <p:origin x="-486" y="3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81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
            <a:pPr lvl="0" algn="r" eaLnBrk="1" hangingPunct="1">
              <a:buNone/>
            </a:pP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660BB4E3-C319-438A-854E-92A29ED5545B}" type="datetimeFigureOut">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eaLnBrk="1" hangingPunct="1">
              <a:buNone/>
            </a:pP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95000"/>
          </a:schemeClr>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WordArt 3"/>
          <p:cNvSpPr>
            <a:spLocks noTextEdit="1"/>
          </p:cNvSpPr>
          <p:nvPr/>
        </p:nvSpPr>
        <p:spPr>
          <a:xfrm>
            <a:off x="762000" y="457200"/>
            <a:ext cx="7858125" cy="8458200"/>
          </a:xfrm>
          <a:prstGeom prst="rect">
            <a:avLst/>
          </a:prstGeom>
        </p:spPr>
        <p:txBody>
          <a:bodyPr wrap="none" fromWordArt="1">
            <a:prstTxWarp prst="textArchUp">
              <a:avLst>
                <a:gd name="adj" fmla="val 10800000"/>
              </a:avLst>
            </a:prstTxWarp>
            <a:normAutofit/>
          </a:bodyPr>
          <a:p>
            <a:pPr algn="ctr" eaLnBrk="0" hangingPunct="0"/>
            <a:endParaRPr lang="en-US" sz="3600">
              <a:ln w="9525" cap="flat" cmpd="sng">
                <a:solidFill>
                  <a:srgbClr val="000000"/>
                </a:solidFill>
                <a:prstDash val="solid"/>
                <a:headEnd type="none" w="med" len="med"/>
                <a:tailEnd type="none" w="med" len="med"/>
              </a:ln>
              <a:solidFill>
                <a:srgbClr val="990099"/>
              </a:solidFill>
              <a:latin typeface="Times New Roman" panose="02020603050405020304" pitchFamily="18" charset="0"/>
              <a:ea typeface="Times New Roman" panose="02020603050405020304" pitchFamily="18" charset="0"/>
            </a:endParaRPr>
          </a:p>
        </p:txBody>
      </p:sp>
      <p:pic>
        <p:nvPicPr>
          <p:cNvPr id="2051" name="Picture 16" descr="D:\Bài giảng MT 2021-2022\Hình nền PowerPoint\khoanh24.com-6166a7941d58a.jpg"/>
          <p:cNvPicPr>
            <a:picLocks noChangeAspect="1"/>
          </p:cNvPicPr>
          <p:nvPr/>
        </p:nvPicPr>
        <p:blipFill>
          <a:blip r:embed="rId1"/>
          <a:stretch>
            <a:fillRect/>
          </a:stretch>
        </p:blipFill>
        <p:spPr>
          <a:xfrm>
            <a:off x="9525" y="0"/>
            <a:ext cx="9134475" cy="6858000"/>
          </a:xfrm>
          <a:prstGeom prst="rect">
            <a:avLst/>
          </a:prstGeom>
          <a:noFill/>
          <a:ln w="9525">
            <a:noFill/>
          </a:ln>
        </p:spPr>
      </p:pic>
      <p:sp>
        <p:nvSpPr>
          <p:cNvPr id="2052" name="WordArt 4"/>
          <p:cNvSpPr>
            <a:spLocks noTextEdit="1"/>
          </p:cNvSpPr>
          <p:nvPr/>
        </p:nvSpPr>
        <p:spPr>
          <a:xfrm>
            <a:off x="1524000" y="533400"/>
            <a:ext cx="6324600" cy="2057400"/>
          </a:xfrm>
          <a:prstGeom prst="rect">
            <a:avLst/>
          </a:prstGeom>
        </p:spPr>
        <p:txBody>
          <a:bodyPr wrap="none" fromWordArt="1">
            <a:prstTxWarp prst="textPlain">
              <a:avLst>
                <a:gd name="adj" fmla="val 50000"/>
              </a:avLst>
            </a:prstTxWarp>
            <a:normAutofit/>
          </a:bodyPr>
          <a:p>
            <a:pPr algn="ctr" eaLnBrk="0" hangingPunct="0"/>
            <a:r>
              <a:rPr lang="en-US" sz="3600">
                <a:ln w="19050" cap="flat" cmpd="sng">
                  <a:solidFill>
                    <a:srgbClr val="009900"/>
                  </a:solidFill>
                  <a:prstDash val="solid"/>
                  <a:headEnd type="none" w="med" len="med"/>
                  <a:tailEnd type="none" w="med" len="med"/>
                </a:ln>
                <a:solidFill>
                  <a:srgbClr val="FF00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rPr>
              <a:t>BÀI GIẢNG</a:t>
            </a:r>
            <a:endParaRPr lang="en-US" sz="3600">
              <a:ln w="19050" cap="flat" cmpd="sng">
                <a:solidFill>
                  <a:srgbClr val="009900"/>
                </a:solidFill>
                <a:prstDash val="solid"/>
                <a:headEnd type="none" w="med" len="med"/>
                <a:tailEnd type="none" w="med" len="med"/>
              </a:ln>
              <a:solidFill>
                <a:srgbClr val="FF00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a:p>
            <a:pPr algn="ctr" eaLnBrk="0" hangingPunct="0"/>
            <a:endParaRPr lang="en-US" sz="3600">
              <a:ln w="19050" cap="flat" cmpd="sng">
                <a:solidFill>
                  <a:srgbClr val="009900"/>
                </a:solidFill>
                <a:prstDash val="solid"/>
                <a:headEnd type="none" w="med" len="med"/>
                <a:tailEnd type="none" w="med" len="med"/>
              </a:ln>
              <a:solidFill>
                <a:srgbClr val="FF0000"/>
              </a:solidFill>
              <a:effectLst>
                <a:outerShdw dist="35921" dir="2699999" algn="ctr" rotWithShape="0">
                  <a:srgbClr val="990000"/>
                </a:outerShdw>
              </a:effectLst>
              <a:latin typeface="Times New Roman" panose="02020603050405020304" pitchFamily="18" charset="0"/>
              <a:ea typeface="Times New Roman" panose="02020603050405020304" pitchFamily="18" charset="0"/>
            </a:endParaRPr>
          </a:p>
        </p:txBody>
      </p:sp>
      <p:sp>
        <p:nvSpPr>
          <p:cNvPr id="2053" name="WordArt 5"/>
          <p:cNvSpPr>
            <a:spLocks noTextEdit="1"/>
          </p:cNvSpPr>
          <p:nvPr/>
        </p:nvSpPr>
        <p:spPr>
          <a:xfrm>
            <a:off x="2057400" y="3276600"/>
            <a:ext cx="4953000" cy="419100"/>
          </a:xfrm>
          <a:prstGeom prst="rect">
            <a:avLst/>
          </a:prstGeom>
        </p:spPr>
        <p:txBody>
          <a:bodyPr wrap="none" fromWordArt="1">
            <a:prstTxWarp prst="textPlain">
              <a:avLst>
                <a:gd name="adj" fmla="val 50000"/>
              </a:avLst>
            </a:prstTxWarp>
            <a:normAutofit fontScale="50000"/>
          </a:bodyPr>
          <a:p>
            <a:pPr algn="ctr" eaLnBrk="0" hangingPunct="0"/>
            <a:r>
              <a:rPr lang="en-US" sz="3600" b="1">
                <a:ln w="12700" cap="flat" cmpd="sng">
                  <a:solidFill>
                    <a:srgbClr val="FF6600"/>
                  </a:solidFill>
                  <a:prstDash val="solid"/>
                  <a:headEnd type="none" w="med" len="med"/>
                  <a:tailEnd type="none" w="med" len="med"/>
                </a:ln>
                <a:solidFill>
                  <a:srgbClr val="0000FF"/>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Giáo viên: </a:t>
            </a:r>
            <a:r>
              <a:rPr lang="vi-VN" altLang="en-US" sz="3600" b="1">
                <a:ln w="12700" cap="flat" cmpd="sng">
                  <a:solidFill>
                    <a:srgbClr val="FF6600"/>
                  </a:solidFill>
                  <a:prstDash val="solid"/>
                  <a:headEnd type="none" w="med" len="med"/>
                  <a:tailEnd type="none" w="med" len="med"/>
                </a:ln>
                <a:solidFill>
                  <a:srgbClr val="0000FF"/>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Trần Thị Trung </a:t>
            </a:r>
            <a:r>
              <a:rPr lang="vi-VN" altLang="en-US" sz="3600" b="1">
                <a:ln w="12700" cap="flat" cmpd="sng">
                  <a:solidFill>
                    <a:srgbClr val="FF6600"/>
                  </a:solidFill>
                  <a:prstDash val="solid"/>
                  <a:headEnd type="none" w="med" len="med"/>
                  <a:tailEnd type="none" w="med" len="med"/>
                </a:ln>
                <a:solidFill>
                  <a:srgbClr val="0000FF"/>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Thành</a:t>
            </a:r>
            <a:endParaRPr lang="vi-VN" altLang="en-US" sz="3600" b="1">
              <a:ln w="12700" cap="flat" cmpd="sng">
                <a:solidFill>
                  <a:srgbClr val="FF6600"/>
                </a:solidFill>
                <a:prstDash val="solid"/>
                <a:headEnd type="none" w="med" len="med"/>
                <a:tailEnd type="none" w="med" len="med"/>
              </a:ln>
              <a:solidFill>
                <a:srgbClr val="0000FF"/>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endParaRPr>
          </a:p>
        </p:txBody>
      </p:sp>
      <p:sp>
        <p:nvSpPr>
          <p:cNvPr id="2054" name="WordArt 7"/>
          <p:cNvSpPr>
            <a:spLocks noTextEdit="1"/>
          </p:cNvSpPr>
          <p:nvPr/>
        </p:nvSpPr>
        <p:spPr>
          <a:xfrm>
            <a:off x="2438400" y="1905000"/>
            <a:ext cx="4495800" cy="838200"/>
          </a:xfrm>
          <a:prstGeom prst="rect">
            <a:avLst/>
          </a:prstGeom>
        </p:spPr>
        <p:txBody>
          <a:bodyPr wrap="none" fromWordArt="1">
            <a:prstTxWarp prst="textWave1">
              <a:avLst>
                <a:gd name="adj1" fmla="val 13005"/>
                <a:gd name="adj2" fmla="val 0"/>
              </a:avLst>
            </a:prstTxWarp>
            <a:normAutofit/>
          </a:bodyPr>
          <a:p>
            <a:pPr algn="ctr" eaLnBrk="0" hangingPunct="0"/>
            <a:r>
              <a:rPr lang="en-US" sz="3600" b="1">
                <a:ln w="9525" cap="flat" cmpd="sng">
                  <a:solidFill>
                    <a:schemeClr val="accent2"/>
                  </a:solidFill>
                  <a:prstDash val="solid"/>
                  <a:headEnd type="none" w="med" len="med"/>
                  <a:tailEnd type="none" w="med" len="med"/>
                </a:ln>
                <a:solidFill>
                  <a:srgbClr val="FF00FF"/>
                </a:solidFill>
                <a:effectLst>
                  <a:outerShdw dist="53882" dir="2699999" algn="ctr" rotWithShape="0">
                    <a:srgbClr val="C0C0C0">
                      <a:alpha val="79999"/>
                    </a:srgbClr>
                  </a:outerShdw>
                </a:effectLst>
                <a:latin typeface="Times New Roman" panose="02020603050405020304" pitchFamily="18" charset="0"/>
                <a:ea typeface="Times New Roman" panose="02020603050405020304" pitchFamily="18" charset="0"/>
              </a:rPr>
              <a:t>Môn: Mĩ thuật</a:t>
            </a:r>
            <a:endParaRPr lang="en-US" sz="3600" b="1">
              <a:ln w="9525" cap="flat" cmpd="sng">
                <a:solidFill>
                  <a:schemeClr val="accent2"/>
                </a:solidFill>
                <a:prstDash val="solid"/>
                <a:headEnd type="none" w="med" len="med"/>
                <a:tailEnd type="none" w="med" len="med"/>
              </a:ln>
              <a:solidFill>
                <a:srgbClr val="FF00FF"/>
              </a:solidFill>
              <a:effectLst>
                <a:outerShdw dist="53882" dir="2699999" algn="ctr" rotWithShape="0">
                  <a:srgbClr val="C0C0C0">
                    <a:alpha val="79999"/>
                  </a:srgbClr>
                </a:outerShdw>
              </a:effectLst>
              <a:latin typeface="Times New Roman" panose="02020603050405020304" pitchFamily="18" charset="0"/>
              <a:ea typeface="Times New Roman" panose="02020603050405020304" pitchFamily="18" charset="0"/>
            </a:endParaRPr>
          </a:p>
        </p:txBody>
      </p:sp>
      <p:sp>
        <p:nvSpPr>
          <p:cNvPr id="2055" name="WordArt 8"/>
          <p:cNvSpPr>
            <a:spLocks noTextEdit="1"/>
          </p:cNvSpPr>
          <p:nvPr/>
        </p:nvSpPr>
        <p:spPr>
          <a:xfrm>
            <a:off x="1143000" y="3962400"/>
            <a:ext cx="6934200" cy="381000"/>
          </a:xfrm>
          <a:prstGeom prst="rect">
            <a:avLst/>
          </a:prstGeom>
        </p:spPr>
        <p:txBody>
          <a:bodyPr wrap="none" fromWordArt="1">
            <a:prstTxWarp prst="textPlain">
              <a:avLst>
                <a:gd name="adj" fmla="val 50000"/>
              </a:avLst>
            </a:prstTxWarp>
            <a:normAutofit fontScale="50000"/>
          </a:bodyPr>
          <a:p>
            <a:pPr algn="ctr" eaLnBrk="0" hangingPunct="0"/>
            <a:r>
              <a:rPr lang="en-US" sz="3600">
                <a:solidFill>
                  <a:schemeClr val="tx1"/>
                </a:solidFill>
                <a:effectLst>
                  <a:outerShdw dist="35921" dir="2699999" algn="ctr" rotWithShape="0">
                    <a:srgbClr val="C0C0C0">
                      <a:alpha val="79999"/>
                    </a:srgbClr>
                  </a:outerShdw>
                </a:effectLst>
                <a:latin typeface="Times New Roman" panose="02020603050405020304" pitchFamily="18" charset="0"/>
                <a:ea typeface="Times New Roman" panose="02020603050405020304" pitchFamily="18" charset="0"/>
              </a:rPr>
              <a:t>Trường TH</a:t>
            </a:r>
            <a:r>
              <a:rPr lang="vi-VN" altLang="en-US" sz="3600">
                <a:solidFill>
                  <a:schemeClr val="tx1"/>
                </a:solidFill>
                <a:effectLst>
                  <a:outerShdw dist="35921" dir="2699999" algn="ctr" rotWithShape="0">
                    <a:srgbClr val="C0C0C0">
                      <a:alpha val="79999"/>
                    </a:srgbClr>
                  </a:outerShdw>
                </a:effectLst>
                <a:latin typeface="Times New Roman" panose="02020603050405020304" pitchFamily="18" charset="0"/>
                <a:ea typeface="Times New Roman" panose="02020603050405020304" pitchFamily="18" charset="0"/>
              </a:rPr>
              <a:t> </a:t>
            </a:r>
            <a:r>
              <a:rPr lang="vi-VN" altLang="en-US" sz="3600">
                <a:solidFill>
                  <a:schemeClr val="tx1"/>
                </a:solidFill>
                <a:effectLst>
                  <a:outerShdw dist="35921" dir="2699999" algn="ctr" rotWithShape="0">
                    <a:srgbClr val="C0C0C0">
                      <a:alpha val="79999"/>
                    </a:srgbClr>
                  </a:outerShdw>
                </a:effectLst>
                <a:latin typeface="Times New Roman" panose="02020603050405020304" pitchFamily="18" charset="0"/>
                <a:ea typeface="Times New Roman" panose="02020603050405020304" pitchFamily="18" charset="0"/>
              </a:rPr>
              <a:t>Thuần </a:t>
            </a:r>
            <a:endParaRPr lang="vi-VN" altLang="en-US" sz="3600">
              <a:solidFill>
                <a:schemeClr val="tx1"/>
              </a:solidFill>
              <a:effectLst>
                <a:outerShdw dist="35921" dir="2699999" algn="ctr" rotWithShape="0">
                  <a:srgbClr val="C0C0C0">
                    <a:alpha val="79999"/>
                  </a:srgbClr>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nodePh="1">
                                  <p:stCondLst>
                                    <p:cond delay="0"/>
                                  </p:stCondLst>
                                  <p:endCondLst>
                                    <p:cond evt="begin" delay="0">
                                      <p:tn val="5"/>
                                    </p:cond>
                                  </p:endCondLst>
                                  <p:childTnLst>
                                    <p:set>
                                      <p:cBhvr>
                                        <p:cTn id="6" dur="1" fill="hold">
                                          <p:stCondLst>
                                            <p:cond delay="0"/>
                                          </p:stCondLst>
                                        </p:cTn>
                                        <p:tgtEl>
                                          <p:spTgt spid="2050"/>
                                        </p:tgtEl>
                                        <p:attrNameLst>
                                          <p:attrName>style.visibility</p:attrName>
                                        </p:attrNameLst>
                                      </p:cBhvr>
                                      <p:to>
                                        <p:strVal val="visible"/>
                                      </p:to>
                                    </p:set>
                                    <p:anim calcmode="lin" valueType="num">
                                      <p:cBhvr>
                                        <p:cTn id="7" dur="500" fill="hold"/>
                                        <p:tgtEl>
                                          <p:spTgt spid="2050"/>
                                        </p:tgtEl>
                                        <p:attrNameLst>
                                          <p:attrName>ppt_w</p:attrName>
                                        </p:attrNameLst>
                                      </p:cBhvr>
                                      <p:tavLst>
                                        <p:tav tm="0">
                                          <p:val>
                                            <p:fltVal val="0.000000"/>
                                          </p:val>
                                        </p:tav>
                                        <p:tav tm="100000">
                                          <p:val>
                                            <p:strVal val="#ppt_w"/>
                                          </p:val>
                                        </p:tav>
                                      </p:tavLst>
                                    </p:anim>
                                    <p:anim calcmode="lin" valueType="num">
                                      <p:cBhvr>
                                        <p:cTn id="8" dur="500" fill="hold"/>
                                        <p:tgtEl>
                                          <p:spTgt spid="2050"/>
                                        </p:tgtEl>
                                        <p:attrNameLst>
                                          <p:attrName>ppt_h</p:attrName>
                                        </p:attrNameLst>
                                      </p:cBhvr>
                                      <p:tavLst>
                                        <p:tav tm="0">
                                          <p:val>
                                            <p:fltVal val="0.000000"/>
                                          </p:val>
                                        </p:tav>
                                        <p:tav tm="100000">
                                          <p:val>
                                            <p:strVal val="#ppt_h"/>
                                          </p:val>
                                        </p:tav>
                                      </p:tavLst>
                                    </p:anim>
                                  </p:childTnLst>
                                </p:cTn>
                              </p:par>
                              <p:par>
                                <p:cTn id="9" presetID="22" presetClass="emph" presetSubtype="0" repeatCount="indefinite" fill="hold" nodeType="withEffect" nodePh="1">
                                  <p:stCondLst>
                                    <p:cond delay="0"/>
                                  </p:stCondLst>
                                  <p:endCondLst>
                                    <p:cond evt="begin" delay="0">
                                      <p:tn val="9"/>
                                    </p:cond>
                                  </p:endCondLst>
                                  <p:childTnLst>
                                    <p:animClr clrSpc="hsl" dir="cw">
                                      <p:cBhvr override="childStyle">
                                        <p:cTn id="10" dur="500" fill="hold"/>
                                        <p:tgtEl>
                                          <p:spTgt spid="2050"/>
                                        </p:tgtEl>
                                        <p:attrNameLst>
                                          <p:attrName>style.color</p:attrName>
                                        </p:attrNameLst>
                                      </p:cBhvr>
                                      <p:by>
                                        <p:hsl h="-7199925" s="0" l="0"/>
                                      </p:by>
                                    </p:animClr>
                                    <p:animClr clrSpc="hsl" dir="cw">
                                      <p:cBhvr>
                                        <p:cTn id="11" dur="500" fill="hold"/>
                                        <p:tgtEl>
                                          <p:spTgt spid="2050"/>
                                        </p:tgtEl>
                                        <p:attrNameLst>
                                          <p:attrName>fillcolor</p:attrName>
                                        </p:attrNameLst>
                                      </p:cBhvr>
                                      <p:by>
                                        <p:hsl h="-7199925" s="0" l="0"/>
                                      </p:by>
                                    </p:animClr>
                                    <p:animClr clrSpc="hsl" dir="cw">
                                      <p:cBhvr>
                                        <p:cTn id="12" dur="500" fill="hold"/>
                                        <p:tgtEl>
                                          <p:spTgt spid="2050"/>
                                        </p:tgtEl>
                                        <p:attrNameLst>
                                          <p:attrName>stroke.color</p:attrName>
                                        </p:attrNameLst>
                                      </p:cBhvr>
                                      <p:by>
                                        <p:hsl h="-7199925" s="0" l="0"/>
                                      </p:by>
                                    </p:animClr>
                                    <p:set>
                                      <p:cBhvr>
                                        <p:cTn id="13" dur="500" fill="hold"/>
                                        <p:tgtEl>
                                          <p:spTgt spid="2050"/>
                                        </p:tgtEl>
                                        <p:attrNameLst>
                                          <p:attrName>fill.type</p:attrName>
                                        </p:attrNameLst>
                                      </p:cBhvr>
                                      <p:to>
                                        <p:strVal val="solid"/>
                                      </p:to>
                                    </p:set>
                                  </p:childTnLst>
                                </p:cTn>
                              </p:par>
                              <p:par>
                                <p:cTn id="14" presetID="20" presetClass="entr" presetSubtype="0" fill="hold" nodeType="withEffect">
                                  <p:stCondLst>
                                    <p:cond delay="0"/>
                                  </p:stCondLst>
                                  <p:childTnLst>
                                    <p:set>
                                      <p:cBhvr>
                                        <p:cTn id="15" dur="1" fill="hold">
                                          <p:stCondLst>
                                            <p:cond delay="0"/>
                                          </p:stCondLst>
                                        </p:cTn>
                                        <p:tgtEl>
                                          <p:spTgt spid="2052"/>
                                        </p:tgtEl>
                                        <p:attrNameLst>
                                          <p:attrName>style.visibility</p:attrName>
                                        </p:attrNameLst>
                                      </p:cBhvr>
                                      <p:to>
                                        <p:strVal val="visible"/>
                                      </p:to>
                                    </p:set>
                                    <p:animEffect transition="in" filter="wedge">
                                      <p:cBhvr>
                                        <p:cTn id="16" dur="2000"/>
                                        <p:tgtEl>
                                          <p:spTgt spid="2052"/>
                                        </p:tgtEl>
                                      </p:cBhvr>
                                    </p:animEffect>
                                  </p:childTnLst>
                                </p:cTn>
                              </p:par>
                              <p:par>
                                <p:cTn id="17" presetID="22" presetClass="emph" presetSubtype="0" repeatCount="indefinite" fill="hold" nodeType="withEffect">
                                  <p:stCondLst>
                                    <p:cond delay="0"/>
                                  </p:stCondLst>
                                  <p:childTnLst>
                                    <p:animClr clrSpc="hsl" dir="cw">
                                      <p:cBhvr override="childStyle">
                                        <p:cTn id="18" dur="500" fill="hold"/>
                                        <p:tgtEl>
                                          <p:spTgt spid="2052"/>
                                        </p:tgtEl>
                                        <p:attrNameLst>
                                          <p:attrName>style.color</p:attrName>
                                        </p:attrNameLst>
                                      </p:cBhvr>
                                      <p:by>
                                        <p:hsl h="-7199925" s="0" l="0"/>
                                      </p:by>
                                    </p:animClr>
                                    <p:animClr clrSpc="hsl" dir="cw">
                                      <p:cBhvr>
                                        <p:cTn id="19" dur="500" fill="hold"/>
                                        <p:tgtEl>
                                          <p:spTgt spid="2052"/>
                                        </p:tgtEl>
                                        <p:attrNameLst>
                                          <p:attrName>fillcolor</p:attrName>
                                        </p:attrNameLst>
                                      </p:cBhvr>
                                      <p:by>
                                        <p:hsl h="-7199925" s="0" l="0"/>
                                      </p:by>
                                    </p:animClr>
                                    <p:animClr clrSpc="hsl" dir="cw">
                                      <p:cBhvr>
                                        <p:cTn id="20" dur="500" fill="hold"/>
                                        <p:tgtEl>
                                          <p:spTgt spid="2052"/>
                                        </p:tgtEl>
                                        <p:attrNameLst>
                                          <p:attrName>stroke.color</p:attrName>
                                        </p:attrNameLst>
                                      </p:cBhvr>
                                      <p:by>
                                        <p:hsl h="-7199925" s="0" l="0"/>
                                      </p:by>
                                    </p:animClr>
                                    <p:set>
                                      <p:cBhvr>
                                        <p:cTn id="21" dur="500" fill="hold"/>
                                        <p:tgtEl>
                                          <p:spTgt spid="2052"/>
                                        </p:tgtEl>
                                        <p:attrNameLst>
                                          <p:attrName>fill.type</p:attrName>
                                        </p:attrNameLst>
                                      </p:cBhvr>
                                      <p:to>
                                        <p:strVal val="solid"/>
                                      </p:to>
                                    </p:set>
                                  </p:childTnLst>
                                </p:cTn>
                              </p:par>
                              <p:par>
                                <p:cTn id="22" presetID="54" presetClass="entr" presetSubtype="0" accel="100000" fill="hold" nodeType="withEffect">
                                  <p:stCondLst>
                                    <p:cond delay="0"/>
                                  </p:stCondLst>
                                  <p:childTnLst>
                                    <p:set>
                                      <p:cBhvr>
                                        <p:cTn id="23" dur="1" fill="hold">
                                          <p:stCondLst>
                                            <p:cond delay="0"/>
                                          </p:stCondLst>
                                        </p:cTn>
                                        <p:tgtEl>
                                          <p:spTgt spid="2053"/>
                                        </p:tgtEl>
                                        <p:attrNameLst>
                                          <p:attrName>style.visibility</p:attrName>
                                        </p:attrNameLst>
                                      </p:cBhvr>
                                      <p:to>
                                        <p:strVal val="visible"/>
                                      </p:to>
                                    </p:set>
                                    <p:anim calcmode="lin" valueType="num">
                                      <p:cBhvr>
                                        <p:cTn id="24" dur="500" fill="hold"/>
                                        <p:tgtEl>
                                          <p:spTgt spid="2053"/>
                                        </p:tgtEl>
                                        <p:attrNameLst>
                                          <p:attrName>ppt_w</p:attrName>
                                        </p:attrNameLst>
                                      </p:cBhvr>
                                      <p:tavLst>
                                        <p:tav tm="0">
                                          <p:val>
                                            <p:strVal val="#ppt_w*0.05"/>
                                          </p:val>
                                        </p:tav>
                                        <p:tav tm="100000">
                                          <p:val>
                                            <p:strVal val="#ppt_w"/>
                                          </p:val>
                                        </p:tav>
                                      </p:tavLst>
                                    </p:anim>
                                    <p:anim calcmode="lin" valueType="num">
                                      <p:cBhvr>
                                        <p:cTn id="25" dur="500" fill="hold"/>
                                        <p:tgtEl>
                                          <p:spTgt spid="2053"/>
                                        </p:tgtEl>
                                        <p:attrNameLst>
                                          <p:attrName>ppt_h</p:attrName>
                                        </p:attrNameLst>
                                      </p:cBhvr>
                                      <p:tavLst>
                                        <p:tav tm="0">
                                          <p:val>
                                            <p:strVal val="#ppt_h"/>
                                          </p:val>
                                        </p:tav>
                                        <p:tav tm="100000">
                                          <p:val>
                                            <p:strVal val="#ppt_h"/>
                                          </p:val>
                                        </p:tav>
                                      </p:tavLst>
                                    </p:anim>
                                    <p:anim calcmode="lin" valueType="num">
                                      <p:cBhvr>
                                        <p:cTn id="26" dur="500" fill="hold"/>
                                        <p:tgtEl>
                                          <p:spTgt spid="2053"/>
                                        </p:tgtEl>
                                        <p:attrNameLst>
                                          <p:attrName>ppt_x</p:attrName>
                                        </p:attrNameLst>
                                      </p:cBhvr>
                                      <p:tavLst>
                                        <p:tav tm="0">
                                          <p:val>
                                            <p:strVal val="#ppt_x-.2"/>
                                          </p:val>
                                        </p:tav>
                                        <p:tav tm="100000">
                                          <p:val>
                                            <p:strVal val="#ppt_x"/>
                                          </p:val>
                                        </p:tav>
                                      </p:tavLst>
                                    </p:anim>
                                    <p:anim calcmode="lin" valueType="num">
                                      <p:cBhvr>
                                        <p:cTn id="27" dur="500" fill="hold"/>
                                        <p:tgtEl>
                                          <p:spTgt spid="2053"/>
                                        </p:tgtEl>
                                        <p:attrNameLst>
                                          <p:attrName>ppt_y</p:attrName>
                                        </p:attrNameLst>
                                      </p:cBhvr>
                                      <p:tavLst>
                                        <p:tav tm="0">
                                          <p:val>
                                            <p:strVal val="#ppt_y"/>
                                          </p:val>
                                        </p:tav>
                                        <p:tav tm="100000">
                                          <p:val>
                                            <p:strVal val="#ppt_y"/>
                                          </p:val>
                                        </p:tav>
                                      </p:tavLst>
                                    </p:anim>
                                    <p:animEffect transition="in" filter="fade">
                                      <p:cBhvr>
                                        <p:cTn id="28" dur="500"/>
                                        <p:tgtEl>
                                          <p:spTgt spid="2053"/>
                                        </p:tgtEl>
                                      </p:cBhvr>
                                    </p:animEffect>
                                  </p:childTnLst>
                                </p:cTn>
                              </p:par>
                              <p:par>
                                <p:cTn id="29" presetID="8" presetClass="entr" presetSubtype="16" fill="hold" nodeType="withEffect">
                                  <p:stCondLst>
                                    <p:cond delay="0"/>
                                  </p:stCondLst>
                                  <p:childTnLst>
                                    <p:set>
                                      <p:cBhvr>
                                        <p:cTn id="30" dur="1" fill="hold">
                                          <p:stCondLst>
                                            <p:cond delay="0"/>
                                          </p:stCondLst>
                                        </p:cTn>
                                        <p:tgtEl>
                                          <p:spTgt spid="2054"/>
                                        </p:tgtEl>
                                        <p:attrNameLst>
                                          <p:attrName>style.visibility</p:attrName>
                                        </p:attrNameLst>
                                      </p:cBhvr>
                                      <p:to>
                                        <p:strVal val="visible"/>
                                      </p:to>
                                    </p:set>
                                    <p:animEffect transition="in" filter="diamond(in)">
                                      <p:cBhvr>
                                        <p:cTn id="31" dur="2000"/>
                                        <p:tgtEl>
                                          <p:spTgt spid="2054"/>
                                        </p:tgtEl>
                                      </p:cBhvr>
                                    </p:animEffect>
                                  </p:childTnLst>
                                </p:cTn>
                              </p:par>
                              <p:par>
                                <p:cTn id="32" presetID="20" presetClass="entr" presetSubtype="0" fill="hold" nodeType="withEffect">
                                  <p:stCondLst>
                                    <p:cond delay="0"/>
                                  </p:stCondLst>
                                  <p:childTnLst>
                                    <p:set>
                                      <p:cBhvr>
                                        <p:cTn id="33" dur="1" fill="hold">
                                          <p:stCondLst>
                                            <p:cond delay="0"/>
                                          </p:stCondLst>
                                        </p:cTn>
                                        <p:tgtEl>
                                          <p:spTgt spid="2055"/>
                                        </p:tgtEl>
                                        <p:attrNameLst>
                                          <p:attrName>style.visibility</p:attrName>
                                        </p:attrNameLst>
                                      </p:cBhvr>
                                      <p:to>
                                        <p:strVal val="visible"/>
                                      </p:to>
                                    </p:set>
                                    <p:animEffect transition="in" filter="wedge">
                                      <p:cBhvr>
                                        <p:cTn id="34" dur="20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Text Box 4"/>
          <p:cNvSpPr txBox="1"/>
          <p:nvPr/>
        </p:nvSpPr>
        <p:spPr>
          <a:xfrm>
            <a:off x="581025" y="228600"/>
            <a:ext cx="3305175"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4. Vận dụng </a:t>
            </a:r>
            <a:r>
              <a:rPr sz="2400" b="1" dirty="0">
                <a:solidFill>
                  <a:srgbClr val="C00000"/>
                </a:solidFill>
                <a:latin typeface="Times New Roman" panose="02020603050405020304" pitchFamily="18" charset="0"/>
              </a:rPr>
              <a:t>( tiết 4 )</a:t>
            </a:r>
            <a:endParaRPr sz="2400" b="1" dirty="0">
              <a:solidFill>
                <a:srgbClr val="C00000"/>
              </a:solidFill>
              <a:latin typeface="Times New Roman" panose="02020603050405020304" pitchFamily="18" charset="0"/>
            </a:endParaRPr>
          </a:p>
        </p:txBody>
      </p:sp>
      <p:sp>
        <p:nvSpPr>
          <p:cNvPr id="11267" name="Text Box 8"/>
          <p:cNvSpPr txBox="1"/>
          <p:nvPr/>
        </p:nvSpPr>
        <p:spPr>
          <a:xfrm>
            <a:off x="838200" y="628650"/>
            <a:ext cx="7696200" cy="369888"/>
          </a:xfrm>
          <a:prstGeom prst="rect">
            <a:avLst/>
          </a:prstGeom>
          <a:noFill/>
          <a:ln w="9525">
            <a:noFill/>
          </a:ln>
        </p:spPr>
        <p:txBody>
          <a:bodyPr>
            <a:spAutoFit/>
          </a:bodyPr>
          <a:p>
            <a:pPr eaLnBrk="0" hangingPunct="0"/>
            <a:r>
              <a:rPr b="1" dirty="0">
                <a:latin typeface="Times New Roman" panose="02020603050405020304" pitchFamily="18" charset="0"/>
                <a:cs typeface="Times New Roman" panose="02020603050405020304" pitchFamily="18" charset="0"/>
              </a:rPr>
              <a:t>Tạo sản phẩm đồ chơi có sử dụng hình ảnh về cảnh đẹp nơi em ở.</a:t>
            </a:r>
            <a:endParaRPr b="1" dirty="0">
              <a:latin typeface="Times New Roman" panose="02020603050405020304" pitchFamily="18" charset="0"/>
              <a:ea typeface="Times New Roman" panose="02020603050405020304" pitchFamily="18" charset="0"/>
            </a:endParaRPr>
          </a:p>
        </p:txBody>
      </p:sp>
      <p:sp>
        <p:nvSpPr>
          <p:cNvPr id="2" name="Rectangle 1"/>
          <p:cNvSpPr/>
          <p:nvPr/>
        </p:nvSpPr>
        <p:spPr>
          <a:xfrm>
            <a:off x="5400675" y="1219200"/>
            <a:ext cx="3133725" cy="4032250"/>
          </a:xfrm>
          <a:prstGeom prst="rect">
            <a:avLst/>
          </a:prstGeom>
          <a:noFill/>
          <a:ln w="9525">
            <a:noFill/>
          </a:ln>
        </p:spPr>
        <p:txBody>
          <a:bodyPr>
            <a:spAutoFit/>
          </a:bodyPr>
          <a:p>
            <a:r>
              <a:rPr sz="1600" dirty="0">
                <a:latin typeface="Arial" panose="020B0604020202020204" pitchFamily="34" charset="0"/>
              </a:rPr>
              <a:t>- Lưu ý:</a:t>
            </a:r>
            <a:endParaRPr sz="1600" dirty="0">
              <a:latin typeface="Arial" panose="020B0604020202020204" pitchFamily="34" charset="0"/>
            </a:endParaRPr>
          </a:p>
          <a:p>
            <a:r>
              <a:rPr sz="1600" dirty="0">
                <a:latin typeface="Arial" panose="020B0604020202020204" pitchFamily="34" charset="0"/>
              </a:rPr>
              <a:t>+ Lựa chọn vật liệu để tạo dáng sản phẩm (hộp bìa, que gỗ, giấy trắng, giấy bìa màu, bút chì, bút lông, màu vẽ, kéo, keo dán, băng dính hai mặt).</a:t>
            </a:r>
            <a:endParaRPr sz="1600" dirty="0">
              <a:latin typeface="Arial" panose="020B0604020202020204" pitchFamily="34" charset="0"/>
            </a:endParaRPr>
          </a:p>
          <a:p>
            <a:r>
              <a:rPr sz="1600" dirty="0">
                <a:latin typeface="Arial" panose="020B0604020202020204" pitchFamily="34" charset="0"/>
              </a:rPr>
              <a:t>+ Lựa chọn hình để trang trí: hình cảnh vật gần gũi quanh em như nhà, cây, hoa...GV có thể gợi ý thêm các hình ảnh khác cho HS tham khảo như cảnh vật ở nông thôn có lũy tre, bờ ao; cảnh vật ở bên bờ suối, cảnh vật ở trong rừng có cây, hoa, núi; danh lam thắng cảnh nổi tiếng...</a:t>
            </a:r>
            <a:endParaRPr sz="1600" dirty="0">
              <a:latin typeface="Arial" panose="020B0604020202020204" pitchFamily="34" charset="0"/>
            </a:endParaRPr>
          </a:p>
        </p:txBody>
      </p:sp>
      <p:pic>
        <p:nvPicPr>
          <p:cNvPr id="11269" name="Picture 6"/>
          <p:cNvPicPr>
            <a:picLocks noChangeAspect="1"/>
          </p:cNvPicPr>
          <p:nvPr/>
        </p:nvPicPr>
        <p:blipFill>
          <a:blip r:embed="rId1">
            <a:clrChange>
              <a:clrFrom>
                <a:srgbClr val="FFFFFF"/>
              </a:clrFrom>
              <a:clrTo>
                <a:srgbClr val="FFFFFF">
                  <a:alpha val="0"/>
                </a:srgbClr>
              </a:clrTo>
            </a:clrChange>
          </a:blip>
          <a:srcRect t="3407" b="3052"/>
          <a:stretch>
            <a:fillRect/>
          </a:stretch>
        </p:blipFill>
        <p:spPr>
          <a:xfrm>
            <a:off x="685800" y="1028700"/>
            <a:ext cx="4403725" cy="57832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000000"/>
                                          </p:val>
                                        </p:tav>
                                        <p:tav tm="100000">
                                          <p:val>
                                            <p:strVal val="#ppt_w"/>
                                          </p:val>
                                        </p:tav>
                                      </p:tavLst>
                                    </p:anim>
                                    <p:anim calcmode="lin" valueType="num">
                                      <p:cBhvr>
                                        <p:cTn id="8" dur="500" fill="hold"/>
                                        <p:tgtEl>
                                          <p:spTgt spid="2"/>
                                        </p:tgtEl>
                                        <p:attrNameLst>
                                          <p:attrName>ppt_h</p:attrName>
                                        </p:attrNameLst>
                                      </p:cBhvr>
                                      <p:tavLst>
                                        <p:tav tm="0">
                                          <p:val>
                                            <p:fltVal val="0.00000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Text Box 4"/>
          <p:cNvSpPr txBox="1"/>
          <p:nvPr/>
        </p:nvSpPr>
        <p:spPr>
          <a:xfrm>
            <a:off x="581025" y="228600"/>
            <a:ext cx="3305175"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4. Vận dụng </a:t>
            </a:r>
            <a:r>
              <a:rPr sz="2400" b="1" dirty="0">
                <a:solidFill>
                  <a:srgbClr val="C00000"/>
                </a:solidFill>
                <a:latin typeface="Times New Roman" panose="02020603050405020304" pitchFamily="18" charset="0"/>
              </a:rPr>
              <a:t>( tiết 4 )</a:t>
            </a:r>
            <a:endParaRPr sz="2400" b="1" dirty="0">
              <a:solidFill>
                <a:srgbClr val="C00000"/>
              </a:solidFill>
              <a:latin typeface="Times New Roman" panose="02020603050405020304" pitchFamily="18" charset="0"/>
            </a:endParaRPr>
          </a:p>
        </p:txBody>
      </p:sp>
      <p:sp>
        <p:nvSpPr>
          <p:cNvPr id="12291" name="Text Box 8"/>
          <p:cNvSpPr txBox="1"/>
          <p:nvPr/>
        </p:nvSpPr>
        <p:spPr>
          <a:xfrm>
            <a:off x="838200" y="628650"/>
            <a:ext cx="7696200" cy="369888"/>
          </a:xfrm>
          <a:prstGeom prst="rect">
            <a:avLst/>
          </a:prstGeom>
          <a:noFill/>
          <a:ln w="9525">
            <a:noFill/>
          </a:ln>
        </p:spPr>
        <p:txBody>
          <a:bodyPr>
            <a:spAutoFit/>
          </a:bodyPr>
          <a:p>
            <a:pPr eaLnBrk="0" hangingPunct="0"/>
            <a:r>
              <a:rPr b="1" dirty="0">
                <a:latin typeface="Times New Roman" panose="02020603050405020304" pitchFamily="18" charset="0"/>
                <a:cs typeface="Times New Roman" panose="02020603050405020304" pitchFamily="18" charset="0"/>
              </a:rPr>
              <a:t>Tạo sản phẩm đồ chơi có sử dụng hình ảnh về cảnh đẹp nơi em ở.</a:t>
            </a:r>
            <a:endParaRPr b="1" dirty="0">
              <a:latin typeface="Times New Roman" panose="02020603050405020304" pitchFamily="18" charset="0"/>
              <a:ea typeface="Times New Roman" panose="02020603050405020304" pitchFamily="18" charset="0"/>
            </a:endParaRPr>
          </a:p>
        </p:txBody>
      </p:sp>
      <p:sp>
        <p:nvSpPr>
          <p:cNvPr id="2" name="Rectangle 1"/>
          <p:cNvSpPr/>
          <p:nvPr/>
        </p:nvSpPr>
        <p:spPr>
          <a:xfrm>
            <a:off x="4267200" y="998538"/>
            <a:ext cx="4876800" cy="5754687"/>
          </a:xfrm>
          <a:prstGeom prst="rect">
            <a:avLst/>
          </a:prstGeom>
          <a:noFill/>
          <a:ln w="9525">
            <a:noFill/>
          </a:ln>
        </p:spPr>
        <p:txBody>
          <a:bodyPr>
            <a:spAutoFit/>
          </a:bodyPr>
          <a:p>
            <a:r>
              <a:rPr sz="1600" dirty="0">
                <a:latin typeface="Arial" panose="020B0604020202020204" pitchFamily="34" charset="0"/>
              </a:rPr>
              <a:t>- Lưu ý:</a:t>
            </a:r>
            <a:endParaRPr sz="1600" dirty="0">
              <a:latin typeface="Arial" panose="020B0604020202020204" pitchFamily="34" charset="0"/>
            </a:endParaRPr>
          </a:p>
          <a:p>
            <a:r>
              <a:rPr sz="1600" dirty="0">
                <a:latin typeface="Arial" panose="020B0604020202020204" pitchFamily="34" charset="0"/>
              </a:rPr>
              <a:t>- Kĩ thuật thực hiện:</a:t>
            </a:r>
            <a:endParaRPr sz="1600" dirty="0">
              <a:latin typeface="Arial" panose="020B0604020202020204" pitchFamily="34" charset="0"/>
            </a:endParaRPr>
          </a:p>
          <a:p>
            <a:r>
              <a:rPr sz="1600" dirty="0">
                <a:latin typeface="Arial" panose="020B0604020202020204" pitchFamily="34" charset="0"/>
              </a:rPr>
              <a:t>+ Nối hai tờ giấy trắng tạo băng dài vừa với kích cỡ chiếc hộp (ti vi). Vẽ hình cảnh vật ra giấy trắng và vẽ màu (vẽ hình ảnh to, nhỏ cân đối, chú ý đến yếu tố chính phụ làm nổi bật nội dung cảnh vật muốn thể hiện).</a:t>
            </a:r>
            <a:endParaRPr sz="1600" dirty="0">
              <a:latin typeface="Arial" panose="020B0604020202020204" pitchFamily="34" charset="0"/>
            </a:endParaRPr>
          </a:p>
          <a:p>
            <a:r>
              <a:rPr sz="1600" dirty="0">
                <a:latin typeface="Arial" panose="020B0604020202020204" pitchFamily="34" charset="0"/>
              </a:rPr>
              <a:t>+ Cắt bỏ một mặt của chiếc hộp. Đặt hai que gỗ vào vị trí hai bên và cắt một phần nhỏ ở chiếc hộp tạo vị trí cố định cho que gỗ có thể quay khi trình chiếu.</a:t>
            </a:r>
            <a:endParaRPr sz="1600" dirty="0">
              <a:latin typeface="Arial" panose="020B0604020202020204" pitchFamily="34" charset="0"/>
            </a:endParaRPr>
          </a:p>
          <a:p>
            <a:r>
              <a:rPr sz="1600" dirty="0">
                <a:latin typeface="Arial" panose="020B0604020202020204" pitchFamily="34" charset="0"/>
              </a:rPr>
              <a:t>+ Dán theo mép giấy hai bên đầu phần tranh vào hai que gỗ. Cuộn tranh theo hai que gỗ vừa với vị trí đặt vào ti vi.</a:t>
            </a:r>
            <a:endParaRPr sz="1600" dirty="0">
              <a:latin typeface="Arial" panose="020B0604020202020204" pitchFamily="34" charset="0"/>
            </a:endParaRPr>
          </a:p>
          <a:p>
            <a:r>
              <a:rPr sz="1600" dirty="0">
                <a:latin typeface="Arial" panose="020B0604020202020204" pitchFamily="34" charset="0"/>
              </a:rPr>
              <a:t>+ Cắt giấy bìa màu tạo phần thân trước ti vi và trang trí nút điều khiển, loa. Dán cố định tạo hình mặt trước ti vi.</a:t>
            </a:r>
            <a:endParaRPr sz="1600" dirty="0">
              <a:latin typeface="Arial" panose="020B0604020202020204" pitchFamily="34" charset="0"/>
            </a:endParaRPr>
          </a:p>
          <a:p>
            <a:r>
              <a:rPr sz="1600" dirty="0">
                <a:latin typeface="Arial" panose="020B0604020202020204" pitchFamily="34" charset="0"/>
              </a:rPr>
              <a:t>+ Dán giấy màu quanh phần thân ti vi và tạo chân đế cho ti vi (sử dụng bìa) có thể đặt đứng trên mặt bàn.</a:t>
            </a:r>
            <a:endParaRPr sz="1600" dirty="0">
              <a:latin typeface="Arial" panose="020B0604020202020204" pitchFamily="34" charset="0"/>
            </a:endParaRPr>
          </a:p>
          <a:p>
            <a:r>
              <a:rPr sz="1600" dirty="0">
                <a:latin typeface="Arial" panose="020B0604020202020204" pitchFamily="34" charset="0"/>
              </a:rPr>
              <a:t>*Lưu ý: Sử dụng băng dính hai mặt để dán với những phần bìa cứng như mặt trước ti vi, chân ti vi.</a:t>
            </a:r>
            <a:endParaRPr sz="1600" dirty="0">
              <a:latin typeface="Arial" panose="020B0604020202020204" pitchFamily="34" charset="0"/>
            </a:endParaRPr>
          </a:p>
          <a:p>
            <a:endParaRPr sz="1600" dirty="0">
              <a:latin typeface="Arial" panose="020B0604020202020204" pitchFamily="34" charset="0"/>
            </a:endParaRPr>
          </a:p>
        </p:txBody>
      </p:sp>
      <p:pic>
        <p:nvPicPr>
          <p:cNvPr id="12293" name="Picture 6"/>
          <p:cNvPicPr>
            <a:picLocks noChangeAspect="1"/>
          </p:cNvPicPr>
          <p:nvPr/>
        </p:nvPicPr>
        <p:blipFill>
          <a:blip r:embed="rId1">
            <a:clrChange>
              <a:clrFrom>
                <a:srgbClr val="FFFFFF"/>
              </a:clrFrom>
              <a:clrTo>
                <a:srgbClr val="FFFFFF">
                  <a:alpha val="0"/>
                </a:srgbClr>
              </a:clrTo>
            </a:clrChange>
          </a:blip>
          <a:srcRect t="3407" b="3052"/>
          <a:stretch>
            <a:fillRect/>
          </a:stretch>
        </p:blipFill>
        <p:spPr>
          <a:xfrm>
            <a:off x="411163" y="998538"/>
            <a:ext cx="3857625" cy="50673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000000"/>
                                          </p:val>
                                        </p:tav>
                                        <p:tav tm="100000">
                                          <p:val>
                                            <p:strVal val="#ppt_w"/>
                                          </p:val>
                                        </p:tav>
                                      </p:tavLst>
                                    </p:anim>
                                    <p:anim calcmode="lin" valueType="num">
                                      <p:cBhvr>
                                        <p:cTn id="8" dur="500" fill="hold"/>
                                        <p:tgtEl>
                                          <p:spTgt spid="2"/>
                                        </p:tgtEl>
                                        <p:attrNameLst>
                                          <p:attrName>ppt_h</p:attrName>
                                        </p:attrNameLst>
                                      </p:cBhvr>
                                      <p:tavLst>
                                        <p:tav tm="0">
                                          <p:val>
                                            <p:fltVal val="0.00000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Text Box 4"/>
          <p:cNvSpPr txBox="1"/>
          <p:nvPr/>
        </p:nvSpPr>
        <p:spPr>
          <a:xfrm>
            <a:off x="609600" y="1676400"/>
            <a:ext cx="5410200"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 Trưng bày, nhận xét cuối chủ đề</a:t>
            </a:r>
            <a:endParaRPr sz="2600" b="1" dirty="0">
              <a:solidFill>
                <a:srgbClr val="C00000"/>
              </a:solidFill>
              <a:latin typeface="Times New Roman" panose="02020603050405020304" pitchFamily="18" charset="0"/>
            </a:endParaRPr>
          </a:p>
        </p:txBody>
      </p:sp>
      <p:sp>
        <p:nvSpPr>
          <p:cNvPr id="13315" name="Text Box 3"/>
          <p:cNvSpPr txBox="1"/>
          <p:nvPr/>
        </p:nvSpPr>
        <p:spPr>
          <a:xfrm>
            <a:off x="2819400" y="812800"/>
            <a:ext cx="3124200" cy="641350"/>
          </a:xfrm>
          <a:prstGeom prst="rect">
            <a:avLst/>
          </a:prstGeom>
          <a:noFill/>
          <a:ln w="9525">
            <a:noFill/>
          </a:ln>
        </p:spPr>
        <p:txBody>
          <a:bodyPr>
            <a:spAutoFit/>
          </a:bodyPr>
          <a:p>
            <a:pPr algn="ctr">
              <a:spcBef>
                <a:spcPct val="50000"/>
              </a:spcBef>
            </a:pPr>
            <a:endParaRPr sz="3600" u="sng" dirty="0">
              <a:solidFill>
                <a:srgbClr val="C00000"/>
              </a:solidFill>
              <a:latin typeface=".VnTime" pitchFamily="34" charset="0"/>
            </a:endParaRPr>
          </a:p>
        </p:txBody>
      </p:sp>
      <p:sp>
        <p:nvSpPr>
          <p:cNvPr id="13316" name="Text Box 4"/>
          <p:cNvSpPr txBox="1"/>
          <p:nvPr/>
        </p:nvSpPr>
        <p:spPr>
          <a:xfrm>
            <a:off x="228600" y="1066800"/>
            <a:ext cx="8077200" cy="461963"/>
          </a:xfrm>
          <a:prstGeom prst="rect">
            <a:avLst/>
          </a:prstGeom>
          <a:noFill/>
          <a:ln w="9525">
            <a:noFill/>
          </a:ln>
        </p:spPr>
        <p:txBody>
          <a:bodyPr>
            <a:spAutoFit/>
          </a:bodyPr>
          <a:p>
            <a:pPr marL="742950" lvl="1" indent="-285750" algn="ctr" eaLnBrk="0" hangingPunct="0">
              <a:spcBef>
                <a:spcPct val="50000"/>
              </a:spcBef>
            </a:pPr>
            <a:r>
              <a:rPr sz="2400" b="1" dirty="0">
                <a:solidFill>
                  <a:srgbClr val="C00000"/>
                </a:solidFill>
                <a:latin typeface="Times New Roman" panose="02020603050405020304" pitchFamily="18" charset="0"/>
              </a:rPr>
              <a:t>Chủ đề 7: CẢNH VẬT QUANH EM ( 4 TIẾT )</a:t>
            </a:r>
            <a:endParaRPr sz="2400" b="1" dirty="0">
              <a:solidFill>
                <a:srgbClr val="C00000"/>
              </a:solidFill>
              <a:latin typeface="Times New Roman" panose="02020603050405020304" pitchFamily="18" charset="0"/>
            </a:endParaRPr>
          </a:p>
        </p:txBody>
      </p:sp>
      <p:sp>
        <p:nvSpPr>
          <p:cNvPr id="13317" name="Text Box 2"/>
          <p:cNvSpPr txBox="1"/>
          <p:nvPr/>
        </p:nvSpPr>
        <p:spPr>
          <a:xfrm>
            <a:off x="381000" y="130175"/>
            <a:ext cx="8229600" cy="523875"/>
          </a:xfrm>
          <a:prstGeom prst="rect">
            <a:avLst/>
          </a:prstGeom>
          <a:noFill/>
          <a:ln w="9525">
            <a:noFill/>
          </a:ln>
        </p:spPr>
        <p:txBody>
          <a:bodyPr>
            <a:spAutoFit/>
          </a:bodyPr>
          <a:p>
            <a:pPr algn="ctr">
              <a:spcBef>
                <a:spcPct val="50000"/>
              </a:spcBef>
            </a:pPr>
            <a:r>
              <a:rPr sz="2800" dirty="0">
                <a:solidFill>
                  <a:srgbClr val="C00000"/>
                </a:solidFill>
                <a:latin typeface="Times New Roman" panose="02020603050405020304" pitchFamily="18" charset="0"/>
              </a:rPr>
              <a:t>Thứ tư ngày 27 tháng 1 năm 2023</a:t>
            </a:r>
            <a:endParaRPr sz="2800" dirty="0">
              <a:solidFill>
                <a:srgbClr val="C00000"/>
              </a:solidFill>
              <a:latin typeface="Times New Roman" panose="02020603050405020304" pitchFamily="18" charset="0"/>
            </a:endParaRPr>
          </a:p>
        </p:txBody>
      </p:sp>
      <p:sp>
        <p:nvSpPr>
          <p:cNvPr id="13318" name="Text Box 4"/>
          <p:cNvSpPr txBox="1"/>
          <p:nvPr/>
        </p:nvSpPr>
        <p:spPr>
          <a:xfrm>
            <a:off x="3581400" y="574675"/>
            <a:ext cx="3581400"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Mĩ thuật  lớp 3</a:t>
            </a:r>
            <a:endParaRPr sz="2600" b="1" dirty="0">
              <a:solidFill>
                <a:srgbClr val="C00000"/>
              </a:solidFill>
              <a:latin typeface="Times New Roman" panose="02020603050405020304" pitchFamily="18" charset="0"/>
            </a:endParaRPr>
          </a:p>
        </p:txBody>
      </p:sp>
      <p:sp>
        <p:nvSpPr>
          <p:cNvPr id="4" name="Rectangle 3"/>
          <p:cNvSpPr/>
          <p:nvPr/>
        </p:nvSpPr>
        <p:spPr>
          <a:xfrm>
            <a:off x="782638" y="2286000"/>
            <a:ext cx="8132762" cy="1754188"/>
          </a:xfrm>
          <a:prstGeom prst="rect">
            <a:avLst/>
          </a:prstGeom>
          <a:noFill/>
          <a:ln w="9525">
            <a:noFill/>
          </a:ln>
        </p:spPr>
        <p:txBody>
          <a:bodyPr>
            <a:spAutoFit/>
          </a:bodyPr>
          <a:p>
            <a:r>
              <a:rPr dirty="0">
                <a:latin typeface="Arial" panose="020B0604020202020204" pitchFamily="34" charset="0"/>
              </a:rPr>
              <a:t>- HS trưng bày sản phẩm mĩ thuật cá nhân/nhóm,chia sẻ cảm nhận của bản thân và giới thiệu theo một số gợi ý sau:</a:t>
            </a:r>
            <a:endParaRPr dirty="0">
              <a:latin typeface="Arial" panose="020B0604020202020204" pitchFamily="34" charset="0"/>
            </a:endParaRPr>
          </a:p>
          <a:p>
            <a:r>
              <a:rPr dirty="0">
                <a:latin typeface="Arial" panose="020B0604020202020204" pitchFamily="34" charset="0"/>
              </a:rPr>
              <a:t>+ Em/ nhóm em đã sử dụng những hình ảnh, màu sắc nào để trang trí sản phẩm?</a:t>
            </a:r>
            <a:endParaRPr dirty="0">
              <a:latin typeface="Arial" panose="020B0604020202020204" pitchFamily="34" charset="0"/>
            </a:endParaRPr>
          </a:p>
          <a:p>
            <a:r>
              <a:rPr dirty="0">
                <a:latin typeface="Arial" panose="020B0604020202020204" pitchFamily="34" charset="0"/>
              </a:rPr>
              <a:t>+ Trong các SPMT đã thực hiện, em thích sản phẩm nào nhất? Tại sao?</a:t>
            </a:r>
            <a:endParaRPr dirty="0">
              <a:latin typeface="Arial" panose="020B0604020202020204" pitchFamily="34" charset="0"/>
            </a:endParaRPr>
          </a:p>
          <a:p>
            <a:r>
              <a:rPr dirty="0">
                <a:latin typeface="Arial" panose="020B0604020202020204" pitchFamily="34" charset="0"/>
              </a:rPr>
              <a:t>+ SPMT em thực hiện sẽ dành tặng ai? </a:t>
            </a:r>
            <a:endParaRPr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1000"/>
                                        <p:tgtEl>
                                          <p:spTgt spid="18434"/>
                                        </p:tgtEl>
                                      </p:cBhvr>
                                    </p:animEffect>
                                    <p:anim calcmode="lin" valueType="num">
                                      <p:cBhvr>
                                        <p:cTn id="8" dur="1000" fill="hold"/>
                                        <p:tgtEl>
                                          <p:spTgt spid="18434"/>
                                        </p:tgtEl>
                                        <p:attrNameLst>
                                          <p:attrName>ppt_x</p:attrName>
                                        </p:attrNameLst>
                                      </p:cBhvr>
                                      <p:tavLst>
                                        <p:tav tm="0">
                                          <p:val>
                                            <p:strVal val="#ppt_x"/>
                                          </p:val>
                                        </p:tav>
                                        <p:tav tm="100000">
                                          <p:val>
                                            <p:strVal val="#ppt_x"/>
                                          </p:val>
                                        </p:tav>
                                      </p:tavLst>
                                    </p:anim>
                                    <p:anim calcmode="lin" valueType="num">
                                      <p:cBhvr>
                                        <p:cTn id="9" dur="1000" fill="hold"/>
                                        <p:tgtEl>
                                          <p:spTgt spid="1843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6" name="Text Box 8"/>
          <p:cNvSpPr txBox="1">
            <a:spLocks noChangeArrowheads="1"/>
          </p:cNvSpPr>
          <p:nvPr/>
        </p:nvSpPr>
        <p:spPr bwMode="auto">
          <a:xfrm>
            <a:off x="533400" y="1905000"/>
            <a:ext cx="8229600" cy="2308324"/>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spcBef>
                <a:spcPct val="50000"/>
              </a:spcBef>
              <a:buNone/>
            </a:pPr>
            <a:r>
              <a:rPr sz="2400" dirty="0">
                <a:latin typeface="Times New Roman" panose="02020603050405020304" pitchFamily="18" charset="0"/>
              </a:rPr>
              <a:t> </a:t>
            </a:r>
            <a:r>
              <a:rPr sz="2400" b="1" u="sng" dirty="0">
                <a:solidFill>
                  <a:srgbClr val="FF0000"/>
                </a:solidFill>
                <a:latin typeface="Times New Roman" panose="02020603050405020304" pitchFamily="18" charset="0"/>
              </a:rPr>
              <a:t>Yêu cầu cần đạt:</a:t>
            </a:r>
            <a:endParaRPr sz="2400" b="1" u="sng" dirty="0">
              <a:solidFill>
                <a:srgbClr val="FF0000"/>
              </a:solidFill>
              <a:latin typeface="Times New Roman" panose="02020603050405020304" pitchFamily="18" charset="0"/>
            </a:endParaRPr>
          </a:p>
          <a:p>
            <a:pPr lvl="0" eaLnBrk="0" hangingPunct="0">
              <a:buNone/>
            </a:pPr>
            <a:r>
              <a:rPr sz="2200" dirty="0">
                <a:latin typeface="Times New Roman" panose="02020603050405020304" pitchFamily="18" charset="0"/>
              </a:rPr>
              <a:t>        </a:t>
            </a:r>
            <a:r>
              <a:rPr sz="220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Tạo được sản phẩm mĩ thuật về cảnh vật yêu thích.</a:t>
            </a:r>
            <a:endParaRPr sz="2400" dirty="0">
              <a:latin typeface="Times New Roman" panose="02020603050405020304" pitchFamily="18" charset="0"/>
              <a:cs typeface="Times New Roman" panose="02020603050405020304" pitchFamily="18" charset="0"/>
            </a:endParaRPr>
          </a:p>
          <a:p>
            <a:pPr lvl="0" eaLnBrk="0" hangingPunct="0">
              <a:buNone/>
            </a:pPr>
            <a:r>
              <a:rPr sz="2400" dirty="0">
                <a:latin typeface="Times New Roman" panose="02020603050405020304" pitchFamily="18" charset="0"/>
                <a:cs typeface="Times New Roman" panose="02020603050405020304" pitchFamily="18" charset="0"/>
              </a:rPr>
              <a:t>       -  Bước đầu biết sử dụng yếu tố chính – phụ trong tạo hình sản phẩm.</a:t>
            </a:r>
            <a:endParaRPr sz="2400" dirty="0">
              <a:latin typeface="Times New Roman" panose="02020603050405020304" pitchFamily="18" charset="0"/>
              <a:cs typeface="Times New Roman" panose="02020603050405020304" pitchFamily="18" charset="0"/>
            </a:endParaRPr>
          </a:p>
          <a:p>
            <a:pPr lvl="0" eaLnBrk="0" hangingPunct="0">
              <a:buNone/>
            </a:pPr>
            <a:r>
              <a:rPr sz="2400" dirty="0">
                <a:latin typeface="Times New Roman" panose="02020603050405020304" pitchFamily="18" charset="0"/>
                <a:cs typeface="Times New Roman" panose="02020603050405020304" pitchFamily="18" charset="0"/>
              </a:rPr>
              <a:t>       - Biết sử dụng vật liệu sẵn có để tạo một sản phẩm đồ chơi.</a:t>
            </a:r>
            <a:endParaRPr sz="2400" dirty="0">
              <a:latin typeface="Times New Roman" panose="02020603050405020304" pitchFamily="18" charset="0"/>
              <a:cs typeface="Times New Roman" panose="02020603050405020304" pitchFamily="18" charset="0"/>
            </a:endParaRPr>
          </a:p>
          <a:p>
            <a:pPr lvl="0" eaLnBrk="0" hangingPunct="0">
              <a:buNone/>
            </a:pPr>
            <a:endParaRPr sz="2400" dirty="0">
              <a:latin typeface="Times New Roman" panose="02020603050405020304" pitchFamily="18" charset="0"/>
              <a:ea typeface="Times New Roman" panose="02020603050405020304" pitchFamily="18" charset="0"/>
            </a:endParaRPr>
          </a:p>
        </p:txBody>
      </p:sp>
      <p:sp>
        <p:nvSpPr>
          <p:cNvPr id="3077" name="Text Box 3"/>
          <p:cNvSpPr txBox="1"/>
          <p:nvPr/>
        </p:nvSpPr>
        <p:spPr>
          <a:xfrm>
            <a:off x="2819400" y="812800"/>
            <a:ext cx="3124200" cy="641350"/>
          </a:xfrm>
          <a:prstGeom prst="rect">
            <a:avLst/>
          </a:prstGeom>
          <a:noFill/>
          <a:ln w="9525">
            <a:noFill/>
          </a:ln>
        </p:spPr>
        <p:txBody>
          <a:bodyPr>
            <a:spAutoFit/>
          </a:bodyPr>
          <a:p>
            <a:pPr algn="ctr">
              <a:spcBef>
                <a:spcPct val="50000"/>
              </a:spcBef>
            </a:pPr>
            <a:endParaRPr sz="3600" u="sng" dirty="0">
              <a:solidFill>
                <a:srgbClr val="C00000"/>
              </a:solidFill>
              <a:latin typeface=".VnTime" pitchFamily="34" charset="0"/>
            </a:endParaRPr>
          </a:p>
        </p:txBody>
      </p:sp>
      <p:sp>
        <p:nvSpPr>
          <p:cNvPr id="3081" name="Text Box 4"/>
          <p:cNvSpPr txBox="1"/>
          <p:nvPr/>
        </p:nvSpPr>
        <p:spPr>
          <a:xfrm>
            <a:off x="228600" y="1066800"/>
            <a:ext cx="8077200" cy="461963"/>
          </a:xfrm>
          <a:prstGeom prst="rect">
            <a:avLst/>
          </a:prstGeom>
          <a:noFill/>
          <a:ln w="9525">
            <a:noFill/>
          </a:ln>
        </p:spPr>
        <p:txBody>
          <a:bodyPr>
            <a:spAutoFit/>
          </a:bodyPr>
          <a:p>
            <a:pPr marL="742950" lvl="1" indent="-285750" algn="ctr" eaLnBrk="0" hangingPunct="0">
              <a:spcBef>
                <a:spcPct val="50000"/>
              </a:spcBef>
            </a:pPr>
            <a:r>
              <a:rPr sz="2400" b="1" dirty="0">
                <a:solidFill>
                  <a:srgbClr val="C00000"/>
                </a:solidFill>
                <a:latin typeface="Times New Roman" panose="02020603050405020304" pitchFamily="18" charset="0"/>
              </a:rPr>
              <a:t>Chủ đề 7: CẢNH VẬT QUANH EM ( 4 TIẾT )</a:t>
            </a:r>
            <a:endParaRPr sz="2400" b="1" dirty="0">
              <a:solidFill>
                <a:srgbClr val="C00000"/>
              </a:solidFill>
              <a:latin typeface="Times New Roman" panose="02020603050405020304" pitchFamily="18" charset="0"/>
            </a:endParaRPr>
          </a:p>
        </p:txBody>
      </p:sp>
      <p:sp>
        <p:nvSpPr>
          <p:cNvPr id="3079" name="Text Box 2"/>
          <p:cNvSpPr txBox="1"/>
          <p:nvPr/>
        </p:nvSpPr>
        <p:spPr>
          <a:xfrm>
            <a:off x="381000" y="130175"/>
            <a:ext cx="8229600" cy="521970"/>
          </a:xfrm>
          <a:prstGeom prst="rect">
            <a:avLst/>
          </a:prstGeom>
          <a:noFill/>
          <a:ln w="9525">
            <a:noFill/>
          </a:ln>
        </p:spPr>
        <p:txBody>
          <a:bodyPr>
            <a:spAutoFit/>
          </a:bodyPr>
          <a:p>
            <a:pPr algn="ctr">
              <a:spcBef>
                <a:spcPct val="50000"/>
              </a:spcBef>
            </a:pPr>
            <a:r>
              <a:rPr sz="2800" dirty="0">
                <a:solidFill>
                  <a:srgbClr val="C00000"/>
                </a:solidFill>
                <a:latin typeface="Times New Roman" panose="02020603050405020304" pitchFamily="18" charset="0"/>
              </a:rPr>
              <a:t>Thứ sáu ngày </a:t>
            </a:r>
            <a:r>
              <a:rPr lang="vi-VN" sz="2800" dirty="0">
                <a:solidFill>
                  <a:srgbClr val="C00000"/>
                </a:solidFill>
                <a:latin typeface="Times New Roman" panose="02020603050405020304" pitchFamily="18" charset="0"/>
              </a:rPr>
              <a:t>9</a:t>
            </a:r>
            <a:r>
              <a:rPr sz="2800" dirty="0">
                <a:solidFill>
                  <a:srgbClr val="C00000"/>
                </a:solidFill>
                <a:latin typeface="Times New Roman" panose="02020603050405020304" pitchFamily="18" charset="0"/>
              </a:rPr>
              <a:t> tháng 1 năm 202</a:t>
            </a:r>
            <a:r>
              <a:rPr lang="vi-VN" sz="2800" dirty="0">
                <a:solidFill>
                  <a:srgbClr val="C00000"/>
                </a:solidFill>
                <a:latin typeface="Times New Roman" panose="02020603050405020304" pitchFamily="18" charset="0"/>
              </a:rPr>
              <a:t>5</a:t>
            </a:r>
            <a:endParaRPr lang="vi-VN" sz="2800" dirty="0">
              <a:solidFill>
                <a:srgbClr val="C00000"/>
              </a:solidFill>
              <a:latin typeface="Times New Roman" panose="02020603050405020304" pitchFamily="18" charset="0"/>
            </a:endParaRPr>
          </a:p>
        </p:txBody>
      </p:sp>
      <p:sp>
        <p:nvSpPr>
          <p:cNvPr id="3080" name="Text Box 4"/>
          <p:cNvSpPr txBox="1"/>
          <p:nvPr/>
        </p:nvSpPr>
        <p:spPr>
          <a:xfrm>
            <a:off x="3581400" y="574675"/>
            <a:ext cx="3581400"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Mĩ thuật  lớp 3</a:t>
            </a:r>
            <a:endParaRPr sz="2600" b="1" dirty="0">
              <a:solidFill>
                <a:srgbClr val="C0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barn(inVertical)">
                                      <p:cBhvr>
                                        <p:cTn id="7" dur="500"/>
                                        <p:tgtEl>
                                          <p:spTgt spid="308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2776"/>
                                        </p:tgtEl>
                                        <p:attrNameLst>
                                          <p:attrName>style.visibility</p:attrName>
                                        </p:attrNameLst>
                                      </p:cBhvr>
                                      <p:to>
                                        <p:strVal val="visible"/>
                                      </p:to>
                                    </p:set>
                                    <p:animEffect transition="in" filter="fade">
                                      <p:cBhvr>
                                        <p:cTn id="12" dur="1000"/>
                                        <p:tgtEl>
                                          <p:spTgt spid="32776"/>
                                        </p:tgtEl>
                                      </p:cBhvr>
                                    </p:animEffect>
                                    <p:anim calcmode="lin" valueType="num">
                                      <p:cBhvr>
                                        <p:cTn id="13" dur="1000" fill="hold"/>
                                        <p:tgtEl>
                                          <p:spTgt spid="32776"/>
                                        </p:tgtEl>
                                        <p:attrNameLst>
                                          <p:attrName>ppt_x</p:attrName>
                                        </p:attrNameLst>
                                      </p:cBhvr>
                                      <p:tavLst>
                                        <p:tav tm="0">
                                          <p:val>
                                            <p:strVal val="#ppt_x"/>
                                          </p:val>
                                        </p:tav>
                                        <p:tav tm="100000">
                                          <p:val>
                                            <p:strVal val="#ppt_x"/>
                                          </p:val>
                                        </p:tav>
                                      </p:tavLst>
                                    </p:anim>
                                    <p:anim calcmode="lin" valueType="num">
                                      <p:cBhvr>
                                        <p:cTn id="14" dur="1000" fill="hold"/>
                                        <p:tgtEl>
                                          <p:spTgt spid="327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Text Box 4"/>
          <p:cNvSpPr txBox="1"/>
          <p:nvPr/>
        </p:nvSpPr>
        <p:spPr>
          <a:xfrm>
            <a:off x="581025" y="0"/>
            <a:ext cx="3228975"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1. Quan sát ( tiết 1 )</a:t>
            </a:r>
            <a:endParaRPr sz="2600" b="1" dirty="0">
              <a:solidFill>
                <a:srgbClr val="C00000"/>
              </a:solidFill>
              <a:latin typeface="Times New Roman" panose="02020603050405020304" pitchFamily="18" charset="0"/>
            </a:endParaRPr>
          </a:p>
        </p:txBody>
      </p:sp>
      <p:sp>
        <p:nvSpPr>
          <p:cNvPr id="8" name="Text Box 8"/>
          <p:cNvSpPr txBox="1"/>
          <p:nvPr/>
        </p:nvSpPr>
        <p:spPr>
          <a:xfrm>
            <a:off x="838200" y="381000"/>
            <a:ext cx="6477000" cy="400050"/>
          </a:xfrm>
          <a:prstGeom prst="rect">
            <a:avLst/>
          </a:prstGeom>
          <a:noFill/>
          <a:ln w="9525">
            <a:noFill/>
          </a:ln>
        </p:spPr>
        <p:txBody>
          <a:bodyPr>
            <a:spAutoFit/>
          </a:bodyPr>
          <a:p>
            <a:pPr eaLnBrk="0" hangingPunct="0"/>
            <a:r>
              <a:rPr sz="2000" b="1" dirty="0">
                <a:latin typeface="Times New Roman" panose="02020603050405020304" pitchFamily="18" charset="0"/>
                <a:cs typeface="Times New Roman" panose="02020603050405020304" pitchFamily="18" charset="0"/>
              </a:rPr>
              <a:t>Cảnh vật trong cuộc sống.</a:t>
            </a:r>
            <a:endParaRPr sz="2000" b="1" dirty="0">
              <a:latin typeface="Times New Roman" panose="02020603050405020304" pitchFamily="18" charset="0"/>
              <a:ea typeface="Times New Roman" panose="02020603050405020304" pitchFamily="18" charset="0"/>
            </a:endParaRPr>
          </a:p>
        </p:txBody>
      </p:sp>
      <p:sp>
        <p:nvSpPr>
          <p:cNvPr id="9" name="Text Box 8"/>
          <p:cNvSpPr txBox="1"/>
          <p:nvPr/>
        </p:nvSpPr>
        <p:spPr>
          <a:xfrm>
            <a:off x="685800" y="739775"/>
            <a:ext cx="8077200" cy="708025"/>
          </a:xfrm>
          <a:prstGeom prst="rect">
            <a:avLst/>
          </a:prstGeom>
          <a:noFill/>
          <a:ln w="9525">
            <a:noFill/>
          </a:ln>
        </p:spPr>
        <p:txBody>
          <a:bodyPr>
            <a:spAutoFit/>
          </a:bodyPr>
          <a:p>
            <a:pPr eaLnBrk="0" hangingPunct="0"/>
            <a:r>
              <a:rPr sz="2000" dirty="0">
                <a:latin typeface="Arial" panose="020B0604020202020204" pitchFamily="34" charset="0"/>
              </a:rPr>
              <a:t>Quan sát hình ảnh trong SGK Mĩ thuật 3, trang 40, thảo luận và trả lời các câu hỏi để nhận ra các cảnh đẹp từng vùng miền khác nhau.</a:t>
            </a:r>
            <a:endParaRPr sz="2000" dirty="0">
              <a:latin typeface="Arial" panose="020B0604020202020204" pitchFamily="34" charset="0"/>
            </a:endParaRPr>
          </a:p>
        </p:txBody>
      </p:sp>
      <p:sp>
        <p:nvSpPr>
          <p:cNvPr id="10" name="Text Box 8"/>
          <p:cNvSpPr txBox="1"/>
          <p:nvPr/>
        </p:nvSpPr>
        <p:spPr>
          <a:xfrm>
            <a:off x="712788" y="5867400"/>
            <a:ext cx="6831012" cy="400050"/>
          </a:xfrm>
          <a:prstGeom prst="rect">
            <a:avLst/>
          </a:prstGeom>
          <a:noFill/>
          <a:ln w="9525">
            <a:noFill/>
          </a:ln>
        </p:spPr>
        <p:txBody>
          <a:bodyPr>
            <a:spAutoFit/>
          </a:bodyPr>
          <a:p>
            <a:pPr eaLnBrk="0" hangingPunct="0"/>
            <a:r>
              <a:rPr sz="2000" dirty="0">
                <a:latin typeface="Arial" panose="020B0604020202020204" pitchFamily="34" charset="0"/>
              </a:rPr>
              <a:t>- Hình ảnh, màu sắc nào nổi bật trong bức tranh?</a:t>
            </a:r>
            <a:endParaRPr sz="2000" dirty="0">
              <a:latin typeface="Arial" panose="020B0604020202020204" pitchFamily="34" charset="0"/>
            </a:endParaRPr>
          </a:p>
        </p:txBody>
      </p:sp>
      <p:sp>
        <p:nvSpPr>
          <p:cNvPr id="11" name="Text Box 8"/>
          <p:cNvSpPr txBox="1"/>
          <p:nvPr/>
        </p:nvSpPr>
        <p:spPr>
          <a:xfrm>
            <a:off x="728663" y="6365875"/>
            <a:ext cx="8262937" cy="400050"/>
          </a:xfrm>
          <a:prstGeom prst="rect">
            <a:avLst/>
          </a:prstGeom>
          <a:noFill/>
          <a:ln w="9525">
            <a:noFill/>
          </a:ln>
        </p:spPr>
        <p:txBody>
          <a:bodyPr>
            <a:spAutoFit/>
          </a:bodyPr>
          <a:p>
            <a:pPr eaLnBrk="0" hangingPunct="0"/>
            <a:r>
              <a:rPr sz="2000" dirty="0">
                <a:latin typeface="Arial" panose="020B0604020202020204" pitchFamily="34" charset="0"/>
              </a:rPr>
              <a:t>- Em biết những cảnh vật nào khác? Hãy miêu tả những cảnh đẹp đó.</a:t>
            </a:r>
            <a:endParaRPr sz="2000" dirty="0">
              <a:latin typeface="Arial" panose="020B0604020202020204" pitchFamily="34" charset="0"/>
            </a:endParaRPr>
          </a:p>
        </p:txBody>
      </p:sp>
      <p:pic>
        <p:nvPicPr>
          <p:cNvPr id="4103" name="Picture 8"/>
          <p:cNvPicPr>
            <a:picLocks noChangeAspect="1"/>
          </p:cNvPicPr>
          <p:nvPr/>
        </p:nvPicPr>
        <p:blipFill>
          <a:blip r:embed="rId1">
            <a:clrChange>
              <a:clrFrom>
                <a:srgbClr val="FFFFFF"/>
              </a:clrFrom>
              <a:clrTo>
                <a:srgbClr val="FFFFFF">
                  <a:alpha val="0"/>
                </a:srgbClr>
              </a:clrTo>
            </a:clrChange>
          </a:blip>
          <a:srcRect l="7610" t="30008" r="5782" b="15002"/>
          <a:stretch>
            <a:fillRect/>
          </a:stretch>
        </p:blipFill>
        <p:spPr>
          <a:xfrm>
            <a:off x="2055813" y="1477963"/>
            <a:ext cx="4954587" cy="441642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103"/>
                                        </p:tgtEl>
                                        <p:attrNameLst>
                                          <p:attrName>style.visibility</p:attrName>
                                        </p:attrNameLst>
                                      </p:cBhvr>
                                      <p:to>
                                        <p:strVal val="visible"/>
                                      </p:to>
                                    </p:set>
                                    <p:animEffect transition="in" filter="barn(inVertical)">
                                      <p:cBhvr>
                                        <p:cTn id="17" dur="500"/>
                                        <p:tgtEl>
                                          <p:spTgt spid="410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Text Box 4"/>
          <p:cNvSpPr txBox="1"/>
          <p:nvPr/>
        </p:nvSpPr>
        <p:spPr>
          <a:xfrm>
            <a:off x="581025" y="0"/>
            <a:ext cx="3838575"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1. Quan sát ( tiết 1 )</a:t>
            </a:r>
            <a:endParaRPr sz="2600" b="1" dirty="0">
              <a:solidFill>
                <a:srgbClr val="C00000"/>
              </a:solidFill>
              <a:latin typeface="Times New Roman" panose="02020603050405020304" pitchFamily="18" charset="0"/>
            </a:endParaRPr>
          </a:p>
        </p:txBody>
      </p:sp>
      <p:sp>
        <p:nvSpPr>
          <p:cNvPr id="5123" name="Text Box 8"/>
          <p:cNvSpPr txBox="1"/>
          <p:nvPr/>
        </p:nvSpPr>
        <p:spPr>
          <a:xfrm>
            <a:off x="838200" y="381000"/>
            <a:ext cx="6477000" cy="400050"/>
          </a:xfrm>
          <a:prstGeom prst="rect">
            <a:avLst/>
          </a:prstGeom>
          <a:noFill/>
          <a:ln w="9525">
            <a:noFill/>
          </a:ln>
        </p:spPr>
        <p:txBody>
          <a:bodyPr>
            <a:spAutoFit/>
          </a:bodyPr>
          <a:p>
            <a:pPr eaLnBrk="0" hangingPunct="0"/>
            <a:r>
              <a:rPr sz="2000" b="1" dirty="0">
                <a:latin typeface="Times New Roman" panose="02020603050405020304" pitchFamily="18" charset="0"/>
                <a:cs typeface="Times New Roman" panose="02020603050405020304" pitchFamily="18" charset="0"/>
              </a:rPr>
              <a:t>Cảnh vật trong tranh vẽ.</a:t>
            </a:r>
            <a:endParaRPr sz="2000" b="1" dirty="0">
              <a:latin typeface="Times New Roman" panose="02020603050405020304" pitchFamily="18" charset="0"/>
              <a:ea typeface="Times New Roman" panose="02020603050405020304" pitchFamily="18" charset="0"/>
            </a:endParaRPr>
          </a:p>
        </p:txBody>
      </p:sp>
      <p:sp>
        <p:nvSpPr>
          <p:cNvPr id="9" name="Text Box 8"/>
          <p:cNvSpPr txBox="1"/>
          <p:nvPr/>
        </p:nvSpPr>
        <p:spPr>
          <a:xfrm>
            <a:off x="685800" y="739775"/>
            <a:ext cx="8077200" cy="646113"/>
          </a:xfrm>
          <a:prstGeom prst="rect">
            <a:avLst/>
          </a:prstGeom>
          <a:noFill/>
          <a:ln w="9525">
            <a:noFill/>
          </a:ln>
        </p:spPr>
        <p:txBody>
          <a:bodyPr>
            <a:spAutoFit/>
          </a:bodyPr>
          <a:p>
            <a:pPr eaLnBrk="0" hangingPunct="0"/>
            <a:r>
              <a:rPr dirty="0">
                <a:latin typeface="Arial" panose="020B0604020202020204" pitchFamily="34" charset="0"/>
              </a:rPr>
              <a:t>Quan sát hình ảnh trong SGK Mĩ thuật 3, trang 41, thảo luận  nhóm và trả lời các câu hỏi để tìm hiểu về hai bức tranh.</a:t>
            </a:r>
            <a:endParaRPr dirty="0">
              <a:latin typeface="Arial" panose="020B0604020202020204" pitchFamily="34" charset="0"/>
            </a:endParaRPr>
          </a:p>
        </p:txBody>
      </p:sp>
      <p:sp>
        <p:nvSpPr>
          <p:cNvPr id="11" name="Text Box 8"/>
          <p:cNvSpPr txBox="1"/>
          <p:nvPr/>
        </p:nvSpPr>
        <p:spPr>
          <a:xfrm>
            <a:off x="685800" y="4800600"/>
            <a:ext cx="6686550" cy="1077913"/>
          </a:xfrm>
          <a:prstGeom prst="rect">
            <a:avLst/>
          </a:prstGeom>
          <a:noFill/>
          <a:ln w="9525">
            <a:noFill/>
          </a:ln>
        </p:spPr>
        <p:txBody>
          <a:bodyPr>
            <a:spAutoFit/>
          </a:bodyPr>
          <a:p>
            <a:pPr eaLnBrk="0" hangingPunct="0"/>
            <a:r>
              <a:rPr sz="1600" dirty="0">
                <a:latin typeface="Arial" panose="020B0604020202020204" pitchFamily="34" charset="0"/>
              </a:rPr>
              <a:t>Quan sát các bức tranh và cho biết:</a:t>
            </a:r>
            <a:endParaRPr sz="1600" dirty="0">
              <a:latin typeface="Arial" panose="020B0604020202020204" pitchFamily="34" charset="0"/>
            </a:endParaRPr>
          </a:p>
          <a:p>
            <a:pPr eaLnBrk="0" hangingPunct="0"/>
            <a:r>
              <a:rPr sz="1600" dirty="0">
                <a:latin typeface="Arial" panose="020B0604020202020204" pitchFamily="34" charset="0"/>
              </a:rPr>
              <a:t>  - Bức tranh thể hiện cảnh ở đâu?</a:t>
            </a:r>
            <a:endParaRPr sz="1600" dirty="0">
              <a:latin typeface="Arial" panose="020B0604020202020204" pitchFamily="34" charset="0"/>
            </a:endParaRPr>
          </a:p>
          <a:p>
            <a:pPr eaLnBrk="0" hangingPunct="0"/>
            <a:r>
              <a:rPr sz="1600" dirty="0">
                <a:latin typeface="Arial" panose="020B0604020202020204" pitchFamily="34" charset="0"/>
              </a:rPr>
              <a:t>  - Hình ảnh nào là chính, hình ảnh nào là phụ trong bức tranh?</a:t>
            </a:r>
            <a:endParaRPr sz="1600" dirty="0">
              <a:latin typeface="Arial" panose="020B0604020202020204" pitchFamily="34" charset="0"/>
            </a:endParaRPr>
          </a:p>
          <a:p>
            <a:pPr eaLnBrk="0" hangingPunct="0"/>
            <a:r>
              <a:rPr sz="1600" dirty="0">
                <a:latin typeface="Arial" panose="020B0604020202020204" pitchFamily="34" charset="0"/>
              </a:rPr>
              <a:t>  - Trong tranh họa sĩ sử dụng những màu gì?</a:t>
            </a:r>
            <a:endParaRPr sz="1600" dirty="0">
              <a:latin typeface="Arial" panose="020B0604020202020204" pitchFamily="34" charset="0"/>
            </a:endParaRPr>
          </a:p>
        </p:txBody>
      </p:sp>
      <p:grpSp>
        <p:nvGrpSpPr>
          <p:cNvPr id="2" name="Group 1"/>
          <p:cNvGrpSpPr/>
          <p:nvPr/>
        </p:nvGrpSpPr>
        <p:grpSpPr>
          <a:xfrm>
            <a:off x="323850" y="1566863"/>
            <a:ext cx="8439150" cy="3009900"/>
            <a:chOff x="323850" y="1567543"/>
            <a:chExt cx="8439150" cy="3008922"/>
          </a:xfrm>
        </p:grpSpPr>
        <p:pic>
          <p:nvPicPr>
            <p:cNvPr id="5127" name="Picture 13"/>
            <p:cNvPicPr>
              <a:picLocks noChangeAspect="1"/>
            </p:cNvPicPr>
            <p:nvPr/>
          </p:nvPicPr>
          <p:blipFill>
            <a:blip r:embed="rId1">
              <a:clrChange>
                <a:clrFrom>
                  <a:srgbClr val="FFFFFF"/>
                </a:clrFrom>
                <a:clrTo>
                  <a:srgbClr val="FFFFFF">
                    <a:alpha val="0"/>
                  </a:srgbClr>
                </a:clrTo>
              </a:clrChange>
            </a:blip>
            <a:srcRect l="11462" t="10143" r="9476" b="56526"/>
            <a:stretch>
              <a:fillRect/>
            </a:stretch>
          </p:blipFill>
          <p:spPr>
            <a:xfrm>
              <a:off x="323850" y="1574242"/>
              <a:ext cx="3943350" cy="2333342"/>
            </a:xfrm>
            <a:prstGeom prst="rect">
              <a:avLst/>
            </a:prstGeom>
            <a:noFill/>
            <a:ln w="9525">
              <a:noFill/>
            </a:ln>
          </p:spPr>
        </p:pic>
        <p:sp>
          <p:nvSpPr>
            <p:cNvPr id="14" name="Text Box 8"/>
            <p:cNvSpPr txBox="1">
              <a:spLocks noChangeArrowheads="1"/>
            </p:cNvSpPr>
            <p:nvPr/>
          </p:nvSpPr>
          <p:spPr bwMode="auto">
            <a:xfrm>
              <a:off x="1020762" y="4114800"/>
              <a:ext cx="300831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228600" marR="0" lvl="0" indent="-228600" algn="l" defTabSz="914400" rtl="0" eaLnBrk="0" fontAlgn="base" latinLnBrk="0" hangingPunct="0">
                <a:lnSpc>
                  <a:spcPct val="100000"/>
                </a:lnSpc>
                <a:spcBef>
                  <a:spcPct val="0"/>
                </a:spcBef>
                <a:spcAft>
                  <a:spcPct val="0"/>
                </a:spcAft>
                <a:buClrTx/>
                <a:buSzTx/>
                <a:buFontTx/>
                <a:buAutoNum type="arabicPeriod"/>
                <a:defRPr/>
              </a:pP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Phan</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Kế</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An,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nhớ</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một</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chiều</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Tây</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Bắc</a:t>
              </a:r>
              <a:endPar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1955,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tranh</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sơn</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mài</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112,3 x 69,8 cm</a:t>
              </a:r>
              <a:endPar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endParaRPr>
            </a:p>
          </p:txBody>
        </p:sp>
        <p:sp>
          <p:nvSpPr>
            <p:cNvPr id="5129" name="Text Box 8"/>
            <p:cNvSpPr txBox="1"/>
            <p:nvPr/>
          </p:nvSpPr>
          <p:spPr>
            <a:xfrm>
              <a:off x="5144146" y="4089872"/>
              <a:ext cx="3352800" cy="430212"/>
            </a:xfrm>
            <a:prstGeom prst="rect">
              <a:avLst/>
            </a:prstGeom>
            <a:noFill/>
            <a:ln w="9525">
              <a:noFill/>
            </a:ln>
          </p:spPr>
          <p:txBody>
            <a:bodyPr>
              <a:spAutoFit/>
            </a:bodyPr>
            <a:p>
              <a:pPr eaLnBrk="0" hangingPunct="0"/>
              <a:r>
                <a:rPr sz="1100" dirty="0">
                  <a:latin typeface="Arial" panose="020B0604020202020204" pitchFamily="34" charset="0"/>
                </a:rPr>
                <a:t>2. Lưu Văn Sìn, Cảnh nông thôn thanh bình</a:t>
              </a:r>
              <a:endParaRPr sz="1100" dirty="0">
                <a:latin typeface="Arial" panose="020B0604020202020204" pitchFamily="34" charset="0"/>
              </a:endParaRPr>
            </a:p>
            <a:p>
              <a:pPr eaLnBrk="0" hangingPunct="0"/>
              <a:r>
                <a:rPr sz="1100" dirty="0">
                  <a:latin typeface="Arial" panose="020B0604020202020204" pitchFamily="34" charset="0"/>
                </a:rPr>
                <a:t>1958, tranh sơn dầu, 98 x 64,5cm</a:t>
              </a:r>
              <a:endParaRPr sz="1100" dirty="0">
                <a:latin typeface="Arial" panose="020B0604020202020204" pitchFamily="34" charset="0"/>
              </a:endParaRPr>
            </a:p>
          </p:txBody>
        </p:sp>
        <p:pic>
          <p:nvPicPr>
            <p:cNvPr id="5130" name="Picture 13"/>
            <p:cNvPicPr>
              <a:picLocks noChangeAspect="1"/>
            </p:cNvPicPr>
            <p:nvPr/>
          </p:nvPicPr>
          <p:blipFill>
            <a:blip r:embed="rId1">
              <a:clrChange>
                <a:clrFrom>
                  <a:srgbClr val="FFFFFF"/>
                </a:clrFrom>
                <a:clrTo>
                  <a:srgbClr val="FFFFFF">
                    <a:alpha val="0"/>
                  </a:srgbClr>
                </a:clrTo>
              </a:clrChange>
            </a:blip>
            <a:srcRect l="10449" t="46599" r="8618" b="20410"/>
            <a:stretch>
              <a:fillRect/>
            </a:stretch>
          </p:blipFill>
          <p:spPr>
            <a:xfrm>
              <a:off x="4633542" y="1567543"/>
              <a:ext cx="4129458" cy="2362614"/>
            </a:xfrm>
            <a:prstGeom prst="rect">
              <a:avLst/>
            </a:prstGeom>
            <a:noFill/>
            <a:ln w="9525">
              <a:noFill/>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Text Box 4"/>
          <p:cNvSpPr txBox="1"/>
          <p:nvPr/>
        </p:nvSpPr>
        <p:spPr>
          <a:xfrm>
            <a:off x="581025" y="0"/>
            <a:ext cx="3838575"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1. Quan sát ( tiết 1 )</a:t>
            </a:r>
            <a:endParaRPr sz="2600" b="1" dirty="0">
              <a:solidFill>
                <a:srgbClr val="C00000"/>
              </a:solidFill>
              <a:latin typeface="Times New Roman" panose="02020603050405020304" pitchFamily="18" charset="0"/>
            </a:endParaRPr>
          </a:p>
        </p:txBody>
      </p:sp>
      <p:sp>
        <p:nvSpPr>
          <p:cNvPr id="6147" name="Text Box 8"/>
          <p:cNvSpPr txBox="1"/>
          <p:nvPr/>
        </p:nvSpPr>
        <p:spPr>
          <a:xfrm>
            <a:off x="838200" y="381000"/>
            <a:ext cx="6477000" cy="400050"/>
          </a:xfrm>
          <a:prstGeom prst="rect">
            <a:avLst/>
          </a:prstGeom>
          <a:noFill/>
          <a:ln w="9525">
            <a:noFill/>
          </a:ln>
        </p:spPr>
        <p:txBody>
          <a:bodyPr>
            <a:spAutoFit/>
          </a:bodyPr>
          <a:p>
            <a:pPr eaLnBrk="0" hangingPunct="0"/>
            <a:r>
              <a:rPr sz="2000" b="1" dirty="0">
                <a:latin typeface="Times New Roman" panose="02020603050405020304" pitchFamily="18" charset="0"/>
                <a:cs typeface="Times New Roman" panose="02020603050405020304" pitchFamily="18" charset="0"/>
              </a:rPr>
              <a:t>Cảnh vật trong tranh vẽ.</a:t>
            </a:r>
            <a:endParaRPr sz="2000" b="1" dirty="0">
              <a:latin typeface="Times New Roman" panose="02020603050405020304" pitchFamily="18" charset="0"/>
              <a:ea typeface="Times New Roman" panose="02020603050405020304" pitchFamily="18" charset="0"/>
            </a:endParaRPr>
          </a:p>
        </p:txBody>
      </p:sp>
      <p:sp>
        <p:nvSpPr>
          <p:cNvPr id="11" name="Text Box 8"/>
          <p:cNvSpPr txBox="1"/>
          <p:nvPr/>
        </p:nvSpPr>
        <p:spPr>
          <a:xfrm>
            <a:off x="323850" y="4114800"/>
            <a:ext cx="8439150" cy="1322388"/>
          </a:xfrm>
          <a:prstGeom prst="rect">
            <a:avLst/>
          </a:prstGeom>
          <a:noFill/>
          <a:ln w="9525">
            <a:noFill/>
          </a:ln>
        </p:spPr>
        <p:txBody>
          <a:bodyPr>
            <a:spAutoFit/>
          </a:bodyPr>
          <a:p>
            <a:pPr marL="285750" indent="-285750" eaLnBrk="0" hangingPunct="0">
              <a:buChar char="-"/>
            </a:pPr>
            <a:r>
              <a:rPr sz="1600" dirty="0">
                <a:latin typeface="Arial" panose="020B0604020202020204" pitchFamily="34" charset="0"/>
              </a:rPr>
              <a:t>Cảnh vật trong cuộc sống rất phong phú, đa dạng.</a:t>
            </a:r>
            <a:endParaRPr sz="1600" dirty="0">
              <a:latin typeface="Arial" panose="020B0604020202020204" pitchFamily="34" charset="0"/>
            </a:endParaRPr>
          </a:p>
          <a:p>
            <a:pPr marL="285750" indent="-285750" eaLnBrk="0" hangingPunct="0">
              <a:buChar char="-"/>
            </a:pPr>
            <a:r>
              <a:rPr sz="1600" dirty="0">
                <a:latin typeface="Arial" panose="020B0604020202020204" pitchFamily="34" charset="0"/>
              </a:rPr>
              <a:t>Hình ảnh chính – phụ của các cảnh vật  được sắp xếp cân đối, làm nổi bật nội dung của tác phẩm.</a:t>
            </a:r>
            <a:endParaRPr sz="1600" dirty="0">
              <a:latin typeface="Arial" panose="020B0604020202020204" pitchFamily="34" charset="0"/>
            </a:endParaRPr>
          </a:p>
          <a:p>
            <a:pPr marL="285750" indent="-285750" eaLnBrk="0" hangingPunct="0">
              <a:buChar char="-"/>
            </a:pPr>
            <a:r>
              <a:rPr sz="1600" dirty="0">
                <a:latin typeface="Arial" panose="020B0604020202020204" pitchFamily="34" charset="0"/>
              </a:rPr>
              <a:t>Màu sắc trong tranh được họa sĩ kết hợp hài hòa đã diễn tả sinh động không gian của cảnh vật,…</a:t>
            </a:r>
            <a:endParaRPr sz="1600" dirty="0">
              <a:latin typeface="Arial" panose="020B0604020202020204" pitchFamily="34" charset="0"/>
            </a:endParaRPr>
          </a:p>
        </p:txBody>
      </p:sp>
      <p:grpSp>
        <p:nvGrpSpPr>
          <p:cNvPr id="10" name="Group 9"/>
          <p:cNvGrpSpPr/>
          <p:nvPr/>
        </p:nvGrpSpPr>
        <p:grpSpPr>
          <a:xfrm>
            <a:off x="400050" y="920750"/>
            <a:ext cx="8439150" cy="3009900"/>
            <a:chOff x="323850" y="1567543"/>
            <a:chExt cx="8439150" cy="3008922"/>
          </a:xfrm>
        </p:grpSpPr>
        <p:pic>
          <p:nvPicPr>
            <p:cNvPr id="6150" name="Picture 13"/>
            <p:cNvPicPr>
              <a:picLocks noChangeAspect="1"/>
            </p:cNvPicPr>
            <p:nvPr/>
          </p:nvPicPr>
          <p:blipFill>
            <a:blip r:embed="rId1">
              <a:clrChange>
                <a:clrFrom>
                  <a:srgbClr val="FFFFFF"/>
                </a:clrFrom>
                <a:clrTo>
                  <a:srgbClr val="FFFFFF">
                    <a:alpha val="0"/>
                  </a:srgbClr>
                </a:clrTo>
              </a:clrChange>
            </a:blip>
            <a:srcRect l="11462" t="10143" r="9476" b="56526"/>
            <a:stretch>
              <a:fillRect/>
            </a:stretch>
          </p:blipFill>
          <p:spPr>
            <a:xfrm>
              <a:off x="323850" y="1574242"/>
              <a:ext cx="3943350" cy="2333342"/>
            </a:xfrm>
            <a:prstGeom prst="rect">
              <a:avLst/>
            </a:prstGeom>
            <a:noFill/>
            <a:ln w="9525">
              <a:noFill/>
            </a:ln>
          </p:spPr>
        </p:pic>
        <p:sp>
          <p:nvSpPr>
            <p:cNvPr id="13" name="Text Box 8"/>
            <p:cNvSpPr txBox="1">
              <a:spLocks noChangeArrowheads="1"/>
            </p:cNvSpPr>
            <p:nvPr/>
          </p:nvSpPr>
          <p:spPr bwMode="auto">
            <a:xfrm>
              <a:off x="1020762" y="4114800"/>
              <a:ext cx="297973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228600" marR="0" lvl="0" indent="-228600" algn="l" defTabSz="914400" rtl="0" eaLnBrk="0" fontAlgn="base" latinLnBrk="0" hangingPunct="0">
                <a:lnSpc>
                  <a:spcPct val="100000"/>
                </a:lnSpc>
                <a:spcBef>
                  <a:spcPct val="0"/>
                </a:spcBef>
                <a:spcAft>
                  <a:spcPct val="0"/>
                </a:spcAft>
                <a:buClrTx/>
                <a:buSzTx/>
                <a:buFontTx/>
                <a:buAutoNum type="arabicPeriod"/>
                <a:defRPr/>
              </a:pP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Phan</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Kế</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An,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nhớ</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một</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chiều</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Tây</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Bắc</a:t>
              </a:r>
              <a:endPar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1955,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tranh</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sơn</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mài</a:t>
              </a:r>
              <a:r>
                <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112,3 x 69,8 cm</a:t>
              </a:r>
              <a:endParaRPr kumimoji="0" lang="en-US" sz="12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endParaRPr>
            </a:p>
          </p:txBody>
        </p:sp>
        <p:sp>
          <p:nvSpPr>
            <p:cNvPr id="6152" name="Text Box 8"/>
            <p:cNvSpPr txBox="1"/>
            <p:nvPr/>
          </p:nvSpPr>
          <p:spPr>
            <a:xfrm>
              <a:off x="5144146" y="4089872"/>
              <a:ext cx="3352800" cy="430212"/>
            </a:xfrm>
            <a:prstGeom prst="rect">
              <a:avLst/>
            </a:prstGeom>
            <a:noFill/>
            <a:ln w="9525">
              <a:noFill/>
            </a:ln>
          </p:spPr>
          <p:txBody>
            <a:bodyPr>
              <a:spAutoFit/>
            </a:bodyPr>
            <a:p>
              <a:pPr eaLnBrk="0" hangingPunct="0"/>
              <a:r>
                <a:rPr sz="1100" dirty="0">
                  <a:latin typeface="Arial" panose="020B0604020202020204" pitchFamily="34" charset="0"/>
                </a:rPr>
                <a:t>2. Lưu Văn Sìn, Cảnh nông thôn thanh bình</a:t>
              </a:r>
              <a:endParaRPr sz="1100" dirty="0">
                <a:latin typeface="Arial" panose="020B0604020202020204" pitchFamily="34" charset="0"/>
              </a:endParaRPr>
            </a:p>
            <a:p>
              <a:pPr eaLnBrk="0" hangingPunct="0"/>
              <a:r>
                <a:rPr sz="1100" dirty="0">
                  <a:latin typeface="Arial" panose="020B0604020202020204" pitchFamily="34" charset="0"/>
                </a:rPr>
                <a:t>1958, tranh sơn dầu, 98 x 64,5cm</a:t>
              </a:r>
              <a:endParaRPr sz="1100" dirty="0">
                <a:latin typeface="Arial" panose="020B0604020202020204" pitchFamily="34" charset="0"/>
              </a:endParaRPr>
            </a:p>
          </p:txBody>
        </p:sp>
        <p:pic>
          <p:nvPicPr>
            <p:cNvPr id="6153" name="Picture 13"/>
            <p:cNvPicPr>
              <a:picLocks noChangeAspect="1"/>
            </p:cNvPicPr>
            <p:nvPr/>
          </p:nvPicPr>
          <p:blipFill>
            <a:blip r:embed="rId1">
              <a:clrChange>
                <a:clrFrom>
                  <a:srgbClr val="FFFFFF"/>
                </a:clrFrom>
                <a:clrTo>
                  <a:srgbClr val="FFFFFF">
                    <a:alpha val="0"/>
                  </a:srgbClr>
                </a:clrTo>
              </a:clrChange>
            </a:blip>
            <a:srcRect l="10449" t="46599" r="8618" b="20410"/>
            <a:stretch>
              <a:fillRect/>
            </a:stretch>
          </p:blipFill>
          <p:spPr>
            <a:xfrm>
              <a:off x="4633542" y="1567543"/>
              <a:ext cx="4129458" cy="2362614"/>
            </a:xfrm>
            <a:prstGeom prst="rect">
              <a:avLst/>
            </a:prstGeom>
            <a:noFill/>
            <a:ln w="9525">
              <a:noFill/>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Text Box 4"/>
          <p:cNvSpPr txBox="1"/>
          <p:nvPr/>
        </p:nvSpPr>
        <p:spPr>
          <a:xfrm>
            <a:off x="581025" y="0"/>
            <a:ext cx="3838575"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1. Quan sát </a:t>
            </a:r>
            <a:r>
              <a:rPr sz="2400" b="1" dirty="0">
                <a:solidFill>
                  <a:srgbClr val="C00000"/>
                </a:solidFill>
                <a:latin typeface="Times New Roman" panose="02020603050405020304" pitchFamily="18" charset="0"/>
              </a:rPr>
              <a:t>( tiết 1 )</a:t>
            </a:r>
            <a:endParaRPr sz="2400" b="1" dirty="0">
              <a:solidFill>
                <a:srgbClr val="C00000"/>
              </a:solidFill>
              <a:latin typeface="Times New Roman" panose="02020603050405020304" pitchFamily="18" charset="0"/>
            </a:endParaRPr>
          </a:p>
        </p:txBody>
      </p:sp>
      <p:sp>
        <p:nvSpPr>
          <p:cNvPr id="7171" name="Text Box 8"/>
          <p:cNvSpPr txBox="1"/>
          <p:nvPr/>
        </p:nvSpPr>
        <p:spPr>
          <a:xfrm>
            <a:off x="838200" y="381000"/>
            <a:ext cx="4191000" cy="400050"/>
          </a:xfrm>
          <a:prstGeom prst="rect">
            <a:avLst/>
          </a:prstGeom>
          <a:noFill/>
          <a:ln w="9525">
            <a:noFill/>
          </a:ln>
        </p:spPr>
        <p:txBody>
          <a:bodyPr>
            <a:spAutoFit/>
          </a:bodyPr>
          <a:p>
            <a:pPr eaLnBrk="0" hangingPunct="0"/>
            <a:r>
              <a:rPr sz="2000" b="1" dirty="0">
                <a:latin typeface="Times New Roman" panose="02020603050405020304" pitchFamily="18" charset="0"/>
                <a:cs typeface="Times New Roman" panose="02020603050405020304" pitchFamily="18" charset="0"/>
              </a:rPr>
              <a:t>Cảnh vật trong sản phẩm mĩ thuật.</a:t>
            </a:r>
            <a:endParaRPr sz="2000" b="1" dirty="0">
              <a:latin typeface="Times New Roman" panose="02020603050405020304" pitchFamily="18" charset="0"/>
              <a:ea typeface="Times New Roman" panose="02020603050405020304" pitchFamily="18" charset="0"/>
            </a:endParaRPr>
          </a:p>
        </p:txBody>
      </p:sp>
      <p:sp>
        <p:nvSpPr>
          <p:cNvPr id="11" name="Text Box 8"/>
          <p:cNvSpPr txBox="1"/>
          <p:nvPr/>
        </p:nvSpPr>
        <p:spPr>
          <a:xfrm>
            <a:off x="6096000" y="762000"/>
            <a:ext cx="2647950" cy="3540125"/>
          </a:xfrm>
          <a:prstGeom prst="rect">
            <a:avLst/>
          </a:prstGeom>
          <a:noFill/>
          <a:ln w="9525">
            <a:noFill/>
          </a:ln>
        </p:spPr>
        <p:txBody>
          <a:bodyPr>
            <a:spAutoFit/>
          </a:bodyPr>
          <a:p>
            <a:pPr eaLnBrk="0" hangingPunct="0"/>
            <a:r>
              <a:rPr sz="1600" dirty="0">
                <a:latin typeface="Arial" panose="020B0604020202020204" pitchFamily="34" charset="0"/>
              </a:rPr>
              <a:t>- Bạn đã sử dụng chất liệu gì để thể hiện sản phẩm?</a:t>
            </a:r>
            <a:endParaRPr sz="1600" dirty="0">
              <a:latin typeface="Arial" panose="020B0604020202020204" pitchFamily="34" charset="0"/>
            </a:endParaRPr>
          </a:p>
          <a:p>
            <a:pPr eaLnBrk="0" hangingPunct="0"/>
            <a:r>
              <a:rPr sz="1600" dirty="0">
                <a:latin typeface="Arial" panose="020B0604020202020204" pitchFamily="34" charset="0"/>
              </a:rPr>
              <a:t>- Hãy chỉ ra các hình ảnh chính, phụ trong sản phẩm của bạn. Hình ảnh nào được sắp xếp ở phía trước, hình ảnh nào được đặt ở phía sau?</a:t>
            </a:r>
            <a:endParaRPr sz="1600" dirty="0">
              <a:latin typeface="Arial" panose="020B0604020202020204" pitchFamily="34" charset="0"/>
            </a:endParaRPr>
          </a:p>
          <a:p>
            <a:pPr eaLnBrk="0" hangingPunct="0"/>
            <a:r>
              <a:rPr sz="1600" dirty="0">
                <a:latin typeface="Arial" panose="020B0604020202020204" pitchFamily="34" charset="0"/>
              </a:rPr>
              <a:t>- Bạn đã sử dụng màu sắc gì để thể hiện cảnh vật trong từng sản phẩm?</a:t>
            </a:r>
            <a:endParaRPr sz="1600" dirty="0">
              <a:latin typeface="Arial" panose="020B0604020202020204" pitchFamily="34" charset="0"/>
            </a:endParaRPr>
          </a:p>
          <a:p>
            <a:pPr eaLnBrk="0" hangingPunct="0"/>
            <a:r>
              <a:rPr sz="1600" dirty="0">
                <a:latin typeface="Arial" panose="020B0604020202020204" pitchFamily="34" charset="0"/>
              </a:rPr>
              <a:t>- Em hãy chọn hình ảnh nào để thể hiện sản phẩm của mình?</a:t>
            </a:r>
            <a:endParaRPr sz="1600" dirty="0">
              <a:latin typeface="Arial" panose="020B0604020202020204" pitchFamily="34" charset="0"/>
            </a:endParaRPr>
          </a:p>
        </p:txBody>
      </p:sp>
      <p:pic>
        <p:nvPicPr>
          <p:cNvPr id="7173" name="Picture 2"/>
          <p:cNvPicPr>
            <a:picLocks noChangeAspect="1"/>
          </p:cNvPicPr>
          <p:nvPr/>
        </p:nvPicPr>
        <p:blipFill>
          <a:blip r:embed="rId1">
            <a:clrChange>
              <a:clrFrom>
                <a:srgbClr val="FFFFFF"/>
              </a:clrFrom>
              <a:clrTo>
                <a:srgbClr val="FFFFFF">
                  <a:alpha val="0"/>
                </a:srgbClr>
              </a:clrTo>
            </a:clrChange>
          </a:blip>
          <a:srcRect l="7861" t="9955" r="4248" b="21857"/>
          <a:stretch>
            <a:fillRect/>
          </a:stretch>
        </p:blipFill>
        <p:spPr>
          <a:xfrm>
            <a:off x="581025" y="781050"/>
            <a:ext cx="5457825" cy="594518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ext Box 4"/>
          <p:cNvSpPr txBox="1"/>
          <p:nvPr/>
        </p:nvSpPr>
        <p:spPr>
          <a:xfrm>
            <a:off x="581025" y="0"/>
            <a:ext cx="3152775"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2. Thể hiện ( tiết 2 )</a:t>
            </a:r>
            <a:endParaRPr sz="2600" b="1" dirty="0">
              <a:solidFill>
                <a:srgbClr val="C00000"/>
              </a:solidFill>
              <a:latin typeface="Times New Roman" panose="02020603050405020304" pitchFamily="18" charset="0"/>
            </a:endParaRPr>
          </a:p>
        </p:txBody>
      </p:sp>
      <p:sp>
        <p:nvSpPr>
          <p:cNvPr id="8195" name="Text Box 8"/>
          <p:cNvSpPr txBox="1"/>
          <p:nvPr/>
        </p:nvSpPr>
        <p:spPr>
          <a:xfrm>
            <a:off x="838200" y="381000"/>
            <a:ext cx="8001000" cy="708025"/>
          </a:xfrm>
          <a:prstGeom prst="rect">
            <a:avLst/>
          </a:prstGeom>
          <a:noFill/>
          <a:ln w="9525">
            <a:noFill/>
          </a:ln>
        </p:spPr>
        <p:txBody>
          <a:bodyPr>
            <a:spAutoFit/>
          </a:bodyPr>
          <a:p>
            <a:pPr eaLnBrk="0" hangingPunct="0"/>
            <a:r>
              <a:rPr sz="2000" b="1" dirty="0">
                <a:latin typeface="Times New Roman" panose="02020603050405020304" pitchFamily="18" charset="0"/>
                <a:cs typeface="Times New Roman" panose="02020603050405020304" pitchFamily="18" charset="0"/>
              </a:rPr>
              <a:t> Sử dụng hình thức tạo hình yêu thích để tạo nên một sản phẩm mĩ thuật về cảnh vật quanh em</a:t>
            </a:r>
            <a:endParaRPr sz="2000" b="1" dirty="0">
              <a:latin typeface="Times New Roman" panose="02020603050405020304" pitchFamily="18" charset="0"/>
              <a:ea typeface="Times New Roman" panose="02020603050405020304" pitchFamily="18" charset="0"/>
            </a:endParaRPr>
          </a:p>
        </p:txBody>
      </p:sp>
      <p:pic>
        <p:nvPicPr>
          <p:cNvPr id="8196" name="Picture 4"/>
          <p:cNvPicPr>
            <a:picLocks noChangeAspect="1"/>
          </p:cNvPicPr>
          <p:nvPr/>
        </p:nvPicPr>
        <p:blipFill>
          <a:blip r:embed="rId1">
            <a:clrChange>
              <a:clrFrom>
                <a:srgbClr val="FFFFFF"/>
              </a:clrFrom>
              <a:clrTo>
                <a:srgbClr val="FFFFFF">
                  <a:alpha val="0"/>
                </a:srgbClr>
              </a:clrTo>
            </a:clrChange>
          </a:blip>
          <a:srcRect t="20744"/>
          <a:stretch>
            <a:fillRect/>
          </a:stretch>
        </p:blipFill>
        <p:spPr>
          <a:xfrm>
            <a:off x="2157413" y="1089025"/>
            <a:ext cx="4986337" cy="5548313"/>
          </a:xfrm>
          <a:prstGeom prst="rect">
            <a:avLst/>
          </a:prstGeom>
          <a:noFill/>
          <a:ln w="9525">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ext Box 3"/>
          <p:cNvSpPr txBox="1"/>
          <p:nvPr/>
        </p:nvSpPr>
        <p:spPr>
          <a:xfrm>
            <a:off x="2819400" y="812800"/>
            <a:ext cx="3124200" cy="641350"/>
          </a:xfrm>
          <a:prstGeom prst="rect">
            <a:avLst/>
          </a:prstGeom>
          <a:noFill/>
          <a:ln w="9525">
            <a:noFill/>
          </a:ln>
        </p:spPr>
        <p:txBody>
          <a:bodyPr>
            <a:spAutoFit/>
          </a:bodyPr>
          <a:p>
            <a:pPr algn="ctr">
              <a:spcBef>
                <a:spcPct val="50000"/>
              </a:spcBef>
            </a:pPr>
            <a:endParaRPr sz="3600" u="sng" dirty="0">
              <a:solidFill>
                <a:srgbClr val="C00000"/>
              </a:solidFill>
              <a:latin typeface=".VnTime" pitchFamily="34" charset="0"/>
            </a:endParaRPr>
          </a:p>
        </p:txBody>
      </p:sp>
      <p:sp>
        <p:nvSpPr>
          <p:cNvPr id="8" name="Text Box 4"/>
          <p:cNvSpPr txBox="1"/>
          <p:nvPr/>
        </p:nvSpPr>
        <p:spPr>
          <a:xfrm>
            <a:off x="228600" y="1066800"/>
            <a:ext cx="8077200" cy="461963"/>
          </a:xfrm>
          <a:prstGeom prst="rect">
            <a:avLst/>
          </a:prstGeom>
          <a:noFill/>
          <a:ln w="9525">
            <a:noFill/>
          </a:ln>
        </p:spPr>
        <p:txBody>
          <a:bodyPr>
            <a:spAutoFit/>
          </a:bodyPr>
          <a:p>
            <a:pPr marL="742950" lvl="1" indent="-285750" algn="ctr" eaLnBrk="0" hangingPunct="0">
              <a:spcBef>
                <a:spcPct val="50000"/>
              </a:spcBef>
            </a:pPr>
            <a:r>
              <a:rPr sz="2400" b="1" dirty="0">
                <a:solidFill>
                  <a:srgbClr val="C00000"/>
                </a:solidFill>
                <a:latin typeface="Times New Roman" panose="02020603050405020304" pitchFamily="18" charset="0"/>
              </a:rPr>
              <a:t>Chủ đề 7: CẢNH VẬT QUANH EM ( 4 TIẾT )</a:t>
            </a:r>
            <a:endParaRPr sz="2400" b="1" dirty="0">
              <a:solidFill>
                <a:srgbClr val="C00000"/>
              </a:solidFill>
              <a:latin typeface="Times New Roman" panose="02020603050405020304" pitchFamily="18" charset="0"/>
            </a:endParaRPr>
          </a:p>
        </p:txBody>
      </p:sp>
      <p:sp>
        <p:nvSpPr>
          <p:cNvPr id="9220" name="Text Box 2"/>
          <p:cNvSpPr txBox="1"/>
          <p:nvPr/>
        </p:nvSpPr>
        <p:spPr>
          <a:xfrm>
            <a:off x="381000" y="130175"/>
            <a:ext cx="8229600" cy="523875"/>
          </a:xfrm>
          <a:prstGeom prst="rect">
            <a:avLst/>
          </a:prstGeom>
          <a:noFill/>
          <a:ln w="9525">
            <a:noFill/>
          </a:ln>
        </p:spPr>
        <p:txBody>
          <a:bodyPr>
            <a:spAutoFit/>
          </a:bodyPr>
          <a:p>
            <a:pPr algn="ctr">
              <a:spcBef>
                <a:spcPct val="50000"/>
              </a:spcBef>
            </a:pPr>
            <a:r>
              <a:rPr sz="2800" dirty="0">
                <a:solidFill>
                  <a:srgbClr val="C00000"/>
                </a:solidFill>
                <a:latin typeface="Times New Roman" panose="02020603050405020304" pitchFamily="18" charset="0"/>
              </a:rPr>
              <a:t>Thứ sáu ngày 27 tháng 1 năm 2023</a:t>
            </a:r>
            <a:endParaRPr sz="2800" dirty="0">
              <a:solidFill>
                <a:srgbClr val="C00000"/>
              </a:solidFill>
              <a:latin typeface="Times New Roman" panose="02020603050405020304" pitchFamily="18" charset="0"/>
            </a:endParaRPr>
          </a:p>
        </p:txBody>
      </p:sp>
      <p:sp>
        <p:nvSpPr>
          <p:cNvPr id="9221" name="Text Box 4"/>
          <p:cNvSpPr txBox="1"/>
          <p:nvPr/>
        </p:nvSpPr>
        <p:spPr>
          <a:xfrm>
            <a:off x="3581400" y="574675"/>
            <a:ext cx="3581400"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Mĩ thuật  lớp 3</a:t>
            </a:r>
            <a:endParaRPr sz="2600" b="1" dirty="0">
              <a:solidFill>
                <a:srgbClr val="C0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Text Box 4"/>
          <p:cNvSpPr txBox="1"/>
          <p:nvPr/>
        </p:nvSpPr>
        <p:spPr>
          <a:xfrm>
            <a:off x="581025" y="228600"/>
            <a:ext cx="3305175" cy="492125"/>
          </a:xfrm>
          <a:prstGeom prst="rect">
            <a:avLst/>
          </a:prstGeom>
          <a:noFill/>
          <a:ln w="9525">
            <a:noFill/>
          </a:ln>
        </p:spPr>
        <p:txBody>
          <a:bodyPr>
            <a:spAutoFit/>
          </a:bodyPr>
          <a:p>
            <a:pPr eaLnBrk="0" hangingPunct="0">
              <a:spcBef>
                <a:spcPct val="50000"/>
              </a:spcBef>
            </a:pPr>
            <a:r>
              <a:rPr sz="2600" b="1" dirty="0">
                <a:solidFill>
                  <a:srgbClr val="C00000"/>
                </a:solidFill>
                <a:latin typeface="Times New Roman" panose="02020603050405020304" pitchFamily="18" charset="0"/>
              </a:rPr>
              <a:t>3. Thảo luận ( </a:t>
            </a:r>
            <a:r>
              <a:rPr sz="2400" b="1" dirty="0">
                <a:solidFill>
                  <a:srgbClr val="C00000"/>
                </a:solidFill>
                <a:latin typeface="Times New Roman" panose="02020603050405020304" pitchFamily="18" charset="0"/>
              </a:rPr>
              <a:t>tiết 3</a:t>
            </a:r>
            <a:r>
              <a:rPr sz="2600" b="1" dirty="0">
                <a:solidFill>
                  <a:srgbClr val="C00000"/>
                </a:solidFill>
                <a:latin typeface="Times New Roman" panose="02020603050405020304" pitchFamily="18" charset="0"/>
              </a:rPr>
              <a:t> )</a:t>
            </a:r>
            <a:endParaRPr sz="2600" b="1" dirty="0">
              <a:solidFill>
                <a:srgbClr val="C00000"/>
              </a:solidFill>
              <a:latin typeface="Times New Roman" panose="02020603050405020304" pitchFamily="18" charset="0"/>
            </a:endParaRPr>
          </a:p>
        </p:txBody>
      </p:sp>
      <p:sp>
        <p:nvSpPr>
          <p:cNvPr id="10243" name="Text Box 8"/>
          <p:cNvSpPr txBox="1"/>
          <p:nvPr/>
        </p:nvSpPr>
        <p:spPr>
          <a:xfrm>
            <a:off x="838200" y="609600"/>
            <a:ext cx="7848600" cy="708025"/>
          </a:xfrm>
          <a:prstGeom prst="rect">
            <a:avLst/>
          </a:prstGeom>
          <a:noFill/>
          <a:ln w="9525">
            <a:noFill/>
          </a:ln>
        </p:spPr>
        <p:txBody>
          <a:bodyPr>
            <a:spAutoFit/>
          </a:bodyPr>
          <a:p>
            <a:pPr eaLnBrk="0" hangingPunct="0"/>
            <a:r>
              <a:rPr sz="2000" b="1" dirty="0">
                <a:latin typeface="Times New Roman" panose="02020603050405020304" pitchFamily="18" charset="0"/>
                <a:cs typeface="Times New Roman" panose="02020603050405020304" pitchFamily="18" charset="0"/>
              </a:rPr>
              <a:t>Hãy đặt tên cho sản phẩm của mình v</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 trao đổi với các bạn theo một số nội dung gợi ý sau:</a:t>
            </a:r>
            <a:endParaRPr sz="2000" b="1" dirty="0">
              <a:latin typeface="Times New Roman" panose="02020603050405020304" pitchFamily="18" charset="0"/>
              <a:ea typeface="Times New Roman" panose="02020603050405020304" pitchFamily="18" charset="0"/>
            </a:endParaRPr>
          </a:p>
        </p:txBody>
      </p:sp>
      <p:sp>
        <p:nvSpPr>
          <p:cNvPr id="11269" name="Rectangle 1"/>
          <p:cNvSpPr/>
          <p:nvPr/>
        </p:nvSpPr>
        <p:spPr>
          <a:xfrm>
            <a:off x="817563" y="1458913"/>
            <a:ext cx="2743200" cy="1816100"/>
          </a:xfrm>
          <a:prstGeom prst="rect">
            <a:avLst/>
          </a:prstGeom>
          <a:noFill/>
          <a:ln w="9525">
            <a:noFill/>
          </a:ln>
        </p:spPr>
        <p:txBody>
          <a:bodyPr>
            <a:spAutoFit/>
          </a:bodyPr>
          <a:p>
            <a:r>
              <a:rPr sz="1600" dirty="0">
                <a:latin typeface="Arial" panose="020B0604020202020204" pitchFamily="34" charset="0"/>
              </a:rPr>
              <a:t>- Có những hình ảnh, màu sắc gì trong sản phẩm mĩ thuật?</a:t>
            </a:r>
            <a:endParaRPr sz="1600" dirty="0">
              <a:latin typeface="Arial" panose="020B0604020202020204" pitchFamily="34" charset="0"/>
            </a:endParaRPr>
          </a:p>
          <a:p>
            <a:r>
              <a:rPr sz="1600" dirty="0">
                <a:latin typeface="Arial" panose="020B0604020202020204" pitchFamily="34" charset="0"/>
              </a:rPr>
              <a:t>- Chỉ ra các hình ảnh chính, phụ trong sản phẩm.</a:t>
            </a:r>
            <a:endParaRPr sz="1600" dirty="0">
              <a:latin typeface="Arial" panose="020B0604020202020204" pitchFamily="34" charset="0"/>
            </a:endParaRPr>
          </a:p>
          <a:p>
            <a:r>
              <a:rPr sz="1600" dirty="0">
                <a:latin typeface="Arial" panose="020B0604020202020204" pitchFamily="34" charset="0"/>
              </a:rPr>
              <a:t>- Chia sẻ cảm nhận về các sản phẩm.</a:t>
            </a:r>
            <a:endParaRPr sz="1600" dirty="0">
              <a:latin typeface="Arial" panose="020B0604020202020204" pitchFamily="34" charset="0"/>
            </a:endParaRPr>
          </a:p>
        </p:txBody>
      </p:sp>
      <p:pic>
        <p:nvPicPr>
          <p:cNvPr id="10245" name="Picture 6"/>
          <p:cNvPicPr>
            <a:picLocks noChangeAspect="1"/>
          </p:cNvPicPr>
          <p:nvPr/>
        </p:nvPicPr>
        <p:blipFill>
          <a:blip r:embed="rId1">
            <a:clrChange>
              <a:clrFrom>
                <a:srgbClr val="FFFFFF"/>
              </a:clrFrom>
              <a:clrTo>
                <a:srgbClr val="FFFFFF">
                  <a:alpha val="0"/>
                </a:srgbClr>
              </a:clrTo>
            </a:clrChange>
          </a:blip>
          <a:srcRect t="27460"/>
          <a:stretch>
            <a:fillRect/>
          </a:stretch>
        </p:blipFill>
        <p:spPr>
          <a:xfrm>
            <a:off x="3648075" y="1143000"/>
            <a:ext cx="5313363" cy="54102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fade">
                                      <p:cBhvr>
                                        <p:cTn id="7" dur="1000"/>
                                        <p:tgtEl>
                                          <p:spTgt spid="11269"/>
                                        </p:tgtEl>
                                      </p:cBhvr>
                                    </p:animEffect>
                                    <p:anim calcmode="lin" valueType="num">
                                      <p:cBhvr>
                                        <p:cTn id="8" dur="1000" fill="hold"/>
                                        <p:tgtEl>
                                          <p:spTgt spid="11269"/>
                                        </p:tgtEl>
                                        <p:attrNameLst>
                                          <p:attrName>ppt_x</p:attrName>
                                        </p:attrNameLst>
                                      </p:cBhvr>
                                      <p:tavLst>
                                        <p:tav tm="0">
                                          <p:val>
                                            <p:strVal val="#ppt_x"/>
                                          </p:val>
                                        </p:tav>
                                        <p:tav tm="100000">
                                          <p:val>
                                            <p:strVal val="#ppt_x"/>
                                          </p:val>
                                        </p:tav>
                                      </p:tavLst>
                                    </p:anim>
                                    <p:anim calcmode="lin" valueType="num">
                                      <p:cBhvr>
                                        <p:cTn id="9" dur="1000" fill="hold"/>
                                        <p:tgtEl>
                                          <p:spTgt spid="112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4223</Words>
  <Application>WPS Presentation</Application>
  <PresentationFormat>On-screen Show (4:3)</PresentationFormat>
  <Paragraphs>124</Paragraphs>
  <Slides>12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12</vt:i4>
      </vt:variant>
    </vt:vector>
  </HeadingPairs>
  <TitlesOfParts>
    <vt:vector size="22" baseType="lpstr">
      <vt:lpstr>Arial</vt:lpstr>
      <vt:lpstr>SimSun</vt:lpstr>
      <vt:lpstr>Wingdings</vt:lpstr>
      <vt:lpstr>Calibri</vt:lpstr>
      <vt:lpstr>Times New Roman</vt:lpstr>
      <vt:lpstr>.VnTime</vt:lpstr>
      <vt:lpstr>Segoe Print</vt:lpstr>
      <vt:lpstr>Microsoft YaHei</vt:lpstr>
      <vt:lpstr>Arial Unicode MS</vt:lpstr>
      <vt:lpstr>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ktvmaytinh.info.tm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Nguyen Hoang Van</dc:creator>
  <cp:lastModifiedBy>LENOVO</cp:lastModifiedBy>
  <cp:revision>540</cp:revision>
  <dcterms:created xsi:type="dcterms:W3CDTF">2014-11-30T01:53:37Z</dcterms:created>
  <dcterms:modified xsi:type="dcterms:W3CDTF">2025-01-09T14:22:20Z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F76B7586604E4BD2B7A9341CF7EB481B_12</vt:lpwstr>
  </property>
  <property fmtid="{D5CDD505-2E9C-101B-9397-08002B2CF9AE}" pid="3" name="KSOProductBuildVer">
    <vt:lpwstr>1033-12.2.0.19307</vt:lpwstr>
  </property>
</Properties>
</file>