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68" r:id="rId4"/>
    <p:sldId id="259" r:id="rId5"/>
    <p:sldId id="266" r:id="rId6"/>
    <p:sldId id="267" r:id="rId7"/>
    <p:sldId id="264"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672" y="-7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21/8/2022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8126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21/8/2022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2783821" y="4343401"/>
            <a:ext cx="11471153"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NHÂN SỐ CÓ HAI CHỮ SỐ VỚI SỐ CÓ MỘT CHỮ SỐ (T1) </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183" y="408327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57043" r="17449" b="33334"/>
          <a:stretch/>
        </p:blipFill>
        <p:spPr bwMode="auto">
          <a:xfrm>
            <a:off x="4199253" y="6883400"/>
            <a:ext cx="6669044"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199253" y="2057400"/>
            <a:ext cx="9120666" cy="6443608"/>
            <a:chOff x="4199253" y="2057400"/>
            <a:chExt cx="9120666" cy="6443608"/>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28333" r="9245" b="42957"/>
            <a:stretch/>
          </p:blipFill>
          <p:spPr bwMode="auto">
            <a:xfrm>
              <a:off x="4199253" y="2057400"/>
              <a:ext cx="9120666"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551" t="57043" r="9245" b="33334"/>
            <a:stretch/>
          </p:blipFill>
          <p:spPr bwMode="auto">
            <a:xfrm>
              <a:off x="10868297" y="6883400"/>
              <a:ext cx="2451622"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9961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76" t="44630" r="39557" b="27685"/>
          <a:stretch/>
        </p:blipFill>
        <p:spPr bwMode="auto">
          <a:xfrm>
            <a:off x="1483518" y="2733034"/>
            <a:ext cx="3987801" cy="53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9">
            <a:extLst>
              <a:ext uri="{FF2B5EF4-FFF2-40B4-BE49-F238E27FC236}">
                <a16:creationId xmlns="" xmlns:a16="http://schemas.microsoft.com/office/drawing/2014/main" id="{4158180C-824C-AA79-32C6-C3EA6C6A4782}"/>
              </a:ext>
            </a:extLst>
          </p:cNvPr>
          <p:cNvSpPr txBox="1">
            <a:spLocks noChangeArrowheads="1"/>
          </p:cNvSpPr>
          <p:nvPr/>
        </p:nvSpPr>
        <p:spPr bwMode="auto">
          <a:xfrm>
            <a:off x="6207919" y="4544326"/>
            <a:ext cx="883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altLang="zh-CN" sz="4400" b="1" dirty="0">
                <a:solidFill>
                  <a:srgbClr val="0000FF"/>
                </a:solidFill>
                <a:latin typeface="Times New Roman" panose="02020603050405020304" pitchFamily="18" charset="0"/>
              </a:rPr>
              <a:t>12</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28" name="Line 12">
            <a:extLst>
              <a:ext uri="{FF2B5EF4-FFF2-40B4-BE49-F238E27FC236}">
                <a16:creationId xmlns="" xmlns:a16="http://schemas.microsoft.com/office/drawing/2014/main" id="{46388216-7C6C-40A6-3B19-368273FD7B03}"/>
              </a:ext>
            </a:extLst>
          </p:cNvPr>
          <p:cNvSpPr>
            <a:spLocks noChangeShapeType="1"/>
          </p:cNvSpPr>
          <p:nvPr/>
        </p:nvSpPr>
        <p:spPr bwMode="auto">
          <a:xfrm>
            <a:off x="6309000" y="5959543"/>
            <a:ext cx="73334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9" name="Text Box 14">
            <a:extLst>
              <a:ext uri="{FF2B5EF4-FFF2-40B4-BE49-F238E27FC236}">
                <a16:creationId xmlns="" xmlns:a16="http://schemas.microsoft.com/office/drawing/2014/main" id="{412D7673-DDF2-ECD3-7976-92A177F494AA}"/>
              </a:ext>
            </a:extLst>
          </p:cNvPr>
          <p:cNvSpPr txBox="1">
            <a:spLocks noChangeArrowheads="1"/>
          </p:cNvSpPr>
          <p:nvPr/>
        </p:nvSpPr>
        <p:spPr bwMode="auto">
          <a:xfrm>
            <a:off x="6357381" y="5923459"/>
            <a:ext cx="6365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0" name="Text Box 15">
            <a:extLst>
              <a:ext uri="{FF2B5EF4-FFF2-40B4-BE49-F238E27FC236}">
                <a16:creationId xmlns="" xmlns:a16="http://schemas.microsoft.com/office/drawing/2014/main" id="{A326793A-C5AA-6939-A0A5-A9B2B51805C1}"/>
              </a:ext>
            </a:extLst>
          </p:cNvPr>
          <p:cNvSpPr txBox="1">
            <a:spLocks noChangeArrowheads="1"/>
          </p:cNvSpPr>
          <p:nvPr/>
        </p:nvSpPr>
        <p:spPr bwMode="auto">
          <a:xfrm>
            <a:off x="8713230" y="4618987"/>
            <a:ext cx="582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dirty="0">
                <a:solidFill>
                  <a:srgbClr val="0000FF"/>
                </a:solidFill>
                <a:latin typeface="Times New Roman" panose="02020603050405020304" pitchFamily="18" charset="0"/>
              </a:rPr>
              <a:t>* 3 </a:t>
            </a:r>
            <a:r>
              <a:rPr lang="en-US" altLang="zh-CN" sz="4000" b="1" dirty="0" err="1">
                <a:solidFill>
                  <a:srgbClr val="0000FF"/>
                </a:solidFill>
                <a:latin typeface="Times New Roman" panose="02020603050405020304" pitchFamily="18" charset="0"/>
              </a:rPr>
              <a:t>nhân</a:t>
            </a:r>
            <a:r>
              <a:rPr lang="en-US" altLang="zh-CN" sz="4000" b="1" dirty="0">
                <a:solidFill>
                  <a:srgbClr val="0000FF"/>
                </a:solidFill>
                <a:latin typeface="Times New Roman" panose="02020603050405020304" pitchFamily="18" charset="0"/>
              </a:rPr>
              <a:t> 2 </a:t>
            </a:r>
            <a:r>
              <a:rPr lang="en-US" altLang="zh-CN" sz="4000" b="1" dirty="0" err="1">
                <a:solidFill>
                  <a:srgbClr val="0000FF"/>
                </a:solidFill>
                <a:latin typeface="Times New Roman" panose="02020603050405020304" pitchFamily="18" charset="0"/>
              </a:rPr>
              <a:t>bằng</a:t>
            </a:r>
            <a:r>
              <a:rPr lang="en-US" altLang="zh-CN" sz="4000" b="1" dirty="0">
                <a:solidFill>
                  <a:srgbClr val="0000FF"/>
                </a:solidFill>
                <a:latin typeface="Times New Roman" panose="02020603050405020304" pitchFamily="18" charset="0"/>
              </a:rPr>
              <a:t> 6, </a:t>
            </a:r>
            <a:r>
              <a:rPr lang="en-US" altLang="zh-CN" sz="4000" b="1" dirty="0" err="1">
                <a:solidFill>
                  <a:srgbClr val="0000FF"/>
                </a:solidFill>
                <a:latin typeface="Times New Roman" panose="02020603050405020304" pitchFamily="18" charset="0"/>
              </a:rPr>
              <a:t>viết</a:t>
            </a:r>
            <a:r>
              <a:rPr lang="en-US" altLang="zh-CN" sz="4000" b="1" dirty="0">
                <a:solidFill>
                  <a:srgbClr val="0000FF"/>
                </a:solidFill>
                <a:latin typeface="Times New Roman" panose="02020603050405020304" pitchFamily="18" charset="0"/>
              </a:rPr>
              <a:t> 6</a:t>
            </a:r>
            <a:endParaRPr lang="en-US" altLang="zh-CN" sz="4000" b="1" dirty="0">
              <a:solidFill>
                <a:srgbClr val="0000FF"/>
              </a:solidFill>
              <a:latin typeface="Times New Roman" panose="02020603050405020304" pitchFamily="18" charset="0"/>
              <a:cs typeface="Times New Roman" panose="02020603050405020304" pitchFamily="18" charset="0"/>
            </a:endParaRPr>
          </a:p>
        </p:txBody>
      </p:sp>
      <p:sp>
        <p:nvSpPr>
          <p:cNvPr id="31" name="Text Box 16">
            <a:extLst>
              <a:ext uri="{FF2B5EF4-FFF2-40B4-BE49-F238E27FC236}">
                <a16:creationId xmlns="" xmlns:a16="http://schemas.microsoft.com/office/drawing/2014/main" id="{61D06D84-8AB3-21F4-1EB7-1E29F35630AA}"/>
              </a:ext>
            </a:extLst>
          </p:cNvPr>
          <p:cNvSpPr txBox="1">
            <a:spLocks noChangeArrowheads="1"/>
          </p:cNvSpPr>
          <p:nvPr/>
        </p:nvSpPr>
        <p:spPr bwMode="auto">
          <a:xfrm>
            <a:off x="8717199" y="5253132"/>
            <a:ext cx="61253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a:solidFill>
                  <a:srgbClr val="0000FF"/>
                </a:solidFill>
                <a:latin typeface="Times New Roman" panose="02020603050405020304" pitchFamily="18" charset="0"/>
              </a:rPr>
              <a:t>* 3 nhân 1 bằng 3, viết 3 </a:t>
            </a:r>
            <a:endParaRPr lang="en-US" altLang="zh-CN" sz="4000" b="1">
              <a:solidFill>
                <a:srgbClr val="0000FF"/>
              </a:solidFill>
              <a:latin typeface="Times New Roman" panose="02020603050405020304" pitchFamily="18" charset="0"/>
              <a:cs typeface="Times New Roman" panose="02020603050405020304" pitchFamily="18" charset="0"/>
            </a:endParaRPr>
          </a:p>
        </p:txBody>
      </p:sp>
      <p:sp>
        <p:nvSpPr>
          <p:cNvPr id="32" name="Text Box 35">
            <a:extLst>
              <a:ext uri="{FF2B5EF4-FFF2-40B4-BE49-F238E27FC236}">
                <a16:creationId xmlns="" xmlns:a16="http://schemas.microsoft.com/office/drawing/2014/main" id="{1907DE87-E62A-0E66-9B87-1B1C9FEB5F23}"/>
              </a:ext>
            </a:extLst>
          </p:cNvPr>
          <p:cNvSpPr txBox="1">
            <a:spLocks noChangeArrowheads="1"/>
          </p:cNvSpPr>
          <p:nvPr/>
        </p:nvSpPr>
        <p:spPr bwMode="auto">
          <a:xfrm>
            <a:off x="8055942" y="6235696"/>
            <a:ext cx="342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       12 x 3 = </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3" name="Text Box 35">
            <a:extLst>
              <a:ext uri="{FF2B5EF4-FFF2-40B4-BE49-F238E27FC236}">
                <a16:creationId xmlns="" xmlns:a16="http://schemas.microsoft.com/office/drawing/2014/main" id="{024C3300-6D95-85A6-2BE8-E79607BD3D13}"/>
              </a:ext>
            </a:extLst>
          </p:cNvPr>
          <p:cNvSpPr txBox="1">
            <a:spLocks noChangeArrowheads="1"/>
          </p:cNvSpPr>
          <p:nvPr/>
        </p:nvSpPr>
        <p:spPr bwMode="auto">
          <a:xfrm>
            <a:off x="11143761" y="6240462"/>
            <a:ext cx="785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36</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4" name="Text Box 10">
            <a:extLst>
              <a:ext uri="{FF2B5EF4-FFF2-40B4-BE49-F238E27FC236}">
                <a16:creationId xmlns="" xmlns:a16="http://schemas.microsoft.com/office/drawing/2014/main" id="{6A7BE824-43F9-503E-5429-BFB622C15C51}"/>
              </a:ext>
            </a:extLst>
          </p:cNvPr>
          <p:cNvSpPr txBox="1">
            <a:spLocks noChangeArrowheads="1"/>
          </p:cNvSpPr>
          <p:nvPr/>
        </p:nvSpPr>
        <p:spPr bwMode="auto">
          <a:xfrm>
            <a:off x="6610180" y="5248523"/>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5" name="Text Box 11">
            <a:extLst>
              <a:ext uri="{FF2B5EF4-FFF2-40B4-BE49-F238E27FC236}">
                <a16:creationId xmlns="" xmlns:a16="http://schemas.microsoft.com/office/drawing/2014/main" id="{2C8BD596-658D-3A84-82B3-DDAEA832ADF3}"/>
              </a:ext>
            </a:extLst>
          </p:cNvPr>
          <p:cNvSpPr txBox="1">
            <a:spLocks noChangeArrowheads="1"/>
          </p:cNvSpPr>
          <p:nvPr/>
        </p:nvSpPr>
        <p:spPr bwMode="auto">
          <a:xfrm>
            <a:off x="6004719" y="4886343"/>
            <a:ext cx="4572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x</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6" name="Text Box 14">
            <a:extLst>
              <a:ext uri="{FF2B5EF4-FFF2-40B4-BE49-F238E27FC236}">
                <a16:creationId xmlns="" xmlns:a16="http://schemas.microsoft.com/office/drawing/2014/main" id="{45A27676-55AA-99DD-968F-DDB4F5CE361A}"/>
              </a:ext>
            </a:extLst>
          </p:cNvPr>
          <p:cNvSpPr txBox="1">
            <a:spLocks noChangeArrowheads="1"/>
          </p:cNvSpPr>
          <p:nvPr/>
        </p:nvSpPr>
        <p:spPr bwMode="auto">
          <a:xfrm>
            <a:off x="6627255" y="5928718"/>
            <a:ext cx="595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0000FF"/>
                </a:solidFill>
                <a:latin typeface="Times New Roman" panose="02020603050405020304" pitchFamily="18" charset="0"/>
              </a:rPr>
              <a:t>6</a:t>
            </a:r>
            <a:endParaRPr lang="en-US" altLang="zh-CN" sz="4400" b="1">
              <a:solidFill>
                <a:srgbClr val="0000FF"/>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 xmlns:a16="http://schemas.microsoft.com/office/drawing/2014/main" id="{76F5E710-335C-399B-326B-D28BBF3038EB}"/>
              </a:ext>
            </a:extLst>
          </p:cNvPr>
          <p:cNvPicPr>
            <a:picLocks noChangeAspect="1"/>
          </p:cNvPicPr>
          <p:nvPr/>
        </p:nvPicPr>
        <p:blipFill rotWithShape="1">
          <a:blip r:embed="rId4">
            <a:extLst>
              <a:ext uri="{28A0092B-C50C-407E-A947-70E740481C1C}">
                <a14:useLocalDpi xmlns:a14="http://schemas.microsoft.com/office/drawing/2010/main" val="0"/>
              </a:ext>
            </a:extLst>
          </a:blip>
          <a:srcRect l="8265" t="5582" r="4842" b="5585"/>
          <a:stretch/>
        </p:blipFill>
        <p:spPr>
          <a:xfrm>
            <a:off x="9144633" y="2133600"/>
            <a:ext cx="5270500" cy="2223358"/>
          </a:xfrm>
          <a:prstGeom prst="rect">
            <a:avLst/>
          </a:prstGeom>
        </p:spPr>
      </p:pic>
    </p:spTree>
    <p:extLst>
      <p:ext uri="{BB962C8B-B14F-4D97-AF65-F5344CB8AC3E}">
        <p14:creationId xmlns:p14="http://schemas.microsoft.com/office/powerpoint/2010/main" val="475767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P spid="31" grpId="0"/>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410090" y="1041400"/>
            <a:ext cx="1166242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grpSp>
        <p:nvGrpSpPr>
          <p:cNvPr id="12" name="Group 11"/>
          <p:cNvGrpSpPr/>
          <p:nvPr/>
        </p:nvGrpSpPr>
        <p:grpSpPr>
          <a:xfrm>
            <a:off x="1606420" y="3004807"/>
            <a:ext cx="1956071" cy="681454"/>
            <a:chOff x="1470819" y="1943100"/>
            <a:chExt cx="1956071"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308371"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a:t>
              </a:r>
            </a:p>
          </p:txBody>
        </p:sp>
      </p:grpSp>
      <p:grpSp>
        <p:nvGrpSpPr>
          <p:cNvPr id="18" name="Group 43">
            <a:extLst>
              <a:ext uri="{FF2B5EF4-FFF2-40B4-BE49-F238E27FC236}">
                <a16:creationId xmlns="" xmlns:a16="http://schemas.microsoft.com/office/drawing/2014/main" id="{D10CE71C-0172-6F2D-66C2-A12B9575C040}"/>
              </a:ext>
            </a:extLst>
          </p:cNvPr>
          <p:cNvGrpSpPr>
            <a:grpSpLocks/>
          </p:cNvGrpSpPr>
          <p:nvPr/>
        </p:nvGrpSpPr>
        <p:grpSpPr bwMode="auto">
          <a:xfrm>
            <a:off x="4404520" y="5408612"/>
            <a:ext cx="1633538" cy="1482725"/>
            <a:chOff x="1033145" y="1233482"/>
            <a:chExt cx="1633855" cy="1482725"/>
          </a:xfrm>
        </p:grpSpPr>
        <p:sp>
          <p:nvSpPr>
            <p:cNvPr id="19" name="Text Box 6">
              <a:extLst>
                <a:ext uri="{FF2B5EF4-FFF2-40B4-BE49-F238E27FC236}">
                  <a16:creationId xmlns="" xmlns:a16="http://schemas.microsoft.com/office/drawing/2014/main" id="{E7100A1E-7B68-0374-0DD2-3AB2CCAC254A}"/>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34</a:t>
              </a:r>
            </a:p>
          </p:txBody>
        </p:sp>
        <p:sp>
          <p:nvSpPr>
            <p:cNvPr id="20" name="Text Box 7">
              <a:extLst>
                <a:ext uri="{FF2B5EF4-FFF2-40B4-BE49-F238E27FC236}">
                  <a16:creationId xmlns="" xmlns:a16="http://schemas.microsoft.com/office/drawing/2014/main" id="{C51DC223-B101-7ACD-0593-160BAA893979}"/>
                </a:ext>
              </a:extLst>
            </p:cNvPr>
            <p:cNvSpPr txBox="1">
              <a:spLocks noChangeArrowheads="1"/>
            </p:cNvSpPr>
            <p:nvPr/>
          </p:nvSpPr>
          <p:spPr bwMode="auto">
            <a:xfrm>
              <a:off x="1246685" y="1947857"/>
              <a:ext cx="831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2</a:t>
              </a:r>
            </a:p>
          </p:txBody>
        </p:sp>
        <p:sp>
          <p:nvSpPr>
            <p:cNvPr id="21" name="Text Box 8">
              <a:extLst>
                <a:ext uri="{FF2B5EF4-FFF2-40B4-BE49-F238E27FC236}">
                  <a16:creationId xmlns="" xmlns:a16="http://schemas.microsoft.com/office/drawing/2014/main" id="{80A0D196-1BAC-6050-DE21-9DE4191ABB52}"/>
                </a:ext>
              </a:extLst>
            </p:cNvPr>
            <p:cNvSpPr txBox="1">
              <a:spLocks noChangeArrowheads="1"/>
            </p:cNvSpPr>
            <p:nvPr/>
          </p:nvSpPr>
          <p:spPr bwMode="auto">
            <a:xfrm>
              <a:off x="1033145" y="1794188"/>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22" name="Text Box 31">
            <a:extLst>
              <a:ext uri="{FF2B5EF4-FFF2-40B4-BE49-F238E27FC236}">
                <a16:creationId xmlns="" xmlns:a16="http://schemas.microsoft.com/office/drawing/2014/main" id="{3BE2E67E-42A3-1DD0-1455-B501CF4AB700}"/>
              </a:ext>
            </a:extLst>
          </p:cNvPr>
          <p:cNvSpPr txBox="1">
            <a:spLocks noChangeArrowheads="1"/>
          </p:cNvSpPr>
          <p:nvPr/>
        </p:nvSpPr>
        <p:spPr bwMode="auto">
          <a:xfrm>
            <a:off x="4590258" y="6851650"/>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6</a:t>
            </a:r>
          </a:p>
        </p:txBody>
      </p:sp>
      <p:sp>
        <p:nvSpPr>
          <p:cNvPr id="23" name="Text Box 31">
            <a:extLst>
              <a:ext uri="{FF2B5EF4-FFF2-40B4-BE49-F238E27FC236}">
                <a16:creationId xmlns="" xmlns:a16="http://schemas.microsoft.com/office/drawing/2014/main" id="{2CFCBA8A-5417-3DBB-915B-BD292A0A0566}"/>
              </a:ext>
            </a:extLst>
          </p:cNvPr>
          <p:cNvSpPr txBox="1">
            <a:spLocks noChangeArrowheads="1"/>
          </p:cNvSpPr>
          <p:nvPr/>
        </p:nvSpPr>
        <p:spPr bwMode="auto">
          <a:xfrm>
            <a:off x="4895058" y="6851650"/>
            <a:ext cx="828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8</a:t>
            </a:r>
          </a:p>
        </p:txBody>
      </p:sp>
      <p:grpSp>
        <p:nvGrpSpPr>
          <p:cNvPr id="40" name="Group 43">
            <a:extLst>
              <a:ext uri="{FF2B5EF4-FFF2-40B4-BE49-F238E27FC236}">
                <a16:creationId xmlns="" xmlns:a16="http://schemas.microsoft.com/office/drawing/2014/main" id="{B838C4DE-D073-4925-C97C-7263C4A655D4}"/>
              </a:ext>
            </a:extLst>
          </p:cNvPr>
          <p:cNvGrpSpPr>
            <a:grpSpLocks/>
          </p:cNvGrpSpPr>
          <p:nvPr/>
        </p:nvGrpSpPr>
        <p:grpSpPr bwMode="auto">
          <a:xfrm>
            <a:off x="7648576" y="5421312"/>
            <a:ext cx="1742282" cy="1436687"/>
            <a:chOff x="924380" y="1233482"/>
            <a:chExt cx="1742620" cy="1436687"/>
          </a:xfrm>
        </p:grpSpPr>
        <p:sp>
          <p:nvSpPr>
            <p:cNvPr id="41" name="Text Box 6">
              <a:extLst>
                <a:ext uri="{FF2B5EF4-FFF2-40B4-BE49-F238E27FC236}">
                  <a16:creationId xmlns="" xmlns:a16="http://schemas.microsoft.com/office/drawing/2014/main" id="{DC72AB1B-0417-B52F-4C6A-B3074361A3E2}"/>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13</a:t>
              </a:r>
            </a:p>
          </p:txBody>
        </p:sp>
        <p:sp>
          <p:nvSpPr>
            <p:cNvPr id="42" name="Text Box 7">
              <a:extLst>
                <a:ext uri="{FF2B5EF4-FFF2-40B4-BE49-F238E27FC236}">
                  <a16:creationId xmlns="" xmlns:a16="http://schemas.microsoft.com/office/drawing/2014/main" id="{2DD8FFDC-4C12-A671-1289-92DEE8D0BEAE}"/>
                </a:ext>
              </a:extLst>
            </p:cNvPr>
            <p:cNvSpPr txBox="1">
              <a:spLocks noChangeArrowheads="1"/>
            </p:cNvSpPr>
            <p:nvPr/>
          </p:nvSpPr>
          <p:spPr bwMode="auto">
            <a:xfrm>
              <a:off x="1252228" y="1901819"/>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3</a:t>
              </a:r>
            </a:p>
          </p:txBody>
        </p:sp>
        <p:sp>
          <p:nvSpPr>
            <p:cNvPr id="43" name="Text Box 8">
              <a:extLst>
                <a:ext uri="{FF2B5EF4-FFF2-40B4-BE49-F238E27FC236}">
                  <a16:creationId xmlns="" xmlns:a16="http://schemas.microsoft.com/office/drawing/2014/main" id="{B47D1499-6002-3B58-7663-CE1753A93ED4}"/>
                </a:ext>
              </a:extLst>
            </p:cNvPr>
            <p:cNvSpPr txBox="1">
              <a:spLocks noChangeArrowheads="1"/>
            </p:cNvSpPr>
            <p:nvPr/>
          </p:nvSpPr>
          <p:spPr bwMode="auto">
            <a:xfrm>
              <a:off x="924380" y="1704970"/>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44" name="Text Box 31">
            <a:extLst>
              <a:ext uri="{FF2B5EF4-FFF2-40B4-BE49-F238E27FC236}">
                <a16:creationId xmlns="" xmlns:a16="http://schemas.microsoft.com/office/drawing/2014/main" id="{5C7E76AE-CBF4-0B8E-4F7C-C28822DAC7D0}"/>
              </a:ext>
            </a:extLst>
          </p:cNvPr>
          <p:cNvSpPr txBox="1">
            <a:spLocks noChangeArrowheads="1"/>
          </p:cNvSpPr>
          <p:nvPr/>
        </p:nvSpPr>
        <p:spPr bwMode="auto">
          <a:xfrm>
            <a:off x="7943058" y="6864350"/>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39</a:t>
            </a:r>
            <a:endParaRPr lang="en-US" altLang="zh-CN" sz="4400" b="1">
              <a:solidFill>
                <a:srgbClr val="FF0000"/>
              </a:solidFill>
              <a:latin typeface="Times New Roman" panose="02020603050405020304" pitchFamily="18" charset="0"/>
            </a:endParaRPr>
          </a:p>
        </p:txBody>
      </p:sp>
      <p:grpSp>
        <p:nvGrpSpPr>
          <p:cNvPr id="46" name="Group 43">
            <a:extLst>
              <a:ext uri="{FF2B5EF4-FFF2-40B4-BE49-F238E27FC236}">
                <a16:creationId xmlns="" xmlns:a16="http://schemas.microsoft.com/office/drawing/2014/main" id="{80CF5462-428F-A54C-ADAC-CE94D2B50AF3}"/>
              </a:ext>
            </a:extLst>
          </p:cNvPr>
          <p:cNvGrpSpPr>
            <a:grpSpLocks/>
          </p:cNvGrpSpPr>
          <p:nvPr/>
        </p:nvGrpSpPr>
        <p:grpSpPr bwMode="auto">
          <a:xfrm>
            <a:off x="10805320" y="5419724"/>
            <a:ext cx="1633538" cy="1476375"/>
            <a:chOff x="1033145" y="1233482"/>
            <a:chExt cx="1633855" cy="1476375"/>
          </a:xfrm>
        </p:grpSpPr>
        <p:sp>
          <p:nvSpPr>
            <p:cNvPr id="47" name="Text Box 6">
              <a:extLst>
                <a:ext uri="{FF2B5EF4-FFF2-40B4-BE49-F238E27FC236}">
                  <a16:creationId xmlns="" xmlns:a16="http://schemas.microsoft.com/office/drawing/2014/main" id="{8E50A7B0-DEEB-9BF7-7DAD-E0E81B21284D}"/>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11</a:t>
              </a:r>
            </a:p>
          </p:txBody>
        </p:sp>
        <p:sp>
          <p:nvSpPr>
            <p:cNvPr id="48" name="Text Box 7">
              <a:extLst>
                <a:ext uri="{FF2B5EF4-FFF2-40B4-BE49-F238E27FC236}">
                  <a16:creationId xmlns="" xmlns:a16="http://schemas.microsoft.com/office/drawing/2014/main" id="{D7C721AC-CA67-9840-77C8-F2846C12C680}"/>
                </a:ext>
              </a:extLst>
            </p:cNvPr>
            <p:cNvSpPr txBox="1">
              <a:spLocks noChangeArrowheads="1"/>
            </p:cNvSpPr>
            <p:nvPr/>
          </p:nvSpPr>
          <p:spPr bwMode="auto">
            <a:xfrm>
              <a:off x="1214762" y="1941507"/>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a:latin typeface=".VnAvantH" panose="020B7200000000000000" pitchFamily="34" charset="0"/>
                </a:rPr>
                <a:t>  </a:t>
              </a:r>
              <a:r>
                <a:rPr lang="en-US" altLang="zh-CN" sz="4400" b="1" u="sng">
                  <a:latin typeface="Times New Roman" panose="02020603050405020304" pitchFamily="18" charset="0"/>
                </a:rPr>
                <a:t>7</a:t>
              </a:r>
            </a:p>
          </p:txBody>
        </p:sp>
        <p:sp>
          <p:nvSpPr>
            <p:cNvPr id="49" name="Text Box 8">
              <a:extLst>
                <a:ext uri="{FF2B5EF4-FFF2-40B4-BE49-F238E27FC236}">
                  <a16:creationId xmlns="" xmlns:a16="http://schemas.microsoft.com/office/drawing/2014/main" id="{11F72DC5-0AA3-D01E-0C68-7F8449E0C60A}"/>
                </a:ext>
              </a:extLst>
            </p:cNvPr>
            <p:cNvSpPr txBox="1">
              <a:spLocks noChangeArrowheads="1"/>
            </p:cNvSpPr>
            <p:nvPr/>
          </p:nvSpPr>
          <p:spPr bwMode="auto">
            <a:xfrm>
              <a:off x="1033145" y="1737672"/>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50" name="Text Box 31">
            <a:extLst>
              <a:ext uri="{FF2B5EF4-FFF2-40B4-BE49-F238E27FC236}">
                <a16:creationId xmlns="" xmlns:a16="http://schemas.microsoft.com/office/drawing/2014/main" id="{84874F2E-8C2D-DB05-5D57-ED6744C749B4}"/>
              </a:ext>
            </a:extLst>
          </p:cNvPr>
          <p:cNvSpPr txBox="1">
            <a:spLocks noChangeArrowheads="1"/>
          </p:cNvSpPr>
          <p:nvPr/>
        </p:nvSpPr>
        <p:spPr bwMode="auto">
          <a:xfrm>
            <a:off x="10991058" y="6862762"/>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77</a:t>
            </a:r>
            <a:endParaRPr lang="en-US" altLang="zh-CN" sz="4400" b="1">
              <a:solidFill>
                <a:srgbClr val="FF0000"/>
              </a:solidFill>
              <a:latin typeface="Times New Roman" panose="02020603050405020304" pitchFamily="18" charset="0"/>
            </a:endParaRPr>
          </a:p>
        </p:txBody>
      </p:sp>
      <p:pic>
        <p:nvPicPr>
          <p:cNvPr id="16" name="Picture 15">
            <a:extLst>
              <a:ext uri="{FF2B5EF4-FFF2-40B4-BE49-F238E27FC236}">
                <a16:creationId xmlns="" xmlns:a16="http://schemas.microsoft.com/office/drawing/2014/main" id="{C47A388E-8559-A0E8-7546-E6C8BC377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95" y="1877875"/>
            <a:ext cx="9115105" cy="2939664"/>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132" t="45741" r="39661" b="44444"/>
          <a:stretch/>
        </p:blipFill>
        <p:spPr bwMode="auto">
          <a:xfrm>
            <a:off x="1357577" y="1733380"/>
            <a:ext cx="2589741" cy="117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04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lide(fromBottom)">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lide(fromBottom)">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lide(fromBottom)">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4"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52600"/>
            <a:ext cx="5804112" cy="681454"/>
            <a:chOff x="1470819" y="1943100"/>
            <a:chExt cx="5804112"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5156412"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 nhẩm ( Theo mẫu)</a:t>
              </a:r>
            </a:p>
          </p:txBody>
        </p:sp>
      </p:grpSp>
      <p:sp>
        <p:nvSpPr>
          <p:cNvPr id="36" name="Text Box 14">
            <a:extLst>
              <a:ext uri="{FF2B5EF4-FFF2-40B4-BE49-F238E27FC236}">
                <a16:creationId xmlns="" xmlns:a16="http://schemas.microsoft.com/office/drawing/2014/main" id="{5E4BA918-0D52-DCD9-57A7-D88D29579ECE}"/>
              </a:ext>
            </a:extLst>
          </p:cNvPr>
          <p:cNvSpPr txBox="1">
            <a:spLocks noChangeArrowheads="1"/>
          </p:cNvSpPr>
          <p:nvPr/>
        </p:nvSpPr>
        <p:spPr bwMode="auto">
          <a:xfrm>
            <a:off x="1537909" y="1041400"/>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grpSp>
        <p:nvGrpSpPr>
          <p:cNvPr id="37" name="Group 2">
            <a:extLst>
              <a:ext uri="{FF2B5EF4-FFF2-40B4-BE49-F238E27FC236}">
                <a16:creationId xmlns="" xmlns:a16="http://schemas.microsoft.com/office/drawing/2014/main" id="{3486BF0F-D8B0-D3C3-7D6A-01519DB7D187}"/>
              </a:ext>
            </a:extLst>
          </p:cNvPr>
          <p:cNvGrpSpPr>
            <a:grpSpLocks/>
          </p:cNvGrpSpPr>
          <p:nvPr/>
        </p:nvGrpSpPr>
        <p:grpSpPr bwMode="auto">
          <a:xfrm>
            <a:off x="1017851" y="2510254"/>
            <a:ext cx="13597467" cy="5647267"/>
            <a:chOff x="897400" y="1578422"/>
            <a:chExt cx="10196960" cy="4234211"/>
          </a:xfrm>
        </p:grpSpPr>
        <p:pic>
          <p:nvPicPr>
            <p:cNvPr id="38" name="Picture 3">
              <a:extLst>
                <a:ext uri="{FF2B5EF4-FFF2-40B4-BE49-F238E27FC236}">
                  <a16:creationId xmlns="" xmlns:a16="http://schemas.microsoft.com/office/drawing/2014/main" id="{BD9B75B4-3FB3-D268-ECAE-0241CA2FF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243136"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a:extLst>
                <a:ext uri="{FF2B5EF4-FFF2-40B4-BE49-F238E27FC236}">
                  <a16:creationId xmlns="" xmlns:a16="http://schemas.microsoft.com/office/drawing/2014/main" id="{8EFFC9D3-6DD4-1324-9359-ECD9519D5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3151971"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a:extLst>
                <a:ext uri="{FF2B5EF4-FFF2-40B4-BE49-F238E27FC236}">
                  <a16:creationId xmlns="" xmlns:a16="http://schemas.microsoft.com/office/drawing/2014/main" id="{64C0C858-4818-ECD0-6336-3BE70DEA7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6067510" y="2233493"/>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a:extLst>
                <a:ext uri="{FF2B5EF4-FFF2-40B4-BE49-F238E27FC236}">
                  <a16:creationId xmlns="" xmlns:a16="http://schemas.microsoft.com/office/drawing/2014/main" id="{2893638D-63C9-46DF-0FBA-42E241054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088" r="64758"/>
            <a:stretch>
              <a:fillRect/>
            </a:stretch>
          </p:blipFill>
          <p:spPr bwMode="auto">
            <a:xfrm rot="5400000">
              <a:off x="8233093" y="2950558"/>
              <a:ext cx="4233404" cy="14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42" name="TextBox 41">
                <a:extLst>
                  <a:ext uri="{FF2B5EF4-FFF2-40B4-BE49-F238E27FC236}">
                    <a16:creationId xmlns="" xmlns:a16="http://schemas.microsoft.com/office/drawing/2014/main" id="{34C8A39D-0E6C-F333-1602-78DC6DFF73B0}"/>
                  </a:ext>
                </a:extLst>
              </p:cNvPr>
              <p:cNvSpPr txBox="1"/>
              <p:nvPr/>
            </p:nvSpPr>
            <p:spPr>
              <a:xfrm>
                <a:off x="2019733" y="2895600"/>
                <a:ext cx="5255198" cy="858248"/>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Mẫu</a:t>
                </a:r>
                <a:r>
                  <a:rPr lang="en-US" sz="4977" b="1" kern="0">
                    <a:latin typeface="HP001 4 hàng" panose="020B0603050302020204" pitchFamily="34" charset="0"/>
                    <a:ea typeface="Cambria" pitchFamily="18" charset="0"/>
                    <a:cs typeface="Arial"/>
                    <a:sym typeface="Arial"/>
                  </a:rPr>
                  <a:t>: 20 </a:t>
                </a:r>
                <a14:m>
                  <m:oMath xmlns:m="http://schemas.openxmlformats.org/officeDocument/2006/math">
                    <m:r>
                      <a:rPr lang="en-US" sz="4977" b="1" i="1" kern="0" smtClean="0">
                        <a:latin typeface="Cambria Math" panose="02040503050406030204" pitchFamily="18" charset="0"/>
                        <a:ea typeface="Cambria Math" panose="02040503050406030204" pitchFamily="18" charset="0"/>
                        <a:cs typeface="Arial"/>
                        <a:sym typeface="Arial"/>
                      </a:rPr>
                      <m:t>×</m:t>
                    </m:r>
                  </m:oMath>
                </a14:m>
                <a:r>
                  <a:rPr lang="en-US" sz="4977" b="1" kern="0">
                    <a:latin typeface="HP001 4 hàng" panose="020B0603050302020204" pitchFamily="34" charset="0"/>
                    <a:ea typeface="Cambria" pitchFamily="18" charset="0"/>
                    <a:cs typeface="Arial"/>
                    <a:sym typeface="Arial"/>
                  </a:rPr>
                  <a:t> 3 = ?</a:t>
                </a:r>
                <a:endParaRPr lang="en-US" sz="4977" b="1" kern="0" dirty="0">
                  <a:latin typeface="HP001 4 hàng" panose="020B0603050302020204" pitchFamily="34" charset="0"/>
                  <a:ea typeface="Cambria" pitchFamily="18" charset="0"/>
                  <a:cs typeface="Arial"/>
                  <a:sym typeface="Arial"/>
                </a:endParaRPr>
              </a:p>
            </p:txBody>
          </p:sp>
        </mc:Choice>
        <mc:Fallback xmlns="">
          <p:sp>
            <p:nvSpPr>
              <p:cNvPr id="42" name="TextBox 41">
                <a:extLst>
                  <a:ext uri="{FF2B5EF4-FFF2-40B4-BE49-F238E27FC236}">
                    <a16:creationId xmlns:a16="http://schemas.microsoft.com/office/drawing/2014/main" id="{34C8A39D-0E6C-F333-1602-78DC6DFF73B0}"/>
                  </a:ext>
                </a:extLst>
              </p:cNvPr>
              <p:cNvSpPr txBox="1">
                <a:spLocks noRot="1" noChangeAspect="1" noMove="1" noResize="1" noEditPoints="1" noAdjustHandles="1" noChangeArrowheads="1" noChangeShapeType="1" noTextEdit="1"/>
              </p:cNvSpPr>
              <p:nvPr/>
            </p:nvSpPr>
            <p:spPr>
              <a:xfrm>
                <a:off x="2019733" y="2895600"/>
                <a:ext cx="5255198" cy="858248"/>
              </a:xfrm>
              <a:prstGeom prst="rect">
                <a:avLst/>
              </a:prstGeom>
              <a:blipFill>
                <a:blip r:embed="rId3"/>
                <a:stretch>
                  <a:fillRect l="-4060" t="-12766" r="-3248" b="-42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 xmlns:a16="http://schemas.microsoft.com/office/drawing/2014/main" id="{D5CB57C3-18E3-D453-9797-6E385517F593}"/>
                  </a:ext>
                </a:extLst>
              </p:cNvPr>
              <p:cNvSpPr txBox="1"/>
              <p:nvPr/>
            </p:nvSpPr>
            <p:spPr>
              <a:xfrm>
                <a:off x="3261519" y="3886200"/>
                <a:ext cx="7437572" cy="707886"/>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Nhẩm: 2 chục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a:latin typeface="HP001 4 hàng" panose="020B0603050302020204" pitchFamily="34" charset="0"/>
                    <a:ea typeface="Cambria" pitchFamily="18" charset="0"/>
                    <a:cs typeface="Arial"/>
                    <a:sym typeface="Arial"/>
                  </a:rPr>
                  <a:t> 3 = 6 chục</a:t>
                </a:r>
                <a:endParaRPr lang="en-US" sz="4000" b="1" kern="0" dirty="0">
                  <a:latin typeface="HP001 4 hàng" panose="020B0603050302020204" pitchFamily="34" charset="0"/>
                  <a:ea typeface="Cambria" pitchFamily="18" charset="0"/>
                  <a:cs typeface="Arial"/>
                  <a:sym typeface="Arial"/>
                </a:endParaRPr>
              </a:p>
            </p:txBody>
          </p:sp>
        </mc:Choice>
        <mc:Fallback xmlns="">
          <p:sp>
            <p:nvSpPr>
              <p:cNvPr id="43" name="TextBox 42">
                <a:extLst>
                  <a:ext uri="{FF2B5EF4-FFF2-40B4-BE49-F238E27FC236}">
                    <a16:creationId xmlns:a16="http://schemas.microsoft.com/office/drawing/2014/main" id="{D5CB57C3-18E3-D453-9797-6E385517F593}"/>
                  </a:ext>
                </a:extLst>
              </p:cNvPr>
              <p:cNvSpPr txBox="1">
                <a:spLocks noRot="1" noChangeAspect="1" noMove="1" noResize="1" noEditPoints="1" noAdjustHandles="1" noChangeArrowheads="1" noChangeShapeType="1" noTextEdit="1"/>
              </p:cNvSpPr>
              <p:nvPr/>
            </p:nvSpPr>
            <p:spPr>
              <a:xfrm>
                <a:off x="3261519" y="3886200"/>
                <a:ext cx="7437572" cy="707886"/>
              </a:xfrm>
              <a:prstGeom prst="rect">
                <a:avLst/>
              </a:prstGeom>
              <a:blipFill>
                <a:blip r:embed="rId4"/>
                <a:stretch>
                  <a:fillRect l="-2869" t="-10345" b="-40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 xmlns:a16="http://schemas.microsoft.com/office/drawing/2014/main" id="{ED8D4B56-4923-FA87-6A28-88F9DB521A9E}"/>
                  </a:ext>
                </a:extLst>
              </p:cNvPr>
              <p:cNvSpPr txBox="1"/>
              <p:nvPr/>
            </p:nvSpPr>
            <p:spPr>
              <a:xfrm>
                <a:off x="3416521" y="4854714"/>
                <a:ext cx="5255198" cy="707886"/>
              </a:xfrm>
              <a:prstGeom prst="rect">
                <a:avLst/>
              </a:prstGeom>
              <a:noFill/>
            </p:spPr>
            <p:txBody>
              <a:bodyPr wrap="square">
                <a:spAutoFit/>
              </a:bodyPr>
              <a:lstStyle/>
              <a:p>
                <a:pPr defTabSz="1625519">
                  <a:buClr>
                    <a:srgbClr val="000000"/>
                  </a:buClr>
                  <a:defRPr/>
                </a:pPr>
                <a:r>
                  <a:rPr lang="en-US" sz="4000" b="1" kern="0">
                    <a:latin typeface="HP001 4 hàng" panose="020B0603050302020204" pitchFamily="34" charset="0"/>
                    <a:ea typeface="Cambria" pitchFamily="18" charset="0"/>
                    <a:cs typeface="Arial"/>
                    <a:sym typeface="Arial"/>
                  </a:rPr>
                  <a:t>         20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a:latin typeface="HP001 4 hàng" panose="020B0603050302020204" pitchFamily="34" charset="0"/>
                    <a:ea typeface="Cambria" pitchFamily="18" charset="0"/>
                    <a:cs typeface="Arial"/>
                    <a:sym typeface="Arial"/>
                  </a:rPr>
                  <a:t> 3 = 60</a:t>
                </a:r>
                <a:endParaRPr lang="en-US" sz="4000" b="1" kern="0" dirty="0">
                  <a:latin typeface="HP001 4 hàng" panose="020B0603050302020204" pitchFamily="34" charset="0"/>
                  <a:ea typeface="Cambria" pitchFamily="18" charset="0"/>
                  <a:cs typeface="Arial"/>
                  <a:sym typeface="Arial"/>
                </a:endParaRPr>
              </a:p>
            </p:txBody>
          </p:sp>
        </mc:Choice>
        <mc:Fallback xmlns="">
          <p:sp>
            <p:nvSpPr>
              <p:cNvPr id="44" name="TextBox 43">
                <a:extLst>
                  <a:ext uri="{FF2B5EF4-FFF2-40B4-BE49-F238E27FC236}">
                    <a16:creationId xmlns:a16="http://schemas.microsoft.com/office/drawing/2014/main" id="{ED8D4B56-4923-FA87-6A28-88F9DB521A9E}"/>
                  </a:ext>
                </a:extLst>
              </p:cNvPr>
              <p:cNvSpPr txBox="1">
                <a:spLocks noRot="1" noChangeAspect="1" noMove="1" noResize="1" noEditPoints="1" noAdjustHandles="1" noChangeArrowheads="1" noChangeShapeType="1" noTextEdit="1"/>
              </p:cNvSpPr>
              <p:nvPr/>
            </p:nvSpPr>
            <p:spPr>
              <a:xfrm>
                <a:off x="3416521" y="4854714"/>
                <a:ext cx="5255198" cy="707886"/>
              </a:xfrm>
              <a:prstGeom prst="rect">
                <a:avLst/>
              </a:prstGeom>
              <a:blipFill>
                <a:blip r:embed="rId5"/>
                <a:stretch>
                  <a:fillRect l="-4056" t="-10256" r="-1275" b="-40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 xmlns:a16="http://schemas.microsoft.com/office/drawing/2014/main" id="{5208E4D9-771A-E812-5F13-81E5A2757C69}"/>
                  </a:ext>
                </a:extLst>
              </p:cNvPr>
              <p:cNvSpPr txBox="1"/>
              <p:nvPr/>
            </p:nvSpPr>
            <p:spPr>
              <a:xfrm>
                <a:off x="3399848" y="5791200"/>
                <a:ext cx="2456054"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10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8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5" name="TextBox 44">
                <a:extLst>
                  <a:ext uri="{FF2B5EF4-FFF2-40B4-BE49-F238E27FC236}">
                    <a16:creationId xmlns:a16="http://schemas.microsoft.com/office/drawing/2014/main" id="{5208E4D9-771A-E812-5F13-81E5A2757C69}"/>
                  </a:ext>
                </a:extLst>
              </p:cNvPr>
              <p:cNvSpPr txBox="1">
                <a:spLocks noRot="1" noChangeAspect="1" noMove="1" noResize="1" noEditPoints="1" noAdjustHandles="1" noChangeArrowheads="1" noChangeShapeType="1" noTextEdit="1"/>
              </p:cNvSpPr>
              <p:nvPr/>
            </p:nvSpPr>
            <p:spPr>
              <a:xfrm>
                <a:off x="3399848" y="5791200"/>
                <a:ext cx="2456054" cy="707886"/>
              </a:xfrm>
              <a:prstGeom prst="rect">
                <a:avLst/>
              </a:prstGeom>
              <a:blipFill>
                <a:blip r:embed="rId6"/>
                <a:stretch>
                  <a:fillRect l="-8933" t="-10345" r="-8933"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 xmlns:a16="http://schemas.microsoft.com/office/drawing/2014/main" id="{4A4C2B4B-9D68-A1F1-E6A1-A66301FC101A}"/>
                  </a:ext>
                </a:extLst>
              </p:cNvPr>
              <p:cNvSpPr txBox="1"/>
              <p:nvPr/>
            </p:nvSpPr>
            <p:spPr>
              <a:xfrm>
                <a:off x="3337719" y="6759714"/>
                <a:ext cx="2551463"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30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3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6" name="TextBox 45">
                <a:extLst>
                  <a:ext uri="{FF2B5EF4-FFF2-40B4-BE49-F238E27FC236}">
                    <a16:creationId xmlns:a16="http://schemas.microsoft.com/office/drawing/2014/main" id="{4A4C2B4B-9D68-A1F1-E6A1-A66301FC101A}"/>
                  </a:ext>
                </a:extLst>
              </p:cNvPr>
              <p:cNvSpPr txBox="1">
                <a:spLocks noRot="1" noChangeAspect="1" noMove="1" noResize="1" noEditPoints="1" noAdjustHandles="1" noChangeArrowheads="1" noChangeShapeType="1" noTextEdit="1"/>
              </p:cNvSpPr>
              <p:nvPr/>
            </p:nvSpPr>
            <p:spPr>
              <a:xfrm>
                <a:off x="3337719" y="6759714"/>
                <a:ext cx="2551463" cy="707886"/>
              </a:xfrm>
              <a:prstGeom prst="rect">
                <a:avLst/>
              </a:prstGeom>
              <a:blipFill>
                <a:blip r:embed="rId7"/>
                <a:stretch>
                  <a:fillRect l="-8612" t="-10345" r="-10048"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 xmlns:a16="http://schemas.microsoft.com/office/drawing/2014/main" id="{675EAB26-DBBF-82E3-DB57-FD7DA4A7AEB4}"/>
                  </a:ext>
                </a:extLst>
              </p:cNvPr>
              <p:cNvSpPr txBox="1"/>
              <p:nvPr/>
            </p:nvSpPr>
            <p:spPr>
              <a:xfrm>
                <a:off x="9267248" y="5791200"/>
                <a:ext cx="2614386"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20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4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7" name="TextBox 46">
                <a:extLst>
                  <a:ext uri="{FF2B5EF4-FFF2-40B4-BE49-F238E27FC236}">
                    <a16:creationId xmlns:a16="http://schemas.microsoft.com/office/drawing/2014/main" id="{675EAB26-DBBF-82E3-DB57-FD7DA4A7AEB4}"/>
                  </a:ext>
                </a:extLst>
              </p:cNvPr>
              <p:cNvSpPr txBox="1">
                <a:spLocks noRot="1" noChangeAspect="1" noMove="1" noResize="1" noEditPoints="1" noAdjustHandles="1" noChangeArrowheads="1" noChangeShapeType="1" noTextEdit="1"/>
              </p:cNvSpPr>
              <p:nvPr/>
            </p:nvSpPr>
            <p:spPr>
              <a:xfrm>
                <a:off x="9267248" y="5791200"/>
                <a:ext cx="2614386" cy="707886"/>
              </a:xfrm>
              <a:prstGeom prst="rect">
                <a:avLst/>
              </a:prstGeom>
              <a:blipFill>
                <a:blip r:embed="rId8"/>
                <a:stretch>
                  <a:fillRect l="-8159" t="-10345" r="-10256" b="-4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 xmlns:a16="http://schemas.microsoft.com/office/drawing/2014/main" id="{E25B9147-C0F2-AE7A-925E-1BAE46EC146E}"/>
                  </a:ext>
                </a:extLst>
              </p:cNvPr>
              <p:cNvSpPr txBox="1"/>
              <p:nvPr/>
            </p:nvSpPr>
            <p:spPr>
              <a:xfrm>
                <a:off x="9205119" y="6759714"/>
                <a:ext cx="2468881" cy="707886"/>
              </a:xfrm>
              <a:prstGeom prst="rect">
                <a:avLst/>
              </a:prstGeom>
              <a:noFill/>
            </p:spPr>
            <p:txBody>
              <a:bodyPr wrap="square">
                <a:spAutoFit/>
              </a:bodyPr>
              <a:lstStyle/>
              <a:p>
                <a:pPr defTabSz="1625519">
                  <a:buClr>
                    <a:srgbClr val="000000"/>
                  </a:buClr>
                  <a:defRPr/>
                </a:pPr>
                <a:r>
                  <a:rPr lang="en-US" sz="4000" b="1" kern="0">
                    <a:solidFill>
                      <a:schemeClr val="tx1"/>
                    </a:solidFill>
                    <a:latin typeface="HP001 4 hàng" panose="020B0603050302020204" pitchFamily="34" charset="0"/>
                    <a:ea typeface="Cambria" pitchFamily="18" charset="0"/>
                    <a:cs typeface="Arial"/>
                    <a:sym typeface="Arial"/>
                  </a:rPr>
                  <a:t>40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a:solidFill>
                      <a:schemeClr val="tx1"/>
                    </a:solidFill>
                    <a:latin typeface="HP001 4 hàng" panose="020B0603050302020204" pitchFamily="34" charset="0"/>
                    <a:ea typeface="Cambria" pitchFamily="18" charset="0"/>
                    <a:cs typeface="Arial"/>
                    <a:sym typeface="Arial"/>
                  </a:rPr>
                  <a:t> 2 = </a:t>
                </a:r>
                <a:endParaRPr lang="en-US" sz="4000" b="1" kern="0" dirty="0">
                  <a:solidFill>
                    <a:schemeClr val="tx1"/>
                  </a:solidFill>
                  <a:latin typeface="HP001 4 hàng" panose="020B0603050302020204" pitchFamily="34" charset="0"/>
                  <a:ea typeface="Cambria" pitchFamily="18" charset="0"/>
                  <a:cs typeface="Arial"/>
                  <a:sym typeface="Arial"/>
                </a:endParaRPr>
              </a:p>
            </p:txBody>
          </p:sp>
        </mc:Choice>
        <mc:Fallback xmlns="">
          <p:sp>
            <p:nvSpPr>
              <p:cNvPr id="48" name="TextBox 47">
                <a:extLst>
                  <a:ext uri="{FF2B5EF4-FFF2-40B4-BE49-F238E27FC236}">
                    <a16:creationId xmlns:a16="http://schemas.microsoft.com/office/drawing/2014/main" id="{E25B9147-C0F2-AE7A-925E-1BAE46EC146E}"/>
                  </a:ext>
                </a:extLst>
              </p:cNvPr>
              <p:cNvSpPr txBox="1">
                <a:spLocks noRot="1" noChangeAspect="1" noMove="1" noResize="1" noEditPoints="1" noAdjustHandles="1" noChangeArrowheads="1" noChangeShapeType="1" noTextEdit="1"/>
              </p:cNvSpPr>
              <p:nvPr/>
            </p:nvSpPr>
            <p:spPr>
              <a:xfrm>
                <a:off x="9205119" y="6759714"/>
                <a:ext cx="2468881" cy="707886"/>
              </a:xfrm>
              <a:prstGeom prst="rect">
                <a:avLst/>
              </a:prstGeom>
              <a:blipFill>
                <a:blip r:embed="rId9"/>
                <a:stretch>
                  <a:fillRect l="-8642" t="-10345" r="-16790" b="-41379"/>
                </a:stretch>
              </a:blipFill>
            </p:spPr>
            <p:txBody>
              <a:bodyPr/>
              <a:lstStyle/>
              <a:p>
                <a:r>
                  <a:rPr lang="en-US">
                    <a:noFill/>
                  </a:rPr>
                  <a:t> </a:t>
                </a:r>
              </a:p>
            </p:txBody>
          </p:sp>
        </mc:Fallback>
      </mc:AlternateContent>
      <p:sp>
        <p:nvSpPr>
          <p:cNvPr id="49" name="TextBox 48">
            <a:extLst>
              <a:ext uri="{FF2B5EF4-FFF2-40B4-BE49-F238E27FC236}">
                <a16:creationId xmlns="" xmlns:a16="http://schemas.microsoft.com/office/drawing/2014/main" id="{DF58FE07-3B6A-7AEA-4396-9C68AE59A9E7}"/>
              </a:ext>
            </a:extLst>
          </p:cNvPr>
          <p:cNvSpPr txBox="1"/>
          <p:nvPr/>
        </p:nvSpPr>
        <p:spPr>
          <a:xfrm>
            <a:off x="6109999" y="5715000"/>
            <a:ext cx="961520"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80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
        <p:nvSpPr>
          <p:cNvPr id="50" name="TextBox 49">
            <a:extLst>
              <a:ext uri="{FF2B5EF4-FFF2-40B4-BE49-F238E27FC236}">
                <a16:creationId xmlns="" xmlns:a16="http://schemas.microsoft.com/office/drawing/2014/main" id="{84BADD64-145A-325D-B89A-9D743208045C}"/>
              </a:ext>
            </a:extLst>
          </p:cNvPr>
          <p:cNvSpPr txBox="1"/>
          <p:nvPr/>
        </p:nvSpPr>
        <p:spPr>
          <a:xfrm>
            <a:off x="6109999" y="6685552"/>
            <a:ext cx="961520"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90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
        <p:nvSpPr>
          <p:cNvPr id="51" name="TextBox 50">
            <a:extLst>
              <a:ext uri="{FF2B5EF4-FFF2-40B4-BE49-F238E27FC236}">
                <a16:creationId xmlns="" xmlns:a16="http://schemas.microsoft.com/office/drawing/2014/main" id="{5C3B9A4B-879B-EAF9-3D34-4B6F1AB16A0B}"/>
              </a:ext>
            </a:extLst>
          </p:cNvPr>
          <p:cNvSpPr txBox="1"/>
          <p:nvPr/>
        </p:nvSpPr>
        <p:spPr>
          <a:xfrm>
            <a:off x="11567319" y="5715000"/>
            <a:ext cx="1280391"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80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
        <p:nvSpPr>
          <p:cNvPr id="52" name="TextBox 51">
            <a:extLst>
              <a:ext uri="{FF2B5EF4-FFF2-40B4-BE49-F238E27FC236}">
                <a16:creationId xmlns="" xmlns:a16="http://schemas.microsoft.com/office/drawing/2014/main" id="{858B84B3-C1ED-5557-EA6E-2B4ED1E6FC1D}"/>
              </a:ext>
            </a:extLst>
          </p:cNvPr>
          <p:cNvSpPr txBox="1"/>
          <p:nvPr/>
        </p:nvSpPr>
        <p:spPr>
          <a:xfrm>
            <a:off x="11658528" y="6685552"/>
            <a:ext cx="1280391"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HP001 4 hàng" panose="020B0603050302020204" pitchFamily="34" charset="0"/>
                <a:ea typeface="Cambria" pitchFamily="18" charset="0"/>
                <a:cs typeface="Arial"/>
                <a:sym typeface="Arial"/>
              </a:rPr>
              <a:t>80</a:t>
            </a:r>
            <a:endParaRPr lang="en-US" sz="4977" b="1" kern="0" dirty="0">
              <a:solidFill>
                <a:srgbClr val="000000"/>
              </a:solidFill>
              <a:latin typeface="HP001 4 hàng" panose="020B0603050302020204" pitchFamily="34" charset="0"/>
              <a:ea typeface="Cambria" pitchFamily="18" charset="0"/>
              <a:cs typeface="Arial"/>
              <a:sym typeface="Arial"/>
            </a:endParaRPr>
          </a:p>
        </p:txBody>
      </p:sp>
    </p:spTree>
    <p:extLst>
      <p:ext uri="{BB962C8B-B14F-4D97-AF65-F5344CB8AC3E}">
        <p14:creationId xmlns:p14="http://schemas.microsoft.com/office/powerpoint/2010/main" val="2018524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600200"/>
            <a:ext cx="14058901" cy="1846659"/>
            <a:chOff x="1470819" y="1790700"/>
            <a:chExt cx="14058901" cy="1846659"/>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20" y="1790700"/>
              <a:ext cx="13411200" cy="1846659"/>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Có 3 </a:t>
              </a:r>
              <a:r>
                <a:rPr lang="en-US" sz="3600" b="1">
                  <a:solidFill>
                    <a:srgbClr val="0000FF"/>
                  </a:solidFill>
                  <a:latin typeface="Times New Roman" pitchFamily="18" charset="0"/>
                  <a:cs typeface="Times New Roman" pitchFamily="18" charset="0"/>
                </a:rPr>
                <a:t>bình</a:t>
              </a:r>
              <a:r>
                <a:rPr lang="en-US" sz="3800" b="1">
                  <a:solidFill>
                    <a:srgbClr val="0000FF"/>
                  </a:solidFill>
                  <a:latin typeface="Times New Roman" pitchFamily="18" charset="0"/>
                  <a:cs typeface="Times New Roman" pitchFamily="18" charset="0"/>
                </a:rPr>
                <a:t> chứa nước. Quạ phải thả 21 viên sỏi vào mỗi bình để nước dâng lên thì mới có thể uống được nước. Hỏi quạ phải thả bao nhiêu viên sỏi thì mới uống được nước ở cả 3 bình đó? </a:t>
              </a:r>
            </a:p>
          </p:txBody>
        </p:sp>
      </p:grpSp>
      <p:sp>
        <p:nvSpPr>
          <p:cNvPr id="34" name="Rectangle 33">
            <a:extLst>
              <a:ext uri="{FF2B5EF4-FFF2-40B4-BE49-F238E27FC236}">
                <a16:creationId xmlns="" xmlns:a16="http://schemas.microsoft.com/office/drawing/2014/main" id="{C4B80E2E-EDBA-AC1C-3C3B-C82BFC800802}"/>
              </a:ext>
            </a:extLst>
          </p:cNvPr>
          <p:cNvSpPr>
            <a:spLocks noChangeArrowheads="1"/>
          </p:cNvSpPr>
          <p:nvPr/>
        </p:nvSpPr>
        <p:spPr bwMode="auto">
          <a:xfrm>
            <a:off x="8976519" y="40927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Bài</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giải</a:t>
            </a:r>
            <a:r>
              <a:rPr lang="en-US" altLang="en-US" sz="4000" b="1" kern="1200" dirty="0">
                <a:solidFill>
                  <a:srgbClr val="0000FF"/>
                </a:solidFill>
                <a:latin typeface="Times New Roman" pitchFamily="18" charset="0"/>
                <a:cs typeface="Times New Roman" pitchFamily="18" charset="0"/>
              </a:rPr>
              <a:t>:</a:t>
            </a:r>
          </a:p>
        </p:txBody>
      </p:sp>
      <p:sp>
        <p:nvSpPr>
          <p:cNvPr id="35" name="Rectangle 34">
            <a:extLst>
              <a:ext uri="{FF2B5EF4-FFF2-40B4-BE49-F238E27FC236}">
                <a16:creationId xmlns="" xmlns:a16="http://schemas.microsoft.com/office/drawing/2014/main" id="{9BC6D533-398B-46EF-B8B9-ABC73981582A}"/>
              </a:ext>
            </a:extLst>
          </p:cNvPr>
          <p:cNvSpPr>
            <a:spLocks noChangeArrowheads="1"/>
          </p:cNvSpPr>
          <p:nvPr/>
        </p:nvSpPr>
        <p:spPr bwMode="auto">
          <a:xfrm>
            <a:off x="7376318" y="5007114"/>
            <a:ext cx="79989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0000FF"/>
                </a:solidFill>
                <a:latin typeface="Times New Roman" pitchFamily="18" charset="0"/>
                <a:cs typeface="Times New Roman" pitchFamily="18" charset="0"/>
              </a:rPr>
              <a:t>Số viên sỏi quạ phải thả để uống được nước cả 3 bình đó là</a:t>
            </a:r>
            <a:r>
              <a:rPr lang="en-US" altLang="en-US" sz="4000" b="1" kern="1200" dirty="0">
                <a:solidFill>
                  <a:srgbClr val="0000FF"/>
                </a:solidFill>
                <a:latin typeface="Times New Roman" pitchFamily="18" charset="0"/>
                <a:cs typeface="Times New Roman" pitchFamily="18" charset="0"/>
              </a:rPr>
              <a:t>:</a:t>
            </a:r>
          </a:p>
        </p:txBody>
      </p:sp>
      <p:sp>
        <p:nvSpPr>
          <p:cNvPr id="53" name="Rectangle 52">
            <a:extLst>
              <a:ext uri="{FF2B5EF4-FFF2-40B4-BE49-F238E27FC236}">
                <a16:creationId xmlns="" xmlns:a16="http://schemas.microsoft.com/office/drawing/2014/main" id="{8536879A-B264-8F9D-4FAB-83F9B7D7E37C}"/>
              </a:ext>
            </a:extLst>
          </p:cNvPr>
          <p:cNvSpPr>
            <a:spLocks noChangeArrowheads="1"/>
          </p:cNvSpPr>
          <p:nvPr/>
        </p:nvSpPr>
        <p:spPr bwMode="auto">
          <a:xfrm>
            <a:off x="10472738" y="7620000"/>
            <a:ext cx="4262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Đáp</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số</a:t>
            </a:r>
            <a:r>
              <a:rPr lang="en-US" altLang="en-US" sz="4000" b="1" kern="1200">
                <a:solidFill>
                  <a:srgbClr val="0000FF"/>
                </a:solidFill>
                <a:latin typeface="Times New Roman" pitchFamily="18" charset="0"/>
                <a:cs typeface="Times New Roman" pitchFamily="18" charset="0"/>
              </a:rPr>
              <a:t>: </a:t>
            </a:r>
            <a:r>
              <a:rPr lang="en-US" altLang="en-US" sz="4000" b="1">
                <a:solidFill>
                  <a:srgbClr val="0000FF"/>
                </a:solidFill>
                <a:latin typeface="Times New Roman" pitchFamily="18" charset="0"/>
                <a:cs typeface="Times New Roman" pitchFamily="18" charset="0"/>
              </a:rPr>
              <a:t>63 viên sỏi</a:t>
            </a:r>
            <a:endParaRPr lang="en-US" altLang="en-US" sz="4000" b="1" kern="1200" dirty="0">
              <a:solidFill>
                <a:srgbClr val="0000FF"/>
              </a:solidFill>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4" name="Rectangle 53">
                <a:extLst>
                  <a:ext uri="{FF2B5EF4-FFF2-40B4-BE49-F238E27FC236}">
                    <a16:creationId xmlns="" xmlns:a16="http://schemas.microsoft.com/office/drawing/2014/main" id="{66173C59-A82B-C04D-BC8A-FDA048BDD8B9}"/>
                  </a:ext>
                </a:extLst>
              </p:cNvPr>
              <p:cNvSpPr>
                <a:spLocks noChangeArrowheads="1"/>
              </p:cNvSpPr>
              <p:nvPr/>
            </p:nvSpPr>
            <p:spPr bwMode="auto">
              <a:xfrm>
                <a:off x="8976519" y="6558171"/>
                <a:ext cx="4878259"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4000" b="1" kern="1200">
                    <a:solidFill>
                      <a:srgbClr val="0000FF"/>
                    </a:solidFill>
                    <a:latin typeface="Times New Roman" pitchFamily="18" charset="0"/>
                    <a:cs typeface="Times New Roman" pitchFamily="18" charset="0"/>
                  </a:rPr>
                  <a:t>21 </a:t>
                </a:r>
                <a14:m>
                  <m:oMath xmlns:m="http://schemas.openxmlformats.org/officeDocument/2006/math">
                    <m:r>
                      <a:rPr lang="en-US" altLang="en-US" sz="4000" i="1" smtClean="0">
                        <a:solidFill>
                          <a:srgbClr val="0000FF"/>
                        </a:solidFill>
                        <a:latin typeface="Cambria Math" panose="02040503050406030204" pitchFamily="18" charset="0"/>
                        <a:ea typeface="Cambria Math" panose="02040503050406030204" pitchFamily="18" charset="0"/>
                        <a:cs typeface="Times New Roman" pitchFamily="18" charset="0"/>
                      </a:rPr>
                      <m:t>×</m:t>
                    </m:r>
                  </m:oMath>
                </a14:m>
                <a:r>
                  <a:rPr lang="en-US" altLang="en-US" sz="4000" b="1" kern="1200">
                    <a:solidFill>
                      <a:srgbClr val="0000FF"/>
                    </a:solidFill>
                    <a:latin typeface="Times New Roman" pitchFamily="18" charset="0"/>
                    <a:cs typeface="Times New Roman" pitchFamily="18" charset="0"/>
                  </a:rPr>
                  <a:t> 3 = 63 (</a:t>
                </a:r>
                <a:r>
                  <a:rPr lang="en-US" altLang="en-US" sz="4000" b="1">
                    <a:solidFill>
                      <a:srgbClr val="0000FF"/>
                    </a:solidFill>
                    <a:latin typeface="Times New Roman" pitchFamily="18" charset="0"/>
                    <a:cs typeface="Times New Roman" pitchFamily="18" charset="0"/>
                  </a:rPr>
                  <a:t>viên sỏi</a:t>
                </a:r>
                <a:r>
                  <a:rPr lang="en-US" altLang="en-US" sz="4000" b="1" kern="1200">
                    <a:solidFill>
                      <a:srgbClr val="0000FF"/>
                    </a:solidFill>
                    <a:latin typeface="Times New Roman" pitchFamily="18" charset="0"/>
                    <a:cs typeface="Times New Roman" pitchFamily="18" charset="0"/>
                  </a:rPr>
                  <a:t> )</a:t>
                </a:r>
                <a:endParaRPr lang="en-US" altLang="en-US" sz="4000" b="1" kern="1200" dirty="0">
                  <a:solidFill>
                    <a:srgbClr val="0000FF"/>
                  </a:solidFill>
                  <a:latin typeface="Times New Roman" pitchFamily="18" charset="0"/>
                  <a:cs typeface="Times New Roman" pitchFamily="18" charset="0"/>
                </a:endParaRPr>
              </a:p>
            </p:txBody>
          </p:sp>
        </mc:Choice>
        <mc:Fallback>
          <p:sp>
            <p:nvSpPr>
              <p:cNvPr id="54" name="Rectangle 53">
                <a:extLst>
                  <a:ext uri="{FF2B5EF4-FFF2-40B4-BE49-F238E27FC236}">
                    <a16:creationId xmlns="" xmlns:a16="http://schemas.microsoft.com/office/drawing/2014/main" xmlns:a14="http://schemas.microsoft.com/office/drawing/2010/main" id="{66173C59-A82B-C04D-BC8A-FDA048BDD8B9}"/>
                  </a:ext>
                </a:extLst>
              </p:cNvPr>
              <p:cNvSpPr>
                <a:spLocks noRot="1" noChangeAspect="1" noMove="1" noResize="1" noEditPoints="1" noAdjustHandles="1" noChangeArrowheads="1" noChangeShapeType="1" noTextEdit="1"/>
              </p:cNvSpPr>
              <p:nvPr/>
            </p:nvSpPr>
            <p:spPr bwMode="auto">
              <a:xfrm>
                <a:off x="8976519" y="6558171"/>
                <a:ext cx="4878259" cy="707886"/>
              </a:xfrm>
              <a:prstGeom prst="rect">
                <a:avLst/>
              </a:prstGeom>
              <a:blipFill rotWithShape="1">
                <a:blip r:embed="rId3"/>
                <a:stretch>
                  <a:fillRect l="-4125" t="-15517" r="-3875" b="-36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Text Box 14">
            <a:extLst>
              <a:ext uri="{FF2B5EF4-FFF2-40B4-BE49-F238E27FC236}">
                <a16:creationId xmlns="" xmlns:a16="http://schemas.microsoft.com/office/drawing/2014/main" id="{55853A7F-06A6-577D-51A3-02AFC8D2037F}"/>
              </a:ext>
            </a:extLst>
          </p:cNvPr>
          <p:cNvSpPr txBox="1">
            <a:spLocks noChangeArrowheads="1"/>
          </p:cNvSpPr>
          <p:nvPr/>
        </p:nvSpPr>
        <p:spPr bwMode="auto">
          <a:xfrm>
            <a:off x="1940613" y="1060281"/>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cxnSp>
        <p:nvCxnSpPr>
          <p:cNvPr id="13" name="Straight Connector 12"/>
          <p:cNvCxnSpPr/>
          <p:nvPr/>
        </p:nvCxnSpPr>
        <p:spPr>
          <a:xfrm>
            <a:off x="6766719" y="4446657"/>
            <a:ext cx="0" cy="4136886"/>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 xmlns:a16="http://schemas.microsoft.com/office/drawing/2014/main" id="{C4B80E2E-EDBA-AC1C-3C3B-C82BFC800802}"/>
              </a:ext>
            </a:extLst>
          </p:cNvPr>
          <p:cNvSpPr>
            <a:spLocks noChangeArrowheads="1"/>
          </p:cNvSpPr>
          <p:nvPr/>
        </p:nvSpPr>
        <p:spPr bwMode="auto">
          <a:xfrm>
            <a:off x="1737519" y="40800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FF3399"/>
                </a:solidFill>
                <a:latin typeface="Times New Roman" pitchFamily="18" charset="0"/>
                <a:cs typeface="Times New Roman" pitchFamily="18" charset="0"/>
              </a:rPr>
              <a:t>Bài</a:t>
            </a:r>
            <a:r>
              <a:rPr lang="en-US" altLang="en-US" sz="4000" b="1" u="sng" kern="1200" dirty="0">
                <a:solidFill>
                  <a:srgbClr val="FF3399"/>
                </a:solidFill>
                <a:latin typeface="Times New Roman" pitchFamily="18" charset="0"/>
                <a:cs typeface="Times New Roman" pitchFamily="18" charset="0"/>
              </a:rPr>
              <a:t> </a:t>
            </a:r>
            <a:r>
              <a:rPr lang="en-US" altLang="en-US" sz="4000" b="1" u="sng" kern="1200" dirty="0" err="1">
                <a:solidFill>
                  <a:srgbClr val="FF3399"/>
                </a:solidFill>
                <a:latin typeface="Times New Roman" pitchFamily="18" charset="0"/>
                <a:cs typeface="Times New Roman" pitchFamily="18" charset="0"/>
              </a:rPr>
              <a:t>giải</a:t>
            </a:r>
            <a:r>
              <a:rPr lang="en-US" altLang="en-US" sz="4000" b="1" kern="1200" dirty="0">
                <a:solidFill>
                  <a:srgbClr val="FF3399"/>
                </a:solidFill>
                <a:latin typeface="Times New Roman" pitchFamily="18" charset="0"/>
                <a:cs typeface="Times New Roman" pitchFamily="18" charset="0"/>
              </a:rPr>
              <a:t>:</a:t>
            </a:r>
          </a:p>
        </p:txBody>
      </p:sp>
      <p:sp>
        <p:nvSpPr>
          <p:cNvPr id="25" name="Rectangle 24">
            <a:extLst>
              <a:ext uri="{FF2B5EF4-FFF2-40B4-BE49-F238E27FC236}">
                <a16:creationId xmlns="" xmlns:a16="http://schemas.microsoft.com/office/drawing/2014/main" id="{9BC6D533-398B-46EF-B8B9-ABC73981582A}"/>
              </a:ext>
            </a:extLst>
          </p:cNvPr>
          <p:cNvSpPr>
            <a:spLocks noChangeArrowheads="1"/>
          </p:cNvSpPr>
          <p:nvPr/>
        </p:nvSpPr>
        <p:spPr bwMode="auto">
          <a:xfrm>
            <a:off x="516039" y="4994414"/>
            <a:ext cx="62506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Mỗi bình: thả 21 viên sỏi </a:t>
            </a:r>
            <a:endParaRPr lang="en-US" altLang="en-US" sz="4000" b="1" kern="1200" dirty="0">
              <a:solidFill>
                <a:srgbClr val="FF3399"/>
              </a:solidFill>
              <a:latin typeface="Times New Roman" pitchFamily="18" charset="0"/>
              <a:cs typeface="Times New Roman" pitchFamily="18" charset="0"/>
            </a:endParaRPr>
          </a:p>
        </p:txBody>
      </p:sp>
      <p:sp>
        <p:nvSpPr>
          <p:cNvPr id="26" name="Rectangle 25">
            <a:extLst>
              <a:ext uri="{FF2B5EF4-FFF2-40B4-BE49-F238E27FC236}">
                <a16:creationId xmlns="" xmlns:a16="http://schemas.microsoft.com/office/drawing/2014/main" id="{9BC6D533-398B-46EF-B8B9-ABC73981582A}"/>
              </a:ext>
            </a:extLst>
          </p:cNvPr>
          <p:cNvSpPr>
            <a:spLocks noChangeArrowheads="1"/>
          </p:cNvSpPr>
          <p:nvPr/>
        </p:nvSpPr>
        <p:spPr bwMode="auto">
          <a:xfrm>
            <a:off x="488259" y="5976610"/>
            <a:ext cx="5641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- 3 bình: ? viên sỏi </a:t>
            </a:r>
            <a:endParaRPr lang="en-US" altLang="en-US" sz="4000" b="1" kern="1200"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755051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3" grpId="0"/>
      <p:bldP spid="54"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1081</TotalTime>
  <Words>383</Words>
  <Application>Microsoft Office PowerPoint</Application>
  <PresentationFormat>Custom</PresentationFormat>
  <Paragraphs>70</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133</cp:revision>
  <dcterms:created xsi:type="dcterms:W3CDTF">2022-07-10T01:37:20Z</dcterms:created>
  <dcterms:modified xsi:type="dcterms:W3CDTF">2022-08-21T15:30:34Z</dcterms:modified>
</cp:coreProperties>
</file>