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0"/>
  </p:notesMasterIdLst>
  <p:sldIdLst>
    <p:sldId id="257" r:id="rId3"/>
    <p:sldId id="263" r:id="rId4"/>
    <p:sldId id="264" r:id="rId5"/>
    <p:sldId id="265" r:id="rId6"/>
    <p:sldId id="266" r:id="rId7"/>
    <p:sldId id="267" r:id="rId8"/>
    <p:sldId id="268" r:id="rId9"/>
    <p:sldId id="269" r:id="rId10"/>
    <p:sldId id="288" r:id="rId11"/>
    <p:sldId id="270" r:id="rId12"/>
    <p:sldId id="289" r:id="rId13"/>
    <p:sldId id="272" r:id="rId14"/>
    <p:sldId id="273" r:id="rId15"/>
    <p:sldId id="274" r:id="rId16"/>
    <p:sldId id="275"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94660"/>
  </p:normalViewPr>
  <p:slideViewPr>
    <p:cSldViewPr snapToGrid="0">
      <p:cViewPr varScale="1">
        <p:scale>
          <a:sx n="56" d="100"/>
          <a:sy n="56" d="100"/>
        </p:scale>
        <p:origin x="9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5B90-C780-48E2-B3CB-F9CD47542230}"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8A4FF-40E3-4B89-A1B7-DB1167999243}" type="slidenum">
              <a:rPr lang="en-US" smtClean="0"/>
              <a:t>‹#›</a:t>
            </a:fld>
            <a:endParaRPr lang="en-US"/>
          </a:p>
        </p:txBody>
      </p:sp>
    </p:spTree>
    <p:extLst>
      <p:ext uri="{BB962C8B-B14F-4D97-AF65-F5344CB8AC3E}">
        <p14:creationId xmlns:p14="http://schemas.microsoft.com/office/powerpoint/2010/main" val="44409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Trước khi vào</a:t>
            </a:r>
            <a:r>
              <a:rPr lang="en-US" baseline="0"/>
              <a:t> tiết học, các con hướng mắt lên màn hình theo dõi bộ phim sau nhé.</a:t>
            </a:r>
            <a:endParaRPr lang="en-US"/>
          </a:p>
        </p:txBody>
      </p:sp>
      <p:sp>
        <p:nvSpPr>
          <p:cNvPr id="4" name="Slide Number Placeholder 3"/>
          <p:cNvSpPr>
            <a:spLocks noGrp="1"/>
          </p:cNvSpPr>
          <p:nvPr>
            <p:ph type="sldNum" sz="quarter" idx="10"/>
          </p:nvPr>
        </p:nvSpPr>
        <p:spPr/>
        <p:txBody>
          <a:bodyPr/>
          <a:lstStyle/>
          <a:p>
            <a:fld id="{F608A4FF-40E3-4B89-A1B7-DB1167999243}" type="slidenum">
              <a:rPr lang="en-US" smtClean="0"/>
              <a:t>1</a:t>
            </a:fld>
            <a:endParaRPr lang="en-US"/>
          </a:p>
        </p:txBody>
      </p:sp>
    </p:spTree>
    <p:extLst>
      <p:ext uri="{BB962C8B-B14F-4D97-AF65-F5344CB8AC3E}">
        <p14:creationId xmlns:p14="http://schemas.microsoft.com/office/powerpoint/2010/main" val="116755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Bài</a:t>
            </a:r>
            <a:r>
              <a:rPr lang="en-US" baseline="0"/>
              <a:t> 1 có mấy yêu cầu, đó là những yêu cầu nào?</a:t>
            </a:r>
          </a:p>
          <a:p>
            <a:pPr marL="171450" indent="-171450">
              <a:buFontTx/>
              <a:buChar char="-"/>
            </a:pPr>
            <a:r>
              <a:rPr lang="en-US" baseline="0"/>
              <a:t>Cô mời bạn An thực hiên yêu cầu 1.</a:t>
            </a:r>
          </a:p>
          <a:p>
            <a:pPr marL="171450" indent="-171450">
              <a:buFontTx/>
              <a:buChar char="-"/>
            </a:pPr>
            <a:r>
              <a:rPr lang="en-US" baseline="0"/>
              <a:t>Các em ạ, hôm nay bạn Mai cũng đến tham dự tiết học với lớp mình đấy, các con cùng chào đón bạn nhé.</a:t>
            </a:r>
            <a:endParaRPr lang="en-US"/>
          </a:p>
        </p:txBody>
      </p:sp>
      <p:sp>
        <p:nvSpPr>
          <p:cNvPr id="4" name="Slide Number Placeholder 3"/>
          <p:cNvSpPr>
            <a:spLocks noGrp="1"/>
          </p:cNvSpPr>
          <p:nvPr>
            <p:ph type="sldNum" sz="quarter" idx="10"/>
          </p:nvPr>
        </p:nvSpPr>
        <p:spPr/>
        <p:txBody>
          <a:bodyPr/>
          <a:lstStyle/>
          <a:p>
            <a:fld id="{F608A4FF-40E3-4B89-A1B7-DB1167999243}" type="slidenum">
              <a:rPr lang="en-US" smtClean="0"/>
              <a:t>4</a:t>
            </a:fld>
            <a:endParaRPr lang="en-US"/>
          </a:p>
        </p:txBody>
      </p:sp>
    </p:spTree>
    <p:extLst>
      <p:ext uri="{BB962C8B-B14F-4D97-AF65-F5344CB8AC3E}">
        <p14:creationId xmlns:p14="http://schemas.microsoft.com/office/powerpoint/2010/main" val="104297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8A4FF-40E3-4B89-A1B7-DB1167999243}" type="slidenum">
              <a:rPr lang="en-US" smtClean="0"/>
              <a:t>5</a:t>
            </a:fld>
            <a:endParaRPr lang="en-US"/>
          </a:p>
        </p:txBody>
      </p:sp>
    </p:spTree>
    <p:extLst>
      <p:ext uri="{BB962C8B-B14F-4D97-AF65-F5344CB8AC3E}">
        <p14:creationId xmlns:p14="http://schemas.microsoft.com/office/powerpoint/2010/main" val="315940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a:t>2 nhóm nêu cấu tạo.</a:t>
            </a:r>
          </a:p>
          <a:p>
            <a:pPr marL="171450" indent="-171450">
              <a:buFontTx/>
              <a:buChar char="-"/>
            </a:pPr>
            <a:r>
              <a:rPr lang="en-US" baseline="0"/>
              <a:t>Ở phần triển khai của đoạn văn này nêu điều gì?</a:t>
            </a:r>
          </a:p>
          <a:p>
            <a:pPr marL="171450" indent="-171450">
              <a:buFontTx/>
              <a:buChar char="-"/>
            </a:pPr>
            <a:r>
              <a:rPr lang="en-US" baseline="0"/>
              <a:t>Hãy nêu Nội dung phần triển khai của đoạn văn?</a:t>
            </a:r>
          </a:p>
          <a:p>
            <a:pPr marL="171450" indent="-171450">
              <a:buFontTx/>
              <a:buChar char="-"/>
            </a:pPr>
            <a:r>
              <a:rPr lang="en-US" baseline="0"/>
              <a:t>Phần Kết thúc đoạn văn muốn nói điều gì?</a:t>
            </a:r>
          </a:p>
          <a:p>
            <a:pPr marL="171450" indent="-171450">
              <a:buFontTx/>
              <a:buChar char="-"/>
            </a:pPr>
            <a:r>
              <a:rPr lang="en-US" baseline="0"/>
              <a:t>Các nhóm đã xác định đúng nội dung từng phần của đoạn văn. Dựa vào đó, xin mời tổ 4 lên soi bài chia sẻ với các bạn phần c.</a:t>
            </a:r>
            <a:endParaRPr lang="en-US"/>
          </a:p>
        </p:txBody>
      </p:sp>
      <p:sp>
        <p:nvSpPr>
          <p:cNvPr id="4" name="Slide Number Placeholder 3"/>
          <p:cNvSpPr>
            <a:spLocks noGrp="1"/>
          </p:cNvSpPr>
          <p:nvPr>
            <p:ph type="sldNum" sz="quarter" idx="10"/>
          </p:nvPr>
        </p:nvSpPr>
        <p:spPr/>
        <p:txBody>
          <a:bodyPr/>
          <a:lstStyle/>
          <a:p>
            <a:fld id="{F608A4FF-40E3-4B89-A1B7-DB1167999243}" type="slidenum">
              <a:rPr lang="en-US" smtClean="0"/>
              <a:t>6</a:t>
            </a:fld>
            <a:endParaRPr lang="en-US"/>
          </a:p>
        </p:txBody>
      </p:sp>
    </p:spTree>
    <p:extLst>
      <p:ext uri="{BB962C8B-B14F-4D97-AF65-F5344CB8AC3E}">
        <p14:creationId xmlns:p14="http://schemas.microsoft.com/office/powerpoint/2010/main" val="269343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a:t>Dán bảng phụ, hs đọc lại.</a:t>
            </a:r>
          </a:p>
          <a:p>
            <a:pPr marL="171450" indent="-171450">
              <a:buFontTx/>
              <a:buChar char="-"/>
            </a:pPr>
            <a:r>
              <a:rPr lang="en-US" baseline="0"/>
              <a:t>Chuyển slide</a:t>
            </a:r>
            <a:endParaRPr lang="en-US"/>
          </a:p>
        </p:txBody>
      </p:sp>
      <p:sp>
        <p:nvSpPr>
          <p:cNvPr id="4" name="Slide Number Placeholder 3"/>
          <p:cNvSpPr>
            <a:spLocks noGrp="1"/>
          </p:cNvSpPr>
          <p:nvPr>
            <p:ph type="sldNum" sz="quarter" idx="10"/>
          </p:nvPr>
        </p:nvSpPr>
        <p:spPr/>
        <p:txBody>
          <a:bodyPr/>
          <a:lstStyle/>
          <a:p>
            <a:fld id="{F608A4FF-40E3-4B89-A1B7-DB1167999243}" type="slidenum">
              <a:rPr lang="en-US" smtClean="0"/>
              <a:t>7</a:t>
            </a:fld>
            <a:endParaRPr lang="en-US"/>
          </a:p>
        </p:txBody>
      </p:sp>
    </p:spTree>
    <p:extLst>
      <p:ext uri="{BB962C8B-B14F-4D97-AF65-F5344CB8AC3E}">
        <p14:creationId xmlns:p14="http://schemas.microsoft.com/office/powerpoint/2010/main" val="3569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Các</a:t>
            </a:r>
            <a:r>
              <a:rPr lang="en-US" baseline="0"/>
              <a:t> con đã tìm được đầy đủ các lí do và dẫn chứng mà tác giả đưa ra, cùng tổng hợp qua sơ đồ tư duy sau, Hs đọc lại.</a:t>
            </a: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F608A4FF-40E3-4B89-A1B7-DB1167999243}" type="slidenum">
              <a:rPr lang="en-US" smtClean="0"/>
              <a:t>8</a:t>
            </a:fld>
            <a:endParaRPr lang="en-US"/>
          </a:p>
        </p:txBody>
      </p:sp>
    </p:spTree>
    <p:extLst>
      <p:ext uri="{BB962C8B-B14F-4D97-AF65-F5344CB8AC3E}">
        <p14:creationId xmlns:p14="http://schemas.microsoft.com/office/powerpoint/2010/main" val="179931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a:t>Tác giả Đăng Dương đã làm cách nào để nêu ý kiến tán thành việc bảo di sản của cha ông để lại.</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 Là thế hệ hôm nay, chúng ta cần ý thức sâu sắc về vai trò của mình trong việc gìn giữ những giá trị quý báu ấy. Điều này được thể hiện qua những hành động thiết thực như: bảo vệ di tích lịch sử, tôn trọng và giữ gìn nét đẹp văn hóa, truyền thống của dân tộc, hay đơn giản là nâng cao ý thức về bảo vệ môi trường xung quanh các di tích.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Lắng</a:t>
            </a:r>
            <a:r>
              <a:rPr lang="en-US" sz="1200" kern="1200" baseline="0">
                <a:solidFill>
                  <a:schemeClr val="tx1"/>
                </a:solidFill>
                <a:effectLst/>
                <a:latin typeface="+mn-lt"/>
                <a:ea typeface="+mn-ea"/>
                <a:cs typeface="+mn-cs"/>
              </a:rPr>
              <a:t> nghe ý kiến của Mai.</a:t>
            </a:r>
            <a:endParaRPr lang="en-US" sz="1200" kern="120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a:p>
          <a:p>
            <a:endParaRPr lang="en-US"/>
          </a:p>
        </p:txBody>
      </p:sp>
      <p:sp>
        <p:nvSpPr>
          <p:cNvPr id="4" name="Slide Number Placeholder 3"/>
          <p:cNvSpPr>
            <a:spLocks noGrp="1"/>
          </p:cNvSpPr>
          <p:nvPr>
            <p:ph type="sldNum" sz="quarter" idx="10"/>
          </p:nvPr>
        </p:nvSpPr>
        <p:spPr/>
        <p:txBody>
          <a:bodyPr/>
          <a:lstStyle/>
          <a:p>
            <a:fld id="{F608A4FF-40E3-4B89-A1B7-DB1167999243}" type="slidenum">
              <a:rPr lang="en-US" smtClean="0"/>
              <a:t>9</a:t>
            </a:fld>
            <a:endParaRPr lang="en-US"/>
          </a:p>
        </p:txBody>
      </p:sp>
    </p:spTree>
    <p:extLst>
      <p:ext uri="{BB962C8B-B14F-4D97-AF65-F5344CB8AC3E}">
        <p14:creationId xmlns:p14="http://schemas.microsoft.com/office/powerpoint/2010/main" val="3559069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a:t>Ghi nhớ lưu ý để đoạn văn được hay hơn và thuyết phục người đọc nhé</a:t>
            </a:r>
          </a:p>
          <a:p>
            <a:pPr marL="171450" indent="-171450">
              <a:buFontTx/>
              <a:buChar char="-"/>
            </a:pPr>
            <a:r>
              <a:rPr lang="en-US" baseline="0"/>
              <a:t>Nhắc lại bố cục đoạn văn nêu ý kiến tán thành một sự việc hiện tượng.</a:t>
            </a:r>
            <a:endParaRPr lang="en-US"/>
          </a:p>
        </p:txBody>
      </p:sp>
      <p:sp>
        <p:nvSpPr>
          <p:cNvPr id="4" name="Slide Number Placeholder 3"/>
          <p:cNvSpPr>
            <a:spLocks noGrp="1"/>
          </p:cNvSpPr>
          <p:nvPr>
            <p:ph type="sldNum" sz="quarter" idx="10"/>
          </p:nvPr>
        </p:nvSpPr>
        <p:spPr/>
        <p:txBody>
          <a:bodyPr/>
          <a:lstStyle/>
          <a:p>
            <a:fld id="{F608A4FF-40E3-4B89-A1B7-DB1167999243}" type="slidenum">
              <a:rPr lang="en-US" smtClean="0"/>
              <a:t>11</a:t>
            </a:fld>
            <a:endParaRPr lang="en-US"/>
          </a:p>
        </p:txBody>
      </p:sp>
    </p:spTree>
    <p:extLst>
      <p:ext uri="{BB962C8B-B14F-4D97-AF65-F5344CB8AC3E}">
        <p14:creationId xmlns:p14="http://schemas.microsoft.com/office/powerpoint/2010/main" val="164762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786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574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9967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377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967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9644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7014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290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383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1892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850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0745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1399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247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02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542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926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91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232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272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484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870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4.xml"/><Relationship Id="rId21" Type="http://schemas.openxmlformats.org/officeDocument/2006/relationships/image" Target="../media/image10.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svg"/><Relationship Id="rId22" Type="http://schemas.openxmlformats.org/officeDocument/2006/relationships/image" Target="../media/image1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6F732F5-725D-D2FD-C473-966F3F9A307E}"/>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a:ea typeface="+mn-ea"/>
                <a:cs typeface="+mn-cs"/>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descr="A round pink circle with white text and a black background&#10;&#10;Description automatically generated">
            <a:extLst>
              <a:ext uri="{FF2B5EF4-FFF2-40B4-BE49-F238E27FC236}">
                <a16:creationId xmlns:a16="http://schemas.microsoft.com/office/drawing/2014/main" id="{124F8C31-7E01-24E5-6349-113CF826BC3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3285834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51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3.sv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1.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19.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2.png"/><Relationship Id="rId19" Type="http://schemas.openxmlformats.org/officeDocument/2006/relationships/image" Target="../media/image20.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18.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18.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sv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3.svg"/><Relationship Id="rId21" Type="http://schemas.openxmlformats.org/officeDocument/2006/relationships/image" Target="../media/image28.svg"/><Relationship Id="rId7" Type="http://schemas.openxmlformats.org/officeDocument/2006/relationships/image" Target="../media/image22.svg"/><Relationship Id="rId12" Type="http://schemas.openxmlformats.org/officeDocument/2006/relationships/image" Target="../media/image12.png"/><Relationship Id="rId17" Type="http://schemas.openxmlformats.org/officeDocument/2006/relationships/image" Target="../media/image24.svg"/><Relationship Id="rId25" Type="http://schemas.openxmlformats.org/officeDocument/2006/relationships/image" Target="../media/image32.svg"/><Relationship Id="rId2" Type="http://schemas.openxmlformats.org/officeDocument/2006/relationships/image" Target="../media/image2.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9.svg"/><Relationship Id="rId24" Type="http://schemas.openxmlformats.org/officeDocument/2006/relationships/image" Target="../media/image31.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30.svg"/><Relationship Id="rId28" Type="http://schemas.openxmlformats.org/officeDocument/2006/relationships/image" Target="../media/image35.svg"/><Relationship Id="rId10" Type="http://schemas.openxmlformats.org/officeDocument/2006/relationships/image" Target="../media/image8.png"/><Relationship Id="rId19" Type="http://schemas.openxmlformats.org/officeDocument/2006/relationships/image" Target="../media/image26.sv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10.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19.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2.png"/><Relationship Id="rId19" Type="http://schemas.openxmlformats.org/officeDocument/2006/relationships/image" Target="../media/image20.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1.sv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41.sv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41.sv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3F6D4175-AA8B-F353-F2C8-0C070FF13342}"/>
              </a:ext>
            </a:extLst>
          </p:cNvPr>
          <p:cNvPicPr>
            <a:picLocks noChangeAspect="1"/>
          </p:cNvPicPr>
          <p:nvPr/>
        </p:nvPicPr>
        <p:blipFill>
          <a:blip r:embed="rId19"/>
          <a:stretch>
            <a:fillRect/>
          </a:stretch>
        </p:blipFill>
        <p:spPr>
          <a:xfrm>
            <a:off x="2940309" y="271236"/>
            <a:ext cx="6669602" cy="5998984"/>
          </a:xfrm>
          <a:prstGeom prst="rect">
            <a:avLst/>
          </a:prstGeom>
        </p:spPr>
      </p:pic>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20">
              <a:extLst>
                <a:ext uri="{96DAC541-7B7A-43D3-8B79-37D633B846F1}">
                  <asvg:svgBlip xmlns:asvg="http://schemas.microsoft.com/office/drawing/2016/SVG/main" r:embed="rId21"/>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70233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481455" y="410375"/>
            <a:ext cx="1007302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FF"/>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FF00FF"/>
                </a:solidFill>
                <a:effectLst/>
                <a:uLnTx/>
                <a:uFillTx/>
                <a:latin typeface="Cambria" panose="02040503050406030204" pitchFamily="18" charset="0"/>
                <a:ea typeface="Cambria" panose="02040503050406030204" pitchFamily="18" charset="0"/>
                <a:cs typeface="+mn-cs"/>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BD5677FE-6F85-79AB-E9EF-C6ECB5EC32C2}"/>
              </a:ext>
            </a:extLst>
          </p:cNvPr>
          <p:cNvSpPr/>
          <p:nvPr/>
        </p:nvSpPr>
        <p:spPr>
          <a:xfrm>
            <a:off x="1300164" y="1839815"/>
            <a:ext cx="9804838"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Đoạn văn nêu ý kiến tán thành một sự việc, hiện tượng thường có mấy phần? Đó là những phần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Làm thế nào để ý kiến tán thành có sức thuyết phục?</a:t>
            </a:r>
            <a:endParaRPr kumimoji="0" lang="en-US" sz="36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r>
              <a:rPr kumimoji="0" lang="en-US" sz="3600" b="0" i="0" u="none" strike="noStrike" kern="1200" cap="none" spc="0" normalizeH="0" baseline="0" noProof="0" dirty="0">
                <a:ln>
                  <a:noFill/>
                </a:ln>
                <a:solidFill>
                  <a:srgbClr val="002060"/>
                </a:solidFill>
                <a:effectLst/>
                <a:uLnTx/>
                <a:uFillTx/>
                <a:latin typeface="Calibri"/>
                <a:ea typeface="+mn-ea"/>
                <a:cs typeface="+mn-cs"/>
              </a:rPr>
              <a:t> ….</a:t>
            </a:r>
          </a:p>
        </p:txBody>
      </p:sp>
    </p:spTree>
    <p:extLst>
      <p:ext uri="{BB962C8B-B14F-4D97-AF65-F5344CB8AC3E}">
        <p14:creationId xmlns:p14="http://schemas.microsoft.com/office/powerpoint/2010/main" val="3708964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641747" y="425053"/>
            <a:ext cx="10908506" cy="592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nvSpPr>
        <p:spPr>
          <a:xfrm>
            <a:off x="2036929" y="801504"/>
            <a:ext cx="8465344" cy="1200329"/>
          </a:xfrm>
          <a:prstGeom prst="rect">
            <a:avLst/>
          </a:prstGeom>
          <a:noFill/>
        </p:spPr>
        <p:txBody>
          <a:bodyPr wrap="square" rtlCol="0">
            <a:spAutoFit/>
          </a:bodyPr>
          <a:lstStyle/>
          <a:p>
            <a:pPr algn="ctr"/>
            <a:r>
              <a:rPr lang="en-US" sz="3600" b="1">
                <a:solidFill>
                  <a:schemeClr val="accent2"/>
                </a:solidFill>
                <a:latin typeface="Times New Roman" panose="02020603050405020304" pitchFamily="18" charset="0"/>
                <a:cs typeface="Times New Roman" panose="02020603050405020304" pitchFamily="18" charset="0"/>
              </a:rPr>
              <a:t>LƯU Ý: Khi viết đoạn văn nêu ý kiến tán thành một sự việc, hiện tượng.</a:t>
            </a:r>
          </a:p>
        </p:txBody>
      </p:sp>
      <p:sp>
        <p:nvSpPr>
          <p:cNvPr id="5" name="Rounded Rectangle 4"/>
          <p:cNvSpPr/>
          <p:nvPr/>
        </p:nvSpPr>
        <p:spPr>
          <a:xfrm>
            <a:off x="1470991" y="2512612"/>
            <a:ext cx="9597225" cy="57249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Đảm bảo bố cục đoạn văn.</a:t>
            </a:r>
          </a:p>
        </p:txBody>
      </p:sp>
      <p:sp>
        <p:nvSpPr>
          <p:cNvPr id="6" name="Rounded Rectangle 5"/>
          <p:cNvSpPr/>
          <p:nvPr/>
        </p:nvSpPr>
        <p:spPr>
          <a:xfrm>
            <a:off x="1470990" y="3386137"/>
            <a:ext cx="9597225" cy="57249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Đưa ra lí do, dẫn chứng thuyết phục</a:t>
            </a:r>
          </a:p>
        </p:txBody>
      </p:sp>
      <p:sp>
        <p:nvSpPr>
          <p:cNvPr id="7" name="Rounded Rectangle 6"/>
          <p:cNvSpPr/>
          <p:nvPr/>
        </p:nvSpPr>
        <p:spPr>
          <a:xfrm>
            <a:off x="1470990" y="4280729"/>
            <a:ext cx="9597225" cy="57249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Thái độ nhẹ nhàng, tôn trọng người nghe.</a:t>
            </a:r>
          </a:p>
        </p:txBody>
      </p:sp>
      <p:sp>
        <p:nvSpPr>
          <p:cNvPr id="8" name="Rounded Rectangle 7"/>
          <p:cNvSpPr/>
          <p:nvPr/>
        </p:nvSpPr>
        <p:spPr>
          <a:xfrm>
            <a:off x="1470989" y="5186059"/>
            <a:ext cx="9597225" cy="57249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Diễn đạt câu văn đủ ý, mạch lạc, rõ ràng.</a:t>
            </a:r>
          </a:p>
        </p:txBody>
      </p:sp>
    </p:spTree>
    <p:extLst>
      <p:ext uri="{BB962C8B-B14F-4D97-AF65-F5344CB8AC3E}">
        <p14:creationId xmlns:p14="http://schemas.microsoft.com/office/powerpoint/2010/main" val="141097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93DE7C5-79BA-D4F6-5C4D-E095F9D9235F}"/>
              </a:ext>
            </a:extLst>
          </p:cNvPr>
          <p:cNvPicPr>
            <a:picLocks noChangeAspect="1"/>
          </p:cNvPicPr>
          <p:nvPr/>
        </p:nvPicPr>
        <p:blipFill>
          <a:blip r:embed="rId20"/>
          <a:stretch>
            <a:fillRect/>
          </a:stretch>
        </p:blipFill>
        <p:spPr>
          <a:xfrm>
            <a:off x="2864385" y="570629"/>
            <a:ext cx="6840063" cy="5645493"/>
          </a:xfrm>
          <a:prstGeom prst="rect">
            <a:avLst/>
          </a:prstGeom>
        </p:spPr>
      </p:pic>
    </p:spTree>
    <p:extLst>
      <p:ext uri="{BB962C8B-B14F-4D97-AF65-F5344CB8AC3E}">
        <p14:creationId xmlns:p14="http://schemas.microsoft.com/office/powerpoint/2010/main" val="967496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a:t>
              </a:r>
              <a:r>
                <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Trao đổi với người thân về một chương trình truyền hình có tác động tích cực đối với học sinh.</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1690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ế Giới Động Vật VTV">
            <a:extLst>
              <a:ext uri="{FF2B5EF4-FFF2-40B4-BE49-F238E27FC236}">
                <a16:creationId xmlns:a16="http://schemas.microsoft.com/office/drawing/2014/main" id="{34214C2B-434F-BB5A-B882-6A741E98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7" y="1432021"/>
            <a:ext cx="3823025" cy="382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 năm gắn bó: Swinburne x “Đường lên đỉnh Olympia”">
            <a:extLst>
              <a:ext uri="{FF2B5EF4-FFF2-40B4-BE49-F238E27FC236}">
                <a16:creationId xmlns:a16="http://schemas.microsoft.com/office/drawing/2014/main" id="{5E7405D2-C7D3-C866-51A4-F75C8BCA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80" y="1509655"/>
            <a:ext cx="619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19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anh Như Chớp Nhí - Mùa 3 - 24 Tập | VieON">
            <a:extLst>
              <a:ext uri="{FF2B5EF4-FFF2-40B4-BE49-F238E27FC236}">
                <a16:creationId xmlns:a16="http://schemas.microsoft.com/office/drawing/2014/main" id="{CCA1B7BC-81E4-613E-3596-46648EAE6B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472" y="417263"/>
            <a:ext cx="5897699" cy="3317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ò chơi ai thông minh hơn lớp 5: Game trí tuệ giúp trẻ học tốt">
            <a:extLst>
              <a:ext uri="{FF2B5EF4-FFF2-40B4-BE49-F238E27FC236}">
                <a16:creationId xmlns:a16="http://schemas.microsoft.com/office/drawing/2014/main" id="{8FC003B9-254D-882B-79CD-2979CDA2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973" y="3296799"/>
            <a:ext cx="5950027" cy="334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61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27602" y="3453913"/>
              <a:ext cx="7059475" cy="2606689"/>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Tìm</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đọc</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sách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viết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danh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nhân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Việt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Nam.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4176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ìm hiểu cách viết đoạn văn nêu ý kiến tán thành một sự việc, hiện tượng trang 91, 92 lớp 5 | Kết nối tri thức Giải Tiếng Việt lớp 5">
            <a:extLst>
              <a:ext uri="{FF2B5EF4-FFF2-40B4-BE49-F238E27FC236}">
                <a16:creationId xmlns:a16="http://schemas.microsoft.com/office/drawing/2014/main" id="{E5D8FF0C-8783-01D4-3BD9-FCD135C6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9" y="1220577"/>
            <a:ext cx="9624439" cy="47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5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id="{E2F7E6BB-16A9-3FEF-0836-F1271C11C904}"/>
              </a:ext>
            </a:extLst>
          </p:cNvPr>
          <p:cNvPicPr>
            <a:picLocks noChangeAspect="1"/>
          </p:cNvPicPr>
          <p:nvPr/>
        </p:nvPicPr>
        <p:blipFill>
          <a:blip r:embed="rId30"/>
          <a:stretch>
            <a:fillRect/>
          </a:stretch>
        </p:blipFill>
        <p:spPr>
          <a:xfrm>
            <a:off x="1122749" y="2559317"/>
            <a:ext cx="9486198" cy="2328874"/>
          </a:xfrm>
          <a:prstGeom prst="rect">
            <a:avLst/>
          </a:prstGeom>
        </p:spPr>
      </p:pic>
    </p:spTree>
    <p:extLst>
      <p:ext uri="{BB962C8B-B14F-4D97-AF65-F5344CB8AC3E}">
        <p14:creationId xmlns:p14="http://schemas.microsoft.com/office/powerpoint/2010/main" val="2733362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CEE479E-AF42-0176-8D54-CF9D50D60212}"/>
              </a:ext>
            </a:extLst>
          </p:cNvPr>
          <p:cNvPicPr>
            <a:picLocks noChangeAspect="1"/>
          </p:cNvPicPr>
          <p:nvPr/>
        </p:nvPicPr>
        <p:blipFill>
          <a:blip r:embed="rId20"/>
          <a:stretch>
            <a:fillRect/>
          </a:stretch>
        </p:blipFill>
        <p:spPr>
          <a:xfrm>
            <a:off x="2400538" y="399505"/>
            <a:ext cx="8138865" cy="5992887"/>
          </a:xfrm>
          <a:prstGeom prst="rect">
            <a:avLst/>
          </a:prstGeom>
        </p:spPr>
      </p:pic>
    </p:spTree>
    <p:extLst>
      <p:ext uri="{BB962C8B-B14F-4D97-AF65-F5344CB8AC3E}">
        <p14:creationId xmlns:p14="http://schemas.microsoft.com/office/powerpoint/2010/main" val="37299427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922130" y="366308"/>
            <a:ext cx="10073023" cy="70788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1. </a:t>
            </a:r>
            <a:r>
              <a:rPr kumimoji="0" lang="en-US" sz="4000" b="1" i="0" u="none" strike="noStrike" kern="1200" cap="none" spc="0" normalizeH="0" baseline="0" noProof="0" err="1">
                <a:ln>
                  <a:noFill/>
                </a:ln>
                <a:effectLst/>
                <a:uLnTx/>
                <a:uFillTx/>
                <a:latin typeface="Cambria" panose="02040503050406030204" pitchFamily="18" charset="0"/>
                <a:ea typeface="Cambria" panose="02040503050406030204" pitchFamily="18" charset="0"/>
                <a:cs typeface="+mn-cs"/>
              </a:rPr>
              <a:t>Đọc</a:t>
            </a:r>
            <a:r>
              <a:rPr kumimoji="0" lang="en-US" sz="4000" b="1"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a:t>
            </a:r>
            <a:r>
              <a:rPr lang="en-US" sz="4000" b="1" noProof="0">
                <a:latin typeface="Cambria" panose="02040503050406030204" pitchFamily="18" charset="0"/>
                <a:ea typeface="Cambria" panose="02040503050406030204" pitchFamily="18" charset="0"/>
              </a:rPr>
              <a:t>đoạn</a:t>
            </a:r>
            <a:r>
              <a:rPr kumimoji="0" lang="en-US" sz="4000" b="1"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văn</a:t>
            </a:r>
            <a:r>
              <a:rPr kumimoji="0" lang="en-US" sz="4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thực</a:t>
            </a:r>
            <a:r>
              <a:rPr kumimoji="0" lang="en-US" sz="4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hiện</a:t>
            </a:r>
            <a:r>
              <a:rPr kumimoji="0" lang="en-US" sz="4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yêu</a:t>
            </a:r>
            <a:r>
              <a:rPr kumimoji="0" lang="en-US" sz="4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cầu</a:t>
            </a:r>
            <a:r>
              <a:rPr kumimoji="0" lang="en-US" sz="4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5B25A8F4-9345-C1BA-B7E9-C5CDD8A3B4C8}"/>
              </a:ext>
            </a:extLst>
          </p:cNvPr>
          <p:cNvSpPr/>
          <p:nvPr/>
        </p:nvSpPr>
        <p:spPr>
          <a:xfrm>
            <a:off x="142875" y="1377107"/>
            <a:ext cx="11852278"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(Đăng Dương)</a:t>
            </a:r>
          </a:p>
        </p:txBody>
      </p:sp>
      <p:cxnSp>
        <p:nvCxnSpPr>
          <p:cNvPr id="8" name="Straight Connector 7"/>
          <p:cNvCxnSpPr/>
          <p:nvPr/>
        </p:nvCxnSpPr>
        <p:spPr>
          <a:xfrm flipV="1">
            <a:off x="2560585" y="995191"/>
            <a:ext cx="3068938" cy="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5989556" y="973636"/>
            <a:ext cx="4190288" cy="2155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0566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Đoạn văn trên nói về sự việc gì? Người viết có ý kiến thế nào về sự việc đó.</a:t>
              </a:r>
              <a:endParaRPr kumimoji="0" lang="en-US" sz="44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136317" y="405578"/>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1" name="Rectangle: Rounded Corners 10">
            <a:extLst>
              <a:ext uri="{FF2B5EF4-FFF2-40B4-BE49-F238E27FC236}">
                <a16:creationId xmlns:a16="http://schemas.microsoft.com/office/drawing/2014/main" id="{FC373192-687C-EC5C-7F6D-959C90B265C5}"/>
              </a:ext>
            </a:extLst>
          </p:cNvPr>
          <p:cNvSpPr/>
          <p:nvPr/>
        </p:nvSpPr>
        <p:spPr>
          <a:xfrm>
            <a:off x="1615754" y="2999255"/>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a:solidFill>
                  <a:srgbClr val="002060"/>
                </a:solidFill>
                <a:latin typeface="Calibri"/>
              </a:rPr>
              <a:t>- </a:t>
            </a:r>
            <a:r>
              <a:rPr kumimoji="0" lang="vi-VN" sz="4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Đoạn </a:t>
            </a:r>
            <a:r>
              <a:rPr kumimoji="0" lang="vi-VN" sz="4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văn nói về việc cần bảo vệ di sản của cha ông để lại</a:t>
            </a:r>
            <a:r>
              <a:rPr kumimoji="0" lang="vi-VN" sz="4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 </a:t>
            </a:r>
            <a:endParaRPr kumimoji="0" lang="en-US" sz="40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 </a:t>
            </a:r>
            <a:r>
              <a:rPr kumimoji="0" lang="vi-VN" sz="4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Người </a:t>
            </a:r>
            <a:r>
              <a:rPr kumimoji="0" lang="vi-VN" sz="4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viết tán thành ý kiến đó.</a:t>
            </a:r>
            <a:endParaRPr kumimoji="0" lang="en-US" sz="40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573760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a:t>
              </a:r>
              <a:r>
                <a:rPr kumimoji="0" lang="vi-VN" sz="3200" b="1" i="0" u="none" strike="noStrike" kern="1200" cap="none" spc="0" normalizeH="0" baseline="0" noProof="0">
                  <a:ln w="0"/>
                  <a:solidFill>
                    <a:srgbClr val="134630"/>
                  </a:solidFill>
                  <a:effectLst/>
                  <a:uLnTx/>
                  <a:uFillTx/>
                  <a:latin typeface="Cambria" panose="02040503050406030204" pitchFamily="18" charset="0"/>
                  <a:ea typeface="Cambria" panose="02040503050406030204" pitchFamily="18" charset="0"/>
                  <a:cs typeface="+mn-cs"/>
                </a:rPr>
                <a:t>thúc)</a:t>
              </a:r>
              <a:endParaRPr kumimoji="0" lang="en-US" sz="3200" b="1" i="0" u="none" strike="noStrike" kern="1200" cap="none" spc="0" normalizeH="0" baseline="0" noProof="0">
                <a:ln w="0"/>
                <a:solidFill>
                  <a:srgbClr val="134630"/>
                </a:solidFill>
                <a:effectLst/>
                <a:uLnTx/>
                <a:uFillTx/>
                <a:latin typeface="Cambria" panose="02040503050406030204" pitchFamily="18" charset="0"/>
                <a:ea typeface="Cambria" panose="02040503050406030204" pitchFamily="18" charset="0"/>
                <a:cs typeface="+mn-cs"/>
              </a:endParaRP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0"/>
                  <a:solidFill>
                    <a:srgbClr val="13463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140043" y="411288"/>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(Đăng Dương)</a:t>
            </a:r>
          </a:p>
        </p:txBody>
      </p:sp>
      <p:sp>
        <p:nvSpPr>
          <p:cNvPr id="7" name="Rectangle 6">
            <a:extLst>
              <a:ext uri="{FF2B5EF4-FFF2-40B4-BE49-F238E27FC236}">
                <a16:creationId xmlns:a16="http://schemas.microsoft.com/office/drawing/2014/main"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Mở</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đầu</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3A79FA1D-7D5F-8DDD-B00E-06632B53343D}"/>
              </a:ext>
            </a:extLst>
          </p:cNvPr>
          <p:cNvSpPr/>
          <p:nvPr/>
        </p:nvSpPr>
        <p:spPr>
          <a:xfrm>
            <a:off x="132203" y="3668617"/>
            <a:ext cx="1509310"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Triển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khai</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Rounded Corners 17">
            <a:extLst>
              <a:ext uri="{FF2B5EF4-FFF2-40B4-BE49-F238E27FC236}">
                <a16:creationId xmlns:a16="http://schemas.microsoft.com/office/drawing/2014/main" id="{594B1960-9A6B-C91F-AEFF-F721B193544A}"/>
              </a:ext>
            </a:extLst>
          </p:cNvPr>
          <p:cNvSpPr/>
          <p:nvPr/>
        </p:nvSpPr>
        <p:spPr>
          <a:xfrm>
            <a:off x="132203" y="5673687"/>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Kết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thúc</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383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spTree>
    <p:extLst>
      <p:ext uri="{BB962C8B-B14F-4D97-AF65-F5344CB8AC3E}">
        <p14:creationId xmlns:p14="http://schemas.microsoft.com/office/powerpoint/2010/main" val="19361039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129174"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spTree>
    <p:extLst>
      <p:ext uri="{BB962C8B-B14F-4D97-AF65-F5344CB8AC3E}">
        <p14:creationId xmlns:p14="http://schemas.microsoft.com/office/powerpoint/2010/main" val="3340594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76628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1204</Words>
  <Application>Microsoft Office PowerPoint</Application>
  <PresentationFormat>Widescreen</PresentationFormat>
  <Paragraphs>71</Paragraphs>
  <Slides>17</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Cambria</vt:lpstr>
      <vt:lpstr>Handyman</vt:lpstr>
      <vt:lpstr>Times New Roman</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dc:creator>
  <cp:lastModifiedBy>DELL</cp:lastModifiedBy>
  <cp:revision>27</cp:revision>
  <dcterms:created xsi:type="dcterms:W3CDTF">2025-03-26T00:25:23Z</dcterms:created>
  <dcterms:modified xsi:type="dcterms:W3CDTF">2026-01-07T07:59:36Z</dcterms:modified>
</cp:coreProperties>
</file>