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310" r:id="rId4"/>
    <p:sldId id="311" r:id="rId5"/>
    <p:sldId id="319" r:id="rId6"/>
    <p:sldId id="322" r:id="rId7"/>
    <p:sldId id="408" r:id="rId8"/>
    <p:sldId id="409" r:id="rId9"/>
    <p:sldId id="410" r:id="rId10"/>
    <p:sldId id="414" r:id="rId11"/>
    <p:sldId id="411" r:id="rId12"/>
    <p:sldId id="412" r:id="rId13"/>
    <p:sldId id="320" r:id="rId14"/>
    <p:sldId id="270" r:id="rId15"/>
    <p:sldId id="267" r:id="rId16"/>
    <p:sldId id="309" r:id="rId17"/>
    <p:sldId id="415" r:id="rId18"/>
    <p:sldId id="269" r:id="rId19"/>
    <p:sldId id="298" r:id="rId20"/>
    <p:sldId id="299" r:id="rId21"/>
    <p:sldId id="301" r:id="rId22"/>
    <p:sldId id="4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256"/>
          </p14:sldIdLst>
        </p14:section>
        <p14:section name="Warm up" id="{25ACB1C2-973D-476C-80BF-19662B3EC863}">
          <p14:sldIdLst>
            <p14:sldId id="261"/>
            <p14:sldId id="310"/>
            <p14:sldId id="311"/>
          </p14:sldIdLst>
        </p14:section>
        <p14:section name="Listen and Repeat" id="{8FFE6284-7756-4DD7-87E0-C579CAA581FB}">
          <p14:sldIdLst>
            <p14:sldId id="319"/>
            <p14:sldId id="322"/>
            <p14:sldId id="408"/>
            <p14:sldId id="409"/>
            <p14:sldId id="410"/>
            <p14:sldId id="414"/>
            <p14:sldId id="411"/>
            <p14:sldId id="412"/>
          </p14:sldIdLst>
        </p14:section>
        <p14:section name="Point and say" id="{20E5085C-8816-42FA-9692-19044193153C}">
          <p14:sldIdLst>
            <p14:sldId id="320"/>
            <p14:sldId id="270"/>
          </p14:sldIdLst>
        </p14:section>
        <p14:section name="Game" id="{3FBB002C-1AEB-4F8D-B00A-920AECE62F8D}">
          <p14:sldIdLst>
            <p14:sldId id="267"/>
            <p14:sldId id="309"/>
          </p14:sldIdLst>
        </p14:section>
        <p14:section name="Wrap up" id="{588F34D2-76DC-4988-8015-2DC200997C58}">
          <p14:sldIdLst>
            <p14:sldId id="415"/>
            <p14:sldId id="269"/>
            <p14:sldId id="298"/>
            <p14:sldId id="299"/>
            <p14:sldId id="301"/>
            <p14:sldId id="4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69" autoAdjust="0"/>
    <p:restoredTop sz="60207" autoAdjust="0"/>
  </p:normalViewPr>
  <p:slideViewPr>
    <p:cSldViewPr snapToGrid="0">
      <p:cViewPr varScale="1">
        <p:scale>
          <a:sx n="69" d="100"/>
          <a:sy n="69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words. </a:t>
            </a:r>
            <a:endParaRPr lang="en-US" dirty="0">
              <a:effectLst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mango, monkey, mother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mango, monkey, mother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”That’s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identify someone or something.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onkey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with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”That’s a/my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  <a:endParaRPr lang="en-US" dirty="0">
              <a:effectLst/>
            </a:endParaRPr>
          </a:p>
          <a:p>
            <a:endParaRPr lang="en-US" b="1" dirty="0"/>
          </a:p>
          <a:p>
            <a:r>
              <a:rPr lang="en-US" b="1" dirty="0"/>
              <a:t>Lesson </a:t>
            </a:r>
            <a:r>
              <a:rPr lang="en-US" b="1" dirty="0" smtClean="0"/>
              <a:t>1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By </a:t>
            </a:r>
            <a:r>
              <a:rPr lang="en-US" b="0" dirty="0"/>
              <a:t>the end of the lesson, p</a:t>
            </a:r>
            <a:r>
              <a:rPr lang="en-US" dirty="0"/>
              <a:t>upils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i="1" dirty="0"/>
              <a:t>mother, mouse, mango, </a:t>
            </a:r>
            <a:r>
              <a:rPr lang="en-US" i="1" dirty="0" smtClean="0"/>
              <a:t>monkey.</a:t>
            </a:r>
            <a:endParaRPr lang="en-US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listen and recognize the words </a:t>
            </a:r>
            <a:r>
              <a:rPr lang="en-US" i="1" dirty="0"/>
              <a:t>mother, mouse, mango, </a:t>
            </a:r>
            <a:r>
              <a:rPr lang="en-US" i="1" dirty="0" smtClean="0"/>
              <a:t>monkey.</a:t>
            </a:r>
            <a:endParaRPr lang="en-US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recognize and say the </a:t>
            </a:r>
            <a:r>
              <a:rPr lang="en-US" dirty="0" smtClean="0"/>
              <a:t>words.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3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6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the 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words once again but vary the speed to have fun. </a:t>
            </a:r>
            <a:endParaRPr lang="en-US" dirty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point to the pictures.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point to the pictures in the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ask some pupils to read then others point.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to the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word mother and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other words and have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pair, 1 points and the other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Chair game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 through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pictures, sounds, and meanings.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Put 4 flashcards into 4 different </a:t>
            </a:r>
            <a:r>
              <a:rPr lang="en-US" dirty="0" smtClean="0"/>
              <a:t>chairs.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persons play each </a:t>
            </a:r>
            <a:r>
              <a:rPr lang="en-US" dirty="0" smtClean="0"/>
              <a:t>round.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speaks a word in </a:t>
            </a:r>
            <a:r>
              <a:rPr lang="en-US" dirty="0" smtClean="0"/>
              <a:t>English.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quickly sit on the chair with the word </a:t>
            </a:r>
            <a:r>
              <a:rPr lang="en-US" dirty="0" smtClean="0"/>
              <a:t>on.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Who is faster is the </a:t>
            </a:r>
            <a:r>
              <a:rPr lang="en-US" dirty="0" smtClean="0"/>
              <a:t>winner.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After the game, have the whole class repeat the word in chorus.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44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516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 up the class and introduce the sound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 at the picture parts and guess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letter.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</a:t>
            </a:r>
            <a:r>
              <a:rPr lang="en-US" i="1" dirty="0"/>
              <a:t>What is it?</a:t>
            </a:r>
            <a:r>
              <a:rPr lang="en-US" dirty="0"/>
              <a:t> Students answer the </a:t>
            </a:r>
            <a:r>
              <a:rPr lang="en-US" dirty="0" smtClean="0"/>
              <a:t>letter.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6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repeat </a:t>
            </a:r>
            <a:r>
              <a:rPr lang="en-US" dirty="0"/>
              <a:t>is divided into 4 steps.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introduce the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 smtClean="0"/>
              <a:t>Open </a:t>
            </a:r>
            <a:r>
              <a:rPr lang="en-US" i="1" dirty="0"/>
              <a:t>your book!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TPR action. Have pupils open the book, Unit 10 At the zoo.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card with letter </a:t>
            </a:r>
            <a:r>
              <a:rPr lang="en-US" i="1" dirty="0"/>
              <a:t>m</a:t>
            </a:r>
            <a:r>
              <a:rPr lang="en-US" dirty="0"/>
              <a:t> and say the sound.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 or say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Today we will learn four words having the sound </a:t>
            </a:r>
            <a:r>
              <a:rPr lang="en-US" i="1" dirty="0" smtClean="0"/>
              <a:t>m.</a:t>
            </a:r>
            <a:endParaRPr lang="en-US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Introduce the context of the picture by eliciting from </a:t>
            </a:r>
            <a:r>
              <a:rPr lang="en-US" i="0" dirty="0" smtClean="0"/>
              <a:t>pupils.</a:t>
            </a:r>
            <a:endParaRPr lang="en-US" i="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unit key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board, there are two flashcards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and monkey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above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monkey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points to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says the word and has pupils repeat the word.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monkey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guess the word and repeat by pointing to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your hand up or down to the position of the flashcard.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over the cards, have pupils guess the card and shout out the word.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 the cards and have pupils guess.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Unit keywords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minutes. </a:t>
            </a: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step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practice more the new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slide for the first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show the next slides that the order of the 2 words has been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find out what words have been changed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5.mp3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10 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</a:t>
            </a:r>
            <a:r>
              <a:rPr lang="en-US" sz="5000" b="1" dirty="0" smtClean="0">
                <a:solidFill>
                  <a:srgbClr val="FFFFFF"/>
                </a:solidFill>
              </a:rPr>
              <a:t>zoo</a:t>
            </a:r>
            <a:br>
              <a:rPr lang="en-US" sz="5000" b="1" dirty="0" smtClean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/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Lesson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7" y="450220"/>
            <a:ext cx="5921883" cy="59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7396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666872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" y="607324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69" y="1202156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63" y="726419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" y="607324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54" y="1135640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2" y="808673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666872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38" y="487732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xmlns="" id="{87C2FC73-590A-4674-99D6-20F721EC0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EC670BA9-9210-4C80-B65D-9B495E00C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87" y="3004270"/>
            <a:ext cx="1782894" cy="1779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06" y="4678679"/>
            <a:ext cx="1811493" cy="18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-5418"/>
            <a:ext cx="6700432" cy="67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612B6-1323-AD46-94A3-7D5578DA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Chair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48DA13-0D24-7245-9718-3ED4A37D1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1306286"/>
            <a:ext cx="6918960" cy="51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39" y="2102405"/>
            <a:ext cx="3755608" cy="3018235"/>
          </a:xfr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15" y="1645921"/>
            <a:ext cx="3507655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25" y="1748373"/>
            <a:ext cx="3164635" cy="36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68" y="1798319"/>
            <a:ext cx="3249149" cy="37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0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87E37-F8D0-E84E-8775-F9E4DB49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29"/>
            <a:ext cx="10515600" cy="4522333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en-US" sz="25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17F65E-0997-1443-BBF9-A94F1D2B296D}"/>
              </a:ext>
            </a:extLst>
          </p:cNvPr>
          <p:cNvSpPr/>
          <p:nvPr/>
        </p:nvSpPr>
        <p:spPr>
          <a:xfrm>
            <a:off x="4771035" y="1242773"/>
            <a:ext cx="1790360" cy="2605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DE4B9C-BE60-DF4A-9C29-1264EEB31C16}"/>
              </a:ext>
            </a:extLst>
          </p:cNvPr>
          <p:cNvSpPr/>
          <p:nvPr/>
        </p:nvSpPr>
        <p:spPr>
          <a:xfrm>
            <a:off x="2980675" y="1244843"/>
            <a:ext cx="1892763" cy="25311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33D38B-97E4-0B47-B4F8-F0D60F350EA6}"/>
              </a:ext>
            </a:extLst>
          </p:cNvPr>
          <p:cNvSpPr/>
          <p:nvPr/>
        </p:nvSpPr>
        <p:spPr>
          <a:xfrm>
            <a:off x="6384118" y="1240704"/>
            <a:ext cx="1876685" cy="24866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447CDE-9065-434F-8914-26124A192ACD}"/>
              </a:ext>
            </a:extLst>
          </p:cNvPr>
          <p:cNvSpPr/>
          <p:nvPr/>
        </p:nvSpPr>
        <p:spPr>
          <a:xfrm>
            <a:off x="2980675" y="3778037"/>
            <a:ext cx="1790360" cy="2480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689190D-45D6-814D-A236-907E150AFDCD}"/>
              </a:ext>
            </a:extLst>
          </p:cNvPr>
          <p:cNvSpPr/>
          <p:nvPr/>
        </p:nvSpPr>
        <p:spPr>
          <a:xfrm>
            <a:off x="4737450" y="3729385"/>
            <a:ext cx="1790360" cy="2527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1B495C-0B95-0F41-96D1-E0603F842482}"/>
              </a:ext>
            </a:extLst>
          </p:cNvPr>
          <p:cNvSpPr/>
          <p:nvPr/>
        </p:nvSpPr>
        <p:spPr>
          <a:xfrm>
            <a:off x="6470443" y="3688180"/>
            <a:ext cx="1790360" cy="25695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79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87E37-F8D0-E84E-8775-F9E4DB49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29"/>
            <a:ext cx="10515600" cy="4522333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en-US" sz="25000" b="1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790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xmlns="" id="{CB64814D-A361-44E1-8D97-B83E41C8B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852A6879-032A-4946-9CCA-44D38BEDF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77C2D141-F73C-4BF3-B3DF-D3BA74B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DB456AC5-2DFE-4E00-B0CE-30AAA2A3D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xmlns="" id="{D3EB41F8-8868-4FC3-8553-94FEE5A8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xmlns="" id="{39671820-9967-4806-B0A7-4944C2A4A5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xmlns="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316560"/>
            <a:ext cx="2026429" cy="20226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95" y="4566697"/>
            <a:ext cx="1914636" cy="19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195517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pic>
        <p:nvPicPr>
          <p:cNvPr id="3" name="M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0634" y="3636660"/>
            <a:ext cx="349568" cy="3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7360" y="2894548"/>
            <a:ext cx="3767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 smtClean="0">
                <a:latin typeface=".VnAvant" panose="020B7200000000000000" pitchFamily="34" charset="0"/>
              </a:rPr>
              <a:t>other</a:t>
            </a:r>
            <a:endParaRPr lang="en-US" sz="8000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4882" y="4437153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 smtClean="0">
                <a:latin typeface=".VnAvant" panose="020B7200000000000000" pitchFamily="34" charset="0"/>
              </a:rPr>
              <a:t>onkey</a:t>
            </a:r>
            <a:endParaRPr lang="en-US" sz="8000" dirty="0">
              <a:latin typeface=".VnAvant" panose="020B7200000000000000" pitchFamily="34" charset="0"/>
            </a:endParaRPr>
          </a:p>
        </p:txBody>
      </p:sp>
      <p:pic>
        <p:nvPicPr>
          <p:cNvPr id="9" name="m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5642" y="3992204"/>
            <a:ext cx="303848" cy="303848"/>
          </a:xfrm>
          <a:prstGeom prst="rect">
            <a:avLst/>
          </a:prstGeom>
        </p:spPr>
      </p:pic>
      <p:pic>
        <p:nvPicPr>
          <p:cNvPr id="10" name="monke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71185" y="5487224"/>
            <a:ext cx="319088" cy="31908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849665"/>
            <a:ext cx="2462633" cy="280329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134388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2" y="758499"/>
            <a:ext cx="3118678" cy="25063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94" y="1508718"/>
            <a:ext cx="3007283" cy="35122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40" y="3237874"/>
            <a:ext cx="3834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 smtClean="0">
                <a:latin typeface=".VnAvant" panose="020B7200000000000000" pitchFamily="34" charset="0"/>
              </a:rPr>
              <a:t>ango</a:t>
            </a:r>
            <a:endParaRPr lang="en-US" sz="8000" dirty="0"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0760" y="4822877"/>
            <a:ext cx="35060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 smtClean="0">
                <a:latin typeface=".VnAvant" panose="020B7200000000000000" pitchFamily="34" charset="0"/>
              </a:rPr>
              <a:t>ouse</a:t>
            </a:r>
            <a:endParaRPr lang="en-US" sz="8000" dirty="0">
              <a:latin typeface=".VnAvant" panose="020B7200000000000000" pitchFamily="34" charset="0"/>
            </a:endParaRPr>
          </a:p>
        </p:txBody>
      </p:sp>
      <p:pic>
        <p:nvPicPr>
          <p:cNvPr id="12" name="man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05477" y="4312078"/>
            <a:ext cx="366602" cy="366602"/>
          </a:xfrm>
          <a:prstGeom prst="rect">
            <a:avLst/>
          </a:prstGeom>
        </p:spPr>
      </p:pic>
      <p:pic>
        <p:nvPicPr>
          <p:cNvPr id="13" name="mou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01000" y="6009632"/>
            <a:ext cx="273368" cy="2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4" y="912608"/>
            <a:ext cx="2728426" cy="219272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13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666872"/>
            <a:ext cx="2462633" cy="2803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58" y="547777"/>
            <a:ext cx="2536153" cy="29223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5027" y="3299300"/>
            <a:ext cx="2648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 smtClean="0">
                <a:latin typeface=".VnAvant" panose="020B7200000000000000" pitchFamily="34" charset="0"/>
              </a:rPr>
              <a:t>ango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1642" y="3268820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 smtClean="0">
                <a:latin typeface=".VnAvant" panose="020B7200000000000000" pitchFamily="34" charset="0"/>
              </a:rPr>
              <a:t>ouse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8717" y="3309580"/>
            <a:ext cx="2601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 smtClean="0">
                <a:latin typeface=".VnAvant" panose="020B7200000000000000" pitchFamily="34" charset="0"/>
              </a:rPr>
              <a:t>other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1519" y="3291333"/>
            <a:ext cx="2879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 smtClean="0">
                <a:latin typeface=".VnAvant" panose="020B7200000000000000" pitchFamily="34" charset="0"/>
              </a:rPr>
              <a:t>onkey</a:t>
            </a:r>
            <a:endParaRPr lang="en-US" sz="5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680</Words>
  <Application>Microsoft Office PowerPoint</Application>
  <PresentationFormat>Widescreen</PresentationFormat>
  <Paragraphs>150</Paragraphs>
  <Slides>22</Slides>
  <Notes>21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.VnAvant</vt:lpstr>
      <vt:lpstr>Arial</vt:lpstr>
      <vt:lpstr>Calibri</vt:lpstr>
      <vt:lpstr>Calibri Light</vt:lpstr>
      <vt:lpstr>Trebuchet MS</vt:lpstr>
      <vt:lpstr>Office Theme</vt:lpstr>
      <vt:lpstr>Unit 10  At the zoo  Lesson 1</vt:lpstr>
      <vt:lpstr>Warm-up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Chair game</vt:lpstr>
      <vt:lpstr>It’s time to say goodbye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Admin</cp:lastModifiedBy>
  <cp:revision>175</cp:revision>
  <dcterms:created xsi:type="dcterms:W3CDTF">2020-02-18T03:54:09Z</dcterms:created>
  <dcterms:modified xsi:type="dcterms:W3CDTF">2023-08-01T08:35:37Z</dcterms:modified>
</cp:coreProperties>
</file>