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49" r:id="rId2"/>
    <p:sldId id="422" r:id="rId3"/>
    <p:sldId id="444" r:id="rId4"/>
    <p:sldId id="443" r:id="rId5"/>
    <p:sldId id="445" r:id="rId6"/>
    <p:sldId id="446" r:id="rId7"/>
    <p:sldId id="441" r:id="rId8"/>
    <p:sldId id="447" r:id="rId9"/>
    <p:sldId id="439" r:id="rId10"/>
    <p:sldId id="448" r:id="rId11"/>
    <p:sldId id="437" r:id="rId12"/>
    <p:sldId id="435" r:id="rId13"/>
    <p:sldId id="450" r:id="rId14"/>
    <p:sldId id="45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3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07544" y="1848779"/>
            <a:ext cx="5773567" cy="37188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2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TH LÊ VĂN TÁM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viên: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Phạm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Quốc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Thịnh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65" y="385408"/>
            <a:ext cx="2722147" cy="382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96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084" y="946070"/>
            <a:ext cx="1219146" cy="10550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5230" y="1458099"/>
            <a:ext cx="6077798" cy="5430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4530" y="2146791"/>
            <a:ext cx="2892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Sản</a:t>
            </a:r>
            <a:r>
              <a:rPr lang="en-US" sz="2400" b="1" dirty="0"/>
              <a:t> </a:t>
            </a:r>
            <a:r>
              <a:rPr lang="en-US" sz="2400" b="1" dirty="0" err="1"/>
              <a:t>phẩm</a:t>
            </a:r>
            <a:r>
              <a:rPr lang="en-US" sz="2400" b="1" dirty="0"/>
              <a:t> </a:t>
            </a:r>
            <a:r>
              <a:rPr lang="en-US" sz="2400" b="1" dirty="0" err="1"/>
              <a:t>tham</a:t>
            </a:r>
            <a:r>
              <a:rPr lang="en-US" sz="2400" b="1" dirty="0"/>
              <a:t> </a:t>
            </a:r>
            <a:r>
              <a:rPr lang="en-US" sz="2400" b="1" dirty="0" err="1"/>
              <a:t>khảo</a:t>
            </a:r>
            <a:endParaRPr lang="en-US" sz="2400" dirty="0"/>
          </a:p>
        </p:txBody>
      </p:sp>
      <p:pic>
        <p:nvPicPr>
          <p:cNvPr id="9" name="Picture 2" descr="Các ý tưởng tái chế chai nhựa đơn giả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213" y="2754147"/>
            <a:ext cx="571500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41342" y="765870"/>
            <a:ext cx="5503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4.HOẠT ĐỘNG 4: VẬN DỤNG (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tiết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4)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23453" y="221976"/>
            <a:ext cx="6329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TUẦN 25			DẠY NGÀY: 06/03/2023</a:t>
            </a:r>
          </a:p>
        </p:txBody>
      </p:sp>
    </p:spTree>
    <p:extLst>
      <p:ext uri="{BB962C8B-B14F-4D97-AF65-F5344CB8AC3E}">
        <p14:creationId xmlns:p14="http://schemas.microsoft.com/office/powerpoint/2010/main" val="2792286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5571"/>
            <a:ext cx="3867690" cy="790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8704" y="1207684"/>
            <a:ext cx="4975010" cy="527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60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03" y="482097"/>
            <a:ext cx="4516050" cy="2592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0322" y="2404831"/>
            <a:ext cx="5430008" cy="425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42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4881290"/>
              </p:ext>
            </p:extLst>
          </p:nvPr>
        </p:nvGraphicFramePr>
        <p:xfrm>
          <a:off x="602892" y="434707"/>
          <a:ext cx="7886700" cy="229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KHỐI</a:t>
                      </a:r>
                      <a:r>
                        <a:rPr lang="en-US" baseline="0" dirty="0"/>
                        <a:t> TRƯỞNG DUYỆT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ƯU</a:t>
                      </a:r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 ĐIỂM</a:t>
                      </a:r>
                    </a:p>
                    <a:p>
                      <a:pPr algn="ctr"/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………………………………………………………………………………..….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HẠN</a:t>
                      </a:r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 CHẾ</a:t>
                      </a:r>
                    </a:p>
                    <a:p>
                      <a:pPr algn="ctr"/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……………………………………………………………………………………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KIẾN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 NGHỊ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C28BAEE7-3C72-5800-9E64-1004D72FE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6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044" y="2992417"/>
            <a:ext cx="7886700" cy="1325563"/>
          </a:xfrm>
        </p:spPr>
        <p:txBody>
          <a:bodyPr>
            <a:normAutofit/>
          </a:bodyPr>
          <a:lstStyle/>
          <a:p>
            <a:pPr algn="ctr"/>
            <a:endParaRPr lang="en-US" sz="1600" b="1" i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9058855"/>
              </p:ext>
            </p:extLst>
          </p:nvPr>
        </p:nvGraphicFramePr>
        <p:xfrm>
          <a:off x="602892" y="434707"/>
          <a:ext cx="7886700" cy="229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BAN GIÁM HIỆU DUYỆT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ƯU</a:t>
                      </a:r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 ĐIỂM</a:t>
                      </a:r>
                    </a:p>
                    <a:p>
                      <a:pPr algn="ctr"/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………………………………………………………………………………..….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HẠN</a:t>
                      </a:r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 CHẾ</a:t>
                      </a:r>
                    </a:p>
                    <a:p>
                      <a:pPr algn="ctr"/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……………………………………………………………………………………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KIẾN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 NGHỊ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1876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697" y="1139041"/>
            <a:ext cx="6646606" cy="19517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884" y="3209572"/>
            <a:ext cx="5470419" cy="13279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5249" y="365760"/>
            <a:ext cx="6329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TUẦN 22			DẠY NGÀY: 13/02/2023</a:t>
            </a:r>
          </a:p>
        </p:txBody>
      </p:sp>
    </p:spTree>
    <p:extLst>
      <p:ext uri="{BB962C8B-B14F-4D97-AF65-F5344CB8AC3E}">
        <p14:creationId xmlns:p14="http://schemas.microsoft.com/office/powerpoint/2010/main" val="3326417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9905" y="1103326"/>
            <a:ext cx="1957270" cy="52143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9905" y="1838324"/>
            <a:ext cx="7693050" cy="481185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b="1" dirty="0">
                <a:solidFill>
                  <a:schemeClr val="tx1"/>
                </a:solidFill>
                <a:latin typeface="+mj-lt"/>
              </a:rPr>
              <a:t>Trò chơi gợi ý: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Bữa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cơm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có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gì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?</a:t>
            </a:r>
          </a:p>
          <a:p>
            <a:r>
              <a:rPr lang="vi-VN" sz="2400" b="1" dirty="0">
                <a:solidFill>
                  <a:schemeClr val="tx1"/>
                </a:solidFill>
                <a:latin typeface="+mj-lt"/>
              </a:rPr>
              <a:t>Mục đích: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sinh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quen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việc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xác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định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liên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tưởng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hiện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bữa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cơm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.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  <a:p>
            <a:r>
              <a:rPr lang="vi-VN" sz="2400" b="1" dirty="0">
                <a:solidFill>
                  <a:schemeClr val="tx1"/>
                </a:solidFill>
                <a:latin typeface="+mj-lt"/>
              </a:rPr>
              <a:t>Cách chơi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Giáo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viên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chuẩn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bị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bìa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hiện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bữa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cơm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gồm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món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ăn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khác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nhau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sinh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sắp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xếp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món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ăn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tạo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nên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bữa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cơm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món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ăn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yêu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thích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Cách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tiến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hành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Giáo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viên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mời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2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sinh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/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nhóm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lên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sắp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xếp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thành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bữa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cơm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giải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thích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việc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sắp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xếp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này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r>
              <a:rPr lang="en-US" sz="2400" b="1" dirty="0">
                <a:solidFill>
                  <a:schemeClr val="tx1"/>
                </a:solidFill>
                <a:latin typeface="+mj-lt"/>
              </a:rPr>
              <a:t>Qua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đó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giáo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viên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đưa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ra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gợi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ý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về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không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gian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vị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trí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bữa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cơm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gia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đình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như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: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ăn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trên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bàn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hay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trải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chiếu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dưới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sàn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nhà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;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ăn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nhà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hay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ngoài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sân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,...</a:t>
            </a:r>
            <a:endParaRPr lang="vi-VN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1342" y="170692"/>
            <a:ext cx="5307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1.HOẠT ĐỘNG 1: QUAN SÁT(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tiết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3051694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18" y="357795"/>
            <a:ext cx="1295581" cy="12765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699" y="1138954"/>
            <a:ext cx="4448796" cy="4953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8991" y="4261477"/>
            <a:ext cx="3838765" cy="21586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907" y="2097230"/>
            <a:ext cx="4335177" cy="28982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6372" y="1685961"/>
            <a:ext cx="3556115" cy="237273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19910" y="5340782"/>
            <a:ext cx="4459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Hãy</a:t>
            </a:r>
            <a:r>
              <a:rPr lang="en-US" sz="2400" b="1" dirty="0"/>
              <a:t> </a:t>
            </a:r>
            <a:r>
              <a:rPr lang="en-US" sz="2400" b="1" dirty="0" err="1"/>
              <a:t>kể</a:t>
            </a:r>
            <a:r>
              <a:rPr lang="en-US" sz="2400" b="1" dirty="0"/>
              <a:t> </a:t>
            </a:r>
            <a:r>
              <a:rPr lang="en-US" sz="2400" b="1" dirty="0" err="1"/>
              <a:t>về</a:t>
            </a:r>
            <a:r>
              <a:rPr lang="en-US" sz="2400" b="1" dirty="0"/>
              <a:t> </a:t>
            </a:r>
            <a:r>
              <a:rPr lang="en-US" sz="2400" b="1" dirty="0" err="1"/>
              <a:t>bữa</a:t>
            </a:r>
            <a:r>
              <a:rPr lang="en-US" sz="2400" b="1" dirty="0"/>
              <a:t> </a:t>
            </a:r>
            <a:r>
              <a:rPr lang="en-US" sz="2400" b="1" dirty="0" err="1"/>
              <a:t>cơm</a:t>
            </a:r>
            <a:r>
              <a:rPr lang="en-US" sz="2400" b="1" dirty="0"/>
              <a:t> ở </a:t>
            </a:r>
            <a:r>
              <a:rPr lang="en-US" sz="2400" b="1" dirty="0" err="1"/>
              <a:t>gia</a:t>
            </a:r>
            <a:r>
              <a:rPr lang="en-US" sz="2400" b="1" dirty="0"/>
              <a:t> </a:t>
            </a:r>
            <a:r>
              <a:rPr lang="en-US" sz="2400" b="1" dirty="0" err="1"/>
              <a:t>đình</a:t>
            </a:r>
            <a:r>
              <a:rPr lang="en-US" sz="2400" b="1" dirty="0"/>
              <a:t> </a:t>
            </a:r>
            <a:r>
              <a:rPr lang="en-US" sz="2400" b="1" dirty="0" err="1"/>
              <a:t>em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31046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530608"/>
              </p:ext>
            </p:extLst>
          </p:nvPr>
        </p:nvGraphicFramePr>
        <p:xfrm>
          <a:off x="1027755" y="4778688"/>
          <a:ext cx="7005362" cy="1651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5362">
                  <a:extLst>
                    <a:ext uri="{9D8B030D-6E8A-4147-A177-3AD203B41FA5}">
                      <a16:colId xmlns:a16="http://schemas.microsoft.com/office/drawing/2014/main" val="538655115"/>
                    </a:ext>
                  </a:extLst>
                </a:gridCol>
              </a:tblGrid>
              <a:tr h="320843">
                <a:tc>
                  <a:txBody>
                    <a:bodyPr/>
                    <a:lstStyle/>
                    <a:p>
                      <a:r>
                        <a:rPr lang="en-US" baseline="0" dirty="0" err="1"/>
                        <a:t>Nội</a:t>
                      </a:r>
                      <a:r>
                        <a:rPr lang="en-US" baseline="0" dirty="0"/>
                        <a:t> dung </a:t>
                      </a:r>
                      <a:r>
                        <a:rPr lang="en-US" baseline="0" dirty="0" err="1"/>
                        <a:t>thảo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luận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gợi</a:t>
                      </a:r>
                      <a:r>
                        <a:rPr lang="en-US" baseline="0" dirty="0"/>
                        <a:t> ý: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347329"/>
                  </a:ext>
                </a:extLst>
              </a:tr>
              <a:tr h="320843">
                <a:tc>
                  <a:txBody>
                    <a:bodyPr/>
                    <a:lstStyle/>
                    <a:p>
                      <a:r>
                        <a:rPr lang="en-US" dirty="0" err="1"/>
                        <a:t>Em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hãy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kể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tên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các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hình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ảnh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có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trong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những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sản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phẩm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mĩ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thuật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trên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078641"/>
                  </a:ext>
                </a:extLst>
              </a:tr>
              <a:tr h="320843">
                <a:tc>
                  <a:txBody>
                    <a:bodyPr/>
                    <a:lstStyle/>
                    <a:p>
                      <a:r>
                        <a:rPr lang="vi-VN" dirty="0"/>
                        <a:t>Màu sắc nào được sử dụng trong các sản phẩm?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111744"/>
                  </a:ext>
                </a:extLst>
              </a:tr>
              <a:tr h="553784">
                <a:tc>
                  <a:txBody>
                    <a:bodyPr/>
                    <a:lstStyle/>
                    <a:p>
                      <a:r>
                        <a:rPr lang="vi-V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 sẽ dùng hình ảnh gì để thể hiện về chủ đề </a:t>
                      </a:r>
                      <a:r>
                        <a:rPr lang="vi-VN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Bữa cơm gia đình</a:t>
                      </a:r>
                      <a:r>
                        <a:rPr lang="vi-V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r>
                        <a:rPr lang="vi-VN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938368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659" y="719132"/>
            <a:ext cx="5315692" cy="5906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41" y="1592794"/>
            <a:ext cx="4119206" cy="29028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3567" y="1592794"/>
            <a:ext cx="4126470" cy="290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19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610403" y="1495770"/>
            <a:ext cx="4327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Bữa</a:t>
            </a:r>
            <a:r>
              <a:rPr lang="en-US" sz="2400" b="1" dirty="0"/>
              <a:t> </a:t>
            </a:r>
            <a:r>
              <a:rPr lang="en-US" sz="2400" b="1" dirty="0" err="1"/>
              <a:t>cơm</a:t>
            </a:r>
            <a:r>
              <a:rPr lang="en-US" sz="2400" b="1" dirty="0"/>
              <a:t> </a:t>
            </a:r>
            <a:r>
              <a:rPr lang="en-US" sz="2400" b="1" dirty="0" err="1"/>
              <a:t>gia</a:t>
            </a:r>
            <a:r>
              <a:rPr lang="en-US" sz="2400" b="1" dirty="0"/>
              <a:t> </a:t>
            </a:r>
            <a:r>
              <a:rPr lang="en-US" sz="2400" b="1" dirty="0" err="1"/>
              <a:t>đình</a:t>
            </a:r>
            <a:r>
              <a:rPr lang="en-US" sz="2400" b="1" dirty="0"/>
              <a:t> </a:t>
            </a:r>
            <a:r>
              <a:rPr lang="en-US" sz="2400" b="1" dirty="0" err="1"/>
              <a:t>trong</a:t>
            </a:r>
            <a:r>
              <a:rPr lang="en-US" sz="2400" b="1" dirty="0"/>
              <a:t> </a:t>
            </a:r>
            <a:r>
              <a:rPr lang="en-US" sz="2400" b="1" dirty="0" err="1"/>
              <a:t>tranh</a:t>
            </a:r>
            <a:r>
              <a:rPr lang="en-US" sz="2400" b="1" dirty="0"/>
              <a:t> </a:t>
            </a:r>
            <a:r>
              <a:rPr lang="en-US" sz="2400" b="1" dirty="0" err="1"/>
              <a:t>vẽ</a:t>
            </a:r>
            <a:endParaRPr lang="en-US" sz="2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892" y="2195827"/>
            <a:ext cx="4634836" cy="36354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709769" y="5831277"/>
            <a:ext cx="63337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/>
              <a:t>Nguyễn Phan Chánh, </a:t>
            </a:r>
            <a:r>
              <a:rPr lang="vi-VN" i="1" dirty="0"/>
              <a:t>Bữa cơm vụ mùa thắng lợi</a:t>
            </a:r>
            <a:r>
              <a:rPr lang="vi-VN" dirty="0"/>
              <a:t>, tranh lụa</a:t>
            </a:r>
          </a:p>
          <a:p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75249" y="365760"/>
            <a:ext cx="6439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TUẦN 23			DẠY NGÀY: 20/02/2023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41342" y="972550"/>
            <a:ext cx="5241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2.HOẠT ĐỘNG 2: THỂ HIỆN (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tiết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994149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45" y="440094"/>
            <a:ext cx="1994103" cy="1509620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603946"/>
              </p:ext>
            </p:extLst>
          </p:nvPr>
        </p:nvGraphicFramePr>
        <p:xfrm>
          <a:off x="1563796" y="2266491"/>
          <a:ext cx="6361598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61598">
                  <a:extLst>
                    <a:ext uri="{9D8B030D-6E8A-4147-A177-3AD203B41FA5}">
                      <a16:colId xmlns:a16="http://schemas.microsoft.com/office/drawing/2014/main" val="39831362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 err="1"/>
                        <a:t>Câu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hỏi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thảo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luận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gợi</a:t>
                      </a:r>
                      <a:r>
                        <a:rPr lang="en-US" baseline="0" dirty="0"/>
                        <a:t> ý: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448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/>
                        <a:t>Em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sẽ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dùng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hình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thức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nào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để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thực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hiện</a:t>
                      </a:r>
                      <a:r>
                        <a:rPr lang="en-US" sz="2000" baseline="0" dirty="0"/>
                        <a:t> SPMT </a:t>
                      </a:r>
                      <a:r>
                        <a:rPr lang="en-US" sz="2000" baseline="0" dirty="0" err="1"/>
                        <a:t>về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bữa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cơm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gia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đình</a:t>
                      </a:r>
                      <a:r>
                        <a:rPr lang="en-US" sz="2000" baseline="0" dirty="0"/>
                        <a:t>?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599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/>
                        <a:t>Em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sẽ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thể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hiện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bằng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hình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và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màu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nào</a:t>
                      </a:r>
                      <a:r>
                        <a:rPr lang="en-US" sz="2000" baseline="0" dirty="0"/>
                        <a:t>?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830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err="1"/>
                        <a:t>Em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sử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dụng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màu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đậm</a:t>
                      </a:r>
                      <a:r>
                        <a:rPr lang="en-US" sz="2000" baseline="0" dirty="0"/>
                        <a:t>, </a:t>
                      </a:r>
                      <a:r>
                        <a:rPr lang="en-US" sz="2000" baseline="0" dirty="0" err="1"/>
                        <a:t>màu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nhạt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để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thể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hiện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không</a:t>
                      </a:r>
                      <a:r>
                        <a:rPr lang="en-US" sz="2000" baseline="0" dirty="0"/>
                        <a:t>?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084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/>
                        <a:t>Em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thể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hiện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bữa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cơm</a:t>
                      </a:r>
                      <a:r>
                        <a:rPr lang="en-US" sz="2000" baseline="0" dirty="0"/>
                        <a:t> ở </a:t>
                      </a:r>
                      <a:r>
                        <a:rPr lang="en-US" sz="2000" baseline="0" dirty="0" err="1"/>
                        <a:t>trong</a:t>
                      </a:r>
                      <a:r>
                        <a:rPr lang="en-US" sz="2000" baseline="0" dirty="0"/>
                        <a:t> hay </a:t>
                      </a:r>
                      <a:r>
                        <a:rPr lang="en-US" sz="2000" baseline="0" dirty="0" err="1"/>
                        <a:t>ngoài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nhà</a:t>
                      </a:r>
                      <a:r>
                        <a:rPr lang="en-US" sz="2000" baseline="0" dirty="0"/>
                        <a:t>?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086699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848" y="1408200"/>
            <a:ext cx="6303932" cy="54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568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71115" y="710956"/>
            <a:ext cx="4315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Sản</a:t>
            </a:r>
            <a:r>
              <a:rPr lang="en-US" sz="2400" b="1" dirty="0"/>
              <a:t> </a:t>
            </a:r>
            <a:r>
              <a:rPr lang="en-US" sz="2400" b="1" dirty="0" err="1"/>
              <a:t>phẩm</a:t>
            </a:r>
            <a:r>
              <a:rPr lang="en-US" sz="2400" b="1" dirty="0"/>
              <a:t> </a:t>
            </a:r>
            <a:r>
              <a:rPr lang="en-US" sz="2400" b="1" dirty="0" err="1"/>
              <a:t>mĩ</a:t>
            </a:r>
            <a:r>
              <a:rPr lang="en-US" sz="2400" b="1" dirty="0"/>
              <a:t> </a:t>
            </a:r>
            <a:r>
              <a:rPr lang="en-US" sz="2400" b="1" dirty="0" err="1"/>
              <a:t>thuật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học</a:t>
            </a:r>
            <a:r>
              <a:rPr lang="en-US" sz="2400" b="1" dirty="0"/>
              <a:t> </a:t>
            </a:r>
            <a:r>
              <a:rPr lang="en-US" sz="2400" b="1" dirty="0" err="1"/>
              <a:t>sinh</a:t>
            </a:r>
            <a:r>
              <a:rPr lang="en-US" sz="2400" b="1" dirty="0"/>
              <a:t> 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35" y="1430156"/>
            <a:ext cx="3397153" cy="23831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6793" y="2575586"/>
            <a:ext cx="4656102" cy="329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95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159" y="1565026"/>
            <a:ext cx="7640152" cy="32114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5249" y="365760"/>
            <a:ext cx="6329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TUẦN 24			DẠY NGÀY: 27/02/2023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41342" y="765870"/>
            <a:ext cx="5611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3.HOẠT ĐỘNG 3: THẢO LUẬN (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tiết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314586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1267</TotalTime>
  <Words>429</Words>
  <Application>Microsoft Office PowerPoint</Application>
  <PresentationFormat>On-screen Show (4:3)</PresentationFormat>
  <Paragraphs>47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158</cp:revision>
  <dcterms:created xsi:type="dcterms:W3CDTF">2021-01-29T04:19:07Z</dcterms:created>
  <dcterms:modified xsi:type="dcterms:W3CDTF">2026-01-15T13:38:59Z</dcterms:modified>
</cp:coreProperties>
</file>