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5"/>
  </p:notesMasterIdLst>
  <p:sldIdLst>
    <p:sldId id="256" r:id="rId3"/>
    <p:sldId id="341" r:id="rId4"/>
    <p:sldId id="257" r:id="rId5"/>
    <p:sldId id="343" r:id="rId6"/>
    <p:sldId id="259" r:id="rId7"/>
    <p:sldId id="414" r:id="rId8"/>
    <p:sldId id="260" r:id="rId9"/>
    <p:sldId id="411" r:id="rId10"/>
    <p:sldId id="413" r:id="rId11"/>
    <p:sldId id="412" r:id="rId12"/>
    <p:sldId id="261" r:id="rId13"/>
    <p:sldId id="262" r:id="rId1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9" d="100"/>
          <a:sy n="119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DBB23-3770-46A9-82C0-650E37DF6F6A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E0C496-9310-47B8-ACAD-7AEF4772C3A0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9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CB249B-1C4D-45D4-893C-DFA1A8FF06A4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7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982130-CC82-464F-9F1F-033D11D2590B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3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"/>
            <a:ext cx="76962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02492-2DB9-4ECF-8815-56B1777E08DF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AAE65-11B9-4A15-AA0A-E248CAB7CABC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5EFBF9-A22F-41F5-83CB-22F1E47780BE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9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AAE65-11B9-4A15-AA0A-E248CAB7CABC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249929-80AA-449E-BFE9-6A2DBFB50D74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B6D78D-3AED-47B8-AB79-DA682A803B4C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D168B6-9783-4527-B149-417248337D9A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3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5D8848-8FD0-436C-929E-20CCA1766F8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ADE092-EB81-4A28-8FB9-D479CBB08DC7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EA86AF-0C33-42D3-8710-7F5811348F44}" type="slidenum">
              <a:rPr lang="vi-VN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6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02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147012" y="208061"/>
            <a:ext cx="6743950" cy="2877145"/>
          </a:xfrm>
          <a:prstGeom prst="rect">
            <a:avLst/>
          </a:prstGeom>
          <a:solidFill>
            <a:srgbClr val="FFFFFF"/>
          </a:solidFill>
          <a:ln w="54864">
            <a:solidFill>
              <a:srgbClr val="FF6B6B"/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82" y="269849"/>
            <a:ext cx="571500" cy="571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25188" y="437978"/>
            <a:ext cx="6014467" cy="162794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FF6B6B"/>
                </a:solidFill>
              </a:rPr>
              <a:t>ÂM NHẠC LỚP 5</a:t>
            </a:r>
          </a:p>
          <a:p>
            <a:pPr algn="ctr">
              <a:lnSpc>
                <a:spcPts val="4300"/>
              </a:lnSpc>
            </a:pPr>
            <a:r>
              <a:rPr lang="en-US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5: Thiên </a:t>
            </a:r>
            <a:r>
              <a:rPr lang="en-US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6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4300"/>
              </a:lnSpc>
              <a:buNone/>
            </a:pPr>
            <a:endParaRPr lang="en-US" sz="3294" dirty="0"/>
          </a:p>
        </p:txBody>
      </p:sp>
      <p:sp>
        <p:nvSpPr>
          <p:cNvPr id="6" name="Text 2"/>
          <p:cNvSpPr/>
          <p:nvPr/>
        </p:nvSpPr>
        <p:spPr>
          <a:xfrm>
            <a:off x="1629833" y="1654638"/>
            <a:ext cx="5675785" cy="126092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800" b="1" i="1" dirty="0">
                <a:solidFill>
                  <a:srgbClr val="E08C8C"/>
                </a:solidFill>
              </a:rPr>
              <a:t>Tuần 22: </a:t>
            </a:r>
          </a:p>
          <a:p>
            <a:pPr marL="0" indent="0" algn="ctr">
              <a:lnSpc>
                <a:spcPts val="2200"/>
              </a:lnSpc>
              <a:buNone/>
            </a:pP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Ôn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bài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hát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: Em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đi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giữa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biển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vàng</a:t>
            </a:r>
            <a:endParaRPr lang="en-US" sz="28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Tổ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chức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hoạt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động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vận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dụng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sáng</a:t>
            </a:r>
            <a:r>
              <a:rPr lang="en-US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itchFamily="18" charset="0"/>
              </a:rPr>
              <a:t>tạo</a:t>
            </a:r>
            <a:endParaRPr lang="en-US" sz="2800" b="1" i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 algn="ctr">
              <a:lnSpc>
                <a:spcPts val="2200"/>
              </a:lnSpc>
              <a:buNone/>
            </a:pPr>
            <a:endParaRPr lang="en-US" sz="16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59023"/>
          <a:stretch/>
        </p:blipFill>
        <p:spPr>
          <a:xfrm>
            <a:off x="284118" y="391885"/>
            <a:ext cx="8454935" cy="4477295"/>
          </a:xfrm>
        </p:spPr>
      </p:pic>
    </p:spTree>
    <p:extLst>
      <p:ext uri="{BB962C8B-B14F-4D97-AF65-F5344CB8AC3E}">
        <p14:creationId xmlns:p14="http://schemas.microsoft.com/office/powerpoint/2010/main" val="75085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4ECDC4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285750"/>
            <a:ext cx="91440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Góc học tập: Khám phá nhịp 3/4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678656" y="1535906"/>
            <a:ext cx="342900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ECDC4"/>
                </a:solidFill>
              </a:rPr>
              <a:t>Kiến thức cần nhớ</a:t>
            </a:r>
            <a:endParaRPr lang="en-US" sz="160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06" y="2048470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43013" y="2027039"/>
            <a:ext cx="280866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000000"/>
                </a:solidFill>
              </a:rPr>
              <a:t>Nhịp 3/4 có 3 phách trong một ô nhịp.</a:t>
            </a:r>
            <a:endParaRPr lang="en-US" sz="1159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06" y="2405658"/>
            <a:ext cx="171450" cy="17145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243013" y="2384227"/>
            <a:ext cx="218819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000000"/>
                </a:solidFill>
              </a:rPr>
              <a:t>Mỗi phách bằng một nốt đen.</a:t>
            </a:r>
            <a:endParaRPr lang="en-US" sz="1159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06" y="2762845"/>
            <a:ext cx="192881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64444" y="2741414"/>
            <a:ext cx="242770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000000"/>
                </a:solidFill>
              </a:rPr>
              <a:t>Phách 1 mạnh, phách 2 và 3 nhẹ.</a:t>
            </a:r>
            <a:endParaRPr lang="en-US" sz="1159" dirty="0"/>
          </a:p>
        </p:txBody>
      </p:sp>
      <p:sp>
        <p:nvSpPr>
          <p:cNvPr id="12" name="Shape 6"/>
          <p:cNvSpPr/>
          <p:nvPr/>
        </p:nvSpPr>
        <p:spPr>
          <a:xfrm>
            <a:off x="678656" y="3098602"/>
            <a:ext cx="3429000" cy="369689"/>
          </a:xfrm>
          <a:prstGeom prst="rect">
            <a:avLst/>
          </a:prstGeom>
          <a:solidFill>
            <a:srgbClr val="FFFFFF"/>
          </a:solidFill>
          <a:ln w="18288">
            <a:solidFill>
              <a:srgbClr val="4ECDC4"/>
            </a:solidFill>
            <a:prstDash val="dash"/>
          </a:ln>
        </p:spPr>
      </p:sp>
      <p:sp>
        <p:nvSpPr>
          <p:cNvPr id="13" name="Text 7"/>
          <p:cNvSpPr/>
          <p:nvPr/>
        </p:nvSpPr>
        <p:spPr>
          <a:xfrm>
            <a:off x="678656" y="3098602"/>
            <a:ext cx="3429000" cy="369689"/>
          </a:xfrm>
          <a:prstGeom prst="rect">
            <a:avLst/>
          </a:prstGeom>
          <a:noFill/>
          <a:ln/>
        </p:spPr>
        <p:txBody>
          <a:bodyPr wrap="square" lIns="127508" tIns="127508" rIns="127508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Sơ đồ: Mạnh - Nhẹ - Nhẹ</a:t>
            </a:r>
            <a:endParaRPr lang="en-US" sz="1193" dirty="0"/>
          </a:p>
        </p:txBody>
      </p:sp>
      <p:sp>
        <p:nvSpPr>
          <p:cNvPr id="14" name="Shape 8"/>
          <p:cNvSpPr/>
          <p:nvPr/>
        </p:nvSpPr>
        <p:spPr>
          <a:xfrm>
            <a:off x="4786313" y="1285875"/>
            <a:ext cx="3929063" cy="2857500"/>
          </a:xfrm>
          <a:prstGeom prst="rect">
            <a:avLst/>
          </a:prstGeom>
          <a:solidFill>
            <a:srgbClr val="FF6B6B"/>
          </a:solidFill>
          <a:ln/>
        </p:spPr>
      </p:sp>
      <p:sp>
        <p:nvSpPr>
          <p:cNvPr id="15" name="Text 9"/>
          <p:cNvSpPr/>
          <p:nvPr/>
        </p:nvSpPr>
        <p:spPr>
          <a:xfrm>
            <a:off x="5000625" y="1500188"/>
            <a:ext cx="350043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E66D"/>
                </a:solidFill>
              </a:rPr>
              <a:t>Cùng thực hành nào!</a:t>
            </a:r>
            <a:endParaRPr lang="en-US" sz="1602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75" y="2012752"/>
            <a:ext cx="171450" cy="17145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564981" y="1991320"/>
            <a:ext cx="250455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Tập vạch nhịp trong SGK trang 47.</a:t>
            </a:r>
            <a:endParaRPr lang="en-US" sz="1159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75" y="2369939"/>
            <a:ext cx="128588" cy="17145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522119" y="2348508"/>
            <a:ext cx="247500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Đọc nhạc bài số 3 thật đúng nhịp.</a:t>
            </a:r>
            <a:endParaRPr lang="en-US" sz="1159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75" y="2727127"/>
            <a:ext cx="171450" cy="171450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5564981" y="2705695"/>
            <a:ext cx="256630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Kết hợp vỗ tay hoặc đánh nhịp 3/4.</a:t>
            </a:r>
            <a:endParaRPr lang="en-US" sz="1159" dirty="0"/>
          </a:p>
        </p:txBody>
      </p:sp>
      <p:sp>
        <p:nvSpPr>
          <p:cNvPr id="22" name="Shape 13"/>
          <p:cNvSpPr/>
          <p:nvPr/>
        </p:nvSpPr>
        <p:spPr>
          <a:xfrm>
            <a:off x="5000625" y="3062883"/>
            <a:ext cx="3500438" cy="341114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087" y="3202186"/>
            <a:ext cx="192881" cy="171450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5859968" y="3170039"/>
            <a:ext cx="197460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6B6B"/>
                </a:solidFill>
              </a:rPr>
              <a:t>Em tập làm nhạc sĩ nhí</a:t>
            </a:r>
            <a:endParaRPr lang="en-US" sz="119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6B6B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285750"/>
            <a:ext cx="91440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Tiết học kết thúc rồi!</a:t>
            </a:r>
            <a:endParaRPr lang="en-US" sz="2436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585020"/>
            <a:ext cx="228600" cy="228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64431" y="1543050"/>
            <a:ext cx="1045639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6B6B"/>
                </a:solidFill>
              </a:rPr>
              <a:t>Nhận xét</a:t>
            </a:r>
            <a:endParaRPr lang="en-US" sz="160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2069902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393031" y="2034183"/>
            <a:ext cx="2493169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Cả lớp hát rất hay và đúng nhịp.</a:t>
            </a:r>
            <a:endParaRPr lang="en-US" sz="1269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25" y="2680692"/>
            <a:ext cx="171450" cy="17145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393031" y="2644973"/>
            <a:ext cx="2493169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Các em tham gia trò chơi rất sôi nổi.</a:t>
            </a:r>
            <a:endParaRPr lang="en-US" sz="1269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25" y="3291483"/>
            <a:ext cx="171450" cy="17145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393031" y="3255764"/>
            <a:ext cx="224841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Biểu diễn sáng tạo và tự tin.</a:t>
            </a:r>
            <a:endParaRPr lang="en-US" sz="1269" dirty="0"/>
          </a:p>
        </p:txBody>
      </p:sp>
      <p:sp>
        <p:nvSpPr>
          <p:cNvPr id="13" name="Shape 6"/>
          <p:cNvSpPr/>
          <p:nvPr/>
        </p:nvSpPr>
        <p:spPr>
          <a:xfrm>
            <a:off x="5000625" y="1285875"/>
            <a:ext cx="3571875" cy="2936081"/>
          </a:xfrm>
          <a:prstGeom prst="rect">
            <a:avLst/>
          </a:prstGeom>
          <a:solidFill>
            <a:srgbClr val="FFE66D"/>
          </a:solidFill>
          <a:ln/>
        </p:spPr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38" y="1542157"/>
            <a:ext cx="257175" cy="22860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5579269" y="1500188"/>
            <a:ext cx="8030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6B6B"/>
                </a:solidFill>
              </a:rPr>
              <a:t>Dặn dò</a:t>
            </a:r>
            <a:endParaRPr lang="en-US" sz="1602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688" y="2027039"/>
            <a:ext cx="192881" cy="17145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5800725" y="1991320"/>
            <a:ext cx="246598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Luyện tập hát kết hợp gõ đệm.</a:t>
            </a:r>
            <a:endParaRPr lang="en-US" sz="1269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688" y="2403872"/>
            <a:ext cx="192881" cy="17145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5800725" y="2368153"/>
            <a:ext cx="2415397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Hát cho người thân nghe nhé.</a:t>
            </a:r>
            <a:endParaRPr lang="en-US" sz="1269" dirty="0"/>
          </a:p>
        </p:txBody>
      </p:sp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0688" y="2780705"/>
            <a:ext cx="192881" cy="171450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5800725" y="2744986"/>
            <a:ext cx="2254579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Xem trước bài học tuần sau.</a:t>
            </a:r>
            <a:endParaRPr lang="en-US" sz="1269" dirty="0"/>
          </a:p>
        </p:txBody>
      </p:sp>
      <p:sp>
        <p:nvSpPr>
          <p:cNvPr id="22" name="Text 11"/>
          <p:cNvSpPr/>
          <p:nvPr/>
        </p:nvSpPr>
        <p:spPr>
          <a:xfrm>
            <a:off x="0" y="4507706"/>
            <a:ext cx="914400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24" dirty="0">
                <a:solidFill>
                  <a:srgbClr val="4ECDC4"/>
                </a:solidFill>
              </a:rPr>
              <a:t>Tạm biệt và hẹn gặp lại các em!</a:t>
            </a:r>
            <a:endParaRPr lang="en-US" sz="19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0E8F3C-8071-1738-0F81-0770D7ECD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9FBDE5-03C1-16C7-C543-0696EB58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92"/>
            <a:ext cx="9144000" cy="4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6B6B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285750"/>
            <a:ext cx="91440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FFFF"/>
                </a:solidFill>
              </a:rPr>
              <a:t>Mục tiêu bài học hôm nay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571500" y="1285875"/>
            <a:ext cx="571500" cy="571500"/>
          </a:xfrm>
          <a:prstGeom prst="rect">
            <a:avLst/>
          </a:prstGeom>
          <a:solidFill>
            <a:srgbClr val="FFE66D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4" y="1428750"/>
            <a:ext cx="214313" cy="285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85875" y="1285875"/>
            <a:ext cx="31432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ECDC4"/>
                </a:solidFill>
              </a:rPr>
              <a:t>Hát hay, hát đúng</a:t>
            </a:r>
            <a:endParaRPr lang="en-US" sz="1397" dirty="0"/>
          </a:p>
        </p:txBody>
      </p:sp>
      <p:sp>
        <p:nvSpPr>
          <p:cNvPr id="8" name="Text 4"/>
          <p:cNvSpPr/>
          <p:nvPr/>
        </p:nvSpPr>
        <p:spPr>
          <a:xfrm>
            <a:off x="1285875" y="1630561"/>
            <a:ext cx="3143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Hát đúng giai điệu, lời ca bài hát "Em đi giữa biển vàng" thật truyền cảm.</a:t>
            </a:r>
            <a:endParaRPr lang="en-US" sz="1050" dirty="0"/>
          </a:p>
        </p:txBody>
      </p:sp>
      <p:sp>
        <p:nvSpPr>
          <p:cNvPr id="9" name="Shape 5"/>
          <p:cNvSpPr/>
          <p:nvPr/>
        </p:nvSpPr>
        <p:spPr>
          <a:xfrm>
            <a:off x="4714875" y="1285875"/>
            <a:ext cx="571500" cy="571500"/>
          </a:xfrm>
          <a:prstGeom prst="rect">
            <a:avLst/>
          </a:prstGeom>
          <a:solidFill>
            <a:srgbClr val="FFE66D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428750"/>
            <a:ext cx="285750" cy="2857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429250" y="1285875"/>
            <a:ext cx="31432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ECDC4"/>
                </a:solidFill>
              </a:rPr>
              <a:t>Cảm nhận vẻ đẹp</a:t>
            </a:r>
            <a:endParaRPr lang="en-US" sz="1397" dirty="0"/>
          </a:p>
        </p:txBody>
      </p:sp>
      <p:sp>
        <p:nvSpPr>
          <p:cNvPr id="12" name="Text 7"/>
          <p:cNvSpPr/>
          <p:nvPr/>
        </p:nvSpPr>
        <p:spPr>
          <a:xfrm>
            <a:off x="5429250" y="1630561"/>
            <a:ext cx="3143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Thể hiện được tính chất nhẹ nhàng, đằm thắm và tình yêu quê hương qua bài hát.</a:t>
            </a:r>
            <a:endParaRPr lang="en-US" sz="1050" dirty="0"/>
          </a:p>
        </p:txBody>
      </p:sp>
      <p:sp>
        <p:nvSpPr>
          <p:cNvPr id="13" name="Shape 8"/>
          <p:cNvSpPr/>
          <p:nvPr/>
        </p:nvSpPr>
        <p:spPr>
          <a:xfrm>
            <a:off x="571500" y="2643188"/>
            <a:ext cx="571500" cy="571500"/>
          </a:xfrm>
          <a:prstGeom prst="rect">
            <a:avLst/>
          </a:prstGeom>
          <a:solidFill>
            <a:srgbClr val="FFE66D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16" y="2786063"/>
            <a:ext cx="321469" cy="2857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285875" y="2643188"/>
            <a:ext cx="31432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ECDC4"/>
                </a:solidFill>
              </a:rPr>
              <a:t>Tự tin biểu diễn</a:t>
            </a:r>
            <a:endParaRPr lang="en-US" sz="1397" dirty="0"/>
          </a:p>
        </p:txBody>
      </p:sp>
      <p:sp>
        <p:nvSpPr>
          <p:cNvPr id="16" name="Text 10"/>
          <p:cNvSpPr/>
          <p:nvPr/>
        </p:nvSpPr>
        <p:spPr>
          <a:xfrm>
            <a:off x="1285875" y="2987873"/>
            <a:ext cx="3143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Biết biểu diễn bài hát theo các hình thức sáng tạo và vận động phụ họa.</a:t>
            </a:r>
            <a:endParaRPr lang="en-US" sz="1050" dirty="0"/>
          </a:p>
        </p:txBody>
      </p:sp>
      <p:sp>
        <p:nvSpPr>
          <p:cNvPr id="17" name="Shape 11"/>
          <p:cNvSpPr/>
          <p:nvPr/>
        </p:nvSpPr>
        <p:spPr>
          <a:xfrm>
            <a:off x="4714875" y="2643188"/>
            <a:ext cx="571500" cy="571500"/>
          </a:xfrm>
          <a:prstGeom prst="rect">
            <a:avLst/>
          </a:prstGeom>
          <a:solidFill>
            <a:srgbClr val="FFE66D"/>
          </a:solidFill>
          <a:ln/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0" y="2786063"/>
            <a:ext cx="285750" cy="28575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429250" y="2643188"/>
            <a:ext cx="314325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4ECDC4"/>
                </a:solidFill>
              </a:rPr>
              <a:t>Làm quen nhịp 3/4</a:t>
            </a:r>
            <a:endParaRPr lang="en-US" sz="1397" dirty="0"/>
          </a:p>
        </p:txBody>
      </p:sp>
      <p:sp>
        <p:nvSpPr>
          <p:cNvPr id="20" name="Text 13"/>
          <p:cNvSpPr/>
          <p:nvPr/>
        </p:nvSpPr>
        <p:spPr>
          <a:xfrm>
            <a:off x="5429250" y="2987873"/>
            <a:ext cx="3143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Thực hiện tốt các bài tập vận dụng sáng tạo và gõ đệm theo nhịp 3/4.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4D4D-BE2C-CC2E-E070-A930FD74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videoplayback.1772028768072.publer.com">
            <a:hlinkClick r:id="" action="ppaction://media"/>
            <a:extLst>
              <a:ext uri="{FF2B5EF4-FFF2-40B4-BE49-F238E27FC236}">
                <a16:creationId xmlns:a16="http://schemas.microsoft.com/office/drawing/2014/main" id="{189FD53A-D5E5-CA80-BBD5-070F9016447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</p:spPr>
      </p:pic>
      <p:pic>
        <p:nvPicPr>
          <p:cNvPr id="5" name="videoplayback.1772028768072.publer.com">
            <a:hlinkClick r:id="" action="ppaction://media"/>
            <a:extLst>
              <a:ext uri="{FF2B5EF4-FFF2-40B4-BE49-F238E27FC236}">
                <a16:creationId xmlns:a16="http://schemas.microsoft.com/office/drawing/2014/main" id="{3EB4C102-A73A-020A-183F-FDF48C51A1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1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E66D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285750"/>
            <a:ext cx="91440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6B6B"/>
                </a:solidFill>
              </a:rPr>
              <a:t>Ôn tập bài hát: Giai điệu quê hương</a:t>
            </a:r>
            <a:endParaRPr lang="en-US" sz="2436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3" y="1499295"/>
            <a:ext cx="285750" cy="228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64419" y="1457325"/>
            <a:ext cx="1781724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ECDC4"/>
                </a:solidFill>
              </a:rPr>
              <a:t>Cả lớp cùng hát</a:t>
            </a:r>
            <a:endParaRPr lang="en-US" sz="1602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3" y="1955602"/>
            <a:ext cx="128588" cy="1285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157288" y="1912739"/>
            <a:ext cx="234172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Hát kết hợp đệm đàn/nhạc nền.</a:t>
            </a:r>
            <a:endParaRPr lang="en-US" sz="1159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3" y="2277070"/>
            <a:ext cx="128588" cy="12858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157288" y="2234208"/>
            <a:ext cx="182531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Chú ý nhịp điệu và lời ca.</a:t>
            </a:r>
            <a:endParaRPr lang="en-US" sz="1159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63" y="2598539"/>
            <a:ext cx="128588" cy="12858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157288" y="2555677"/>
            <a:ext cx="251588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Thể hiện sự đồng đều, hòa quyện.</a:t>
            </a:r>
            <a:endParaRPr lang="en-US" sz="1159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044" y="1499295"/>
            <a:ext cx="171450" cy="22860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5200650" y="1457325"/>
            <a:ext cx="1341211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ECDC4"/>
                </a:solidFill>
              </a:rPr>
              <a:t>Hát nối tiếp</a:t>
            </a:r>
            <a:endParaRPr lang="en-US" sz="1602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794" y="1955602"/>
            <a:ext cx="144661" cy="128588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5423892" y="1912739"/>
            <a:ext cx="267820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Chia nhóm lĩnh xướng và hòa giọng.</a:t>
            </a:r>
            <a:endParaRPr lang="en-US" sz="1159" dirty="0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794" y="2277070"/>
            <a:ext cx="144661" cy="128588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5423892" y="2234208"/>
            <a:ext cx="169485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Nhóm 1: Hát câu 1 &amp; 3.</a:t>
            </a:r>
            <a:endParaRPr lang="en-US" sz="1159" dirty="0"/>
          </a:p>
        </p:txBody>
      </p:sp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794" y="2598539"/>
            <a:ext cx="144661" cy="128588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5423892" y="2555677"/>
            <a:ext cx="169485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Nhóm 2: Hát câu 2 &amp; 4.</a:t>
            </a:r>
            <a:endParaRPr lang="en-US" sz="1159" dirty="0"/>
          </a:p>
        </p:txBody>
      </p:sp>
      <p:sp>
        <p:nvSpPr>
          <p:cNvPr id="21" name="Shape 10"/>
          <p:cNvSpPr/>
          <p:nvPr/>
        </p:nvSpPr>
        <p:spPr>
          <a:xfrm>
            <a:off x="428625" y="3929063"/>
            <a:ext cx="8286750" cy="714375"/>
          </a:xfrm>
          <a:prstGeom prst="rect">
            <a:avLst/>
          </a:prstGeom>
          <a:solidFill>
            <a:srgbClr val="FF6B6B"/>
          </a:solidFill>
          <a:ln/>
        </p:spPr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087" y="4238030"/>
            <a:ext cx="160734" cy="214313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1818977" y="4243388"/>
            <a:ext cx="577393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Lưu ý: Hãy hát thật nhẹ nhàng, đằm thắm và lấy hơi đúng chỗ nhé!</a:t>
            </a:r>
            <a:endParaRPr lang="en-US" sz="11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167A-7F11-1E36-604C-41DD3530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B54F3-91A8-81AA-EDF0-B2AE1B31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415A0-51DF-0DE3-4B50-2504F611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" y="-214183"/>
            <a:ext cx="8765060" cy="55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FFE66D"/>
          </a:solidFill>
          <a:ln/>
        </p:spPr>
      </p:sp>
      <p:sp>
        <p:nvSpPr>
          <p:cNvPr id="4" name="Text 1"/>
          <p:cNvSpPr/>
          <p:nvPr/>
        </p:nvSpPr>
        <p:spPr>
          <a:xfrm>
            <a:off x="0" y="285750"/>
            <a:ext cx="9144000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FF6B6B"/>
                </a:solidFill>
              </a:rPr>
              <a:t>Vận dụng - Sáng tạo: Bé làm nghệ sĩ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309678" y="1528763"/>
            <a:ext cx="714375" cy="714375"/>
          </a:xfrm>
          <a:prstGeom prst="rect">
            <a:avLst/>
          </a:prstGeom>
          <a:solidFill>
            <a:srgbClr val="4ECDC4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245" y="1707356"/>
            <a:ext cx="223242" cy="3571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9707" y="2386013"/>
            <a:ext cx="1954318" cy="273248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6B6B"/>
                </a:solidFill>
              </a:rPr>
              <a:t>Vận động phụ họa</a:t>
            </a:r>
            <a:endParaRPr lang="en-US" sz="1397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78" y="2898577"/>
            <a:ext cx="144661" cy="1285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39977" y="2875359"/>
            <a:ext cx="171589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Đung đưa người nhẹ nhàng</a:t>
            </a:r>
            <a:endParaRPr lang="en-US" sz="942" dirty="0"/>
          </a:p>
        </p:txBody>
      </p:sp>
      <p:sp>
        <p:nvSpPr>
          <p:cNvPr id="10" name="Text 5"/>
          <p:cNvSpPr/>
          <p:nvPr/>
        </p:nvSpPr>
        <p:spPr>
          <a:xfrm>
            <a:off x="623878" y="3055376"/>
            <a:ext cx="91325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theo nhịp điệu.</a:t>
            </a:r>
            <a:endParaRPr lang="en-US" sz="942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78" y="3365767"/>
            <a:ext cx="144661" cy="12858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39977" y="3342549"/>
            <a:ext cx="158781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Sáng tạo các động tác mô</a:t>
            </a:r>
            <a:endParaRPr lang="en-US" sz="942" dirty="0"/>
          </a:p>
        </p:txBody>
      </p:sp>
      <p:sp>
        <p:nvSpPr>
          <p:cNvPr id="13" name="Text 7"/>
          <p:cNvSpPr/>
          <p:nvPr/>
        </p:nvSpPr>
        <p:spPr>
          <a:xfrm>
            <a:off x="623878" y="3522566"/>
            <a:ext cx="132293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phỏng cánh đồng lúa.</a:t>
            </a:r>
            <a:endParaRPr lang="en-US" sz="942" dirty="0"/>
          </a:p>
        </p:txBody>
      </p:sp>
      <p:sp>
        <p:nvSpPr>
          <p:cNvPr id="14" name="Shape 8"/>
          <p:cNvSpPr/>
          <p:nvPr/>
        </p:nvSpPr>
        <p:spPr>
          <a:xfrm>
            <a:off x="4214785" y="1528763"/>
            <a:ext cx="714375" cy="714375"/>
          </a:xfrm>
          <a:prstGeom prst="rect">
            <a:avLst/>
          </a:prstGeom>
          <a:solidFill>
            <a:srgbClr val="4ECDC4"/>
          </a:solidFill>
          <a:ln/>
        </p:spPr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378" y="1707356"/>
            <a:ext cx="357188" cy="3571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85031" y="2386013"/>
            <a:ext cx="1773882" cy="273248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6B6B"/>
                </a:solidFill>
              </a:rPr>
              <a:t>Gõ đệm nhịp 3/4</a:t>
            </a:r>
            <a:endParaRPr lang="en-US" sz="1397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8985" y="2898577"/>
            <a:ext cx="144661" cy="128588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3745083" y="2875359"/>
            <a:ext cx="166148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Sử dụng thanh phách hoặc</a:t>
            </a:r>
            <a:endParaRPr lang="en-US" sz="942" dirty="0"/>
          </a:p>
        </p:txBody>
      </p:sp>
      <p:sp>
        <p:nvSpPr>
          <p:cNvPr id="19" name="Text 11"/>
          <p:cNvSpPr/>
          <p:nvPr/>
        </p:nvSpPr>
        <p:spPr>
          <a:xfrm>
            <a:off x="3528985" y="3055376"/>
            <a:ext cx="6284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song loan.</a:t>
            </a:r>
            <a:endParaRPr lang="en-US" sz="942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8985" y="3365767"/>
            <a:ext cx="144661" cy="128588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3745083" y="3342549"/>
            <a:ext cx="98770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Gõ theo phách:</a:t>
            </a:r>
            <a:endParaRPr lang="en-US" sz="942" dirty="0"/>
          </a:p>
        </p:txBody>
      </p:sp>
      <p:sp>
        <p:nvSpPr>
          <p:cNvPr id="22" name="Text 13"/>
          <p:cNvSpPr/>
          <p:nvPr/>
        </p:nvSpPr>
        <p:spPr>
          <a:xfrm>
            <a:off x="4732790" y="3342549"/>
            <a:ext cx="36790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Mạnh</a:t>
            </a:r>
            <a:endParaRPr lang="en-US" sz="885" dirty="0"/>
          </a:p>
        </p:txBody>
      </p:sp>
      <p:sp>
        <p:nvSpPr>
          <p:cNvPr id="23" name="Text 14"/>
          <p:cNvSpPr/>
          <p:nvPr/>
        </p:nvSpPr>
        <p:spPr>
          <a:xfrm>
            <a:off x="5100693" y="3342549"/>
            <a:ext cx="41458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- nhẹ -</a:t>
            </a:r>
            <a:endParaRPr lang="en-US" sz="942" dirty="0"/>
          </a:p>
        </p:txBody>
      </p:sp>
      <p:sp>
        <p:nvSpPr>
          <p:cNvPr id="24" name="Text 15"/>
          <p:cNvSpPr/>
          <p:nvPr/>
        </p:nvSpPr>
        <p:spPr>
          <a:xfrm>
            <a:off x="3528985" y="3522566"/>
            <a:ext cx="26593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nhẹ.</a:t>
            </a:r>
            <a:endParaRPr lang="en-US" sz="942" dirty="0"/>
          </a:p>
        </p:txBody>
      </p:sp>
      <p:sp>
        <p:nvSpPr>
          <p:cNvPr id="25" name="Shape 16"/>
          <p:cNvSpPr/>
          <p:nvPr/>
        </p:nvSpPr>
        <p:spPr>
          <a:xfrm>
            <a:off x="7119919" y="1528763"/>
            <a:ext cx="714375" cy="714375"/>
          </a:xfrm>
          <a:prstGeom prst="rect">
            <a:avLst/>
          </a:prstGeom>
          <a:solidFill>
            <a:srgbClr val="4ECDC4"/>
          </a:solidFill>
          <a:ln/>
        </p:spPr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3864" y="1707356"/>
            <a:ext cx="446484" cy="357188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6620945" y="2386013"/>
            <a:ext cx="1712295" cy="273248"/>
          </a:xfrm>
          <a:prstGeom prst="rect">
            <a:avLst/>
          </a:prstGeom>
          <a:noFill/>
          <a:ln/>
        </p:spPr>
        <p:txBody>
          <a:bodyPr wrap="none" lIns="85090" tIns="0" rIns="8509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6B6B"/>
                </a:solidFill>
              </a:rPr>
              <a:t>Biểu diễn nhóm</a:t>
            </a:r>
            <a:endParaRPr lang="en-US" sz="1397" dirty="0"/>
          </a:p>
        </p:txBody>
      </p:sp>
      <p:pic>
        <p:nvPicPr>
          <p:cNvPr id="28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4119" y="2898577"/>
            <a:ext cx="144661" cy="128588"/>
          </a:xfrm>
          <a:prstGeom prst="rect">
            <a:avLst/>
          </a:prstGeom>
        </p:spPr>
      </p:pic>
      <p:sp>
        <p:nvSpPr>
          <p:cNvPr id="29" name="Text 18"/>
          <p:cNvSpPr/>
          <p:nvPr/>
        </p:nvSpPr>
        <p:spPr>
          <a:xfrm>
            <a:off x="6650217" y="2875359"/>
            <a:ext cx="180681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Chia nhóm 4-6 bạn cùng biểu</a:t>
            </a:r>
            <a:endParaRPr lang="en-US" sz="942" dirty="0"/>
          </a:p>
        </p:txBody>
      </p:sp>
      <p:sp>
        <p:nvSpPr>
          <p:cNvPr id="30" name="Text 19"/>
          <p:cNvSpPr/>
          <p:nvPr/>
        </p:nvSpPr>
        <p:spPr>
          <a:xfrm>
            <a:off x="6434119" y="3055376"/>
            <a:ext cx="29872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diễn.</a:t>
            </a:r>
            <a:endParaRPr lang="en-US" sz="942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4119" y="3365767"/>
            <a:ext cx="144661" cy="128588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6650217" y="3342549"/>
            <a:ext cx="164440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Tự tin thể hiện phong cách</a:t>
            </a:r>
            <a:endParaRPr lang="en-US" sz="942" dirty="0"/>
          </a:p>
        </p:txBody>
      </p:sp>
      <p:sp>
        <p:nvSpPr>
          <p:cNvPr id="33" name="Text 21"/>
          <p:cNvSpPr/>
          <p:nvPr/>
        </p:nvSpPr>
        <p:spPr>
          <a:xfrm>
            <a:off x="6434119" y="3522566"/>
            <a:ext cx="9889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riêng của nhóm.</a:t>
            </a:r>
            <a:endParaRPr lang="en-US" sz="9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-1" b="68108"/>
          <a:stretch/>
        </p:blipFill>
        <p:spPr>
          <a:xfrm>
            <a:off x="264523" y="303712"/>
            <a:ext cx="8533312" cy="4643846"/>
          </a:xfrm>
        </p:spPr>
      </p:pic>
    </p:spTree>
    <p:extLst>
      <p:ext uri="{BB962C8B-B14F-4D97-AF65-F5344CB8AC3E}">
        <p14:creationId xmlns:p14="http://schemas.microsoft.com/office/powerpoint/2010/main" val="63367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4" b="40111"/>
          <a:stretch/>
        </p:blipFill>
        <p:spPr>
          <a:xfrm>
            <a:off x="391887" y="235370"/>
            <a:ext cx="8415746" cy="4633810"/>
          </a:xfrm>
        </p:spPr>
      </p:pic>
    </p:spTree>
    <p:extLst>
      <p:ext uri="{BB962C8B-B14F-4D97-AF65-F5344CB8AC3E}">
        <p14:creationId xmlns:p14="http://schemas.microsoft.com/office/powerpoint/2010/main" val="46308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450</Words>
  <Application>Microsoft Office PowerPoint</Application>
  <PresentationFormat>On-screen Show (16:9)</PresentationFormat>
  <Paragraphs>69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</cp:revision>
  <dcterms:created xsi:type="dcterms:W3CDTF">2026-02-25T13:58:53Z</dcterms:created>
  <dcterms:modified xsi:type="dcterms:W3CDTF">2026-02-26T14:59:44Z</dcterms:modified>
</cp:coreProperties>
</file>