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814888" cy="5143500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4" name="Shape 1"/>
          <p:cNvSpPr/>
          <p:nvPr/>
        </p:nvSpPr>
        <p:spPr>
          <a:xfrm>
            <a:off x="4757738" y="0"/>
            <a:ext cx="57150" cy="514350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586513"/>
            <a:ext cx="4357688" cy="1663015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1500" y="757963"/>
            <a:ext cx="4071938" cy="13201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CHỦ ĐỀ 6:</a:t>
            </a:r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
</a:t>
            </a:r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ƯỚC MƠ TUỔI </a:t>
            </a:r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THƠ</a:t>
            </a:r>
            <a:endParaRPr lang="en-US" sz="2862" dirty="0"/>
          </a:p>
        </p:txBody>
      </p:sp>
      <p:sp>
        <p:nvSpPr>
          <p:cNvPr id="7" name="Text 4"/>
          <p:cNvSpPr/>
          <p:nvPr/>
        </p:nvSpPr>
        <p:spPr>
          <a:xfrm>
            <a:off x="428625" y="2435265"/>
            <a:ext cx="4357688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5700"/>
              </a:lnSpc>
              <a:buNone/>
            </a:pPr>
            <a:r>
              <a:rPr lang="en-US" sz="4630" dirty="0">
                <a:solidFill>
                  <a:srgbClr val="6C5CE7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TUỔI HỒNG ƠI</a:t>
            </a:r>
            <a:endParaRPr lang="en-US" sz="4630" dirty="0"/>
          </a:p>
        </p:txBody>
      </p:sp>
      <p:sp>
        <p:nvSpPr>
          <p:cNvPr id="8" name="Text 5"/>
          <p:cNvSpPr/>
          <p:nvPr/>
        </p:nvSpPr>
        <p:spPr>
          <a:xfrm>
            <a:off x="428625" y="4249778"/>
            <a:ext cx="4357688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Nhạc và lời: Nguyễn Công Minh</a:t>
            </a:r>
            <a:endParaRPr lang="en-US" sz="1602" dirty="0"/>
          </a:p>
        </p:txBody>
      </p:sp>
      <p:sp>
        <p:nvSpPr>
          <p:cNvPr id="9" name="Shape 6"/>
          <p:cNvSpPr/>
          <p:nvPr/>
        </p:nvSpPr>
        <p:spPr>
          <a:xfrm>
            <a:off x="4786313" y="0"/>
            <a:ext cx="4357688" cy="5143500"/>
          </a:xfrm>
          <a:prstGeom prst="rect">
            <a:avLst/>
          </a:prstGeom>
          <a:solidFill>
            <a:srgbClr val="6C5CE7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0"/>
            <a:ext cx="43862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CỦNG CỐ - DẶN DÒ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500188"/>
            <a:ext cx="4894892" cy="655439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1607344"/>
            <a:ext cx="4551992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✅ Nhận xét tiết học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571500" y="1834158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Tuyên dương tinh thần học tập sôi nổi và hào hứng của cả lớp.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241352"/>
            <a:ext cx="4894892" cy="655439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2348508"/>
            <a:ext cx="4551992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🏠 Về nhà luyện tập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571500" y="2575322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Hát thuộc lời và đúng giai điệu bài "Tuổi hồng ơi".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428625" y="2982516"/>
            <a:ext cx="4894892" cy="655439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71500" y="3089672"/>
            <a:ext cx="4551992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📚 Chuẩn bị bài mới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571500" y="3316486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Xem trước nội dung cho tiết học âm nhạc tiếp theo.</a:t>
            </a:r>
            <a:endParaRPr lang="en-US" sz="942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71625"/>
            <a:ext cx="3657600" cy="222885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0" y="4207669"/>
            <a:ext cx="9144000" cy="935831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17" name="Shape 13"/>
          <p:cNvSpPr/>
          <p:nvPr/>
        </p:nvSpPr>
        <p:spPr>
          <a:xfrm>
            <a:off x="0" y="4207669"/>
            <a:ext cx="9144000" cy="42863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18" name="Text 14"/>
          <p:cNvSpPr/>
          <p:nvPr/>
        </p:nvSpPr>
        <p:spPr>
          <a:xfrm>
            <a:off x="0" y="4429125"/>
            <a:ext cx="91440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"Mỗi ngày đến trường là một ngày được sống trong ước mơ và niềm vui!"</a:t>
            </a:r>
            <a:endParaRPr lang="en-US" sz="14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YÊU CẦU CẦN ĐẠT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571625"/>
            <a:ext cx="5049180" cy="655439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1678781"/>
            <a:ext cx="470628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Hát đúng giai điệu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571500" y="1905595"/>
            <a:ext cx="470628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Hát đúng giai điệu và lời ca bài hát "Tuổi hồng ơi".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312789"/>
            <a:ext cx="5049180" cy="655439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2419945"/>
            <a:ext cx="470628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Thể hiện sắc thái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571500" y="2646759"/>
            <a:ext cx="470628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Thể hiện sắc thái vui tươi, hồn nhiên, trong sáng.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428625" y="3053953"/>
            <a:ext cx="5049180" cy="655439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71500" y="3161109"/>
            <a:ext cx="470628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Gõ đệm và vận động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571500" y="3387923"/>
            <a:ext cx="470628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Biết hát kết hợp gõ đệm hoặc vận động đơn giản.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428625" y="3795117"/>
            <a:ext cx="5049180" cy="655439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71500" y="3902273"/>
            <a:ext cx="470628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Yêu quý tuổi học trò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571500" y="4129088"/>
            <a:ext cx="470628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Thêm yêu quý tuổi học trò, mái trường và những ước mơ.</a:t>
            </a:r>
            <a:endParaRPr lang="en-US" sz="942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19" y="1714500"/>
            <a:ext cx="3300413" cy="3300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HOẠT ĐỘNG 1: KHỞI ĐỘNG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728663" y="1599865"/>
            <a:ext cx="7686675" cy="3372520"/>
          </a:xfrm>
          <a:prstGeom prst="rect">
            <a:avLst/>
          </a:prstGeom>
          <a:solidFill>
            <a:srgbClr val="6C5CE7"/>
          </a:solidFill>
          <a:ln w="45720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4400" y="1785603"/>
            <a:ext cx="7315200" cy="18752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4300"/>
              </a:lnSpc>
              <a:buNone/>
            </a:pPr>
            <a:r>
              <a:rPr lang="en-US" sz="3504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TRÒ CHƠI:</a:t>
            </a:r>
            <a:pPr algn="ctr" indent="0" marL="0">
              <a:lnSpc>
                <a:spcPts val="4300"/>
              </a:lnSpc>
              <a:buNone/>
            </a:pPr>
            <a:r>
              <a:rPr lang="en-US" sz="3504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
</a:t>
            </a:r>
            <a:pPr algn="ctr" indent="0" marL="0">
              <a:lnSpc>
                <a:spcPts val="4300"/>
              </a:lnSpc>
              <a:buNone/>
            </a:pPr>
            <a:r>
              <a:rPr lang="en-US" sz="3504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NGHE GIAI ĐIỆU ĐOÁN TÊN BÀI </a:t>
            </a:r>
            <a:pPr algn="ctr" indent="0" marL="0">
              <a:lnSpc>
                <a:spcPts val="4300"/>
              </a:lnSpc>
              <a:buNone/>
            </a:pPr>
            <a:r>
              <a:rPr lang="en-US" sz="3504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HÁT</a:t>
            </a:r>
            <a:endParaRPr lang="en-US" sz="3504" dirty="0"/>
          </a:p>
        </p:txBody>
      </p:sp>
      <p:sp>
        <p:nvSpPr>
          <p:cNvPr id="8" name="Text 5"/>
          <p:cNvSpPr/>
          <p:nvPr/>
        </p:nvSpPr>
        <p:spPr>
          <a:xfrm>
            <a:off x="914400" y="3860862"/>
            <a:ext cx="7315200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Cô sẽ chơi một đoạn giai điệu của các bài hát quen thuộc.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914400" y="4380905"/>
            <a:ext cx="7315200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Các em hãy lắng nghe thật kỹ và đoán xem đó là bài hát nào nhé!</a:t>
            </a:r>
            <a:endParaRPr lang="en-US" sz="13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6C5CE7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GIỚI THIỆU BÀI HÁT &amp; TÁC GIẢ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0" y="1343025"/>
            <a:ext cx="4600575" cy="380047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5" name="Shape 2"/>
          <p:cNvSpPr/>
          <p:nvPr/>
        </p:nvSpPr>
        <p:spPr>
          <a:xfrm>
            <a:off x="4543425" y="1343025"/>
            <a:ext cx="57150" cy="3800475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557338"/>
            <a:ext cx="3543300" cy="885825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4350" y="1643063"/>
            <a:ext cx="3314700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TÁC GIẢ</a:t>
            </a:r>
            <a:endParaRPr lang="en-US" sz="1602" dirty="0"/>
          </a:p>
        </p:txBody>
      </p:sp>
      <p:sp>
        <p:nvSpPr>
          <p:cNvPr id="8" name="Text 5"/>
          <p:cNvSpPr/>
          <p:nvPr/>
        </p:nvSpPr>
        <p:spPr>
          <a:xfrm>
            <a:off x="514350" y="2043113"/>
            <a:ext cx="33147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Nhạc sĩ Nguyễn Công Minh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428625" y="2528888"/>
            <a:ext cx="3543300" cy="1143000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14350" y="2614613"/>
            <a:ext cx="3314700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TÍNH CHẤT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514350" y="3014663"/>
            <a:ext cx="33147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Giai điệu vui tươi, nhịp nhàng, trong sáng.</a:t>
            </a:r>
            <a:endParaRPr lang="en-US" sz="1193" dirty="0"/>
          </a:p>
        </p:txBody>
      </p:sp>
      <p:sp>
        <p:nvSpPr>
          <p:cNvPr id="12" name="Shape 9"/>
          <p:cNvSpPr/>
          <p:nvPr/>
        </p:nvSpPr>
        <p:spPr>
          <a:xfrm>
            <a:off x="4572000" y="1343025"/>
            <a:ext cx="4572000" cy="3800475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13" name="Shape 10"/>
          <p:cNvSpPr/>
          <p:nvPr/>
        </p:nvSpPr>
        <p:spPr>
          <a:xfrm>
            <a:off x="5000625" y="1557338"/>
            <a:ext cx="3543300" cy="1400175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086350" y="1643063"/>
            <a:ext cx="3314700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NỘI DUNG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5086350" y="2043113"/>
            <a:ext cx="331470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Bài hát ca ngợi vẻ đẹp của tuổi hồng - khoảng thời gian tuyệt vời nhất của tuổi học trò.</a:t>
            </a:r>
            <a:endParaRPr lang="en-US" sz="1193" dirty="0"/>
          </a:p>
        </p:txBody>
      </p:sp>
      <p:sp>
        <p:nvSpPr>
          <p:cNvPr id="16" name="Shape 13"/>
          <p:cNvSpPr/>
          <p:nvPr/>
        </p:nvSpPr>
        <p:spPr>
          <a:xfrm>
            <a:off x="5000625" y="3043238"/>
            <a:ext cx="3543300" cy="1143000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086350" y="3128963"/>
            <a:ext cx="3314700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THÔNG ĐIỆP</a:t>
            </a:r>
            <a:endParaRPr lang="en-US" sz="1602" dirty="0"/>
          </a:p>
        </p:txBody>
      </p:sp>
      <p:sp>
        <p:nvSpPr>
          <p:cNvPr id="18" name="Text 15"/>
          <p:cNvSpPr/>
          <p:nvPr/>
        </p:nvSpPr>
        <p:spPr>
          <a:xfrm>
            <a:off x="5086350" y="3529013"/>
            <a:ext cx="33147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Nói về những ước mơ trong sáng, hồn nhiên dưới mái trường thân yêu.</a:t>
            </a:r>
            <a:endParaRPr lang="en-US" sz="11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HOẠT ĐỘNG 2: KHÁM PHÁ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571625"/>
            <a:ext cx="4859173" cy="1280127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07219" y="1750219"/>
            <a:ext cx="444483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6C5CE7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01</a:t>
            </a:r>
            <a:endParaRPr lang="en-US" sz="1704" dirty="0"/>
          </a:p>
        </p:txBody>
      </p:sp>
      <p:sp>
        <p:nvSpPr>
          <p:cNvPr id="8" name="Text 5"/>
          <p:cNvSpPr/>
          <p:nvPr/>
        </p:nvSpPr>
        <p:spPr>
          <a:xfrm>
            <a:off x="607219" y="2135981"/>
            <a:ext cx="4444836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Nghe bài hát mẫu: Cả lớp cùng lắng nghe giai điệu và cảm nhận sắc thái của bài hát.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428625" y="3008914"/>
            <a:ext cx="4859173" cy="1280127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7219" y="3187508"/>
            <a:ext cx="444483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6C5CE7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02</a:t>
            </a:r>
            <a:endParaRPr lang="en-US" sz="1704" dirty="0"/>
          </a:p>
        </p:txBody>
      </p:sp>
      <p:sp>
        <p:nvSpPr>
          <p:cNvPr id="11" name="Text 8"/>
          <p:cNvSpPr/>
          <p:nvPr/>
        </p:nvSpPr>
        <p:spPr>
          <a:xfrm>
            <a:off x="607219" y="3573270"/>
            <a:ext cx="4444836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Đọc lời ca theo tiết tấu: Cô sẽ hướng dẫn các em đọc đúng nhịp điệu của từng câu hát.</a:t>
            </a:r>
            <a:endParaRPr lang="en-US" sz="1193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19" y="1714500"/>
            <a:ext cx="3300413" cy="3300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14313"/>
            <a:ext cx="8715375" cy="4107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LỜI BÀI HÁT: TUỔI HỒNG ƠI</a:t>
            </a:r>
            <a:endParaRPr lang="en-US" sz="2121" dirty="0"/>
          </a:p>
        </p:txBody>
      </p:sp>
      <p:sp>
        <p:nvSpPr>
          <p:cNvPr id="4" name="Shape 1"/>
          <p:cNvSpPr/>
          <p:nvPr/>
        </p:nvSpPr>
        <p:spPr>
          <a:xfrm>
            <a:off x="0" y="1050131"/>
            <a:ext cx="4586288" cy="4093369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5" name="Shape 2"/>
          <p:cNvSpPr/>
          <p:nvPr/>
        </p:nvSpPr>
        <p:spPr>
          <a:xfrm>
            <a:off x="4557713" y="1050131"/>
            <a:ext cx="28575" cy="4093369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6" name="Text 3"/>
          <p:cNvSpPr/>
          <p:nvPr/>
        </p:nvSpPr>
        <p:spPr>
          <a:xfrm>
            <a:off x="1747540" y="1335881"/>
            <a:ext cx="1076920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4" u="sng" dirty="0">
                <a:solidFill>
                  <a:srgbClr val="6C5CE7"/>
                </a:solidFill>
                <a:uFill>
                  <a:solidFill>
                    <a:srgbClr val="6C5CE7"/>
                  </a:solidFill>
                </a:u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ĐOẠN 1</a:t>
            </a:r>
            <a:endParaRPr lang="en-US" sz="1924" dirty="0"/>
          </a:p>
        </p:txBody>
      </p:sp>
      <p:sp>
        <p:nvSpPr>
          <p:cNvPr id="7" name="Text 4"/>
          <p:cNvSpPr/>
          <p:nvPr/>
        </p:nvSpPr>
        <p:spPr>
          <a:xfrm>
            <a:off x="0" y="1902023"/>
            <a:ext cx="4572000" cy="3240305"/>
          </a:xfrm>
          <a:prstGeom prst="rect">
            <a:avLst/>
          </a:prstGeom>
          <a:noFill/>
          <a:ln/>
        </p:spPr>
        <p:txBody>
          <a:bodyPr wrap="square" lIns="340233" tIns="0" rIns="340233" bIns="0" rtlCol="0" anchor="t">
            <a:spAutoFit/>
          </a:bodyPr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Bình minh lên, líu lo trên cành cây 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cao,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Gió xôn xao đưa lời ca,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ánh dương chan hòa em tới trường.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Tuổi hồng ơi, biết bao gương mặt 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thân quen,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Biết bao nụ cười hồn nhiên,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mến thương ôi tuổi thần tiên.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4572000" y="1050131"/>
            <a:ext cx="4572000" cy="4093369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9" name="Text 6"/>
          <p:cNvSpPr/>
          <p:nvPr/>
        </p:nvSpPr>
        <p:spPr>
          <a:xfrm>
            <a:off x="6303466" y="1335881"/>
            <a:ext cx="1109067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4" u="sng" dirty="0">
                <a:solidFill>
                  <a:srgbClr val="FFD93D"/>
                </a:solidFill>
                <a:uFill>
                  <a:solidFill>
                    <a:srgbClr val="FFD93D"/>
                  </a:solidFill>
                </a:u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ĐOẠN 2</a:t>
            </a:r>
            <a:endParaRPr lang="en-US" sz="1924" dirty="0"/>
          </a:p>
        </p:txBody>
      </p:sp>
      <p:sp>
        <p:nvSpPr>
          <p:cNvPr id="10" name="Text 7"/>
          <p:cNvSpPr/>
          <p:nvPr/>
        </p:nvSpPr>
        <p:spPr>
          <a:xfrm>
            <a:off x="4572000" y="1902023"/>
            <a:ext cx="4572000" cy="3240305"/>
          </a:xfrm>
          <a:prstGeom prst="rect">
            <a:avLst/>
          </a:prstGeom>
          <a:noFill/>
          <a:ln/>
        </p:spPr>
        <p:txBody>
          <a:bodyPr wrap="square" lIns="340233" tIns="0" rIns="340233" bIns="0" rtlCol="0" anchor="t">
            <a:spAutoFit/>
          </a:bodyPr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Rồi mai đây, bước chân trên đường 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thênh thang,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Ước mơ bay xa cùng em,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đến những nơi miền quê vẫy gọi.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Tuổi hồng ơi, biết bao kỷ niệm thân 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thương,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Với bao người bạn cùng em,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nhớ mãi ôi tuổi thần tiên.</a:t>
            </a:r>
            <a:endParaRPr lang="en-US" sz="13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HOẠT ĐỘNG 3: TẬP HÁT TỪNG CÂU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35769" y="1643063"/>
            <a:ext cx="2557463" cy="1835944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45284" y="1643063"/>
            <a:ext cx="2500313" cy="564356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8" name="Shape 5"/>
          <p:cNvSpPr/>
          <p:nvPr/>
        </p:nvSpPr>
        <p:spPr>
          <a:xfrm>
            <a:off x="445284" y="2178844"/>
            <a:ext cx="2500313" cy="28575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9" name="Text 6"/>
          <p:cNvSpPr/>
          <p:nvPr/>
        </p:nvSpPr>
        <p:spPr>
          <a:xfrm>
            <a:off x="445284" y="1643063"/>
            <a:ext cx="2500313" cy="564356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BƯỚC 1</a:t>
            </a:r>
            <a:endParaRPr lang="en-US" sz="1704" dirty="0"/>
          </a:p>
        </p:txBody>
      </p:sp>
      <p:sp>
        <p:nvSpPr>
          <p:cNvPr id="10" name="Text 7"/>
          <p:cNvSpPr/>
          <p:nvPr/>
        </p:nvSpPr>
        <p:spPr>
          <a:xfrm>
            <a:off x="445284" y="2178844"/>
            <a:ext cx="2500313" cy="1214438"/>
          </a:xfrm>
          <a:prstGeom prst="rect">
            <a:avLst/>
          </a:prstGeom>
          <a:noFill/>
          <a:ln/>
        </p:spPr>
        <p:txBody>
          <a:bodyPr wrap="square" lIns="170053" tIns="170053" rIns="170053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Giáo viên đàn và hát mẫu từng câu rõ ràng.</a:t>
            </a:r>
            <a:endParaRPr lang="en-US" sz="1090" dirty="0"/>
          </a:p>
        </p:txBody>
      </p:sp>
      <p:sp>
        <p:nvSpPr>
          <p:cNvPr id="11" name="Shape 8"/>
          <p:cNvSpPr/>
          <p:nvPr/>
        </p:nvSpPr>
        <p:spPr>
          <a:xfrm>
            <a:off x="3264666" y="1643063"/>
            <a:ext cx="2557463" cy="1835944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293241" y="1643063"/>
            <a:ext cx="2500313" cy="564356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13" name="Shape 10"/>
          <p:cNvSpPr/>
          <p:nvPr/>
        </p:nvSpPr>
        <p:spPr>
          <a:xfrm>
            <a:off x="3293241" y="2178844"/>
            <a:ext cx="2500313" cy="28575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14" name="Text 11"/>
          <p:cNvSpPr/>
          <p:nvPr/>
        </p:nvSpPr>
        <p:spPr>
          <a:xfrm>
            <a:off x="3293241" y="1643063"/>
            <a:ext cx="2500313" cy="564356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BƯỚC 2</a:t>
            </a:r>
            <a:endParaRPr lang="en-US" sz="1704" dirty="0"/>
          </a:p>
        </p:txBody>
      </p:sp>
      <p:sp>
        <p:nvSpPr>
          <p:cNvPr id="15" name="Text 12"/>
          <p:cNvSpPr/>
          <p:nvPr/>
        </p:nvSpPr>
        <p:spPr>
          <a:xfrm>
            <a:off x="3293241" y="2178844"/>
            <a:ext cx="2500313" cy="1214438"/>
          </a:xfrm>
          <a:prstGeom prst="rect">
            <a:avLst/>
          </a:prstGeom>
          <a:noFill/>
          <a:ln/>
        </p:spPr>
        <p:txBody>
          <a:bodyPr wrap="square" lIns="170053" tIns="170053" rIns="170053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Học sinh hát theo, chú ý lấy hơi đúng chỗ.</a:t>
            </a:r>
            <a:endParaRPr lang="en-US" sz="1090" dirty="0"/>
          </a:p>
        </p:txBody>
      </p:sp>
      <p:sp>
        <p:nvSpPr>
          <p:cNvPr id="16" name="Shape 13"/>
          <p:cNvSpPr/>
          <p:nvPr/>
        </p:nvSpPr>
        <p:spPr>
          <a:xfrm>
            <a:off x="6131682" y="1643063"/>
            <a:ext cx="2557463" cy="1835944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179344" y="1643063"/>
            <a:ext cx="2500313" cy="564356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18" name="Shape 15"/>
          <p:cNvSpPr/>
          <p:nvPr/>
        </p:nvSpPr>
        <p:spPr>
          <a:xfrm>
            <a:off x="6179344" y="2178844"/>
            <a:ext cx="2500313" cy="28575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19" name="Text 16"/>
          <p:cNvSpPr/>
          <p:nvPr/>
        </p:nvSpPr>
        <p:spPr>
          <a:xfrm>
            <a:off x="6179344" y="1643063"/>
            <a:ext cx="2500313" cy="564356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BƯỚC 3</a:t>
            </a:r>
            <a:endParaRPr lang="en-US" sz="1704" dirty="0"/>
          </a:p>
        </p:txBody>
      </p:sp>
      <p:sp>
        <p:nvSpPr>
          <p:cNvPr id="20" name="Text 17"/>
          <p:cNvSpPr/>
          <p:nvPr/>
        </p:nvSpPr>
        <p:spPr>
          <a:xfrm>
            <a:off x="6179344" y="2178844"/>
            <a:ext cx="2500313" cy="1214438"/>
          </a:xfrm>
          <a:prstGeom prst="rect">
            <a:avLst/>
          </a:prstGeom>
          <a:noFill/>
          <a:ln/>
        </p:spPr>
        <p:txBody>
          <a:bodyPr wrap="square" lIns="170053" tIns="170053" rIns="170053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Hát nối tiếp các câu cho đến hết bài.</a:t>
            </a:r>
            <a:endParaRPr lang="en-US" sz="1090" dirty="0"/>
          </a:p>
        </p:txBody>
      </p:sp>
      <p:sp>
        <p:nvSpPr>
          <p:cNvPr id="21" name="Shape 18"/>
          <p:cNvSpPr/>
          <p:nvPr/>
        </p:nvSpPr>
        <p:spPr>
          <a:xfrm>
            <a:off x="671513" y="3821906"/>
            <a:ext cx="7800975" cy="617934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14400" y="3964781"/>
            <a:ext cx="73152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i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💡 Mẹo nhỏ: </a:t>
            </a:r>
            <a:pPr algn="l" indent="0" marL="0">
              <a:lnSpc>
                <a:spcPts val="1600"/>
              </a:lnSpc>
              <a:buNone/>
            </a:pPr>
            <a:r>
              <a:rPr lang="en-US" sz="1269" i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Hãy hát với tinh thần vui tươi, hồn nhiên như đang kể về ước mơ của </a:t>
            </a:r>
            <a:pPr algn="l" indent="0" marL="0">
              <a:lnSpc>
                <a:spcPts val="1600"/>
              </a:lnSpc>
              <a:buNone/>
            </a:pPr>
            <a:r>
              <a:rPr lang="en-US" sz="1269" i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chính mình!</a:t>
            </a:r>
            <a:endParaRPr lang="en-US" sz="12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34302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85875"/>
            <a:ext cx="9144000" cy="571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HOẠT ĐỘNG 4: LUYỆN TẬP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571625"/>
            <a:ext cx="4894892" cy="766167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1714500"/>
            <a:ext cx="455199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Hát kết hợp nhạc đệm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571500" y="1980605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Cả lớp cùng hát to và rõ lời theo giai điệu piano.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459236"/>
            <a:ext cx="4894892" cy="766167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2602111"/>
            <a:ext cx="455199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Hát kết hợp gõ đệm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571500" y="2868216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Sử dụng thanh phách hoặc bộ gõ để đệm theo nhịp bài hát.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428625" y="3346847"/>
            <a:ext cx="4894892" cy="766167"/>
          </a:xfrm>
          <a:prstGeom prst="rect">
            <a:avLst/>
          </a:prstGeom>
          <a:solidFill>
            <a:srgbClr val="FFD93D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71500" y="3489722"/>
            <a:ext cx="455199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Hát kết hợp vận động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571500" y="3755827"/>
            <a:ext cx="45519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Thực hiện các động tác tay chân nhịp nhàng theo lời ca.</a:t>
            </a:r>
            <a:endParaRPr lang="en-US" sz="942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14500"/>
            <a:ext cx="3657600" cy="2586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715375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6C5CE7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HOẠT ĐỘNG 5: VẬN DỤNG - SÁNG TẠO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0" y="1343025"/>
            <a:ext cx="4600575" cy="3800475"/>
          </a:xfrm>
          <a:prstGeom prst="rect">
            <a:avLst/>
          </a:prstGeom>
          <a:solidFill>
            <a:srgbClr val="FFD93D"/>
          </a:solidFill>
          <a:ln/>
        </p:spPr>
      </p:sp>
      <p:sp>
        <p:nvSpPr>
          <p:cNvPr id="5" name="Shape 2"/>
          <p:cNvSpPr/>
          <p:nvPr/>
        </p:nvSpPr>
        <p:spPr>
          <a:xfrm>
            <a:off x="4543425" y="1343025"/>
            <a:ext cx="57150" cy="3800475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6" name="Shape 3"/>
          <p:cNvSpPr/>
          <p:nvPr/>
        </p:nvSpPr>
        <p:spPr>
          <a:xfrm>
            <a:off x="475059" y="1771650"/>
            <a:ext cx="3764756" cy="1414463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17947" y="1985963"/>
            <a:ext cx="3278981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BIỂU DIỄN NHÓM</a:t>
            </a:r>
            <a:endParaRPr lang="en-US" sz="1602" dirty="0"/>
          </a:p>
        </p:txBody>
      </p:sp>
      <p:sp>
        <p:nvSpPr>
          <p:cNvPr id="8" name="Text 5"/>
          <p:cNvSpPr/>
          <p:nvPr/>
        </p:nvSpPr>
        <p:spPr>
          <a:xfrm>
            <a:off x="717947" y="2443163"/>
            <a:ext cx="327898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Chia lớp thành các nhóm nhỏ để biểu diễn bài hát theo cách sáng tạo riêng: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645616" y="3414713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859929" y="3414713"/>
            <a:ext cx="2336006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Thêm các động tác phụ họa.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645616" y="3712964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12" name="Text 9"/>
          <p:cNvSpPr/>
          <p:nvPr/>
        </p:nvSpPr>
        <p:spPr>
          <a:xfrm>
            <a:off x="859929" y="3712964"/>
            <a:ext cx="2102048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Sử dụng nhạc cụ gõ đệm.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645616" y="4011216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859929" y="4011216"/>
            <a:ext cx="320933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Thay đổi hình thức hát (đơn ca, tốp ca).</a:t>
            </a:r>
            <a:endParaRPr lang="en-US" sz="1090" dirty="0"/>
          </a:p>
        </p:txBody>
      </p:sp>
      <p:sp>
        <p:nvSpPr>
          <p:cNvPr id="15" name="Shape 12"/>
          <p:cNvSpPr/>
          <p:nvPr/>
        </p:nvSpPr>
        <p:spPr>
          <a:xfrm>
            <a:off x="4572000" y="1343025"/>
            <a:ext cx="4572000" cy="3800475"/>
          </a:xfrm>
          <a:prstGeom prst="rect">
            <a:avLst/>
          </a:prstGeom>
          <a:solidFill>
            <a:srgbClr val="6C5CE7"/>
          </a:solidFill>
          <a:ln/>
        </p:spPr>
      </p:sp>
      <p:sp>
        <p:nvSpPr>
          <p:cNvPr id="16" name="Shape 13"/>
          <p:cNvSpPr/>
          <p:nvPr/>
        </p:nvSpPr>
        <p:spPr>
          <a:xfrm>
            <a:off x="5047059" y="1771650"/>
            <a:ext cx="3764756" cy="1414463"/>
          </a:xfrm>
          <a:prstGeom prst="rect">
            <a:avLst/>
          </a:prstGeom>
          <a:solidFill>
            <a:srgbClr val="FFFFFF"/>
          </a:solidFill>
          <a:ln w="27432">
            <a:solidFill>
              <a:srgbClr val="2D343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289947" y="1985963"/>
            <a:ext cx="3278981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  <a:latin typeface="Alfa Slab One" pitchFamily="34" charset="0"/>
                <a:ea typeface="Alfa Slab One" pitchFamily="34" charset="-122"/>
                <a:cs typeface="Alfa Slab One" pitchFamily="34" charset="-120"/>
              </a:rPr>
              <a:t>THẢO LUẬN</a:t>
            </a:r>
            <a:endParaRPr lang="en-US" sz="1602" dirty="0"/>
          </a:p>
        </p:txBody>
      </p:sp>
      <p:sp>
        <p:nvSpPr>
          <p:cNvPr id="18" name="Text 15"/>
          <p:cNvSpPr/>
          <p:nvPr/>
        </p:nvSpPr>
        <p:spPr>
          <a:xfrm>
            <a:off x="5289947" y="2443163"/>
            <a:ext cx="327898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D343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Cùng nhau chia sẻ những suy nghĩ và cảm xúc của em:</a:t>
            </a:r>
            <a:endParaRPr lang="en-US" sz="1090" dirty="0"/>
          </a:p>
        </p:txBody>
      </p:sp>
      <p:sp>
        <p:nvSpPr>
          <p:cNvPr id="19" name="Text 16"/>
          <p:cNvSpPr/>
          <p:nvPr/>
        </p:nvSpPr>
        <p:spPr>
          <a:xfrm>
            <a:off x="5102423" y="3414713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20" name="Text 17"/>
          <p:cNvSpPr/>
          <p:nvPr/>
        </p:nvSpPr>
        <p:spPr>
          <a:xfrm>
            <a:off x="5316736" y="3414713"/>
            <a:ext cx="3262908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 cảm nhận được điều gì qua bài hát?</a:t>
            </a:r>
            <a:endParaRPr lang="en-US" sz="1090" dirty="0"/>
          </a:p>
        </p:txBody>
      </p:sp>
      <p:sp>
        <p:nvSpPr>
          <p:cNvPr id="21" name="Text 18"/>
          <p:cNvSpPr/>
          <p:nvPr/>
        </p:nvSpPr>
        <p:spPr>
          <a:xfrm>
            <a:off x="5102423" y="3712964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22" name="Text 19"/>
          <p:cNvSpPr/>
          <p:nvPr/>
        </p:nvSpPr>
        <p:spPr>
          <a:xfrm>
            <a:off x="5316736" y="3712964"/>
            <a:ext cx="2439591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Ước mơ của em sau này là gì?</a:t>
            </a:r>
            <a:endParaRPr lang="en-US" sz="1090" dirty="0"/>
          </a:p>
        </p:txBody>
      </p:sp>
      <p:sp>
        <p:nvSpPr>
          <p:cNvPr id="23" name="Text 20"/>
          <p:cNvSpPr/>
          <p:nvPr/>
        </p:nvSpPr>
        <p:spPr>
          <a:xfrm>
            <a:off x="5102423" y="4011216"/>
            <a:ext cx="141089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D93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</a:t>
            </a:r>
            <a:endParaRPr lang="en-US" sz="1090" dirty="0"/>
          </a:p>
        </p:txBody>
      </p:sp>
      <p:sp>
        <p:nvSpPr>
          <p:cNvPr id="24" name="Text 21"/>
          <p:cNvSpPr/>
          <p:nvPr/>
        </p:nvSpPr>
        <p:spPr>
          <a:xfrm>
            <a:off x="5316736" y="4011216"/>
            <a:ext cx="3439716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Tại sao em yêu quý mái trường của mình?</a:t>
            </a:r>
            <a:endParaRPr lang="en-US" sz="10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2026-02-25T17:47:18Z</dcterms:created>
  <dcterms:modified xsi:type="dcterms:W3CDTF">2026-02-25T17:47:18Z</dcterms:modified>
</cp:coreProperties>
</file>