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72" r:id="rId2"/>
    <p:sldId id="361" r:id="rId3"/>
    <p:sldId id="364" r:id="rId4"/>
    <p:sldId id="365" r:id="rId5"/>
    <p:sldId id="367" r:id="rId6"/>
    <p:sldId id="372" r:id="rId7"/>
    <p:sldId id="362" r:id="rId8"/>
    <p:sldId id="369" r:id="rId9"/>
    <p:sldId id="370" r:id="rId10"/>
    <p:sldId id="371" r:id="rId11"/>
    <p:sldId id="363" r:id="rId12"/>
    <p:sldId id="307" r:id="rId13"/>
  </p:sldIdLst>
  <p:sldSz cx="18288000" cy="10287000"/>
  <p:notesSz cx="6858000" cy="9144000"/>
  <p:embeddedFontLst>
    <p:embeddedFont>
      <p:font typeface="Cooper Black" pitchFamily="18" charset="0"/>
      <p:regular r:id="rId15"/>
    </p:embeddedFont>
    <p:embeddedFont>
      <p:font typeface="Broadway" pitchFamily="82" charset="0"/>
      <p:regular r:id="rId16"/>
    </p:embeddedFont>
    <p:embeddedFont>
      <p:font typeface="Bauhaus 93" pitchFamily="82" charset="0"/>
      <p:regular r:id="rId17"/>
    </p:embeddedFont>
    <p:embeddedFont>
      <p:font typeface="Bodoni MT Black" charset="0"/>
      <p:bold r:id="rId18"/>
      <p:boldItalic r:id="rId19"/>
    </p:embeddedFont>
    <p:embeddedFont>
      <p:font typeface="Aharoni" pitchFamily="2" charset="-79"/>
      <p:bold r:id="rId20"/>
    </p:embeddedFont>
    <p:embeddedFont>
      <p:font typeface="Calibri" pitchFamily="34" charset="0"/>
      <p:regular r:id="rId21"/>
      <p:bold r:id="rId22"/>
      <p:italic r:id="rId23"/>
      <p:boldItalic r:id="rId24"/>
    </p:embeddedFont>
    <p:embeddedFont>
      <p:font typeface="Eras Bold ITC"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0066"/>
    <a:srgbClr val="3333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4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02/03/2026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characters in the pictures and the activities.</a:t>
            </a:r>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297546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Step 1: Draw pupils’ attention to the pictures. Ask questions to help them identify the characters in the pictures and the activities.</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a:t>
            </a:fld>
            <a:endParaRPr lang="en-US"/>
          </a:p>
        </p:txBody>
      </p:sp>
    </p:spTree>
    <p:extLst>
      <p:ext uri="{BB962C8B-B14F-4D97-AF65-F5344CB8AC3E}">
        <p14:creationId xmlns:p14="http://schemas.microsoft.com/office/powerpoint/2010/main" val="233495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for pupils to listen. Play the recording again for them to do the task by matching the characters to their activities. Play the recording a third time to give pupils another listening opportunity if necessary.</a:t>
            </a:r>
          </a:p>
          <a:p>
            <a:r>
              <a:rPr lang="en-US" dirty="0"/>
              <a:t>Step 3: Check answers together as a class. Play the recording again for pupils to double-check their answers.</a:t>
            </a:r>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291127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Check answers together as a class. Play the recording again for pupils to double-check their answers.</a:t>
            </a:r>
          </a:p>
          <a:p>
            <a:r>
              <a:rPr lang="en-US" dirty="0"/>
              <a:t>Extension: If time allows, play the recording, sentence by sentence, for the class to listen and repeat in chorus. Correct their pronunciation where necessary.</a:t>
            </a:r>
          </a:p>
        </p:txBody>
      </p:sp>
      <p:sp>
        <p:nvSpPr>
          <p:cNvPr id="4" name="Slide Number Placeholder 3"/>
          <p:cNvSpPr>
            <a:spLocks noGrp="1"/>
          </p:cNvSpPr>
          <p:nvPr>
            <p:ph type="sldNum" sz="quarter" idx="10"/>
          </p:nvPr>
        </p:nvSpPr>
        <p:spPr/>
        <p:txBody>
          <a:bodyPr/>
          <a:lstStyle/>
          <a:p>
            <a:fld id="{6A33337C-2670-42E8-99E5-F519A6A01DC2}" type="slidenum">
              <a:rPr lang="en-US" smtClean="0"/>
              <a:t>6</a:t>
            </a:fld>
            <a:endParaRPr lang="en-US"/>
          </a:p>
        </p:txBody>
      </p:sp>
    </p:spTree>
    <p:extLst>
      <p:ext uri="{BB962C8B-B14F-4D97-AF65-F5344CB8AC3E}">
        <p14:creationId xmlns:p14="http://schemas.microsoft.com/office/powerpoint/2010/main" val="109714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Get them to identify the characters and options indicating activities (in the questions and answers) at present or in the past.</a:t>
            </a:r>
          </a:p>
          <a:p>
            <a:r>
              <a:rPr lang="en-US" dirty="0"/>
              <a:t>Step 2: Have pupils look at the options and choose the correct answers with the help of picture cues.</a:t>
            </a:r>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348276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Model with Picture 1. Have pupils look at the options. Ask them what the girl did in the sea with her father (swam). Then have pupils circle the correct answer (swam)</a:t>
            </a:r>
          </a:p>
        </p:txBody>
      </p:sp>
      <p:sp>
        <p:nvSpPr>
          <p:cNvPr id="4" name="Slide Number Placeholder 3"/>
          <p:cNvSpPr>
            <a:spLocks noGrp="1"/>
          </p:cNvSpPr>
          <p:nvPr>
            <p:ph type="sldNum" sz="quarter" idx="10"/>
          </p:nvPr>
        </p:nvSpPr>
        <p:spPr/>
        <p:txBody>
          <a:bodyPr/>
          <a:lstStyle/>
          <a:p>
            <a:fld id="{6A33337C-2670-42E8-99E5-F519A6A01DC2}" type="slidenum">
              <a:rPr lang="en-US" smtClean="0"/>
              <a:t>9</a:t>
            </a:fld>
            <a:endParaRPr lang="en-US"/>
          </a:p>
        </p:txBody>
      </p:sp>
    </p:spTree>
    <p:extLst>
      <p:ext uri="{BB962C8B-B14F-4D97-AF65-F5344CB8AC3E}">
        <p14:creationId xmlns:p14="http://schemas.microsoft.com/office/powerpoint/2010/main" val="4520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Follow the same procedure with Pictures 2, 3 and 4. Draw pupils’ attention to the options and choose the correct answers with the help of the picture cues.</a:t>
            </a:r>
          </a:p>
          <a:p>
            <a:r>
              <a:rPr lang="en-US" dirty="0"/>
              <a:t>Step 5: Have pupils do the task individually and ask a pair to read them aloud.</a:t>
            </a:r>
          </a:p>
        </p:txBody>
      </p:sp>
      <p:sp>
        <p:nvSpPr>
          <p:cNvPr id="4" name="Slide Number Placeholder 3"/>
          <p:cNvSpPr>
            <a:spLocks noGrp="1"/>
          </p:cNvSpPr>
          <p:nvPr>
            <p:ph type="sldNum" sz="quarter" idx="10"/>
          </p:nvPr>
        </p:nvSpPr>
        <p:spPr/>
        <p:txBody>
          <a:bodyPr/>
          <a:lstStyle/>
          <a:p>
            <a:fld id="{6A33337C-2670-42E8-99E5-F519A6A01DC2}" type="slidenum">
              <a:rPr lang="en-US" smtClean="0"/>
              <a:t>10</a:t>
            </a:fld>
            <a:endParaRPr lang="en-US"/>
          </a:p>
        </p:txBody>
      </p:sp>
    </p:spTree>
    <p:extLst>
      <p:ext uri="{BB962C8B-B14F-4D97-AF65-F5344CB8AC3E}">
        <p14:creationId xmlns:p14="http://schemas.microsoft.com/office/powerpoint/2010/main" val="266821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gapped sentences. Encourage pupils to guess the missing words and complete the sentences. Step 2: Play the recording all the way through for pupils to listen to the whole song. Then play the recording again for them to fill in the gaps with missing words. Step 3: Check answers together as a class. Play the recording line by line for pupils to listen and repeat. Correct their pronunciation where necessary. Step 4: Play the recording all the way through for pupils to sing along and clap along with the recording. Extension: Invite some groups to the front of the class to perform while the rest of the class sings and claps along. </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64112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02/03/2026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80.sv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84.svg"/><Relationship Id="rId5" Type="http://schemas.openxmlformats.org/officeDocument/2006/relationships/image" Target="../media/image24.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82.svg"/><Relationship Id="rId14" Type="http://schemas.openxmlformats.org/officeDocument/2006/relationships/image" Target="../media/image86.sv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40.svg"/><Relationship Id="rId7" Type="http://schemas.openxmlformats.org/officeDocument/2006/relationships/image" Target="../media/image14.png"/><Relationship Id="rId12" Type="http://schemas.openxmlformats.org/officeDocument/2006/relationships/image" Target="../media/image31.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35.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20.png"/><Relationship Id="rId4" Type="http://schemas.openxmlformats.org/officeDocument/2006/relationships/image" Target="../media/image23.svg"/><Relationship Id="rId9" Type="http://schemas.openxmlformats.org/officeDocument/2006/relationships/image" Target="../media/image15.png"/><Relationship Id="rId14" Type="http://schemas.openxmlformats.org/officeDocument/2006/relationships/image" Target="../media/image33.svg"/><Relationship Id="rId22"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96.svg"/><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audio" Target="../media/audio2.wav"/><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notesSlide" Target="../notesSlides/notesSlide8.xml"/><Relationship Id="rId9" Type="http://schemas.openxmlformats.org/officeDocument/2006/relationships/image" Target="../media/image43.png"/><Relationship Id="rId14" Type="http://schemas.openxmlformats.org/officeDocument/2006/relationships/image" Target="../media/image98.svg"/></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40.svg"/><Relationship Id="rId7" Type="http://schemas.openxmlformats.org/officeDocument/2006/relationships/image" Target="../media/image14.png"/><Relationship Id="rId12" Type="http://schemas.openxmlformats.org/officeDocument/2006/relationships/image" Target="../media/image31.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35.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20.png"/><Relationship Id="rId4" Type="http://schemas.openxmlformats.org/officeDocument/2006/relationships/image" Target="../media/image23.svg"/><Relationship Id="rId9" Type="http://schemas.openxmlformats.org/officeDocument/2006/relationships/image" Target="../media/image15.png"/><Relationship Id="rId14" Type="http://schemas.openxmlformats.org/officeDocument/2006/relationships/image" Target="../media/image33.sv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72.svg"/><Relationship Id="rId4" Type="http://schemas.openxmlformats.org/officeDocument/2006/relationships/image" Target="../media/image23.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72.svg"/><Relationship Id="rId4" Type="http://schemas.openxmlformats.org/officeDocument/2006/relationships/image" Target="../media/image23.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image" Target="../media/image7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70.svg"/><Relationship Id="rId4" Type="http://schemas.openxmlformats.org/officeDocument/2006/relationships/notesSlide" Target="../notesSlides/notesSlide3.xml"/><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7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70.svg"/><Relationship Id="rId4" Type="http://schemas.openxmlformats.org/officeDocument/2006/relationships/notesSlide" Target="../notesSlides/notesSlide4.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40.svg"/><Relationship Id="rId7" Type="http://schemas.openxmlformats.org/officeDocument/2006/relationships/image" Target="../media/image14.png"/><Relationship Id="rId12" Type="http://schemas.openxmlformats.org/officeDocument/2006/relationships/image" Target="../media/image31.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35.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20.png"/><Relationship Id="rId4" Type="http://schemas.openxmlformats.org/officeDocument/2006/relationships/image" Target="../media/image23.svg"/><Relationship Id="rId9" Type="http://schemas.openxmlformats.org/officeDocument/2006/relationships/image" Target="../media/image15.png"/><Relationship Id="rId14" Type="http://schemas.openxmlformats.org/officeDocument/2006/relationships/image" Target="../media/image33.svg"/><Relationship Id="rId22"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6.sv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84.svg"/><Relationship Id="rId5" Type="http://schemas.openxmlformats.org/officeDocument/2006/relationships/image" Target="../media/image24.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82.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image" Target="../media/image84.sv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82.svg"/><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2</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p:cNvPicPr>
            <a:picLocks noChangeAspect="1"/>
          </p:cNvPicPr>
          <p:nvPr/>
        </p:nvPicPr>
        <p:blipFill rotWithShape="1">
          <a:blip r:embed="rId12"/>
          <a:srcRect l="4582" t="4055" r="328" b="4679"/>
          <a:stretch/>
        </p:blipFill>
        <p:spPr>
          <a:xfrm>
            <a:off x="2873957" y="2057516"/>
            <a:ext cx="12540086" cy="6972184"/>
          </a:xfrm>
          <a:prstGeom prst="rect">
            <a:avLst/>
          </a:prstGeom>
          <a:ln>
            <a:noFill/>
          </a:ln>
          <a:effectLst>
            <a:softEdge rad="112500"/>
          </a:effectLst>
        </p:spPr>
      </p:pic>
      <p:sp>
        <p:nvSpPr>
          <p:cNvPr id="13" name="TextBox 15">
            <a:extLst>
              <a:ext uri="{FF2B5EF4-FFF2-40B4-BE49-F238E27FC236}">
                <a16:creationId xmlns=""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circle.</a:t>
            </a:r>
          </a:p>
        </p:txBody>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Oval 13"/>
          <p:cNvSpPr/>
          <p:nvPr/>
        </p:nvSpPr>
        <p:spPr>
          <a:xfrm>
            <a:off x="7086600" y="3162300"/>
            <a:ext cx="1066800" cy="7049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42040" y="3770650"/>
            <a:ext cx="913790" cy="5685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0000" y="5219700"/>
            <a:ext cx="804341" cy="5677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774960" y="5644831"/>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62600" y="6710095"/>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80220" y="7150811"/>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105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T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complete and sing.</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71981" y="6583512"/>
              <a:ext cx="1754383"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04</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6</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Tree>
    <p:extLst>
      <p:ext uri="{BB962C8B-B14F-4D97-AF65-F5344CB8AC3E}">
        <p14:creationId xmlns:p14="http://schemas.microsoft.com/office/powerpoint/2010/main" val="308546199"/>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9"/>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10"/>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5"/>
            <a:stretch>
              <a:fillRect/>
            </a:stretch>
          </a:blipFill>
        </p:spPr>
      </p:sp>
      <p:sp>
        <p:nvSpPr>
          <p:cNvPr id="23" name="TextBox 15">
            <a:extLst>
              <a:ext uri="{FF2B5EF4-FFF2-40B4-BE49-F238E27FC236}">
                <a16:creationId xmlns="" xmlns:a16="http://schemas.microsoft.com/office/drawing/2014/main" id="{BD81E6EA-EC87-493A-282C-1B8444588598}"/>
              </a:ext>
            </a:extLst>
          </p:cNvPr>
          <p:cNvSpPr txBox="1"/>
          <p:nvPr/>
        </p:nvSpPr>
        <p:spPr>
          <a:xfrm>
            <a:off x="2642249" y="952500"/>
            <a:ext cx="13003503"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complete and sing </a:t>
            </a:r>
          </a:p>
        </p:txBody>
      </p:sp>
      <p:grpSp>
        <p:nvGrpSpPr>
          <p:cNvPr id="8" name="Group 7"/>
          <p:cNvGrpSpPr/>
          <p:nvPr/>
        </p:nvGrpSpPr>
        <p:grpSpPr>
          <a:xfrm>
            <a:off x="2438062" y="2682408"/>
            <a:ext cx="13411876" cy="6347292"/>
            <a:chOff x="1570705" y="2170109"/>
            <a:chExt cx="13411876" cy="6347292"/>
          </a:xfrm>
        </p:grpSpPr>
        <p:sp>
          <p:nvSpPr>
            <p:cNvPr id="5" name="Rectangle 4"/>
            <p:cNvSpPr/>
            <p:nvPr/>
          </p:nvSpPr>
          <p:spPr>
            <a:xfrm>
              <a:off x="1570705" y="2170109"/>
              <a:ext cx="7123360" cy="3016210"/>
            </a:xfrm>
            <a:prstGeom prst="rect">
              <a:avLst/>
            </a:prstGeom>
          </p:spPr>
          <p:txBody>
            <a:bodyPr wrap="none">
              <a:spAutoFit/>
            </a:bodyPr>
            <a:lstStyle/>
            <a:p>
              <a:pPr>
                <a:spcAft>
                  <a:spcPts val="1200"/>
                </a:spcAft>
              </a:pPr>
              <a:r>
                <a:rPr lang="en-US" sz="4000" b="1" dirty="0"/>
                <a:t>Where were you last Sunday? </a:t>
              </a:r>
            </a:p>
            <a:p>
              <a:pPr>
                <a:spcAft>
                  <a:spcPts val="1200"/>
                </a:spcAft>
              </a:pPr>
              <a:r>
                <a:rPr lang="en-US" sz="4000" b="1" dirty="0"/>
                <a:t>I was on the (1) ________. </a:t>
              </a:r>
            </a:p>
            <a:p>
              <a:pPr>
                <a:spcAft>
                  <a:spcPts val="1200"/>
                </a:spcAft>
              </a:pPr>
              <a:r>
                <a:rPr lang="en-US" sz="4000" b="1" dirty="0"/>
                <a:t>Did you swim? </a:t>
              </a:r>
            </a:p>
            <a:p>
              <a:pPr>
                <a:spcAft>
                  <a:spcPts val="1200"/>
                </a:spcAft>
              </a:pPr>
              <a:r>
                <a:rPr lang="en-US" sz="4000" b="1" dirty="0"/>
                <a:t>Yes, I did. I swam with my mum. </a:t>
              </a:r>
            </a:p>
          </p:txBody>
        </p:sp>
        <p:sp>
          <p:nvSpPr>
            <p:cNvPr id="25" name="Rectangle 24"/>
            <p:cNvSpPr/>
            <p:nvPr/>
          </p:nvSpPr>
          <p:spPr>
            <a:xfrm>
              <a:off x="6206461" y="5501191"/>
              <a:ext cx="8776120" cy="3016210"/>
            </a:xfrm>
            <a:prstGeom prst="rect">
              <a:avLst/>
            </a:prstGeom>
          </p:spPr>
          <p:txBody>
            <a:bodyPr wrap="none">
              <a:spAutoFit/>
            </a:bodyPr>
            <a:lstStyle/>
            <a:p>
              <a:pPr>
                <a:spcAft>
                  <a:spcPts val="1200"/>
                </a:spcAft>
              </a:pPr>
              <a:r>
                <a:rPr lang="en-US" sz="4000" b="1" dirty="0"/>
                <a:t>Where were you last weekend? </a:t>
              </a:r>
            </a:p>
            <a:p>
              <a:pPr>
                <a:spcAft>
                  <a:spcPts val="1200"/>
                </a:spcAft>
              </a:pPr>
              <a:r>
                <a:rPr lang="en-US" sz="4000" b="1" dirty="0"/>
                <a:t>I was in the (2) ________. </a:t>
              </a:r>
            </a:p>
            <a:p>
              <a:pPr>
                <a:spcAft>
                  <a:spcPts val="1200"/>
                </a:spcAft>
              </a:pPr>
              <a:r>
                <a:rPr lang="en-US" sz="4000" b="1" dirty="0"/>
                <a:t>Did you walk? </a:t>
              </a:r>
            </a:p>
            <a:p>
              <a:pPr>
                <a:spcAft>
                  <a:spcPts val="1200"/>
                </a:spcAft>
              </a:pPr>
              <a:r>
                <a:rPr lang="en-US" sz="4000" b="1" dirty="0"/>
                <a:t>No, I didn't. I (3) ________ photos there.</a:t>
              </a:r>
              <a:endParaRPr lang="en-US" sz="4000" b="1" dirty="0">
                <a:solidFill>
                  <a:srgbClr val="FF0066"/>
                </a:solidFill>
                <a:latin typeface="Bauhaus 93" panose="04030905020B02020C02" pitchFamily="82" charset="0"/>
              </a:endParaRPr>
            </a:p>
          </p:txBody>
        </p:sp>
      </p:grpSp>
      <p:sp>
        <p:nvSpPr>
          <p:cNvPr id="26" name="Rectangle 25"/>
          <p:cNvSpPr/>
          <p:nvPr/>
        </p:nvSpPr>
        <p:spPr>
          <a:xfrm>
            <a:off x="6043214" y="3211985"/>
            <a:ext cx="1524776" cy="1061829"/>
          </a:xfrm>
          <a:prstGeom prst="rect">
            <a:avLst/>
          </a:prstGeom>
        </p:spPr>
        <p:txBody>
          <a:bodyPr wrap="none">
            <a:spAutoFit/>
          </a:bodyPr>
          <a:lstStyle/>
          <a:p>
            <a:pPr>
              <a:lnSpc>
                <a:spcPct val="150000"/>
              </a:lnSpc>
            </a:pPr>
            <a:r>
              <a:rPr lang="en-US" sz="4200" b="1" dirty="0">
                <a:solidFill>
                  <a:srgbClr val="00B050"/>
                </a:solidFill>
              </a:rPr>
              <a:t>beach</a:t>
            </a:r>
          </a:p>
        </p:txBody>
      </p:sp>
      <p:sp>
        <p:nvSpPr>
          <p:cNvPr id="27" name="Rectangle 26"/>
          <p:cNvSpPr/>
          <p:nvPr/>
        </p:nvSpPr>
        <p:spPr>
          <a:xfrm>
            <a:off x="10744200" y="6539165"/>
            <a:ext cx="1188146" cy="1061829"/>
          </a:xfrm>
          <a:prstGeom prst="rect">
            <a:avLst/>
          </a:prstGeom>
        </p:spPr>
        <p:txBody>
          <a:bodyPr wrap="none">
            <a:spAutoFit/>
          </a:bodyPr>
          <a:lstStyle/>
          <a:p>
            <a:pPr>
              <a:lnSpc>
                <a:spcPct val="150000"/>
              </a:lnSpc>
            </a:pPr>
            <a:r>
              <a:rPr lang="en-US" sz="4200" b="1" dirty="0">
                <a:solidFill>
                  <a:srgbClr val="00B050"/>
                </a:solidFill>
              </a:rPr>
              <a:t>park</a:t>
            </a:r>
          </a:p>
        </p:txBody>
      </p:sp>
      <p:sp>
        <p:nvSpPr>
          <p:cNvPr id="28" name="Rectangle 27"/>
          <p:cNvSpPr/>
          <p:nvPr/>
        </p:nvSpPr>
        <p:spPr>
          <a:xfrm>
            <a:off x="11080054" y="8064219"/>
            <a:ext cx="1203727" cy="1061829"/>
          </a:xfrm>
          <a:prstGeom prst="rect">
            <a:avLst/>
          </a:prstGeom>
        </p:spPr>
        <p:txBody>
          <a:bodyPr wrap="none">
            <a:spAutoFit/>
          </a:bodyPr>
          <a:lstStyle/>
          <a:p>
            <a:pPr>
              <a:lnSpc>
                <a:spcPct val="150000"/>
              </a:lnSpc>
            </a:pPr>
            <a:r>
              <a:rPr lang="en-US" sz="4200" b="1" dirty="0">
                <a:solidFill>
                  <a:srgbClr val="00B050"/>
                </a:solidFill>
              </a:rPr>
              <a:t>took</a:t>
            </a:r>
          </a:p>
        </p:txBody>
      </p:sp>
      <p:sp>
        <p:nvSpPr>
          <p:cNvPr id="29" name="Rectangle 28"/>
          <p:cNvSpPr/>
          <p:nvPr/>
        </p:nvSpPr>
        <p:spPr>
          <a:xfrm>
            <a:off x="5448117" y="1848488"/>
            <a:ext cx="7391767" cy="953594"/>
          </a:xfrm>
          <a:prstGeom prst="rect">
            <a:avLst/>
          </a:prstGeom>
        </p:spPr>
        <p:txBody>
          <a:bodyPr wrap="none">
            <a:spAutoFit/>
          </a:bodyPr>
          <a:lstStyle/>
          <a:p>
            <a:pPr algn="ctr">
              <a:lnSpc>
                <a:spcPct val="150000"/>
              </a:lnSpc>
            </a:pPr>
            <a:r>
              <a:rPr lang="en-US" sz="4200" b="1" dirty="0">
                <a:solidFill>
                  <a:srgbClr val="FF0000"/>
                </a:solidFill>
                <a:latin typeface="Eras Bold ITC" panose="020B0907030504020204" pitchFamily="34" charset="0"/>
              </a:rPr>
              <a:t>Did you swim last Sunday?</a:t>
            </a:r>
          </a:p>
        </p:txBody>
      </p:sp>
      <p:pic>
        <p:nvPicPr>
          <p:cNvPr id="7" name="Trac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001711" y="1361125"/>
            <a:ext cx="487363" cy="48736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T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1653" fill="hold"/>
                                        <p:tgtEl>
                                          <p:spTgt spid="7"/>
                                        </p:tgtEl>
                                      </p:cBhvr>
                                    </p:cmd>
                                  </p:childTnLst>
                                </p:cTn>
                              </p:par>
                            </p:childTnLst>
                          </p:cTn>
                        </p:par>
                      </p:childTnLst>
                    </p:cTn>
                  </p:par>
                </p:childTnLst>
              </p:cTn>
              <p:nextCondLst>
                <p:cond evt="onClick" delay="0">
                  <p:tgtEl>
                    <p:spTgt spid="7"/>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bldLst>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and match.</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97904" y="6583512"/>
              <a:ext cx="1702538"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01</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4</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Tree>
    <p:extLst>
      <p:ext uri="{BB962C8B-B14F-4D97-AF65-F5344CB8AC3E}">
        <p14:creationId xmlns:p14="http://schemas.microsoft.com/office/powerpoint/2010/main" val="111439084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17" name="TextBox 15">
            <a:extLst>
              <a:ext uri="{FF2B5EF4-FFF2-40B4-BE49-F238E27FC236}">
                <a16:creationId xmlns=""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Who are they?</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2" name="Picture 1">
            <a:extLst>
              <a:ext uri="{FF2B5EF4-FFF2-40B4-BE49-F238E27FC236}">
                <a16:creationId xmlns="" xmlns:a16="http://schemas.microsoft.com/office/drawing/2014/main" id="{D5DD7C08-95F5-4DDB-BE97-9E6FE9264065}"/>
              </a:ext>
            </a:extLst>
          </p:cNvPr>
          <p:cNvPicPr>
            <a:picLocks noChangeAspect="1"/>
          </p:cNvPicPr>
          <p:nvPr/>
        </p:nvPicPr>
        <p:blipFill>
          <a:blip r:embed="rId11"/>
          <a:stretch>
            <a:fillRect/>
          </a:stretch>
        </p:blipFill>
        <p:spPr>
          <a:xfrm>
            <a:off x="1756735" y="3521066"/>
            <a:ext cx="14386589" cy="3494012"/>
          </a:xfrm>
          <a:prstGeom prst="rect">
            <a:avLst/>
          </a:prstGeom>
        </p:spPr>
      </p:pic>
    </p:spTree>
    <p:extLst>
      <p:ext uri="{BB962C8B-B14F-4D97-AF65-F5344CB8AC3E}">
        <p14:creationId xmlns:p14="http://schemas.microsoft.com/office/powerpoint/2010/main" val="2083729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17" name="TextBox 15">
            <a:extLst>
              <a:ext uri="{FF2B5EF4-FFF2-40B4-BE49-F238E27FC236}">
                <a16:creationId xmlns=""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What did they do?</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2" name="Picture 1">
            <a:extLst>
              <a:ext uri="{FF2B5EF4-FFF2-40B4-BE49-F238E27FC236}">
                <a16:creationId xmlns="" xmlns:a16="http://schemas.microsoft.com/office/drawing/2014/main" id="{011E4231-5BF6-4B33-9A12-DFDBE2080B25}"/>
              </a:ext>
            </a:extLst>
          </p:cNvPr>
          <p:cNvPicPr>
            <a:picLocks noChangeAspect="1"/>
          </p:cNvPicPr>
          <p:nvPr/>
        </p:nvPicPr>
        <p:blipFill>
          <a:blip r:embed="rId11"/>
          <a:stretch>
            <a:fillRect/>
          </a:stretch>
        </p:blipFill>
        <p:spPr>
          <a:xfrm>
            <a:off x="1559713" y="3238500"/>
            <a:ext cx="15320210" cy="3886200"/>
          </a:xfrm>
          <a:prstGeom prst="rect">
            <a:avLst/>
          </a:prstGeom>
        </p:spPr>
      </p:pic>
    </p:spTree>
    <p:extLst>
      <p:ext uri="{BB962C8B-B14F-4D97-AF65-F5344CB8AC3E}">
        <p14:creationId xmlns:p14="http://schemas.microsoft.com/office/powerpoint/2010/main" val="1168868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7"/>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8"/>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8"/>
            <a:stretch>
              <a:fillRect/>
            </a:stretch>
          </a:blipFill>
        </p:spPr>
      </p:sp>
      <p:sp>
        <p:nvSpPr>
          <p:cNvPr id="17" name="TextBox 15">
            <a:extLst>
              <a:ext uri="{FF2B5EF4-FFF2-40B4-BE49-F238E27FC236}">
                <a16:creationId xmlns=""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match.</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14"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312982" y="1377448"/>
            <a:ext cx="487363" cy="487363"/>
          </a:xfrm>
          <a:prstGeom prst="rect">
            <a:avLst/>
          </a:prstGeom>
          <a:effectLst>
            <a:glow rad="228600">
              <a:schemeClr val="accent4">
                <a:satMod val="175000"/>
                <a:alpha val="40000"/>
              </a:schemeClr>
            </a:glow>
          </a:effectLst>
        </p:spPr>
      </p:pic>
      <p:pic>
        <p:nvPicPr>
          <p:cNvPr id="2" name="Picture 1">
            <a:extLst>
              <a:ext uri="{FF2B5EF4-FFF2-40B4-BE49-F238E27FC236}">
                <a16:creationId xmlns="" xmlns:a16="http://schemas.microsoft.com/office/drawing/2014/main" id="{087E1043-8A9F-410C-A26D-86692B1035C6}"/>
              </a:ext>
            </a:extLst>
          </p:cNvPr>
          <p:cNvPicPr>
            <a:picLocks noChangeAspect="1"/>
          </p:cNvPicPr>
          <p:nvPr/>
        </p:nvPicPr>
        <p:blipFill>
          <a:blip r:embed="rId14"/>
          <a:stretch>
            <a:fillRect/>
          </a:stretch>
        </p:blipFill>
        <p:spPr>
          <a:xfrm>
            <a:off x="1905000" y="2405460"/>
            <a:ext cx="14630400" cy="5854574"/>
          </a:xfrm>
          <a:prstGeom prst="rect">
            <a:avLst/>
          </a:prstGeom>
        </p:spPr>
      </p:pic>
      <p:cxnSp>
        <p:nvCxnSpPr>
          <p:cNvPr id="9" name="Straight Arrow Connector 8"/>
          <p:cNvCxnSpPr/>
          <p:nvPr/>
        </p:nvCxnSpPr>
        <p:spPr>
          <a:xfrm>
            <a:off x="3505200" y="4686300"/>
            <a:ext cx="6248400" cy="990600"/>
          </a:xfrm>
          <a:prstGeom prst="straightConnector1">
            <a:avLst/>
          </a:prstGeom>
          <a:ln w="38100">
            <a:solidFill>
              <a:srgbClr val="00B05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60035" y="4604402"/>
            <a:ext cx="12853919" cy="1154396"/>
          </a:xfrm>
          <a:prstGeom prst="straightConnector1">
            <a:avLst/>
          </a:prstGeom>
          <a:ln w="38100">
            <a:solidFill>
              <a:srgbClr val="7030A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4604402"/>
            <a:ext cx="6022129" cy="1072498"/>
          </a:xfrm>
          <a:prstGeom prst="straightConnector1">
            <a:avLst/>
          </a:prstGeom>
          <a:ln w="38100">
            <a:solidFill>
              <a:srgbClr val="0070C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19800" y="4612022"/>
            <a:ext cx="5207954" cy="1116015"/>
          </a:xfrm>
          <a:prstGeom prst="straightConnector1">
            <a:avLst/>
          </a:prstGeom>
          <a:ln w="38100">
            <a:solidFill>
              <a:schemeClr val="accent5">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531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843" fill="hold"/>
                                        <p:tgtEl>
                                          <p:spTgt spid="14"/>
                                        </p:tgtEl>
                                      </p:cBhvr>
                                    </p:cmd>
                                  </p:childTnLst>
                                </p:cTn>
                              </p:par>
                            </p:childTnLst>
                          </p:cTn>
                        </p:par>
                      </p:childTnLst>
                    </p:cTn>
                  </p:par>
                </p:childTnLst>
              </p:cTn>
              <p:nextCondLst>
                <p:cond evt="onClick" delay="0">
                  <p:tgtEl>
                    <p:spTgt spid="14"/>
                  </p:tgtEl>
                </p:cond>
              </p:nextCondLst>
            </p:seq>
            <p:audio>
              <p:cMediaNode vol="80000">
                <p:cTn id="28"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6"/>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7"/>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7"/>
            <a:stretch>
              <a:fillRect/>
            </a:stretch>
          </a:blipFill>
        </p:spPr>
      </p:sp>
      <p:sp>
        <p:nvSpPr>
          <p:cNvPr id="17" name="TextBox 15">
            <a:extLst>
              <a:ext uri="{FF2B5EF4-FFF2-40B4-BE49-F238E27FC236}">
                <a16:creationId xmlns=""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Listen and double-check.</a:t>
            </a:r>
          </a:p>
        </p:txBody>
      </p:sp>
      <p:pic>
        <p:nvPicPr>
          <p:cNvPr id="10" name="Picture 9"/>
          <p:cNvPicPr>
            <a:picLocks noChangeAspect="1"/>
          </p:cNvPicPr>
          <p:nvPr/>
        </p:nvPicPr>
        <p:blipFill rotWithShape="1">
          <a:blip r:embed="rId8"/>
          <a:srcRect l="981" t="2359" r="1471"/>
          <a:stretch/>
        </p:blipFill>
        <p:spPr>
          <a:xfrm>
            <a:off x="1600200" y="2095500"/>
            <a:ext cx="15163800" cy="6547043"/>
          </a:xfrm>
          <a:prstGeom prst="roundRect">
            <a:avLst/>
          </a:prstGeom>
        </p:spPr>
      </p:pic>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cxnSp>
        <p:nvCxnSpPr>
          <p:cNvPr id="9" name="Straight Arrow Connector 8"/>
          <p:cNvCxnSpPr/>
          <p:nvPr/>
        </p:nvCxnSpPr>
        <p:spPr>
          <a:xfrm>
            <a:off x="3505200" y="4686300"/>
            <a:ext cx="6248400" cy="990600"/>
          </a:xfrm>
          <a:prstGeom prst="straightConnector1">
            <a:avLst/>
          </a:prstGeom>
          <a:ln w="38100">
            <a:solidFill>
              <a:srgbClr val="00B05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4604402"/>
            <a:ext cx="6022129" cy="1072498"/>
          </a:xfrm>
          <a:prstGeom prst="straightConnector1">
            <a:avLst/>
          </a:prstGeom>
          <a:ln w="38100">
            <a:solidFill>
              <a:srgbClr val="0070C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19800" y="4612022"/>
            <a:ext cx="5207954" cy="1116015"/>
          </a:xfrm>
          <a:prstGeom prst="straightConnector1">
            <a:avLst/>
          </a:prstGeom>
          <a:ln w="38100">
            <a:solidFill>
              <a:schemeClr val="accent5">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60035" y="4604402"/>
            <a:ext cx="12853919" cy="1154396"/>
          </a:xfrm>
          <a:prstGeom prst="straightConnector1">
            <a:avLst/>
          </a:prstGeom>
          <a:ln w="38100">
            <a:solidFill>
              <a:srgbClr val="7030A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4"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676437" y="1377448"/>
            <a:ext cx="487363" cy="487363"/>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88469038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Read and circle.</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03</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5</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Tree>
    <p:extLst>
      <p:ext uri="{BB962C8B-B14F-4D97-AF65-F5344CB8AC3E}">
        <p14:creationId xmlns:p14="http://schemas.microsoft.com/office/powerpoint/2010/main" val="88002191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a:extLst>
              <a:ext uri="{FF2B5EF4-FFF2-40B4-BE49-F238E27FC236}">
                <a16:creationId xmlns=""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circle</a:t>
            </a:r>
          </a:p>
        </p:txBody>
      </p:sp>
      <p:pic>
        <p:nvPicPr>
          <p:cNvPr id="4" name="Picture 3">
            <a:extLst>
              <a:ext uri="{FF2B5EF4-FFF2-40B4-BE49-F238E27FC236}">
                <a16:creationId xmlns="" xmlns:a16="http://schemas.microsoft.com/office/drawing/2014/main" id="{813028E0-31B8-45FD-A8F3-2EC6D5B870F0}"/>
              </a:ext>
            </a:extLst>
          </p:cNvPr>
          <p:cNvPicPr>
            <a:picLocks noChangeAspect="1"/>
          </p:cNvPicPr>
          <p:nvPr/>
        </p:nvPicPr>
        <p:blipFill>
          <a:blip r:embed="rId14"/>
          <a:stretch>
            <a:fillRect/>
          </a:stretch>
        </p:blipFill>
        <p:spPr>
          <a:xfrm>
            <a:off x="2743200" y="1943669"/>
            <a:ext cx="11754930" cy="7025191"/>
          </a:xfrm>
          <a:prstGeom prst="rect">
            <a:avLst/>
          </a:prstGeom>
        </p:spPr>
      </p:pic>
    </p:spTree>
    <p:extLst>
      <p:ext uri="{BB962C8B-B14F-4D97-AF65-F5344CB8AC3E}">
        <p14:creationId xmlns:p14="http://schemas.microsoft.com/office/powerpoint/2010/main" val="3261182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6"/>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TextBox 15">
            <a:extLst>
              <a:ext uri="{FF2B5EF4-FFF2-40B4-BE49-F238E27FC236}">
                <a16:creationId xmlns=""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Model with Picture 1</a:t>
            </a:r>
          </a:p>
        </p:txBody>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2" name="Picture 11"/>
          <p:cNvPicPr>
            <a:picLocks noChangeAspect="1"/>
          </p:cNvPicPr>
          <p:nvPr/>
        </p:nvPicPr>
        <p:blipFill rotWithShape="1">
          <a:blip r:embed="rId15"/>
          <a:srcRect l="7058" t="13529" r="36317" b="73504"/>
          <a:stretch/>
        </p:blipFill>
        <p:spPr>
          <a:xfrm>
            <a:off x="2018729" y="4229100"/>
            <a:ext cx="9298730" cy="1828800"/>
          </a:xfrm>
          <a:prstGeom prst="rect">
            <a:avLst/>
          </a:prstGeom>
          <a:ln>
            <a:noFill/>
          </a:ln>
          <a:effectLst>
            <a:softEdge rad="112500"/>
          </a:effectLst>
        </p:spPr>
      </p:pic>
      <p:sp>
        <p:nvSpPr>
          <p:cNvPr id="2" name="Oval 1"/>
          <p:cNvSpPr/>
          <p:nvPr/>
        </p:nvSpPr>
        <p:spPr>
          <a:xfrm>
            <a:off x="6858000" y="5143500"/>
            <a:ext cx="1295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B2A877A7-B8D6-4258-94CA-B910828D20C0}"/>
              </a:ext>
            </a:extLst>
          </p:cNvPr>
          <p:cNvPicPr>
            <a:picLocks noChangeAspect="1"/>
          </p:cNvPicPr>
          <p:nvPr/>
        </p:nvPicPr>
        <p:blipFill>
          <a:blip r:embed="rId16"/>
          <a:stretch>
            <a:fillRect/>
          </a:stretch>
        </p:blipFill>
        <p:spPr>
          <a:xfrm>
            <a:off x="11770503" y="2933700"/>
            <a:ext cx="4620658" cy="3429000"/>
          </a:xfrm>
          <a:prstGeom prst="rect">
            <a:avLst/>
          </a:prstGeom>
        </p:spPr>
      </p:pic>
    </p:spTree>
    <p:extLst>
      <p:ext uri="{BB962C8B-B14F-4D97-AF65-F5344CB8AC3E}">
        <p14:creationId xmlns:p14="http://schemas.microsoft.com/office/powerpoint/2010/main" val="2026605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3027</TotalTime>
  <Words>593</Words>
  <Application>Microsoft Office PowerPoint</Application>
  <PresentationFormat>Custom</PresentationFormat>
  <Paragraphs>51</Paragraphs>
  <Slides>12</Slides>
  <Notes>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Cooper Black</vt:lpstr>
      <vt:lpstr>Broadway</vt:lpstr>
      <vt:lpstr>Bauhaus 93</vt:lpstr>
      <vt:lpstr>Bodoni MT Black</vt:lpstr>
      <vt:lpstr>Aharoni</vt:lpstr>
      <vt:lpstr>Calibri</vt:lpstr>
      <vt:lpstr>Eras Bold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GA</cp:lastModifiedBy>
  <cp:revision>280</cp:revision>
  <dcterms:created xsi:type="dcterms:W3CDTF">2006-08-16T00:00:00Z</dcterms:created>
  <dcterms:modified xsi:type="dcterms:W3CDTF">2026-03-02T09:57:03Z</dcterms:modified>
  <dc:identifier>DAF4pmA5fIc</dc:identifier>
</cp:coreProperties>
</file>