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Lst>
  <p:sldSz cx="18288000" cy="10287000"/>
  <p:notesSz cx="6858000" cy="9144000"/>
  <p:embeddedFontLst>
    <p:embeddedFont>
      <p:font typeface="Bricolage Grotesque Bold" panose="020B0604020202020204" charset="0"/>
      <p:regular r:id="rId14"/>
    </p:embeddedFont>
    <p:embeddedFont>
      <p:font typeface="Bricolage Grotesque Semi-Bold" panose="020B0604020202020204" charset="0"/>
      <p:regular r:id="rId15"/>
    </p:embeddedFont>
    <p:embeddedFont>
      <p:font typeface="HK Grotesk" panose="020B0604020202020204" charset="0"/>
      <p:regular r:id="rId16"/>
    </p:embeddedFont>
    <p:embeddedFont>
      <p:font typeface="HK Grotesk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744" y="96"/>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4" name="Group 4"/>
          <p:cNvGrpSpPr/>
          <p:nvPr/>
        </p:nvGrpSpPr>
        <p:grpSpPr>
          <a:xfrm>
            <a:off x="15677043" y="6462606"/>
            <a:ext cx="3467057" cy="4305236"/>
            <a:chOff x="0" y="0"/>
            <a:chExt cx="4622743" cy="5740315"/>
          </a:xfrm>
        </p:grpSpPr>
        <p:sp>
          <p:nvSpPr>
            <p:cNvPr id="5" name="Freeform 5"/>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rot="8100000">
              <a:off x="-106337" y="2577879"/>
              <a:ext cx="4835418" cy="1702128"/>
              <a:chOff x="0" y="0"/>
              <a:chExt cx="954623" cy="336039"/>
            </a:xfrm>
          </p:grpSpPr>
          <p:sp>
            <p:nvSpPr>
              <p:cNvPr id="7" name="Freeform 7"/>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BB901B"/>
              </a:solidFill>
              <a:ln cap="sq">
                <a:noFill/>
                <a:prstDash val="solid"/>
                <a:miter/>
              </a:ln>
            </p:spPr>
          </p:sp>
          <p:sp>
            <p:nvSpPr>
              <p:cNvPr id="8" name="TextBox 8"/>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grpSp>
        <p:nvGrpSpPr>
          <p:cNvPr id="9" name="Group 9"/>
          <p:cNvGrpSpPr/>
          <p:nvPr/>
        </p:nvGrpSpPr>
        <p:grpSpPr>
          <a:xfrm>
            <a:off x="304800" y="543227"/>
            <a:ext cx="17830800" cy="5144998"/>
            <a:chOff x="-4775200" y="257175"/>
            <a:chExt cx="17792700" cy="6859996"/>
          </a:xfrm>
        </p:grpSpPr>
        <p:sp>
          <p:nvSpPr>
            <p:cNvPr id="10" name="TextBox 10"/>
            <p:cNvSpPr txBox="1"/>
            <p:nvPr/>
          </p:nvSpPr>
          <p:spPr>
            <a:xfrm>
              <a:off x="-4775200" y="257175"/>
              <a:ext cx="17792700" cy="6859996"/>
            </a:xfrm>
            <a:prstGeom prst="rect">
              <a:avLst/>
            </a:prstGeom>
          </p:spPr>
          <p:txBody>
            <a:bodyPr wrap="square" lIns="0" tIns="0" rIns="0" bIns="0" rtlCol="0" anchor="t">
              <a:spAutoFit/>
            </a:bodyPr>
            <a:lstStyle/>
            <a:p>
              <a:pPr lvl="0" algn="ctr">
                <a:lnSpc>
                  <a:spcPts val="14000"/>
                </a:lnSpc>
                <a:spcBef>
                  <a:spcPct val="0"/>
                </a:spcBef>
              </a:pPr>
              <a:r>
                <a:rPr lang="en-US"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 </a:t>
              </a:r>
              <a:r>
                <a:rPr lang="vi-VN"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Thường thức âm nhạc: </a:t>
              </a:r>
              <a:endParaRPr lang="en-US"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endParaRPr>
            </a:p>
            <a:p>
              <a:pPr lvl="0" algn="ctr">
                <a:lnSpc>
                  <a:spcPts val="14000"/>
                </a:lnSpc>
                <a:spcBef>
                  <a:spcPct val="0"/>
                </a:spcBef>
              </a:pPr>
              <a:r>
                <a:rPr lang="en-US"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 </a:t>
              </a:r>
              <a:r>
                <a:rPr lang="vi-VN"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Nhạc sĩ Lưu Hữu Phước và bài hát</a:t>
              </a:r>
              <a:r>
                <a:rPr lang="en-US"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 </a:t>
              </a:r>
              <a:r>
                <a:rPr lang="vi-VN"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Reo vang bình </a:t>
              </a:r>
              <a:r>
                <a:rPr lang="en-US"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 </a:t>
              </a:r>
              <a:r>
                <a:rPr lang="en-US" sz="6000" b="1" spc="-840" dirty="0" err="1">
                  <a:solidFill>
                    <a:srgbClr val="1C0C06"/>
                  </a:solidFill>
                  <a:latin typeface="Arial" panose="020B0604020202020204" pitchFamily="34" charset="0"/>
                  <a:ea typeface="Bricolage Grotesque Semi-Bold"/>
                  <a:cs typeface="Arial" panose="020B0604020202020204" pitchFamily="34" charset="0"/>
                  <a:sym typeface="Bricolage Grotesque Semi-Bold"/>
                </a:rPr>
                <a:t>minh</a:t>
              </a:r>
              <a:endParaRPr lang="en-US"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endParaRPr>
            </a:p>
            <a:p>
              <a:pPr lvl="0" algn="ctr">
                <a:lnSpc>
                  <a:spcPts val="14000"/>
                </a:lnSpc>
                <a:spcBef>
                  <a:spcPct val="0"/>
                </a:spcBef>
              </a:pPr>
              <a:r>
                <a:rPr lang="vi-VN" sz="6000" b="1" spc="-840" dirty="0">
                  <a:solidFill>
                    <a:srgbClr val="1C0C06"/>
                  </a:solidFill>
                  <a:latin typeface="Arial" panose="020B0604020202020204" pitchFamily="34" charset="0"/>
                  <a:ea typeface="Bricolage Grotesque Semi-Bold"/>
                  <a:cs typeface="Arial" panose="020B0604020202020204" pitchFamily="34" charset="0"/>
                  <a:sym typeface="Bricolage Grotesque Semi-Bold"/>
                </a:rPr>
                <a:t>- Ôn BH: “Tình bạn tuổi thơ”</a:t>
              </a:r>
              <a:endParaRPr lang="en-US" sz="6000" b="1" u="none" strike="noStrike" spc="-840" dirty="0">
                <a:solidFill>
                  <a:srgbClr val="1C0C06"/>
                </a:solidFill>
                <a:latin typeface="Arial" panose="020B0604020202020204" pitchFamily="34" charset="0"/>
                <a:ea typeface="Bricolage Grotesque Semi-Bold"/>
                <a:cs typeface="Arial" panose="020B0604020202020204" pitchFamily="34" charset="0"/>
                <a:sym typeface="Bricolage Grotesque Semi-Bold"/>
              </a:endParaRPr>
            </a:p>
          </p:txBody>
        </p:sp>
        <p:sp>
          <p:nvSpPr>
            <p:cNvPr id="11" name="TextBox 11"/>
            <p:cNvSpPr txBox="1"/>
            <p:nvPr/>
          </p:nvSpPr>
          <p:spPr>
            <a:xfrm>
              <a:off x="100104" y="5476262"/>
              <a:ext cx="12742965" cy="914609"/>
            </a:xfrm>
            <a:prstGeom prst="rect">
              <a:avLst/>
            </a:prstGeom>
          </p:spPr>
          <p:txBody>
            <a:bodyPr lIns="0" tIns="0" rIns="0" bIns="0" rtlCol="0" anchor="t">
              <a:spAutoFit/>
            </a:bodyPr>
            <a:lstStyle/>
            <a:p>
              <a:pPr marL="0" lvl="0" indent="0" algn="l">
                <a:lnSpc>
                  <a:spcPts val="5466"/>
                </a:lnSpc>
              </a:pPr>
              <a:endParaRPr lang="en-US" sz="4205" dirty="0">
                <a:solidFill>
                  <a:srgbClr val="1C0C06"/>
                </a:solidFill>
                <a:latin typeface="HK Grotesk"/>
                <a:ea typeface="HK Grotesk"/>
                <a:cs typeface="HK Grotesk"/>
                <a:sym typeface="HK Grotesk"/>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2" name="Group 2"/>
          <p:cNvGrpSpPr/>
          <p:nvPr/>
        </p:nvGrpSpPr>
        <p:grpSpPr>
          <a:xfrm>
            <a:off x="10429875" y="-260311"/>
            <a:ext cx="8517815" cy="10807622"/>
            <a:chOff x="0" y="0"/>
            <a:chExt cx="1747482" cy="2217250"/>
          </a:xfrm>
        </p:grpSpPr>
        <p:sp>
          <p:nvSpPr>
            <p:cNvPr id="3" name="Freeform 3"/>
            <p:cNvSpPr/>
            <p:nvPr/>
          </p:nvSpPr>
          <p:spPr>
            <a:xfrm>
              <a:off x="0" y="0"/>
              <a:ext cx="1747482" cy="2217250"/>
            </a:xfrm>
            <a:custGeom>
              <a:avLst/>
              <a:gdLst/>
              <a:ahLst/>
              <a:cxnLst/>
              <a:rect l="l" t="t" r="r" b="b"/>
              <a:pathLst>
                <a:path w="1747482" h="2217250">
                  <a:moveTo>
                    <a:pt x="18178" y="0"/>
                  </a:moveTo>
                  <a:lnTo>
                    <a:pt x="1729304" y="0"/>
                  </a:lnTo>
                  <a:cubicBezTo>
                    <a:pt x="1739344" y="0"/>
                    <a:pt x="1747482" y="8139"/>
                    <a:pt x="1747482" y="18178"/>
                  </a:cubicBezTo>
                  <a:lnTo>
                    <a:pt x="1747482" y="2199072"/>
                  </a:lnTo>
                  <a:cubicBezTo>
                    <a:pt x="1747482" y="2209112"/>
                    <a:pt x="1739344" y="2217250"/>
                    <a:pt x="1729304" y="2217250"/>
                  </a:cubicBezTo>
                  <a:lnTo>
                    <a:pt x="18178" y="2217250"/>
                  </a:lnTo>
                  <a:cubicBezTo>
                    <a:pt x="8139" y="2217250"/>
                    <a:pt x="0" y="2209112"/>
                    <a:pt x="0" y="2199072"/>
                  </a:cubicBezTo>
                  <a:lnTo>
                    <a:pt x="0" y="18178"/>
                  </a:lnTo>
                  <a:cubicBezTo>
                    <a:pt x="0" y="8139"/>
                    <a:pt x="8139" y="0"/>
                    <a:pt x="18178" y="0"/>
                  </a:cubicBezTo>
                  <a:close/>
                </a:path>
              </a:pathLst>
            </a:custGeom>
            <a:blipFill>
              <a:blip r:embed="rId2"/>
              <a:stretch>
                <a:fillRect t="-40" b="-40"/>
              </a:stretch>
            </a:blipFill>
            <a:ln w="19050" cap="sq">
              <a:solidFill>
                <a:srgbClr val="000000"/>
              </a:solidFill>
              <a:prstDash val="solid"/>
              <a:miter/>
            </a:ln>
          </p:spPr>
        </p:sp>
      </p:grpSp>
      <p:grpSp>
        <p:nvGrpSpPr>
          <p:cNvPr id="4" name="Group 4"/>
          <p:cNvGrpSpPr/>
          <p:nvPr/>
        </p:nvGrpSpPr>
        <p:grpSpPr>
          <a:xfrm>
            <a:off x="666750" y="666750"/>
            <a:ext cx="8324850" cy="4194175"/>
            <a:chOff x="0" y="0"/>
            <a:chExt cx="11099800" cy="5592233"/>
          </a:xfrm>
        </p:grpSpPr>
        <p:sp>
          <p:nvSpPr>
            <p:cNvPr id="5" name="TextBox 5"/>
            <p:cNvSpPr txBox="1"/>
            <p:nvPr/>
          </p:nvSpPr>
          <p:spPr>
            <a:xfrm>
              <a:off x="0" y="133350"/>
              <a:ext cx="11099800" cy="2465917"/>
            </a:xfrm>
            <a:prstGeom prst="rect">
              <a:avLst/>
            </a:prstGeom>
          </p:spPr>
          <p:txBody>
            <a:bodyPr lIns="0" tIns="0" rIns="0" bIns="0" rtlCol="0" anchor="t">
              <a:spAutoFit/>
            </a:bodyPr>
            <a:lstStyle/>
            <a:p>
              <a:pPr marL="0" lvl="0" indent="0" algn="l">
                <a:lnSpc>
                  <a:spcPts val="6999"/>
                </a:lnSpc>
                <a:spcBef>
                  <a:spcPct val="0"/>
                </a:spcBef>
              </a:pPr>
              <a:r>
                <a:rPr lang="en-US" sz="6999" b="1" u="none" strike="noStrike" spc="-209">
                  <a:solidFill>
                    <a:srgbClr val="1C0C06"/>
                  </a:solidFill>
                  <a:latin typeface="Bricolage Grotesque Semi-Bold"/>
                  <a:ea typeface="Bricolage Grotesque Semi-Bold"/>
                  <a:cs typeface="Bricolage Grotesque Semi-Bold"/>
                  <a:sym typeface="Bricolage Grotesque Semi-Bold"/>
                </a:rPr>
                <a:t>Thực hành gõ đệm theo nhóm</a:t>
              </a:r>
            </a:p>
          </p:txBody>
        </p:sp>
        <p:sp>
          <p:nvSpPr>
            <p:cNvPr id="6" name="TextBox 6"/>
            <p:cNvSpPr txBox="1"/>
            <p:nvPr/>
          </p:nvSpPr>
          <p:spPr>
            <a:xfrm>
              <a:off x="0" y="4144433"/>
              <a:ext cx="11099800" cy="14478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Trong phần này, học sinh sẽ luyện tập </a:t>
              </a:r>
              <a:r>
                <a:rPr lang="en-US" sz="2400" b="1" u="none" strike="noStrike">
                  <a:solidFill>
                    <a:srgbClr val="1C0C06"/>
                  </a:solidFill>
                  <a:latin typeface="HK Grotesk Bold"/>
                  <a:ea typeface="HK Grotesk Bold"/>
                  <a:cs typeface="HK Grotesk Bold"/>
                  <a:sym typeface="HK Grotesk Bold"/>
                </a:rPr>
                <a:t>gõ đệm nhạc cụ</a:t>
              </a:r>
              <a:r>
                <a:rPr lang="en-US" sz="2400" u="none" strike="noStrike">
                  <a:solidFill>
                    <a:srgbClr val="1C0C06"/>
                  </a:solidFill>
                  <a:latin typeface="HK Grotesk"/>
                  <a:ea typeface="HK Grotesk"/>
                  <a:cs typeface="HK Grotesk"/>
                  <a:sym typeface="HK Grotesk"/>
                </a:rPr>
                <a:t> theo nhóm, kết hợp hát và tạo ra âm thanh vui tươi. Giáo viên hỗ trợ và chỉnh sửa.</a:t>
              </a:r>
            </a:p>
          </p:txBody>
        </p:sp>
        <p:sp>
          <p:nvSpPr>
            <p:cNvPr id="7" name="TextBox 7"/>
            <p:cNvSpPr txBox="1"/>
            <p:nvPr/>
          </p:nvSpPr>
          <p:spPr>
            <a:xfrm>
              <a:off x="0" y="2941108"/>
              <a:ext cx="110998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Phối hợp nhạc cụ cùng bài hát</a:t>
              </a:r>
            </a:p>
          </p:txBody>
        </p:sp>
      </p:grpSp>
      <p:grpSp>
        <p:nvGrpSpPr>
          <p:cNvPr id="8" name="Group 8"/>
          <p:cNvGrpSpPr/>
          <p:nvPr/>
        </p:nvGrpSpPr>
        <p:grpSpPr>
          <a:xfrm>
            <a:off x="8696346" y="6934200"/>
            <a:ext cx="3467057" cy="4305236"/>
            <a:chOff x="0" y="0"/>
            <a:chExt cx="4622743" cy="5740315"/>
          </a:xfrm>
        </p:grpSpPr>
        <p:sp>
          <p:nvSpPr>
            <p:cNvPr id="9" name="Freeform 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rot="8100000">
              <a:off x="-106337" y="2577879"/>
              <a:ext cx="4835418" cy="1702128"/>
              <a:chOff x="0" y="0"/>
              <a:chExt cx="954623" cy="336039"/>
            </a:xfrm>
          </p:grpSpPr>
          <p:sp>
            <p:nvSpPr>
              <p:cNvPr id="11" name="Freeform 1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12" name="TextBox 1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2" name="Group 2"/>
          <p:cNvGrpSpPr/>
          <p:nvPr/>
        </p:nvGrpSpPr>
        <p:grpSpPr>
          <a:xfrm>
            <a:off x="10429875" y="-260311"/>
            <a:ext cx="8517815" cy="10807622"/>
            <a:chOff x="0" y="0"/>
            <a:chExt cx="1747482" cy="2217250"/>
          </a:xfrm>
        </p:grpSpPr>
        <p:sp>
          <p:nvSpPr>
            <p:cNvPr id="3" name="Freeform 3"/>
            <p:cNvSpPr/>
            <p:nvPr/>
          </p:nvSpPr>
          <p:spPr>
            <a:xfrm>
              <a:off x="0" y="0"/>
              <a:ext cx="1747482" cy="2217250"/>
            </a:xfrm>
            <a:custGeom>
              <a:avLst/>
              <a:gdLst/>
              <a:ahLst/>
              <a:cxnLst/>
              <a:rect l="l" t="t" r="r" b="b"/>
              <a:pathLst>
                <a:path w="1747482" h="2217250">
                  <a:moveTo>
                    <a:pt x="18178" y="0"/>
                  </a:moveTo>
                  <a:lnTo>
                    <a:pt x="1729304" y="0"/>
                  </a:lnTo>
                  <a:cubicBezTo>
                    <a:pt x="1739344" y="0"/>
                    <a:pt x="1747482" y="8139"/>
                    <a:pt x="1747482" y="18178"/>
                  </a:cubicBezTo>
                  <a:lnTo>
                    <a:pt x="1747482" y="2199072"/>
                  </a:lnTo>
                  <a:cubicBezTo>
                    <a:pt x="1747482" y="2209112"/>
                    <a:pt x="1739344" y="2217250"/>
                    <a:pt x="1729304" y="2217250"/>
                  </a:cubicBezTo>
                  <a:lnTo>
                    <a:pt x="18178" y="2217250"/>
                  </a:lnTo>
                  <a:cubicBezTo>
                    <a:pt x="8139" y="2217250"/>
                    <a:pt x="0" y="2209112"/>
                    <a:pt x="0" y="2199072"/>
                  </a:cubicBezTo>
                  <a:lnTo>
                    <a:pt x="0" y="18178"/>
                  </a:lnTo>
                  <a:cubicBezTo>
                    <a:pt x="0" y="8139"/>
                    <a:pt x="8139" y="0"/>
                    <a:pt x="18178" y="0"/>
                  </a:cubicBezTo>
                  <a:close/>
                </a:path>
              </a:pathLst>
            </a:custGeom>
            <a:blipFill>
              <a:blip r:embed="rId2"/>
              <a:stretch>
                <a:fillRect t="-40" b="-40"/>
              </a:stretch>
            </a:blipFill>
            <a:ln w="19050" cap="sq">
              <a:solidFill>
                <a:srgbClr val="000000"/>
              </a:solidFill>
              <a:prstDash val="solid"/>
              <a:miter/>
            </a:ln>
          </p:spPr>
        </p:sp>
      </p:grpSp>
      <p:grpSp>
        <p:nvGrpSpPr>
          <p:cNvPr id="4" name="Group 4"/>
          <p:cNvGrpSpPr/>
          <p:nvPr/>
        </p:nvGrpSpPr>
        <p:grpSpPr>
          <a:xfrm>
            <a:off x="666750" y="666750"/>
            <a:ext cx="8324850" cy="4194175"/>
            <a:chOff x="0" y="0"/>
            <a:chExt cx="11099800" cy="5592233"/>
          </a:xfrm>
        </p:grpSpPr>
        <p:sp>
          <p:nvSpPr>
            <p:cNvPr id="5" name="TextBox 5"/>
            <p:cNvSpPr txBox="1"/>
            <p:nvPr/>
          </p:nvSpPr>
          <p:spPr>
            <a:xfrm>
              <a:off x="0" y="133350"/>
              <a:ext cx="11099800" cy="2465917"/>
            </a:xfrm>
            <a:prstGeom prst="rect">
              <a:avLst/>
            </a:prstGeom>
          </p:spPr>
          <p:txBody>
            <a:bodyPr lIns="0" tIns="0" rIns="0" bIns="0" rtlCol="0" anchor="t">
              <a:spAutoFit/>
            </a:bodyPr>
            <a:lstStyle/>
            <a:p>
              <a:pPr marL="0" lvl="0" indent="0" algn="l">
                <a:lnSpc>
                  <a:spcPts val="6999"/>
                </a:lnSpc>
                <a:spcBef>
                  <a:spcPct val="0"/>
                </a:spcBef>
              </a:pPr>
              <a:r>
                <a:rPr lang="en-US" sz="6999" b="1" u="none" strike="noStrike" spc="-209">
                  <a:solidFill>
                    <a:srgbClr val="1C0C06"/>
                  </a:solidFill>
                  <a:latin typeface="Bricolage Grotesque Semi-Bold"/>
                  <a:ea typeface="Bricolage Grotesque Semi-Bold"/>
                  <a:cs typeface="Bricolage Grotesque Semi-Bold"/>
                  <a:sym typeface="Bricolage Grotesque Semi-Bold"/>
                </a:rPr>
                <a:t>Thực hành nhạc cụ giai điệu</a:t>
              </a:r>
            </a:p>
          </p:txBody>
        </p:sp>
        <p:sp>
          <p:nvSpPr>
            <p:cNvPr id="6" name="TextBox 6"/>
            <p:cNvSpPr txBox="1"/>
            <p:nvPr/>
          </p:nvSpPr>
          <p:spPr>
            <a:xfrm>
              <a:off x="0" y="4144433"/>
              <a:ext cx="11099800" cy="14478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Học sinh sẽ thực hành thổi nốt La trên sáo recorder và luyện tập các nốt Đô, Rê, Mi, Pha, Son trên kèn phím để nâng cao kỹ năng âm nhạc.</a:t>
              </a:r>
            </a:p>
          </p:txBody>
        </p:sp>
        <p:sp>
          <p:nvSpPr>
            <p:cNvPr id="7" name="TextBox 7"/>
            <p:cNvSpPr txBox="1"/>
            <p:nvPr/>
          </p:nvSpPr>
          <p:spPr>
            <a:xfrm>
              <a:off x="0" y="2941108"/>
              <a:ext cx="110998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Thổi nốt La và các nốt khác</a:t>
              </a:r>
            </a:p>
          </p:txBody>
        </p:sp>
      </p:grpSp>
      <p:grpSp>
        <p:nvGrpSpPr>
          <p:cNvPr id="8" name="Group 8"/>
          <p:cNvGrpSpPr/>
          <p:nvPr/>
        </p:nvGrpSpPr>
        <p:grpSpPr>
          <a:xfrm>
            <a:off x="8696346" y="6934200"/>
            <a:ext cx="3467057" cy="4305236"/>
            <a:chOff x="0" y="0"/>
            <a:chExt cx="4622743" cy="5740315"/>
          </a:xfrm>
        </p:grpSpPr>
        <p:sp>
          <p:nvSpPr>
            <p:cNvPr id="9" name="Freeform 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rot="8100000">
              <a:off x="-106337" y="2577879"/>
              <a:ext cx="4835418" cy="1702128"/>
              <a:chOff x="0" y="0"/>
              <a:chExt cx="954623" cy="336039"/>
            </a:xfrm>
          </p:grpSpPr>
          <p:sp>
            <p:nvSpPr>
              <p:cNvPr id="11" name="Freeform 1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12" name="TextBox 1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TextBox 2"/>
          <p:cNvSpPr txBox="1"/>
          <p:nvPr/>
        </p:nvSpPr>
        <p:spPr>
          <a:xfrm>
            <a:off x="4944285" y="1317625"/>
            <a:ext cx="15516225" cy="930275"/>
          </a:xfrm>
          <a:prstGeom prst="rect">
            <a:avLst/>
          </a:prstGeom>
        </p:spPr>
        <p:txBody>
          <a:bodyPr lIns="0" tIns="0" rIns="0" bIns="0" rtlCol="0" anchor="t">
            <a:spAutoFit/>
          </a:bodyPr>
          <a:lstStyle/>
          <a:p>
            <a:pPr marL="0" lvl="0" indent="0" algn="l">
              <a:lnSpc>
                <a:spcPts val="6999"/>
              </a:lnSpc>
            </a:pPr>
            <a:r>
              <a:rPr lang="en-US" sz="6999" b="1" dirty="0" err="1">
                <a:solidFill>
                  <a:srgbClr val="1C0C06"/>
                </a:solidFill>
                <a:latin typeface="Bricolage Grotesque Bold"/>
                <a:ea typeface="Bricolage Grotesque Bold"/>
                <a:cs typeface="Bricolage Grotesque Bold"/>
                <a:sym typeface="Bricolage Grotesque Bold"/>
              </a:rPr>
              <a:t>Củng</a:t>
            </a:r>
            <a:r>
              <a:rPr lang="en-US" sz="6999" b="1" dirty="0">
                <a:solidFill>
                  <a:srgbClr val="1C0C06"/>
                </a:solidFill>
                <a:latin typeface="Bricolage Grotesque Bold"/>
                <a:ea typeface="Bricolage Grotesque Bold"/>
                <a:cs typeface="Bricolage Grotesque Bold"/>
                <a:sym typeface="Bricolage Grotesque Bold"/>
              </a:rPr>
              <a:t> </a:t>
            </a:r>
            <a:r>
              <a:rPr lang="en-US" sz="6999" b="1" dirty="0" err="1">
                <a:solidFill>
                  <a:srgbClr val="1C0C06"/>
                </a:solidFill>
                <a:latin typeface="Bricolage Grotesque Bold"/>
                <a:ea typeface="Bricolage Grotesque Bold"/>
                <a:cs typeface="Bricolage Grotesque Bold"/>
                <a:sym typeface="Bricolage Grotesque Bold"/>
              </a:rPr>
              <a:t>cố</a:t>
            </a:r>
            <a:r>
              <a:rPr lang="en-US" sz="6999" b="1" dirty="0">
                <a:solidFill>
                  <a:srgbClr val="1C0C06"/>
                </a:solidFill>
                <a:latin typeface="Bricolage Grotesque Bold"/>
                <a:ea typeface="Bricolage Grotesque Bold"/>
                <a:cs typeface="Bricolage Grotesque Bold"/>
                <a:sym typeface="Bricolage Grotesque Bold"/>
              </a:rPr>
              <a:t> </a:t>
            </a:r>
            <a:r>
              <a:rPr lang="en-US" sz="6999" b="1" dirty="0" err="1">
                <a:solidFill>
                  <a:srgbClr val="1C0C06"/>
                </a:solidFill>
                <a:latin typeface="Bricolage Grotesque Bold"/>
                <a:ea typeface="Bricolage Grotesque Bold"/>
                <a:cs typeface="Bricolage Grotesque Bold"/>
                <a:sym typeface="Bricolage Grotesque Bold"/>
              </a:rPr>
              <a:t>dặn</a:t>
            </a:r>
            <a:r>
              <a:rPr lang="en-US" sz="6999" b="1" dirty="0">
                <a:solidFill>
                  <a:srgbClr val="1C0C06"/>
                </a:solidFill>
                <a:latin typeface="Bricolage Grotesque Bold"/>
                <a:ea typeface="Bricolage Grotesque Bold"/>
                <a:cs typeface="Bricolage Grotesque Bold"/>
                <a:sym typeface="Bricolage Grotesque Bold"/>
              </a:rPr>
              <a:t> </a:t>
            </a:r>
            <a:r>
              <a:rPr lang="en-US" sz="6999" b="1" dirty="0" err="1">
                <a:solidFill>
                  <a:srgbClr val="1C0C06"/>
                </a:solidFill>
                <a:latin typeface="Bricolage Grotesque Bold"/>
                <a:ea typeface="Bricolage Grotesque Bold"/>
                <a:cs typeface="Bricolage Grotesque Bold"/>
                <a:sym typeface="Bricolage Grotesque Bold"/>
              </a:rPr>
              <a:t>dò</a:t>
            </a:r>
            <a:endParaRPr lang="en-US" sz="6999" b="1" dirty="0">
              <a:solidFill>
                <a:srgbClr val="1C0C06"/>
              </a:solidFill>
              <a:latin typeface="Bricolage Grotesque Bold"/>
              <a:ea typeface="Bricolage Grotesque Bold"/>
              <a:cs typeface="Bricolage Grotesque Bold"/>
              <a:sym typeface="Bricolage Grotesque Bold"/>
            </a:endParaRPr>
          </a:p>
        </p:txBody>
      </p:sp>
      <p:grpSp>
        <p:nvGrpSpPr>
          <p:cNvPr id="18" name="Group 18"/>
          <p:cNvGrpSpPr/>
          <p:nvPr/>
        </p:nvGrpSpPr>
        <p:grpSpPr>
          <a:xfrm>
            <a:off x="15557618" y="6996006"/>
            <a:ext cx="3467057" cy="4305236"/>
            <a:chOff x="0" y="0"/>
            <a:chExt cx="4622743" cy="5740315"/>
          </a:xfrm>
        </p:grpSpPr>
        <p:sp>
          <p:nvSpPr>
            <p:cNvPr id="19" name="Freeform 1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0" name="Group 20"/>
            <p:cNvGrpSpPr/>
            <p:nvPr/>
          </p:nvGrpSpPr>
          <p:grpSpPr>
            <a:xfrm rot="8100000">
              <a:off x="-106337" y="2577879"/>
              <a:ext cx="4835418" cy="1702128"/>
              <a:chOff x="0" y="0"/>
              <a:chExt cx="954623" cy="336039"/>
            </a:xfrm>
          </p:grpSpPr>
          <p:sp>
            <p:nvSpPr>
              <p:cNvPr id="21" name="Freeform 2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22" name="TextBox 2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
        <p:nvSpPr>
          <p:cNvPr id="25" name="Freeform 25"/>
          <p:cNvSpPr/>
          <p:nvPr/>
        </p:nvSpPr>
        <p:spPr>
          <a:xfrm>
            <a:off x="6419850" y="3362325"/>
            <a:ext cx="1058896" cy="361950"/>
          </a:xfrm>
          <a:custGeom>
            <a:avLst/>
            <a:gdLst/>
            <a:ahLst/>
            <a:cxnLst/>
            <a:rect l="l" t="t" r="r" b="b"/>
            <a:pathLst>
              <a:path w="1058896" h="361950">
                <a:moveTo>
                  <a:pt x="0" y="0"/>
                </a:moveTo>
                <a:lnTo>
                  <a:pt x="1058896" y="0"/>
                </a:lnTo>
                <a:lnTo>
                  <a:pt x="1058896"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TextBox 2"/>
          <p:cNvSpPr txBox="1"/>
          <p:nvPr/>
        </p:nvSpPr>
        <p:spPr>
          <a:xfrm>
            <a:off x="666750" y="800100"/>
            <a:ext cx="15516225" cy="930275"/>
          </a:xfrm>
          <a:prstGeom prst="rect">
            <a:avLst/>
          </a:prstGeom>
        </p:spPr>
        <p:txBody>
          <a:bodyPr lIns="0" tIns="0" rIns="0" bIns="0" rtlCol="0" anchor="t">
            <a:spAutoFit/>
          </a:bodyPr>
          <a:lstStyle/>
          <a:p>
            <a:pPr marL="0" lvl="0" indent="0" algn="l">
              <a:lnSpc>
                <a:spcPts val="6999"/>
              </a:lnSpc>
            </a:pPr>
            <a:r>
              <a:rPr lang="en-US" sz="6999" b="1">
                <a:solidFill>
                  <a:srgbClr val="1C0C06"/>
                </a:solidFill>
                <a:latin typeface="Bricolage Grotesque Bold"/>
                <a:ea typeface="Bricolage Grotesque Bold"/>
                <a:cs typeface="Bricolage Grotesque Bold"/>
                <a:sym typeface="Bricolage Grotesque Bold"/>
              </a:rPr>
              <a:t>Mục tiêu bài học</a:t>
            </a:r>
          </a:p>
        </p:txBody>
      </p:sp>
      <p:grpSp>
        <p:nvGrpSpPr>
          <p:cNvPr id="3" name="Group 3"/>
          <p:cNvGrpSpPr/>
          <p:nvPr/>
        </p:nvGrpSpPr>
        <p:grpSpPr>
          <a:xfrm>
            <a:off x="666750" y="4248150"/>
            <a:ext cx="4010025" cy="1672590"/>
            <a:chOff x="0" y="0"/>
            <a:chExt cx="5346700" cy="2230120"/>
          </a:xfrm>
        </p:grpSpPr>
        <p:sp>
          <p:nvSpPr>
            <p:cNvPr id="4" name="TextBox 4"/>
            <p:cNvSpPr txBox="1"/>
            <p:nvPr/>
          </p:nvSpPr>
          <p:spPr>
            <a:xfrm>
              <a:off x="0" y="-9525"/>
              <a:ext cx="5310396"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Nhạc sĩ</a:t>
              </a:r>
            </a:p>
          </p:txBody>
        </p:sp>
        <p:sp>
          <p:nvSpPr>
            <p:cNvPr id="5" name="TextBox 5"/>
            <p:cNvSpPr txBox="1"/>
            <p:nvPr/>
          </p:nvSpPr>
          <p:spPr>
            <a:xfrm>
              <a:off x="0" y="1146175"/>
              <a:ext cx="5346700" cy="1083945"/>
            </a:xfrm>
            <a:prstGeom prst="rect">
              <a:avLst/>
            </a:prstGeom>
          </p:spPr>
          <p:txBody>
            <a:bodyPr lIns="0" tIns="0" rIns="0" bIns="0" rtlCol="0" anchor="t">
              <a:spAutoFit/>
            </a:bodyPr>
            <a:lstStyle/>
            <a:p>
              <a:pPr marL="0" lvl="0" indent="0" algn="l">
                <a:lnSpc>
                  <a:spcPts val="3359"/>
                </a:lnSpc>
                <a:spcBef>
                  <a:spcPct val="0"/>
                </a:spcBef>
              </a:pPr>
              <a:r>
                <a:rPr lang="en-US" sz="2400" u="none" strike="noStrike">
                  <a:solidFill>
                    <a:srgbClr val="1C0C06"/>
                  </a:solidFill>
                  <a:latin typeface="HK Grotesk"/>
                  <a:ea typeface="HK Grotesk"/>
                  <a:cs typeface="HK Grotesk"/>
                  <a:sym typeface="HK Grotesk"/>
                </a:rPr>
                <a:t>Biết về nhạc sĩ Lưu Hữu Phước.</a:t>
              </a:r>
            </a:p>
          </p:txBody>
        </p:sp>
      </p:grpSp>
      <p:grpSp>
        <p:nvGrpSpPr>
          <p:cNvPr id="6" name="Group 6"/>
          <p:cNvGrpSpPr/>
          <p:nvPr/>
        </p:nvGrpSpPr>
        <p:grpSpPr>
          <a:xfrm>
            <a:off x="6422685" y="4248150"/>
            <a:ext cx="4007190" cy="1672590"/>
            <a:chOff x="0" y="0"/>
            <a:chExt cx="5342920" cy="2230120"/>
          </a:xfrm>
        </p:grpSpPr>
        <p:sp>
          <p:nvSpPr>
            <p:cNvPr id="7" name="TextBox 7"/>
            <p:cNvSpPr txBox="1"/>
            <p:nvPr/>
          </p:nvSpPr>
          <p:spPr>
            <a:xfrm>
              <a:off x="0" y="-9525"/>
              <a:ext cx="5306642"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Giai điệu</a:t>
              </a:r>
            </a:p>
          </p:txBody>
        </p:sp>
        <p:sp>
          <p:nvSpPr>
            <p:cNvPr id="8" name="TextBox 8"/>
            <p:cNvSpPr txBox="1"/>
            <p:nvPr/>
          </p:nvSpPr>
          <p:spPr>
            <a:xfrm>
              <a:off x="0" y="1146175"/>
              <a:ext cx="5342920" cy="1083945"/>
            </a:xfrm>
            <a:prstGeom prst="rect">
              <a:avLst/>
            </a:prstGeom>
          </p:spPr>
          <p:txBody>
            <a:bodyPr lIns="0" tIns="0" rIns="0" bIns="0" rtlCol="0" anchor="t">
              <a:spAutoFit/>
            </a:bodyPr>
            <a:lstStyle/>
            <a:p>
              <a:pPr marL="0" lvl="0" indent="0" algn="l">
                <a:lnSpc>
                  <a:spcPts val="3359"/>
                </a:lnSpc>
                <a:spcBef>
                  <a:spcPct val="0"/>
                </a:spcBef>
              </a:pPr>
              <a:r>
                <a:rPr lang="en-US" sz="2400" u="none" strike="noStrike">
                  <a:solidFill>
                    <a:srgbClr val="1C0C06"/>
                  </a:solidFill>
                  <a:latin typeface="HK Grotesk"/>
                  <a:ea typeface="HK Grotesk"/>
                  <a:cs typeface="HK Grotesk"/>
                  <a:sym typeface="HK Grotesk"/>
                </a:rPr>
                <a:t>Hát đúng giai điệu bài “Tình bạn tuổi thơ”.</a:t>
              </a:r>
            </a:p>
          </p:txBody>
        </p:sp>
      </p:grpSp>
      <p:grpSp>
        <p:nvGrpSpPr>
          <p:cNvPr id="9" name="Group 9"/>
          <p:cNvGrpSpPr/>
          <p:nvPr/>
        </p:nvGrpSpPr>
        <p:grpSpPr>
          <a:xfrm>
            <a:off x="666750" y="7829550"/>
            <a:ext cx="4010025" cy="1672590"/>
            <a:chOff x="0" y="0"/>
            <a:chExt cx="5346700" cy="2230120"/>
          </a:xfrm>
        </p:grpSpPr>
        <p:sp>
          <p:nvSpPr>
            <p:cNvPr id="10" name="TextBox 10"/>
            <p:cNvSpPr txBox="1"/>
            <p:nvPr/>
          </p:nvSpPr>
          <p:spPr>
            <a:xfrm>
              <a:off x="0" y="-9525"/>
              <a:ext cx="5310396"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Tiết tấu</a:t>
              </a:r>
            </a:p>
          </p:txBody>
        </p:sp>
        <p:sp>
          <p:nvSpPr>
            <p:cNvPr id="11" name="TextBox 11"/>
            <p:cNvSpPr txBox="1"/>
            <p:nvPr/>
          </p:nvSpPr>
          <p:spPr>
            <a:xfrm>
              <a:off x="0" y="1146175"/>
              <a:ext cx="5346700" cy="1083945"/>
            </a:xfrm>
            <a:prstGeom prst="rect">
              <a:avLst/>
            </a:prstGeom>
          </p:spPr>
          <p:txBody>
            <a:bodyPr lIns="0" tIns="0" rIns="0" bIns="0" rtlCol="0" anchor="t">
              <a:spAutoFit/>
            </a:bodyPr>
            <a:lstStyle/>
            <a:p>
              <a:pPr marL="0" lvl="0" indent="0" algn="l">
                <a:lnSpc>
                  <a:spcPts val="3359"/>
                </a:lnSpc>
                <a:spcBef>
                  <a:spcPct val="0"/>
                </a:spcBef>
              </a:pPr>
              <a:r>
                <a:rPr lang="en-US" sz="2400" u="none" strike="noStrike">
                  <a:solidFill>
                    <a:srgbClr val="1C0C06"/>
                  </a:solidFill>
                  <a:latin typeface="HK Grotesk"/>
                  <a:ea typeface="HK Grotesk"/>
                  <a:cs typeface="HK Grotesk"/>
                  <a:sym typeface="HK Grotesk"/>
                </a:rPr>
                <a:t>Gõ đệm theo tiết tấu của bài hát.</a:t>
              </a:r>
            </a:p>
          </p:txBody>
        </p:sp>
      </p:grpSp>
      <p:grpSp>
        <p:nvGrpSpPr>
          <p:cNvPr id="12" name="Group 12"/>
          <p:cNvGrpSpPr/>
          <p:nvPr/>
        </p:nvGrpSpPr>
        <p:grpSpPr>
          <a:xfrm>
            <a:off x="6422685" y="7829550"/>
            <a:ext cx="4007190" cy="1672590"/>
            <a:chOff x="0" y="0"/>
            <a:chExt cx="5342920" cy="2230120"/>
          </a:xfrm>
        </p:grpSpPr>
        <p:sp>
          <p:nvSpPr>
            <p:cNvPr id="13" name="TextBox 13"/>
            <p:cNvSpPr txBox="1"/>
            <p:nvPr/>
          </p:nvSpPr>
          <p:spPr>
            <a:xfrm>
              <a:off x="0" y="-9525"/>
              <a:ext cx="5306642"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Thổi nốt</a:t>
              </a:r>
            </a:p>
          </p:txBody>
        </p:sp>
        <p:sp>
          <p:nvSpPr>
            <p:cNvPr id="14" name="TextBox 14"/>
            <p:cNvSpPr txBox="1"/>
            <p:nvPr/>
          </p:nvSpPr>
          <p:spPr>
            <a:xfrm>
              <a:off x="0" y="1146175"/>
              <a:ext cx="5342920" cy="1083945"/>
            </a:xfrm>
            <a:prstGeom prst="rect">
              <a:avLst/>
            </a:prstGeom>
          </p:spPr>
          <p:txBody>
            <a:bodyPr lIns="0" tIns="0" rIns="0" bIns="0" rtlCol="0" anchor="t">
              <a:spAutoFit/>
            </a:bodyPr>
            <a:lstStyle/>
            <a:p>
              <a:pPr marL="0" lvl="0" indent="0" algn="l">
                <a:lnSpc>
                  <a:spcPts val="3359"/>
                </a:lnSpc>
                <a:spcBef>
                  <a:spcPct val="0"/>
                </a:spcBef>
              </a:pPr>
              <a:r>
                <a:rPr lang="en-US" sz="2400" u="none" strike="noStrike">
                  <a:solidFill>
                    <a:srgbClr val="1C0C06"/>
                  </a:solidFill>
                  <a:latin typeface="HK Grotesk"/>
                  <a:ea typeface="HK Grotesk"/>
                  <a:cs typeface="HK Grotesk"/>
                  <a:sym typeface="HK Grotesk"/>
                </a:rPr>
                <a:t>Thực hành thổi nốt La trên sáo recorder.</a:t>
              </a:r>
            </a:p>
          </p:txBody>
        </p:sp>
      </p:grpSp>
      <p:grpSp>
        <p:nvGrpSpPr>
          <p:cNvPr id="15" name="Group 15"/>
          <p:cNvGrpSpPr/>
          <p:nvPr/>
        </p:nvGrpSpPr>
        <p:grpSpPr>
          <a:xfrm>
            <a:off x="12172950" y="4248150"/>
            <a:ext cx="4010025" cy="1672590"/>
            <a:chOff x="0" y="0"/>
            <a:chExt cx="5346700" cy="2230120"/>
          </a:xfrm>
        </p:grpSpPr>
        <p:sp>
          <p:nvSpPr>
            <p:cNvPr id="16" name="TextBox 16"/>
            <p:cNvSpPr txBox="1"/>
            <p:nvPr/>
          </p:nvSpPr>
          <p:spPr>
            <a:xfrm>
              <a:off x="0" y="-9525"/>
              <a:ext cx="5310396"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Năng lực</a:t>
              </a:r>
            </a:p>
          </p:txBody>
        </p:sp>
        <p:sp>
          <p:nvSpPr>
            <p:cNvPr id="17" name="TextBox 17"/>
            <p:cNvSpPr txBox="1"/>
            <p:nvPr/>
          </p:nvSpPr>
          <p:spPr>
            <a:xfrm>
              <a:off x="0" y="1146175"/>
              <a:ext cx="5346700" cy="1083945"/>
            </a:xfrm>
            <a:prstGeom prst="rect">
              <a:avLst/>
            </a:prstGeom>
          </p:spPr>
          <p:txBody>
            <a:bodyPr lIns="0" tIns="0" rIns="0" bIns="0" rtlCol="0" anchor="t">
              <a:spAutoFit/>
            </a:bodyPr>
            <a:lstStyle/>
            <a:p>
              <a:pPr marL="0" lvl="0" indent="0" algn="l">
                <a:lnSpc>
                  <a:spcPts val="3359"/>
                </a:lnSpc>
                <a:spcBef>
                  <a:spcPct val="0"/>
                </a:spcBef>
              </a:pPr>
              <a:r>
                <a:rPr lang="en-US" sz="2400" u="none" strike="noStrike">
                  <a:solidFill>
                    <a:srgbClr val="1C0C06"/>
                  </a:solidFill>
                  <a:latin typeface="HK Grotesk"/>
                  <a:ea typeface="HK Grotesk"/>
                  <a:cs typeface="HK Grotesk"/>
                  <a:sym typeface="HK Grotesk"/>
                </a:rPr>
                <a:t>Năng lực giao tiếp và hợp tác trong âm nhạc.</a:t>
              </a:r>
            </a:p>
          </p:txBody>
        </p:sp>
      </p:grpSp>
      <p:grpSp>
        <p:nvGrpSpPr>
          <p:cNvPr id="18" name="Group 18"/>
          <p:cNvGrpSpPr/>
          <p:nvPr/>
        </p:nvGrpSpPr>
        <p:grpSpPr>
          <a:xfrm>
            <a:off x="15557618" y="6996006"/>
            <a:ext cx="3467057" cy="4305236"/>
            <a:chOff x="0" y="0"/>
            <a:chExt cx="4622743" cy="5740315"/>
          </a:xfrm>
        </p:grpSpPr>
        <p:sp>
          <p:nvSpPr>
            <p:cNvPr id="19" name="Freeform 1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0" name="Group 20"/>
            <p:cNvGrpSpPr/>
            <p:nvPr/>
          </p:nvGrpSpPr>
          <p:grpSpPr>
            <a:xfrm rot="8100000">
              <a:off x="-106337" y="2577879"/>
              <a:ext cx="4835418" cy="1702128"/>
              <a:chOff x="0" y="0"/>
              <a:chExt cx="954623" cy="336039"/>
            </a:xfrm>
          </p:grpSpPr>
          <p:sp>
            <p:nvSpPr>
              <p:cNvPr id="21" name="Freeform 2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22" name="TextBox 2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
        <p:nvSpPr>
          <p:cNvPr id="23" name="Freeform 23"/>
          <p:cNvSpPr/>
          <p:nvPr/>
        </p:nvSpPr>
        <p:spPr>
          <a:xfrm>
            <a:off x="666750" y="3362325"/>
            <a:ext cx="1058896" cy="361950"/>
          </a:xfrm>
          <a:custGeom>
            <a:avLst/>
            <a:gdLst/>
            <a:ahLst/>
            <a:cxnLst/>
            <a:rect l="l" t="t" r="r" b="b"/>
            <a:pathLst>
              <a:path w="1058896" h="361950">
                <a:moveTo>
                  <a:pt x="0" y="0"/>
                </a:moveTo>
                <a:lnTo>
                  <a:pt x="1058896" y="0"/>
                </a:lnTo>
                <a:lnTo>
                  <a:pt x="1058896"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a:off x="666750" y="6934200"/>
            <a:ext cx="1058896" cy="361950"/>
          </a:xfrm>
          <a:custGeom>
            <a:avLst/>
            <a:gdLst/>
            <a:ahLst/>
            <a:cxnLst/>
            <a:rect l="l" t="t" r="r" b="b"/>
            <a:pathLst>
              <a:path w="1058896" h="361950">
                <a:moveTo>
                  <a:pt x="0" y="0"/>
                </a:moveTo>
                <a:lnTo>
                  <a:pt x="1058896" y="0"/>
                </a:lnTo>
                <a:lnTo>
                  <a:pt x="1058896"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5" name="Freeform 25"/>
          <p:cNvSpPr/>
          <p:nvPr/>
        </p:nvSpPr>
        <p:spPr>
          <a:xfrm>
            <a:off x="6419850" y="3362325"/>
            <a:ext cx="1058896" cy="361950"/>
          </a:xfrm>
          <a:custGeom>
            <a:avLst/>
            <a:gdLst/>
            <a:ahLst/>
            <a:cxnLst/>
            <a:rect l="l" t="t" r="r" b="b"/>
            <a:pathLst>
              <a:path w="1058896" h="361950">
                <a:moveTo>
                  <a:pt x="0" y="0"/>
                </a:moveTo>
                <a:lnTo>
                  <a:pt x="1058896" y="0"/>
                </a:lnTo>
                <a:lnTo>
                  <a:pt x="1058896"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a:off x="6419850" y="6934200"/>
            <a:ext cx="1058896" cy="361950"/>
          </a:xfrm>
          <a:custGeom>
            <a:avLst/>
            <a:gdLst/>
            <a:ahLst/>
            <a:cxnLst/>
            <a:rect l="l" t="t" r="r" b="b"/>
            <a:pathLst>
              <a:path w="1058896" h="361950">
                <a:moveTo>
                  <a:pt x="0" y="0"/>
                </a:moveTo>
                <a:lnTo>
                  <a:pt x="1058896" y="0"/>
                </a:lnTo>
                <a:lnTo>
                  <a:pt x="1058896"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12172950" y="3362325"/>
            <a:ext cx="1058896" cy="361950"/>
          </a:xfrm>
          <a:custGeom>
            <a:avLst/>
            <a:gdLst/>
            <a:ahLst/>
            <a:cxnLst/>
            <a:rect l="l" t="t" r="r" b="b"/>
            <a:pathLst>
              <a:path w="1058896" h="361950">
                <a:moveTo>
                  <a:pt x="0" y="0"/>
                </a:moveTo>
                <a:lnTo>
                  <a:pt x="1058896" y="0"/>
                </a:lnTo>
                <a:lnTo>
                  <a:pt x="1058896" y="361950"/>
                </a:lnTo>
                <a:lnTo>
                  <a:pt x="0" y="361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2" name="Group 2"/>
          <p:cNvGrpSpPr/>
          <p:nvPr/>
        </p:nvGrpSpPr>
        <p:grpSpPr>
          <a:xfrm>
            <a:off x="12892088" y="7233241"/>
            <a:ext cx="4010025" cy="1371600"/>
            <a:chOff x="0" y="0"/>
            <a:chExt cx="5346700" cy="1828800"/>
          </a:xfrm>
        </p:grpSpPr>
        <p:sp>
          <p:nvSpPr>
            <p:cNvPr id="3" name="TextBox 3"/>
            <p:cNvSpPr txBox="1"/>
            <p:nvPr/>
          </p:nvSpPr>
          <p:spPr>
            <a:xfrm>
              <a:off x="0" y="-9525"/>
              <a:ext cx="5346700" cy="619125"/>
            </a:xfrm>
            <a:prstGeom prst="rect">
              <a:avLst/>
            </a:prstGeom>
          </p:spPr>
          <p:txBody>
            <a:bodyPr lIns="0" tIns="0" rIns="0" bIns="0" rtlCol="0" anchor="t">
              <a:spAutoFit/>
            </a:bodyPr>
            <a:lstStyle/>
            <a:p>
              <a:pPr marL="0" lvl="0" indent="0" algn="ctr">
                <a:lnSpc>
                  <a:spcPts val="3600"/>
                </a:lnSpc>
                <a:spcBef>
                  <a:spcPct val="0"/>
                </a:spcBef>
              </a:pPr>
              <a:r>
                <a:rPr lang="en-US" sz="3000" b="1">
                  <a:solidFill>
                    <a:srgbClr val="1C0C06"/>
                  </a:solidFill>
                  <a:latin typeface="Bricolage Grotesque Bold"/>
                  <a:ea typeface="Bricolage Grotesque Bold"/>
                  <a:cs typeface="Bricolage Grotesque Bold"/>
                  <a:sym typeface="Bricolage Grotesque Bold"/>
                </a:rPr>
                <a:t>Di sản</a:t>
              </a:r>
            </a:p>
          </p:txBody>
        </p:sp>
        <p:sp>
          <p:nvSpPr>
            <p:cNvPr id="4" name="TextBox 4"/>
            <p:cNvSpPr txBox="1"/>
            <p:nvPr/>
          </p:nvSpPr>
          <p:spPr>
            <a:xfrm>
              <a:off x="0" y="863600"/>
              <a:ext cx="5346700" cy="965200"/>
            </a:xfrm>
            <a:prstGeom prst="rect">
              <a:avLst/>
            </a:prstGeom>
          </p:spPr>
          <p:txBody>
            <a:bodyPr lIns="0" tIns="0" rIns="0" bIns="0" rtlCol="0" anchor="t">
              <a:spAutoFit/>
            </a:bodyPr>
            <a:lstStyle/>
            <a:p>
              <a:pPr marL="0" lvl="0" indent="0" algn="ctr">
                <a:lnSpc>
                  <a:spcPts val="2879"/>
                </a:lnSpc>
                <a:spcBef>
                  <a:spcPct val="0"/>
                </a:spcBef>
              </a:pPr>
              <a:r>
                <a:rPr lang="en-US" sz="2400">
                  <a:solidFill>
                    <a:srgbClr val="1C0C06"/>
                  </a:solidFill>
                  <a:latin typeface="HK Grotesk"/>
                  <a:ea typeface="HK Grotesk"/>
                  <a:cs typeface="HK Grotesk"/>
                  <a:sym typeface="HK Grotesk"/>
                </a:rPr>
                <a:t>Âm nhạc góp phần văn hóa Việt Nam.</a:t>
              </a:r>
            </a:p>
          </p:txBody>
        </p:sp>
      </p:grpSp>
      <p:grpSp>
        <p:nvGrpSpPr>
          <p:cNvPr id="5" name="Group 5"/>
          <p:cNvGrpSpPr/>
          <p:nvPr/>
        </p:nvGrpSpPr>
        <p:grpSpPr>
          <a:xfrm>
            <a:off x="7138988" y="7227883"/>
            <a:ext cx="4010025" cy="1371600"/>
            <a:chOff x="0" y="0"/>
            <a:chExt cx="5346700" cy="1828800"/>
          </a:xfrm>
        </p:grpSpPr>
        <p:sp>
          <p:nvSpPr>
            <p:cNvPr id="6" name="TextBox 6"/>
            <p:cNvSpPr txBox="1"/>
            <p:nvPr/>
          </p:nvSpPr>
          <p:spPr>
            <a:xfrm>
              <a:off x="0" y="-9525"/>
              <a:ext cx="5346700" cy="619125"/>
            </a:xfrm>
            <a:prstGeom prst="rect">
              <a:avLst/>
            </a:prstGeom>
          </p:spPr>
          <p:txBody>
            <a:bodyPr lIns="0" tIns="0" rIns="0" bIns="0" rtlCol="0" anchor="t">
              <a:spAutoFit/>
            </a:bodyPr>
            <a:lstStyle/>
            <a:p>
              <a:pPr marL="0" lvl="0" indent="0" algn="ctr">
                <a:lnSpc>
                  <a:spcPts val="3600"/>
                </a:lnSpc>
                <a:spcBef>
                  <a:spcPct val="0"/>
                </a:spcBef>
              </a:pPr>
              <a:r>
                <a:rPr lang="en-US" sz="3000" b="1">
                  <a:solidFill>
                    <a:srgbClr val="1C0C06"/>
                  </a:solidFill>
                  <a:latin typeface="Bricolage Grotesque Bold"/>
                  <a:ea typeface="Bricolage Grotesque Bold"/>
                  <a:cs typeface="Bricolage Grotesque Bold"/>
                  <a:sym typeface="Bricolage Grotesque Bold"/>
                </a:rPr>
                <a:t>Tác phẩm</a:t>
              </a:r>
            </a:p>
          </p:txBody>
        </p:sp>
        <p:sp>
          <p:nvSpPr>
            <p:cNvPr id="7" name="TextBox 7"/>
            <p:cNvSpPr txBox="1"/>
            <p:nvPr/>
          </p:nvSpPr>
          <p:spPr>
            <a:xfrm>
              <a:off x="0" y="863600"/>
              <a:ext cx="5346700" cy="965200"/>
            </a:xfrm>
            <a:prstGeom prst="rect">
              <a:avLst/>
            </a:prstGeom>
          </p:spPr>
          <p:txBody>
            <a:bodyPr lIns="0" tIns="0" rIns="0" bIns="0" rtlCol="0" anchor="t">
              <a:spAutoFit/>
            </a:bodyPr>
            <a:lstStyle/>
            <a:p>
              <a:pPr marL="0" lvl="0" indent="0" algn="ctr">
                <a:lnSpc>
                  <a:spcPts val="2879"/>
                </a:lnSpc>
                <a:spcBef>
                  <a:spcPct val="0"/>
                </a:spcBef>
              </a:pPr>
              <a:r>
                <a:rPr lang="en-US" sz="2400">
                  <a:solidFill>
                    <a:srgbClr val="1C0C06"/>
                  </a:solidFill>
                  <a:latin typeface="HK Grotesk"/>
                  <a:ea typeface="HK Grotesk"/>
                  <a:cs typeface="HK Grotesk"/>
                  <a:sym typeface="HK Grotesk"/>
                </a:rPr>
                <a:t>Nhiều bài hát cách mạng nổi tiếng.</a:t>
              </a:r>
            </a:p>
          </p:txBody>
        </p:sp>
      </p:grpSp>
      <p:grpSp>
        <p:nvGrpSpPr>
          <p:cNvPr id="8" name="Group 8"/>
          <p:cNvGrpSpPr/>
          <p:nvPr/>
        </p:nvGrpSpPr>
        <p:grpSpPr>
          <a:xfrm>
            <a:off x="1538288" y="7233241"/>
            <a:ext cx="4010025" cy="1371600"/>
            <a:chOff x="0" y="0"/>
            <a:chExt cx="5346700" cy="1828800"/>
          </a:xfrm>
        </p:grpSpPr>
        <p:sp>
          <p:nvSpPr>
            <p:cNvPr id="9" name="TextBox 9"/>
            <p:cNvSpPr txBox="1"/>
            <p:nvPr/>
          </p:nvSpPr>
          <p:spPr>
            <a:xfrm>
              <a:off x="0" y="-9525"/>
              <a:ext cx="5346700" cy="619125"/>
            </a:xfrm>
            <a:prstGeom prst="rect">
              <a:avLst/>
            </a:prstGeom>
          </p:spPr>
          <p:txBody>
            <a:bodyPr lIns="0" tIns="0" rIns="0" bIns="0" rtlCol="0" anchor="t">
              <a:spAutoFit/>
            </a:bodyPr>
            <a:lstStyle/>
            <a:p>
              <a:pPr marL="0" lvl="0" indent="0" algn="ctr">
                <a:lnSpc>
                  <a:spcPts val="3600"/>
                </a:lnSpc>
                <a:spcBef>
                  <a:spcPct val="0"/>
                </a:spcBef>
              </a:pPr>
              <a:r>
                <a:rPr lang="en-US" sz="3000" b="1">
                  <a:solidFill>
                    <a:srgbClr val="1C0C06"/>
                  </a:solidFill>
                  <a:latin typeface="Bricolage Grotesque Bold"/>
                  <a:ea typeface="Bricolage Grotesque Bold"/>
                  <a:cs typeface="Bricolage Grotesque Bold"/>
                  <a:sym typeface="Bricolage Grotesque Bold"/>
                </a:rPr>
                <a:t>Sinh</a:t>
              </a:r>
            </a:p>
          </p:txBody>
        </p:sp>
        <p:sp>
          <p:nvSpPr>
            <p:cNvPr id="10" name="TextBox 10"/>
            <p:cNvSpPr txBox="1"/>
            <p:nvPr/>
          </p:nvSpPr>
          <p:spPr>
            <a:xfrm>
              <a:off x="0" y="863600"/>
              <a:ext cx="5346700" cy="965200"/>
            </a:xfrm>
            <a:prstGeom prst="rect">
              <a:avLst/>
            </a:prstGeom>
          </p:spPr>
          <p:txBody>
            <a:bodyPr lIns="0" tIns="0" rIns="0" bIns="0" rtlCol="0" anchor="t">
              <a:spAutoFit/>
            </a:bodyPr>
            <a:lstStyle/>
            <a:p>
              <a:pPr marL="0" lvl="0" indent="0" algn="ctr">
                <a:lnSpc>
                  <a:spcPts val="2879"/>
                </a:lnSpc>
                <a:spcBef>
                  <a:spcPct val="0"/>
                </a:spcBef>
              </a:pPr>
              <a:r>
                <a:rPr lang="en-US" sz="2400">
                  <a:solidFill>
                    <a:srgbClr val="1C0C06"/>
                  </a:solidFill>
                  <a:latin typeface="HK Grotesk"/>
                  <a:ea typeface="HK Grotesk"/>
                  <a:cs typeface="HK Grotesk"/>
                  <a:sym typeface="HK Grotesk"/>
                </a:rPr>
                <a:t>Sinh tại Cần Thơ, nhạc sĩ nổi tiếng.</a:t>
              </a:r>
            </a:p>
          </p:txBody>
        </p:sp>
      </p:grpSp>
      <p:sp>
        <p:nvSpPr>
          <p:cNvPr id="11" name="TextBox 11"/>
          <p:cNvSpPr txBox="1"/>
          <p:nvPr/>
        </p:nvSpPr>
        <p:spPr>
          <a:xfrm>
            <a:off x="666750" y="800100"/>
            <a:ext cx="16954500" cy="930275"/>
          </a:xfrm>
          <a:prstGeom prst="rect">
            <a:avLst/>
          </a:prstGeom>
        </p:spPr>
        <p:txBody>
          <a:bodyPr lIns="0" tIns="0" rIns="0" bIns="0" rtlCol="0" anchor="t">
            <a:spAutoFit/>
          </a:bodyPr>
          <a:lstStyle/>
          <a:p>
            <a:pPr marL="0" lvl="0" indent="0" algn="l">
              <a:lnSpc>
                <a:spcPts val="6999"/>
              </a:lnSpc>
              <a:spcBef>
                <a:spcPct val="0"/>
              </a:spcBef>
            </a:pPr>
            <a:r>
              <a:rPr lang="en-US" sz="6999" b="1" u="none" strike="noStrike" spc="-209" dirty="0" err="1">
                <a:solidFill>
                  <a:srgbClr val="1C0C06"/>
                </a:solidFill>
                <a:latin typeface="Bricolage Grotesque Semi-Bold"/>
                <a:ea typeface="Bricolage Grotesque Semi-Bold"/>
                <a:cs typeface="Bricolage Grotesque Semi-Bold"/>
                <a:sym typeface="Bricolage Grotesque Semi-Bold"/>
              </a:rPr>
              <a:t>Giới</a:t>
            </a:r>
            <a:r>
              <a:rPr lang="en-US" sz="6999" b="1" u="none" strike="noStrike" spc="-209" dirty="0">
                <a:solidFill>
                  <a:srgbClr val="1C0C06"/>
                </a:solidFill>
                <a:latin typeface="Bricolage Grotesque Semi-Bold"/>
                <a:ea typeface="Bricolage Grotesque Semi-Bold"/>
                <a:cs typeface="Bricolage Grotesque Semi-Bold"/>
                <a:sym typeface="Bricolage Grotesque Semi-Bold"/>
              </a:rPr>
              <a:t> </a:t>
            </a:r>
            <a:r>
              <a:rPr lang="en-US" sz="6999" b="1" u="none" strike="noStrike" spc="-209" dirty="0" err="1">
                <a:solidFill>
                  <a:srgbClr val="1C0C06"/>
                </a:solidFill>
                <a:latin typeface="Bricolage Grotesque Semi-Bold"/>
                <a:ea typeface="Bricolage Grotesque Semi-Bold"/>
                <a:cs typeface="Bricolage Grotesque Semi-Bold"/>
                <a:sym typeface="Bricolage Grotesque Semi-Bold"/>
              </a:rPr>
              <a:t>thiệu</a:t>
            </a:r>
            <a:r>
              <a:rPr lang="en-US" sz="6999" b="1" u="none" strike="noStrike" spc="-209" dirty="0">
                <a:solidFill>
                  <a:srgbClr val="1C0C06"/>
                </a:solidFill>
                <a:latin typeface="Bricolage Grotesque Semi-Bold"/>
                <a:ea typeface="Bricolage Grotesque Semi-Bold"/>
                <a:cs typeface="Bricolage Grotesque Semi-Bold"/>
                <a:sym typeface="Bricolage Grotesque Semi-Bold"/>
              </a:rPr>
              <a:t> </a:t>
            </a:r>
            <a:r>
              <a:rPr lang="en-US" sz="6999" b="1" u="none" strike="noStrike" spc="-209" dirty="0" err="1">
                <a:solidFill>
                  <a:srgbClr val="1C0C06"/>
                </a:solidFill>
                <a:latin typeface="Bricolage Grotesque Semi-Bold"/>
                <a:ea typeface="Bricolage Grotesque Semi-Bold"/>
                <a:cs typeface="Bricolage Grotesque Semi-Bold"/>
                <a:sym typeface="Bricolage Grotesque Semi-Bold"/>
              </a:rPr>
              <a:t>nhạc</a:t>
            </a:r>
            <a:r>
              <a:rPr lang="en-US" sz="6999" b="1" u="none" strike="noStrike" spc="-209" dirty="0">
                <a:solidFill>
                  <a:srgbClr val="1C0C06"/>
                </a:solidFill>
                <a:latin typeface="Bricolage Grotesque Semi-Bold"/>
                <a:ea typeface="Bricolage Grotesque Semi-Bold"/>
                <a:cs typeface="Bricolage Grotesque Semi-Bold"/>
                <a:sym typeface="Bricolage Grotesque Semi-Bold"/>
              </a:rPr>
              <a:t> </a:t>
            </a:r>
            <a:r>
              <a:rPr lang="en-US" sz="6999" b="1" u="none" strike="noStrike" spc="-209" dirty="0" err="1">
                <a:solidFill>
                  <a:srgbClr val="1C0C06"/>
                </a:solidFill>
                <a:latin typeface="Bricolage Grotesque Semi-Bold"/>
                <a:ea typeface="Bricolage Grotesque Semi-Bold"/>
                <a:cs typeface="Bricolage Grotesque Semi-Bold"/>
                <a:sym typeface="Bricolage Grotesque Semi-Bold"/>
              </a:rPr>
              <a:t>sĩ</a:t>
            </a:r>
            <a:r>
              <a:rPr lang="en-US" sz="6999" b="1" u="none" strike="noStrike" spc="-209" dirty="0">
                <a:solidFill>
                  <a:srgbClr val="1C0C06"/>
                </a:solidFill>
                <a:latin typeface="Bricolage Grotesque Semi-Bold"/>
                <a:ea typeface="Bricolage Grotesque Semi-Bold"/>
                <a:cs typeface="Bricolage Grotesque Semi-Bold"/>
                <a:sym typeface="Bricolage Grotesque Semi-Bold"/>
              </a:rPr>
              <a:t> Lưu Hữu </a:t>
            </a:r>
            <a:r>
              <a:rPr lang="en-US" sz="6999" b="1" u="none" strike="noStrike" spc="-209" dirty="0" err="1">
                <a:solidFill>
                  <a:srgbClr val="1C0C06"/>
                </a:solidFill>
                <a:latin typeface="Bricolage Grotesque Semi-Bold"/>
                <a:ea typeface="Bricolage Grotesque Semi-Bold"/>
                <a:cs typeface="Bricolage Grotesque Semi-Bold"/>
                <a:sym typeface="Bricolage Grotesque Semi-Bold"/>
              </a:rPr>
              <a:t>Phước</a:t>
            </a:r>
            <a:endParaRPr lang="en-US" sz="6999" b="1" u="none" strike="noStrike" spc="-209" dirty="0">
              <a:solidFill>
                <a:srgbClr val="1C0C06"/>
              </a:solidFill>
              <a:latin typeface="Bricolage Grotesque Semi-Bold"/>
              <a:ea typeface="Bricolage Grotesque Semi-Bold"/>
              <a:cs typeface="Bricolage Grotesque Semi-Bold"/>
              <a:sym typeface="Bricolage Grotesque Semi-Bold"/>
            </a:endParaRPr>
          </a:p>
        </p:txBody>
      </p:sp>
      <p:grpSp>
        <p:nvGrpSpPr>
          <p:cNvPr id="14" name="Group 14"/>
          <p:cNvGrpSpPr/>
          <p:nvPr/>
        </p:nvGrpSpPr>
        <p:grpSpPr>
          <a:xfrm>
            <a:off x="6419850" y="3352800"/>
            <a:ext cx="5448300" cy="3581400"/>
            <a:chOff x="0" y="0"/>
            <a:chExt cx="1631088" cy="1072184"/>
          </a:xfrm>
        </p:grpSpPr>
        <p:sp>
          <p:nvSpPr>
            <p:cNvPr id="15" name="Freeform 15"/>
            <p:cNvSpPr/>
            <p:nvPr/>
          </p:nvSpPr>
          <p:spPr>
            <a:xfrm>
              <a:off x="0" y="0"/>
              <a:ext cx="1631088" cy="1072184"/>
            </a:xfrm>
            <a:custGeom>
              <a:avLst/>
              <a:gdLst/>
              <a:ahLst/>
              <a:cxnLst/>
              <a:rect l="l" t="t" r="r" b="b"/>
              <a:pathLst>
                <a:path w="1631088" h="1072184">
                  <a:moveTo>
                    <a:pt x="28420" y="0"/>
                  </a:moveTo>
                  <a:lnTo>
                    <a:pt x="1602669" y="0"/>
                  </a:lnTo>
                  <a:cubicBezTo>
                    <a:pt x="1618365" y="0"/>
                    <a:pt x="1631088" y="12724"/>
                    <a:pt x="1631088" y="28420"/>
                  </a:cubicBezTo>
                  <a:lnTo>
                    <a:pt x="1631088" y="1043764"/>
                  </a:lnTo>
                  <a:cubicBezTo>
                    <a:pt x="1631088" y="1059460"/>
                    <a:pt x="1618365" y="1072184"/>
                    <a:pt x="1602669" y="1072184"/>
                  </a:cubicBezTo>
                  <a:lnTo>
                    <a:pt x="28420" y="1072184"/>
                  </a:lnTo>
                  <a:cubicBezTo>
                    <a:pt x="12724" y="1072184"/>
                    <a:pt x="0" y="1059460"/>
                    <a:pt x="0" y="1043764"/>
                  </a:cubicBezTo>
                  <a:lnTo>
                    <a:pt x="0" y="28420"/>
                  </a:lnTo>
                  <a:cubicBezTo>
                    <a:pt x="0" y="12724"/>
                    <a:pt x="12724" y="0"/>
                    <a:pt x="28420" y="0"/>
                  </a:cubicBezTo>
                  <a:close/>
                </a:path>
              </a:pathLst>
            </a:custGeom>
            <a:blipFill>
              <a:blip r:embed="rId2"/>
              <a:stretch>
                <a:fillRect l="-83" r="-83"/>
              </a:stretch>
            </a:blipFill>
            <a:ln w="19050" cap="sq">
              <a:solidFill>
                <a:srgbClr val="000000"/>
              </a:solidFill>
              <a:prstDash val="solid"/>
              <a:miter/>
            </a:ln>
          </p:spPr>
        </p:sp>
      </p:grpSp>
      <p:grpSp>
        <p:nvGrpSpPr>
          <p:cNvPr id="16" name="Group 16"/>
          <p:cNvGrpSpPr/>
          <p:nvPr/>
        </p:nvGrpSpPr>
        <p:grpSpPr>
          <a:xfrm>
            <a:off x="12172950" y="3352800"/>
            <a:ext cx="5448300" cy="3581400"/>
            <a:chOff x="0" y="0"/>
            <a:chExt cx="1631088" cy="1072184"/>
          </a:xfrm>
        </p:grpSpPr>
        <p:sp>
          <p:nvSpPr>
            <p:cNvPr id="17" name="Freeform 17"/>
            <p:cNvSpPr/>
            <p:nvPr/>
          </p:nvSpPr>
          <p:spPr>
            <a:xfrm>
              <a:off x="0" y="0"/>
              <a:ext cx="1631088" cy="1072184"/>
            </a:xfrm>
            <a:custGeom>
              <a:avLst/>
              <a:gdLst/>
              <a:ahLst/>
              <a:cxnLst/>
              <a:rect l="l" t="t" r="r" b="b"/>
              <a:pathLst>
                <a:path w="1631088" h="1072184">
                  <a:moveTo>
                    <a:pt x="28420" y="0"/>
                  </a:moveTo>
                  <a:lnTo>
                    <a:pt x="1602669" y="0"/>
                  </a:lnTo>
                  <a:cubicBezTo>
                    <a:pt x="1618365" y="0"/>
                    <a:pt x="1631088" y="12724"/>
                    <a:pt x="1631088" y="28420"/>
                  </a:cubicBezTo>
                  <a:lnTo>
                    <a:pt x="1631088" y="1043764"/>
                  </a:lnTo>
                  <a:cubicBezTo>
                    <a:pt x="1631088" y="1059460"/>
                    <a:pt x="1618365" y="1072184"/>
                    <a:pt x="1602669" y="1072184"/>
                  </a:cubicBezTo>
                  <a:lnTo>
                    <a:pt x="28420" y="1072184"/>
                  </a:lnTo>
                  <a:cubicBezTo>
                    <a:pt x="12724" y="1072184"/>
                    <a:pt x="0" y="1059460"/>
                    <a:pt x="0" y="1043764"/>
                  </a:cubicBezTo>
                  <a:lnTo>
                    <a:pt x="0" y="28420"/>
                  </a:lnTo>
                  <a:cubicBezTo>
                    <a:pt x="0" y="12724"/>
                    <a:pt x="12724" y="0"/>
                    <a:pt x="28420" y="0"/>
                  </a:cubicBezTo>
                  <a:close/>
                </a:path>
              </a:pathLst>
            </a:custGeom>
            <a:blipFill>
              <a:blip r:embed="rId3"/>
              <a:stretch>
                <a:fillRect l="-83" r="-83"/>
              </a:stretch>
            </a:blipFill>
            <a:ln w="19050" cap="sq">
              <a:solidFill>
                <a:srgbClr val="000000"/>
              </a:solidFill>
              <a:prstDash val="solid"/>
              <a:miter/>
            </a:ln>
          </p:spPr>
        </p:sp>
      </p:grpSp>
      <p:pic>
        <p:nvPicPr>
          <p:cNvPr id="19" name="Picture 18">
            <a:extLst>
              <a:ext uri="{FF2B5EF4-FFF2-40B4-BE49-F238E27FC236}">
                <a16:creationId xmlns:a16="http://schemas.microsoft.com/office/drawing/2014/main" id="{8B4F90E8-1A89-8B00-05A7-1C1AF44EB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410739"/>
            <a:ext cx="3810000" cy="381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sp>
        <p:nvSpPr>
          <p:cNvPr id="2" name="TextBox 2"/>
          <p:cNvSpPr txBox="1"/>
          <p:nvPr/>
        </p:nvSpPr>
        <p:spPr>
          <a:xfrm>
            <a:off x="9296400" y="800100"/>
            <a:ext cx="6866887" cy="2701925"/>
          </a:xfrm>
          <a:prstGeom prst="rect">
            <a:avLst/>
          </a:prstGeom>
        </p:spPr>
        <p:txBody>
          <a:bodyPr lIns="0" tIns="0" rIns="0" bIns="0" rtlCol="0" anchor="t">
            <a:spAutoFit/>
          </a:bodyPr>
          <a:lstStyle/>
          <a:p>
            <a:pPr marL="0" lvl="0" indent="0" algn="l">
              <a:lnSpc>
                <a:spcPts val="6999"/>
              </a:lnSpc>
              <a:spcBef>
                <a:spcPct val="0"/>
              </a:spcBef>
            </a:pPr>
            <a:r>
              <a:rPr lang="en-US" sz="6999" b="1" u="none" strike="noStrike" dirty="0" err="1">
                <a:solidFill>
                  <a:srgbClr val="1C0C06"/>
                </a:solidFill>
                <a:latin typeface="Bricolage Grotesque Bold"/>
                <a:ea typeface="Bricolage Grotesque Bold"/>
                <a:cs typeface="Bricolage Grotesque Bold"/>
                <a:sym typeface="Bricolage Grotesque Bold"/>
              </a:rPr>
              <a:t>Bài</a:t>
            </a:r>
            <a:r>
              <a:rPr lang="en-US" sz="6999" b="1" u="none" strike="noStrike" dirty="0">
                <a:solidFill>
                  <a:srgbClr val="1C0C06"/>
                </a:solidFill>
                <a:latin typeface="Bricolage Grotesque Bold"/>
                <a:ea typeface="Bricolage Grotesque Bold"/>
                <a:cs typeface="Bricolage Grotesque Bold"/>
                <a:sym typeface="Bricolage Grotesque Bold"/>
              </a:rPr>
              <a:t> </a:t>
            </a:r>
            <a:r>
              <a:rPr lang="en-US" sz="6999" b="1" u="none" strike="noStrike" dirty="0" err="1">
                <a:solidFill>
                  <a:srgbClr val="1C0C06"/>
                </a:solidFill>
                <a:latin typeface="Bricolage Grotesque Bold"/>
                <a:ea typeface="Bricolage Grotesque Bold"/>
                <a:cs typeface="Bricolage Grotesque Bold"/>
                <a:sym typeface="Bricolage Grotesque Bold"/>
              </a:rPr>
              <a:t>hát</a:t>
            </a:r>
            <a:r>
              <a:rPr lang="en-US" sz="6999" b="1" u="none" strike="noStrike" dirty="0">
                <a:solidFill>
                  <a:srgbClr val="1C0C06"/>
                </a:solidFill>
                <a:latin typeface="Bricolage Grotesque Bold"/>
                <a:ea typeface="Bricolage Grotesque Bold"/>
                <a:cs typeface="Bricolage Grotesque Bold"/>
                <a:sym typeface="Bricolage Grotesque Bold"/>
              </a:rPr>
              <a:t> “Reo vang </a:t>
            </a:r>
            <a:r>
              <a:rPr lang="en-US" sz="6999" b="1" u="none" strike="noStrike" dirty="0" err="1">
                <a:solidFill>
                  <a:srgbClr val="1C0C06"/>
                </a:solidFill>
                <a:latin typeface="Bricolage Grotesque Bold"/>
                <a:ea typeface="Bricolage Grotesque Bold"/>
                <a:cs typeface="Bricolage Grotesque Bold"/>
                <a:sym typeface="Bricolage Grotesque Bold"/>
              </a:rPr>
              <a:t>bình</a:t>
            </a:r>
            <a:r>
              <a:rPr lang="en-US" sz="6999" b="1" u="none" strike="noStrike" dirty="0">
                <a:solidFill>
                  <a:srgbClr val="1C0C06"/>
                </a:solidFill>
                <a:latin typeface="Bricolage Grotesque Bold"/>
                <a:ea typeface="Bricolage Grotesque Bold"/>
                <a:cs typeface="Bricolage Grotesque Bold"/>
                <a:sym typeface="Bricolage Grotesque Bold"/>
              </a:rPr>
              <a:t> </a:t>
            </a:r>
            <a:r>
              <a:rPr lang="en-US" sz="6999" b="1" u="none" strike="noStrike" dirty="0" err="1">
                <a:solidFill>
                  <a:srgbClr val="1C0C06"/>
                </a:solidFill>
                <a:latin typeface="Bricolage Grotesque Bold"/>
                <a:ea typeface="Bricolage Grotesque Bold"/>
                <a:cs typeface="Bricolage Grotesque Bold"/>
                <a:sym typeface="Bricolage Grotesque Bold"/>
              </a:rPr>
              <a:t>minh</a:t>
            </a:r>
            <a:r>
              <a:rPr lang="en-US" sz="6999" b="1" u="none" strike="noStrike" dirty="0">
                <a:solidFill>
                  <a:srgbClr val="1C0C06"/>
                </a:solidFill>
                <a:latin typeface="Bricolage Grotesque Bold"/>
                <a:ea typeface="Bricolage Grotesque Bold"/>
                <a:cs typeface="Bricolage Grotesque Bold"/>
                <a:sym typeface="Bricolage Grotesque Bold"/>
              </a:rPr>
              <a:t>”</a:t>
            </a:r>
          </a:p>
        </p:txBody>
      </p:sp>
      <p:grpSp>
        <p:nvGrpSpPr>
          <p:cNvPr id="3" name="Group 3"/>
          <p:cNvGrpSpPr/>
          <p:nvPr/>
        </p:nvGrpSpPr>
        <p:grpSpPr>
          <a:xfrm>
            <a:off x="9296400" y="4248150"/>
            <a:ext cx="5448300" cy="911024"/>
            <a:chOff x="0" y="0"/>
            <a:chExt cx="7264400" cy="1214699"/>
          </a:xfrm>
        </p:grpSpPr>
        <p:sp>
          <p:nvSpPr>
            <p:cNvPr id="4" name="TextBox 4"/>
            <p:cNvSpPr txBox="1"/>
            <p:nvPr/>
          </p:nvSpPr>
          <p:spPr>
            <a:xfrm>
              <a:off x="0" y="-9525"/>
              <a:ext cx="72644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Thể loại nhạc hành khúc</a:t>
              </a:r>
            </a:p>
          </p:txBody>
        </p:sp>
        <p:sp>
          <p:nvSpPr>
            <p:cNvPr id="5" name="TextBox 5"/>
            <p:cNvSpPr txBox="1"/>
            <p:nvPr/>
          </p:nvSpPr>
          <p:spPr>
            <a:xfrm>
              <a:off x="0" y="732099"/>
              <a:ext cx="7264400" cy="4826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Vui tươi và khỏe khoắn</a:t>
              </a:r>
            </a:p>
          </p:txBody>
        </p:sp>
      </p:grpSp>
      <p:grpSp>
        <p:nvGrpSpPr>
          <p:cNvPr id="6" name="Group 6"/>
          <p:cNvGrpSpPr/>
          <p:nvPr/>
        </p:nvGrpSpPr>
        <p:grpSpPr>
          <a:xfrm>
            <a:off x="9296400" y="6038850"/>
            <a:ext cx="5448300" cy="911024"/>
            <a:chOff x="0" y="0"/>
            <a:chExt cx="7264400" cy="1214699"/>
          </a:xfrm>
        </p:grpSpPr>
        <p:sp>
          <p:nvSpPr>
            <p:cNvPr id="7" name="TextBox 7"/>
            <p:cNvSpPr txBox="1"/>
            <p:nvPr/>
          </p:nvSpPr>
          <p:spPr>
            <a:xfrm>
              <a:off x="0" y="-9525"/>
              <a:ext cx="72644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Nội dung bài hát</a:t>
              </a:r>
            </a:p>
          </p:txBody>
        </p:sp>
        <p:sp>
          <p:nvSpPr>
            <p:cNvPr id="8" name="TextBox 8"/>
            <p:cNvSpPr txBox="1"/>
            <p:nvPr/>
          </p:nvSpPr>
          <p:spPr>
            <a:xfrm>
              <a:off x="0" y="732099"/>
              <a:ext cx="7264400" cy="4826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Tinh thần tuổi trẻ, niềm tin</a:t>
              </a:r>
            </a:p>
          </p:txBody>
        </p:sp>
      </p:grpSp>
      <p:grpSp>
        <p:nvGrpSpPr>
          <p:cNvPr id="9" name="Group 9"/>
          <p:cNvGrpSpPr/>
          <p:nvPr/>
        </p:nvGrpSpPr>
        <p:grpSpPr>
          <a:xfrm>
            <a:off x="9296400" y="7829550"/>
            <a:ext cx="5448300" cy="911024"/>
            <a:chOff x="0" y="0"/>
            <a:chExt cx="7264400" cy="1214699"/>
          </a:xfrm>
        </p:grpSpPr>
        <p:sp>
          <p:nvSpPr>
            <p:cNvPr id="10" name="TextBox 10"/>
            <p:cNvSpPr txBox="1"/>
            <p:nvPr/>
          </p:nvSpPr>
          <p:spPr>
            <a:xfrm>
              <a:off x="0" y="-9525"/>
              <a:ext cx="72644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Giai điệu hấp dẫn</a:t>
              </a:r>
            </a:p>
          </p:txBody>
        </p:sp>
        <p:sp>
          <p:nvSpPr>
            <p:cNvPr id="11" name="TextBox 11"/>
            <p:cNvSpPr txBox="1"/>
            <p:nvPr/>
          </p:nvSpPr>
          <p:spPr>
            <a:xfrm>
              <a:off x="0" y="732099"/>
              <a:ext cx="7264400" cy="4826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Rộn ràng và phấn khởi</a:t>
              </a:r>
            </a:p>
          </p:txBody>
        </p:sp>
      </p:grpSp>
      <p:grpSp>
        <p:nvGrpSpPr>
          <p:cNvPr id="12" name="Group 12"/>
          <p:cNvGrpSpPr/>
          <p:nvPr/>
        </p:nvGrpSpPr>
        <p:grpSpPr>
          <a:xfrm>
            <a:off x="-282408" y="-295776"/>
            <a:ext cx="8140533" cy="10878553"/>
            <a:chOff x="0" y="0"/>
            <a:chExt cx="1261182" cy="1685372"/>
          </a:xfrm>
        </p:grpSpPr>
        <p:sp>
          <p:nvSpPr>
            <p:cNvPr id="13" name="Freeform 13"/>
            <p:cNvSpPr/>
            <p:nvPr/>
          </p:nvSpPr>
          <p:spPr>
            <a:xfrm>
              <a:off x="0" y="0"/>
              <a:ext cx="1261182" cy="1685373"/>
            </a:xfrm>
            <a:custGeom>
              <a:avLst/>
              <a:gdLst/>
              <a:ahLst/>
              <a:cxnLst/>
              <a:rect l="l" t="t" r="r" b="b"/>
              <a:pathLst>
                <a:path w="1261182" h="1685373">
                  <a:moveTo>
                    <a:pt x="19021" y="0"/>
                  </a:moveTo>
                  <a:lnTo>
                    <a:pt x="1242161" y="0"/>
                  </a:lnTo>
                  <a:cubicBezTo>
                    <a:pt x="1252666" y="0"/>
                    <a:pt x="1261182" y="8516"/>
                    <a:pt x="1261182" y="19021"/>
                  </a:cubicBezTo>
                  <a:lnTo>
                    <a:pt x="1261182" y="1666352"/>
                  </a:lnTo>
                  <a:cubicBezTo>
                    <a:pt x="1261182" y="1676857"/>
                    <a:pt x="1252666" y="1685373"/>
                    <a:pt x="1242161" y="1685373"/>
                  </a:cubicBezTo>
                  <a:lnTo>
                    <a:pt x="19021" y="1685373"/>
                  </a:lnTo>
                  <a:cubicBezTo>
                    <a:pt x="13976" y="1685373"/>
                    <a:pt x="9138" y="1683369"/>
                    <a:pt x="5571" y="1679802"/>
                  </a:cubicBezTo>
                  <a:cubicBezTo>
                    <a:pt x="2004" y="1676235"/>
                    <a:pt x="0" y="1671396"/>
                    <a:pt x="0" y="1666352"/>
                  </a:cubicBezTo>
                  <a:lnTo>
                    <a:pt x="0" y="19021"/>
                  </a:lnTo>
                  <a:cubicBezTo>
                    <a:pt x="0" y="8516"/>
                    <a:pt x="8516" y="0"/>
                    <a:pt x="19021" y="0"/>
                  </a:cubicBezTo>
                  <a:close/>
                </a:path>
              </a:pathLst>
            </a:custGeom>
            <a:blipFill>
              <a:blip r:embed="rId2"/>
              <a:stretch>
                <a:fillRect t="-391" b="-391"/>
              </a:stretch>
            </a:blipFill>
            <a:ln w="19050" cap="sq">
              <a:solidFill>
                <a:srgbClr val="000000"/>
              </a:solidFill>
              <a:prstDash val="solid"/>
              <a:miter/>
            </a:ln>
          </p:spPr>
        </p:sp>
      </p:grpSp>
      <p:grpSp>
        <p:nvGrpSpPr>
          <p:cNvPr id="14" name="Group 14"/>
          <p:cNvGrpSpPr/>
          <p:nvPr/>
        </p:nvGrpSpPr>
        <p:grpSpPr>
          <a:xfrm>
            <a:off x="15493924" y="6934200"/>
            <a:ext cx="3467057" cy="4305236"/>
            <a:chOff x="0" y="0"/>
            <a:chExt cx="4622743" cy="5740315"/>
          </a:xfrm>
        </p:grpSpPr>
        <p:sp>
          <p:nvSpPr>
            <p:cNvPr id="15" name="Freeform 15"/>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6" name="Group 16"/>
            <p:cNvGrpSpPr/>
            <p:nvPr/>
          </p:nvGrpSpPr>
          <p:grpSpPr>
            <a:xfrm rot="8100000">
              <a:off x="-106337" y="2577879"/>
              <a:ext cx="4835418" cy="1702128"/>
              <a:chOff x="0" y="0"/>
              <a:chExt cx="954623" cy="336039"/>
            </a:xfrm>
          </p:grpSpPr>
          <p:sp>
            <p:nvSpPr>
              <p:cNvPr id="17" name="Freeform 17"/>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18" name="TextBox 18"/>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5E597-7CB0-6D79-C035-21EE39A3F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9633"/>
            <a:ext cx="16154400" cy="10287000"/>
          </a:xfrm>
          <a:prstGeom prst="rect">
            <a:avLst/>
          </a:prstGeom>
        </p:spPr>
      </p:pic>
    </p:spTree>
    <p:extLst>
      <p:ext uri="{BB962C8B-B14F-4D97-AF65-F5344CB8AC3E}">
        <p14:creationId xmlns:p14="http://schemas.microsoft.com/office/powerpoint/2010/main" val="278889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2" name="Group 2"/>
          <p:cNvGrpSpPr/>
          <p:nvPr/>
        </p:nvGrpSpPr>
        <p:grpSpPr>
          <a:xfrm>
            <a:off x="10429875" y="-260311"/>
            <a:ext cx="8517815" cy="10807622"/>
            <a:chOff x="0" y="0"/>
            <a:chExt cx="1747482" cy="2217250"/>
          </a:xfrm>
        </p:grpSpPr>
        <p:sp>
          <p:nvSpPr>
            <p:cNvPr id="3" name="Freeform 3"/>
            <p:cNvSpPr/>
            <p:nvPr/>
          </p:nvSpPr>
          <p:spPr>
            <a:xfrm>
              <a:off x="0" y="0"/>
              <a:ext cx="1747482" cy="2217250"/>
            </a:xfrm>
            <a:custGeom>
              <a:avLst/>
              <a:gdLst/>
              <a:ahLst/>
              <a:cxnLst/>
              <a:rect l="l" t="t" r="r" b="b"/>
              <a:pathLst>
                <a:path w="1747482" h="2217250">
                  <a:moveTo>
                    <a:pt x="18178" y="0"/>
                  </a:moveTo>
                  <a:lnTo>
                    <a:pt x="1729304" y="0"/>
                  </a:lnTo>
                  <a:cubicBezTo>
                    <a:pt x="1739344" y="0"/>
                    <a:pt x="1747482" y="8139"/>
                    <a:pt x="1747482" y="18178"/>
                  </a:cubicBezTo>
                  <a:lnTo>
                    <a:pt x="1747482" y="2199072"/>
                  </a:lnTo>
                  <a:cubicBezTo>
                    <a:pt x="1747482" y="2209112"/>
                    <a:pt x="1739344" y="2217250"/>
                    <a:pt x="1729304" y="2217250"/>
                  </a:cubicBezTo>
                  <a:lnTo>
                    <a:pt x="18178" y="2217250"/>
                  </a:lnTo>
                  <a:cubicBezTo>
                    <a:pt x="8139" y="2217250"/>
                    <a:pt x="0" y="2209112"/>
                    <a:pt x="0" y="2199072"/>
                  </a:cubicBezTo>
                  <a:lnTo>
                    <a:pt x="0" y="18178"/>
                  </a:lnTo>
                  <a:cubicBezTo>
                    <a:pt x="0" y="8139"/>
                    <a:pt x="8139" y="0"/>
                    <a:pt x="18178" y="0"/>
                  </a:cubicBezTo>
                  <a:close/>
                </a:path>
              </a:pathLst>
            </a:custGeom>
            <a:blipFill>
              <a:blip r:embed="rId2"/>
              <a:stretch>
                <a:fillRect t="-40" b="-40"/>
              </a:stretch>
            </a:blipFill>
            <a:ln w="19050" cap="sq">
              <a:solidFill>
                <a:srgbClr val="000000"/>
              </a:solidFill>
              <a:prstDash val="solid"/>
              <a:miter/>
            </a:ln>
          </p:spPr>
        </p:sp>
      </p:grpSp>
      <p:grpSp>
        <p:nvGrpSpPr>
          <p:cNvPr id="4" name="Group 4"/>
          <p:cNvGrpSpPr/>
          <p:nvPr/>
        </p:nvGrpSpPr>
        <p:grpSpPr>
          <a:xfrm>
            <a:off x="666750" y="666750"/>
            <a:ext cx="8324850" cy="4194175"/>
            <a:chOff x="0" y="0"/>
            <a:chExt cx="11099800" cy="5592233"/>
          </a:xfrm>
        </p:grpSpPr>
        <p:sp>
          <p:nvSpPr>
            <p:cNvPr id="5" name="TextBox 5"/>
            <p:cNvSpPr txBox="1"/>
            <p:nvPr/>
          </p:nvSpPr>
          <p:spPr>
            <a:xfrm>
              <a:off x="0" y="133350"/>
              <a:ext cx="11099800" cy="2465917"/>
            </a:xfrm>
            <a:prstGeom prst="rect">
              <a:avLst/>
            </a:prstGeom>
          </p:spPr>
          <p:txBody>
            <a:bodyPr lIns="0" tIns="0" rIns="0" bIns="0" rtlCol="0" anchor="t">
              <a:spAutoFit/>
            </a:bodyPr>
            <a:lstStyle/>
            <a:p>
              <a:pPr marL="0" lvl="0" indent="0" algn="l">
                <a:lnSpc>
                  <a:spcPts val="6999"/>
                </a:lnSpc>
                <a:spcBef>
                  <a:spcPct val="0"/>
                </a:spcBef>
              </a:pPr>
              <a:r>
                <a:rPr lang="en-US" sz="6999" b="1" u="none" strike="noStrike" spc="-209">
                  <a:solidFill>
                    <a:srgbClr val="1C0C06"/>
                  </a:solidFill>
                  <a:latin typeface="Bricolage Grotesque Semi-Bold"/>
                  <a:ea typeface="Bricolage Grotesque Semi-Bold"/>
                  <a:cs typeface="Bricolage Grotesque Semi-Bold"/>
                  <a:sym typeface="Bricolage Grotesque Semi-Bold"/>
                </a:rPr>
                <a:t>Khởi động – Hát cùng nhau</a:t>
              </a:r>
            </a:p>
          </p:txBody>
        </p:sp>
        <p:sp>
          <p:nvSpPr>
            <p:cNvPr id="6" name="TextBox 6"/>
            <p:cNvSpPr txBox="1"/>
            <p:nvPr/>
          </p:nvSpPr>
          <p:spPr>
            <a:xfrm>
              <a:off x="0" y="4144433"/>
              <a:ext cx="11099800" cy="14478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Hát lại bài “Tình bạn tuổi thơ” để </a:t>
              </a:r>
              <a:r>
                <a:rPr lang="en-US" sz="2400" b="1" u="none" strike="noStrike">
                  <a:solidFill>
                    <a:srgbClr val="1C0C06"/>
                  </a:solidFill>
                  <a:latin typeface="HK Grotesk Bold"/>
                  <a:ea typeface="HK Grotesk Bold"/>
                  <a:cs typeface="HK Grotesk Bold"/>
                  <a:sym typeface="HK Grotesk Bold"/>
                </a:rPr>
                <a:t>thúc đẩy tinh thần</a:t>
              </a:r>
              <a:r>
                <a:rPr lang="en-US" sz="2400" u="none" strike="noStrike">
                  <a:solidFill>
                    <a:srgbClr val="1C0C06"/>
                  </a:solidFill>
                  <a:latin typeface="HK Grotesk"/>
                  <a:ea typeface="HK Grotesk"/>
                  <a:cs typeface="HK Grotesk"/>
                  <a:sym typeface="HK Grotesk"/>
                </a:rPr>
                <a:t> tập thể và tạo không khí vui vẻ, giúp học sinh thoải mái và sẵn sàng cho giờ học.</a:t>
              </a:r>
            </a:p>
          </p:txBody>
        </p:sp>
        <p:sp>
          <p:nvSpPr>
            <p:cNvPr id="7" name="TextBox 7"/>
            <p:cNvSpPr txBox="1"/>
            <p:nvPr/>
          </p:nvSpPr>
          <p:spPr>
            <a:xfrm>
              <a:off x="0" y="2941108"/>
              <a:ext cx="110998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Tạo không khí vui tươi cho lớp</a:t>
              </a:r>
            </a:p>
          </p:txBody>
        </p:sp>
      </p:grpSp>
      <p:grpSp>
        <p:nvGrpSpPr>
          <p:cNvPr id="8" name="Group 8"/>
          <p:cNvGrpSpPr/>
          <p:nvPr/>
        </p:nvGrpSpPr>
        <p:grpSpPr>
          <a:xfrm>
            <a:off x="8696346" y="6934200"/>
            <a:ext cx="3467057" cy="4305236"/>
            <a:chOff x="0" y="0"/>
            <a:chExt cx="4622743" cy="5740315"/>
          </a:xfrm>
        </p:grpSpPr>
        <p:sp>
          <p:nvSpPr>
            <p:cNvPr id="9" name="Freeform 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rot="8100000">
              <a:off x="-106337" y="2577879"/>
              <a:ext cx="4835418" cy="1702128"/>
              <a:chOff x="0" y="0"/>
              <a:chExt cx="954623" cy="336039"/>
            </a:xfrm>
          </p:grpSpPr>
          <p:sp>
            <p:nvSpPr>
              <p:cNvPr id="11" name="Freeform 1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12" name="TextBox 1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2" name="Group 2"/>
          <p:cNvGrpSpPr/>
          <p:nvPr/>
        </p:nvGrpSpPr>
        <p:grpSpPr>
          <a:xfrm>
            <a:off x="10429875" y="-260311"/>
            <a:ext cx="8517815" cy="10807622"/>
            <a:chOff x="0" y="0"/>
            <a:chExt cx="1747482" cy="2217250"/>
          </a:xfrm>
        </p:grpSpPr>
        <p:sp>
          <p:nvSpPr>
            <p:cNvPr id="3" name="Freeform 3"/>
            <p:cNvSpPr/>
            <p:nvPr/>
          </p:nvSpPr>
          <p:spPr>
            <a:xfrm>
              <a:off x="0" y="0"/>
              <a:ext cx="1747482" cy="2217250"/>
            </a:xfrm>
            <a:custGeom>
              <a:avLst/>
              <a:gdLst/>
              <a:ahLst/>
              <a:cxnLst/>
              <a:rect l="l" t="t" r="r" b="b"/>
              <a:pathLst>
                <a:path w="1747482" h="2217250">
                  <a:moveTo>
                    <a:pt x="18178" y="0"/>
                  </a:moveTo>
                  <a:lnTo>
                    <a:pt x="1729304" y="0"/>
                  </a:lnTo>
                  <a:cubicBezTo>
                    <a:pt x="1739344" y="0"/>
                    <a:pt x="1747482" y="8139"/>
                    <a:pt x="1747482" y="18178"/>
                  </a:cubicBezTo>
                  <a:lnTo>
                    <a:pt x="1747482" y="2199072"/>
                  </a:lnTo>
                  <a:cubicBezTo>
                    <a:pt x="1747482" y="2209112"/>
                    <a:pt x="1739344" y="2217250"/>
                    <a:pt x="1729304" y="2217250"/>
                  </a:cubicBezTo>
                  <a:lnTo>
                    <a:pt x="18178" y="2217250"/>
                  </a:lnTo>
                  <a:cubicBezTo>
                    <a:pt x="8139" y="2217250"/>
                    <a:pt x="0" y="2209112"/>
                    <a:pt x="0" y="2199072"/>
                  </a:cubicBezTo>
                  <a:lnTo>
                    <a:pt x="0" y="18178"/>
                  </a:lnTo>
                  <a:cubicBezTo>
                    <a:pt x="0" y="8139"/>
                    <a:pt x="8139" y="0"/>
                    <a:pt x="18178" y="0"/>
                  </a:cubicBezTo>
                  <a:close/>
                </a:path>
              </a:pathLst>
            </a:custGeom>
            <a:blipFill>
              <a:blip r:embed="rId2"/>
              <a:stretch>
                <a:fillRect t="-40" b="-40"/>
              </a:stretch>
            </a:blipFill>
            <a:ln w="19050" cap="sq">
              <a:solidFill>
                <a:srgbClr val="000000"/>
              </a:solidFill>
              <a:prstDash val="solid"/>
              <a:miter/>
            </a:ln>
          </p:spPr>
        </p:sp>
      </p:grpSp>
      <p:grpSp>
        <p:nvGrpSpPr>
          <p:cNvPr id="4" name="Group 4"/>
          <p:cNvGrpSpPr/>
          <p:nvPr/>
        </p:nvGrpSpPr>
        <p:grpSpPr>
          <a:xfrm>
            <a:off x="666750" y="666750"/>
            <a:ext cx="8324850" cy="4194175"/>
            <a:chOff x="0" y="0"/>
            <a:chExt cx="11099800" cy="5592233"/>
          </a:xfrm>
        </p:grpSpPr>
        <p:sp>
          <p:nvSpPr>
            <p:cNvPr id="5" name="TextBox 5"/>
            <p:cNvSpPr txBox="1"/>
            <p:nvPr/>
          </p:nvSpPr>
          <p:spPr>
            <a:xfrm>
              <a:off x="0" y="133350"/>
              <a:ext cx="11099800" cy="2465917"/>
            </a:xfrm>
            <a:prstGeom prst="rect">
              <a:avLst/>
            </a:prstGeom>
          </p:spPr>
          <p:txBody>
            <a:bodyPr lIns="0" tIns="0" rIns="0" bIns="0" rtlCol="0" anchor="t">
              <a:spAutoFit/>
            </a:bodyPr>
            <a:lstStyle/>
            <a:p>
              <a:pPr marL="0" lvl="0" indent="0" algn="l">
                <a:lnSpc>
                  <a:spcPts val="6999"/>
                </a:lnSpc>
                <a:spcBef>
                  <a:spcPct val="0"/>
                </a:spcBef>
              </a:pPr>
              <a:r>
                <a:rPr lang="en-US" sz="6999" b="1" u="none" strike="noStrike" spc="-209">
                  <a:solidFill>
                    <a:srgbClr val="1C0C06"/>
                  </a:solidFill>
                  <a:latin typeface="Bricolage Grotesque Semi-Bold"/>
                  <a:ea typeface="Bricolage Grotesque Semi-Bold"/>
                  <a:cs typeface="Bricolage Grotesque Semi-Bold"/>
                  <a:sym typeface="Bricolage Grotesque Semi-Bold"/>
                </a:rPr>
                <a:t>Ôn lại bài hát “Tình bạn tuổi thơ”</a:t>
              </a:r>
            </a:p>
          </p:txBody>
        </p:sp>
        <p:sp>
          <p:nvSpPr>
            <p:cNvPr id="6" name="TextBox 6"/>
            <p:cNvSpPr txBox="1"/>
            <p:nvPr/>
          </p:nvSpPr>
          <p:spPr>
            <a:xfrm>
              <a:off x="0" y="4144433"/>
              <a:ext cx="11099800" cy="14478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Các em sẽ </a:t>
              </a:r>
              <a:r>
                <a:rPr lang="en-US" sz="2400" b="1" u="none" strike="noStrike">
                  <a:solidFill>
                    <a:srgbClr val="1C0C06"/>
                  </a:solidFill>
                  <a:latin typeface="HK Grotesk Bold"/>
                  <a:ea typeface="HK Grotesk Bold"/>
                  <a:cs typeface="HK Grotesk Bold"/>
                  <a:sym typeface="HK Grotesk Bold"/>
                </a:rPr>
                <a:t>hát theo nhóm</a:t>
              </a:r>
              <a:r>
                <a:rPr lang="en-US" sz="2400" u="none" strike="noStrike">
                  <a:solidFill>
                    <a:srgbClr val="1C0C06"/>
                  </a:solidFill>
                  <a:latin typeface="HK Grotesk"/>
                  <a:ea typeface="HK Grotesk"/>
                  <a:cs typeface="HK Grotesk"/>
                  <a:sym typeface="HK Grotesk"/>
                </a:rPr>
                <a:t> và kết hợp với vỗ tay, tạo không khí vui tươi, khuyến khích sự sáng tạo qua động tác phụ họa trong quá trình biểu diễn.</a:t>
              </a:r>
            </a:p>
          </p:txBody>
        </p:sp>
        <p:sp>
          <p:nvSpPr>
            <p:cNvPr id="7" name="TextBox 7"/>
            <p:cNvSpPr txBox="1"/>
            <p:nvPr/>
          </p:nvSpPr>
          <p:spPr>
            <a:xfrm>
              <a:off x="0" y="2941108"/>
              <a:ext cx="110998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Hát và diễn xuất cùng nhau</a:t>
              </a:r>
            </a:p>
          </p:txBody>
        </p:sp>
      </p:grpSp>
      <p:grpSp>
        <p:nvGrpSpPr>
          <p:cNvPr id="8" name="Group 8"/>
          <p:cNvGrpSpPr/>
          <p:nvPr/>
        </p:nvGrpSpPr>
        <p:grpSpPr>
          <a:xfrm>
            <a:off x="8696346" y="6934200"/>
            <a:ext cx="3467057" cy="4305236"/>
            <a:chOff x="0" y="0"/>
            <a:chExt cx="4622743" cy="5740315"/>
          </a:xfrm>
        </p:grpSpPr>
        <p:sp>
          <p:nvSpPr>
            <p:cNvPr id="9" name="Freeform 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rot="8100000">
              <a:off x="-106337" y="2577879"/>
              <a:ext cx="4835418" cy="1702128"/>
              <a:chOff x="0" y="0"/>
              <a:chExt cx="954623" cy="336039"/>
            </a:xfrm>
          </p:grpSpPr>
          <p:sp>
            <p:nvSpPr>
              <p:cNvPr id="11" name="Freeform 1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12" name="TextBox 1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2" name="Group 2"/>
          <p:cNvGrpSpPr/>
          <p:nvPr/>
        </p:nvGrpSpPr>
        <p:grpSpPr>
          <a:xfrm>
            <a:off x="10429875" y="-260311"/>
            <a:ext cx="8517815" cy="10807622"/>
            <a:chOff x="0" y="0"/>
            <a:chExt cx="1747482" cy="2217250"/>
          </a:xfrm>
        </p:grpSpPr>
        <p:sp>
          <p:nvSpPr>
            <p:cNvPr id="3" name="Freeform 3"/>
            <p:cNvSpPr/>
            <p:nvPr/>
          </p:nvSpPr>
          <p:spPr>
            <a:xfrm>
              <a:off x="0" y="0"/>
              <a:ext cx="1747482" cy="2217250"/>
            </a:xfrm>
            <a:custGeom>
              <a:avLst/>
              <a:gdLst/>
              <a:ahLst/>
              <a:cxnLst/>
              <a:rect l="l" t="t" r="r" b="b"/>
              <a:pathLst>
                <a:path w="1747482" h="2217250">
                  <a:moveTo>
                    <a:pt x="18178" y="0"/>
                  </a:moveTo>
                  <a:lnTo>
                    <a:pt x="1729304" y="0"/>
                  </a:lnTo>
                  <a:cubicBezTo>
                    <a:pt x="1739344" y="0"/>
                    <a:pt x="1747482" y="8139"/>
                    <a:pt x="1747482" y="18178"/>
                  </a:cubicBezTo>
                  <a:lnTo>
                    <a:pt x="1747482" y="2199072"/>
                  </a:lnTo>
                  <a:cubicBezTo>
                    <a:pt x="1747482" y="2209112"/>
                    <a:pt x="1739344" y="2217250"/>
                    <a:pt x="1729304" y="2217250"/>
                  </a:cubicBezTo>
                  <a:lnTo>
                    <a:pt x="18178" y="2217250"/>
                  </a:lnTo>
                  <a:cubicBezTo>
                    <a:pt x="8139" y="2217250"/>
                    <a:pt x="0" y="2209112"/>
                    <a:pt x="0" y="2199072"/>
                  </a:cubicBezTo>
                  <a:lnTo>
                    <a:pt x="0" y="18178"/>
                  </a:lnTo>
                  <a:cubicBezTo>
                    <a:pt x="0" y="8139"/>
                    <a:pt x="8139" y="0"/>
                    <a:pt x="18178" y="0"/>
                  </a:cubicBezTo>
                  <a:close/>
                </a:path>
              </a:pathLst>
            </a:custGeom>
            <a:blipFill>
              <a:blip r:embed="rId2"/>
              <a:stretch>
                <a:fillRect t="-40" b="-40"/>
              </a:stretch>
            </a:blipFill>
            <a:ln w="19050" cap="sq">
              <a:solidFill>
                <a:srgbClr val="000000"/>
              </a:solidFill>
              <a:prstDash val="solid"/>
              <a:miter/>
            </a:ln>
          </p:spPr>
        </p:sp>
      </p:grpSp>
      <p:grpSp>
        <p:nvGrpSpPr>
          <p:cNvPr id="4" name="Group 4"/>
          <p:cNvGrpSpPr/>
          <p:nvPr/>
        </p:nvGrpSpPr>
        <p:grpSpPr>
          <a:xfrm>
            <a:off x="666750" y="666750"/>
            <a:ext cx="8324850" cy="4194175"/>
            <a:chOff x="0" y="0"/>
            <a:chExt cx="11099800" cy="5592233"/>
          </a:xfrm>
        </p:grpSpPr>
        <p:sp>
          <p:nvSpPr>
            <p:cNvPr id="5" name="TextBox 5"/>
            <p:cNvSpPr txBox="1"/>
            <p:nvPr/>
          </p:nvSpPr>
          <p:spPr>
            <a:xfrm>
              <a:off x="0" y="133350"/>
              <a:ext cx="11099800" cy="2465917"/>
            </a:xfrm>
            <a:prstGeom prst="rect">
              <a:avLst/>
            </a:prstGeom>
          </p:spPr>
          <p:txBody>
            <a:bodyPr lIns="0" tIns="0" rIns="0" bIns="0" rtlCol="0" anchor="t">
              <a:spAutoFit/>
            </a:bodyPr>
            <a:lstStyle/>
            <a:p>
              <a:pPr marL="0" lvl="0" indent="0" algn="l">
                <a:lnSpc>
                  <a:spcPts val="6999"/>
                </a:lnSpc>
                <a:spcBef>
                  <a:spcPct val="0"/>
                </a:spcBef>
              </a:pPr>
              <a:r>
                <a:rPr lang="en-US" sz="6999" b="1" u="none" strike="noStrike" spc="-209">
                  <a:solidFill>
                    <a:srgbClr val="1C0C06"/>
                  </a:solidFill>
                  <a:latin typeface="Bricolage Grotesque Semi-Bold"/>
                  <a:ea typeface="Bricolage Grotesque Semi-Bold"/>
                  <a:cs typeface="Bricolage Grotesque Semi-Bold"/>
                  <a:sym typeface="Bricolage Grotesque Semi-Bold"/>
                </a:rPr>
                <a:t>Vận động phụ họa vui tươi</a:t>
              </a:r>
            </a:p>
          </p:txBody>
        </p:sp>
        <p:sp>
          <p:nvSpPr>
            <p:cNvPr id="6" name="TextBox 6"/>
            <p:cNvSpPr txBox="1"/>
            <p:nvPr/>
          </p:nvSpPr>
          <p:spPr>
            <a:xfrm>
              <a:off x="0" y="4144433"/>
              <a:ext cx="11099800" cy="14478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Học sinh được khuyến khích </a:t>
              </a:r>
              <a:r>
                <a:rPr lang="en-US" sz="2400" b="1" u="none" strike="noStrike">
                  <a:solidFill>
                    <a:srgbClr val="1C0C06"/>
                  </a:solidFill>
                  <a:latin typeface="HK Grotesk Bold"/>
                  <a:ea typeface="HK Grotesk Bold"/>
                  <a:cs typeface="HK Grotesk Bold"/>
                  <a:sym typeface="HK Grotesk Bold"/>
                </a:rPr>
                <a:t>nhún chân, vỗ tay</a:t>
              </a:r>
              <a:r>
                <a:rPr lang="en-US" sz="2400" u="none" strike="noStrike">
                  <a:solidFill>
                    <a:srgbClr val="1C0C06"/>
                  </a:solidFill>
                  <a:latin typeface="HK Grotesk"/>
                  <a:ea typeface="HK Grotesk"/>
                  <a:cs typeface="HK Grotesk"/>
                  <a:sym typeface="HK Grotesk"/>
                </a:rPr>
                <a:t> và </a:t>
              </a:r>
              <a:r>
                <a:rPr lang="en-US" sz="2400" b="1" u="none" strike="noStrike">
                  <a:solidFill>
                    <a:srgbClr val="1C0C06"/>
                  </a:solidFill>
                  <a:latin typeface="HK Grotesk Bold"/>
                  <a:ea typeface="HK Grotesk Bold"/>
                  <a:cs typeface="HK Grotesk Bold"/>
                  <a:sym typeface="HK Grotesk Bold"/>
                </a:rPr>
                <a:t>nắm tay bạn bè</a:t>
              </a:r>
              <a:r>
                <a:rPr lang="en-US" sz="2400" u="none" strike="noStrike">
                  <a:solidFill>
                    <a:srgbClr val="1C0C06"/>
                  </a:solidFill>
                  <a:latin typeface="HK Grotesk"/>
                  <a:ea typeface="HK Grotesk"/>
                  <a:cs typeface="HK Grotesk"/>
                  <a:sym typeface="HK Grotesk"/>
                </a:rPr>
                <a:t> trong khi hát, tạo ra không khí vui tươi và gắn kết giữa các em.</a:t>
              </a:r>
            </a:p>
          </p:txBody>
        </p:sp>
        <p:sp>
          <p:nvSpPr>
            <p:cNvPr id="7" name="TextBox 7"/>
            <p:cNvSpPr txBox="1"/>
            <p:nvPr/>
          </p:nvSpPr>
          <p:spPr>
            <a:xfrm>
              <a:off x="0" y="2941108"/>
              <a:ext cx="110998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Kết nối tập thể qua âm nhạc</a:t>
              </a:r>
            </a:p>
          </p:txBody>
        </p:sp>
      </p:grpSp>
      <p:grpSp>
        <p:nvGrpSpPr>
          <p:cNvPr id="8" name="Group 8"/>
          <p:cNvGrpSpPr/>
          <p:nvPr/>
        </p:nvGrpSpPr>
        <p:grpSpPr>
          <a:xfrm>
            <a:off x="8696346" y="6934200"/>
            <a:ext cx="3467057" cy="4305236"/>
            <a:chOff x="0" y="0"/>
            <a:chExt cx="4622743" cy="5740315"/>
          </a:xfrm>
        </p:grpSpPr>
        <p:sp>
          <p:nvSpPr>
            <p:cNvPr id="9" name="Freeform 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rot="8100000">
              <a:off x="-106337" y="2577879"/>
              <a:ext cx="4835418" cy="1702128"/>
              <a:chOff x="0" y="0"/>
              <a:chExt cx="954623" cy="336039"/>
            </a:xfrm>
          </p:grpSpPr>
          <p:sp>
            <p:nvSpPr>
              <p:cNvPr id="11" name="Freeform 1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12" name="TextBox 1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6"/>
        </a:solidFill>
        <a:effectLst/>
      </p:bgPr>
    </p:bg>
    <p:spTree>
      <p:nvGrpSpPr>
        <p:cNvPr id="1" name=""/>
        <p:cNvGrpSpPr/>
        <p:nvPr/>
      </p:nvGrpSpPr>
      <p:grpSpPr>
        <a:xfrm>
          <a:off x="0" y="0"/>
          <a:ext cx="0" cy="0"/>
          <a:chOff x="0" y="0"/>
          <a:chExt cx="0" cy="0"/>
        </a:xfrm>
      </p:grpSpPr>
      <p:grpSp>
        <p:nvGrpSpPr>
          <p:cNvPr id="2" name="Group 2"/>
          <p:cNvGrpSpPr/>
          <p:nvPr/>
        </p:nvGrpSpPr>
        <p:grpSpPr>
          <a:xfrm>
            <a:off x="10429875" y="-260311"/>
            <a:ext cx="8517815" cy="10807622"/>
            <a:chOff x="0" y="0"/>
            <a:chExt cx="1747482" cy="2217250"/>
          </a:xfrm>
        </p:grpSpPr>
        <p:sp>
          <p:nvSpPr>
            <p:cNvPr id="3" name="Freeform 3"/>
            <p:cNvSpPr/>
            <p:nvPr/>
          </p:nvSpPr>
          <p:spPr>
            <a:xfrm>
              <a:off x="0" y="0"/>
              <a:ext cx="1747482" cy="2217250"/>
            </a:xfrm>
            <a:custGeom>
              <a:avLst/>
              <a:gdLst/>
              <a:ahLst/>
              <a:cxnLst/>
              <a:rect l="l" t="t" r="r" b="b"/>
              <a:pathLst>
                <a:path w="1747482" h="2217250">
                  <a:moveTo>
                    <a:pt x="18178" y="0"/>
                  </a:moveTo>
                  <a:lnTo>
                    <a:pt x="1729304" y="0"/>
                  </a:lnTo>
                  <a:cubicBezTo>
                    <a:pt x="1739344" y="0"/>
                    <a:pt x="1747482" y="8139"/>
                    <a:pt x="1747482" y="18178"/>
                  </a:cubicBezTo>
                  <a:lnTo>
                    <a:pt x="1747482" y="2199072"/>
                  </a:lnTo>
                  <a:cubicBezTo>
                    <a:pt x="1747482" y="2209112"/>
                    <a:pt x="1739344" y="2217250"/>
                    <a:pt x="1729304" y="2217250"/>
                  </a:cubicBezTo>
                  <a:lnTo>
                    <a:pt x="18178" y="2217250"/>
                  </a:lnTo>
                  <a:cubicBezTo>
                    <a:pt x="8139" y="2217250"/>
                    <a:pt x="0" y="2209112"/>
                    <a:pt x="0" y="2199072"/>
                  </a:cubicBezTo>
                  <a:lnTo>
                    <a:pt x="0" y="18178"/>
                  </a:lnTo>
                  <a:cubicBezTo>
                    <a:pt x="0" y="8139"/>
                    <a:pt x="8139" y="0"/>
                    <a:pt x="18178" y="0"/>
                  </a:cubicBezTo>
                  <a:close/>
                </a:path>
              </a:pathLst>
            </a:custGeom>
            <a:blipFill>
              <a:blip r:embed="rId2"/>
              <a:stretch>
                <a:fillRect t="-40" b="-40"/>
              </a:stretch>
            </a:blipFill>
            <a:ln w="19050" cap="sq">
              <a:solidFill>
                <a:srgbClr val="000000"/>
              </a:solidFill>
              <a:prstDash val="solid"/>
              <a:miter/>
            </a:ln>
          </p:spPr>
        </p:sp>
      </p:grpSp>
      <p:grpSp>
        <p:nvGrpSpPr>
          <p:cNvPr id="4" name="Group 4"/>
          <p:cNvGrpSpPr/>
          <p:nvPr/>
        </p:nvGrpSpPr>
        <p:grpSpPr>
          <a:xfrm>
            <a:off x="666750" y="666750"/>
            <a:ext cx="8324850" cy="4194175"/>
            <a:chOff x="0" y="0"/>
            <a:chExt cx="11099800" cy="5592233"/>
          </a:xfrm>
        </p:grpSpPr>
        <p:sp>
          <p:nvSpPr>
            <p:cNvPr id="5" name="TextBox 5"/>
            <p:cNvSpPr txBox="1"/>
            <p:nvPr/>
          </p:nvSpPr>
          <p:spPr>
            <a:xfrm>
              <a:off x="0" y="133350"/>
              <a:ext cx="11099800" cy="2465917"/>
            </a:xfrm>
            <a:prstGeom prst="rect">
              <a:avLst/>
            </a:prstGeom>
          </p:spPr>
          <p:txBody>
            <a:bodyPr lIns="0" tIns="0" rIns="0" bIns="0" rtlCol="0" anchor="t">
              <a:spAutoFit/>
            </a:bodyPr>
            <a:lstStyle/>
            <a:p>
              <a:pPr marL="0" lvl="0" indent="0" algn="l">
                <a:lnSpc>
                  <a:spcPts val="6999"/>
                </a:lnSpc>
                <a:spcBef>
                  <a:spcPct val="0"/>
                </a:spcBef>
              </a:pPr>
              <a:r>
                <a:rPr lang="en-US" sz="6999" b="1" u="none" strike="noStrike" spc="-209">
                  <a:solidFill>
                    <a:srgbClr val="1C0C06"/>
                  </a:solidFill>
                  <a:latin typeface="Bricolage Grotesque Semi-Bold"/>
                  <a:ea typeface="Bricolage Grotesque Semi-Bold"/>
                  <a:cs typeface="Bricolage Grotesque Semi-Bold"/>
                  <a:sym typeface="Bricolage Grotesque Semi-Bold"/>
                </a:rPr>
                <a:t>Nhạc cụ gõ – Tiết tấu 1 &amp; 2</a:t>
              </a:r>
            </a:p>
          </p:txBody>
        </p:sp>
        <p:sp>
          <p:nvSpPr>
            <p:cNvPr id="6" name="TextBox 6"/>
            <p:cNvSpPr txBox="1"/>
            <p:nvPr/>
          </p:nvSpPr>
          <p:spPr>
            <a:xfrm>
              <a:off x="0" y="4144433"/>
              <a:ext cx="11099800" cy="1447800"/>
            </a:xfrm>
            <a:prstGeom prst="rect">
              <a:avLst/>
            </a:prstGeom>
          </p:spPr>
          <p:txBody>
            <a:bodyPr lIns="0" tIns="0" rIns="0" bIns="0" rtlCol="0" anchor="t">
              <a:spAutoFit/>
            </a:bodyPr>
            <a:lstStyle/>
            <a:p>
              <a:pPr marL="0" lvl="0" indent="0" algn="l">
                <a:lnSpc>
                  <a:spcPts val="2879"/>
                </a:lnSpc>
                <a:spcBef>
                  <a:spcPct val="0"/>
                </a:spcBef>
              </a:pPr>
              <a:r>
                <a:rPr lang="en-US" sz="2400" u="none" strike="noStrike">
                  <a:solidFill>
                    <a:srgbClr val="1C0C06"/>
                  </a:solidFill>
                  <a:latin typeface="HK Grotesk"/>
                  <a:ea typeface="HK Grotesk"/>
                  <a:cs typeface="HK Grotesk"/>
                  <a:sym typeface="HK Grotesk"/>
                </a:rPr>
                <a:t>Trong tiết học này, học sinh sẽ khám phá hai loại </a:t>
              </a:r>
              <a:r>
                <a:rPr lang="en-US" sz="2400" b="1" u="none" strike="noStrike">
                  <a:solidFill>
                    <a:srgbClr val="1C0C06"/>
                  </a:solidFill>
                  <a:latin typeface="HK Grotesk Bold"/>
                  <a:ea typeface="HK Grotesk Bold"/>
                  <a:cs typeface="HK Grotesk Bold"/>
                  <a:sym typeface="HK Grotesk Bold"/>
                </a:rPr>
                <a:t>nhạc cụ gõ</a:t>
              </a:r>
              <a:r>
                <a:rPr lang="en-US" sz="2400" u="none" strike="noStrike">
                  <a:solidFill>
                    <a:srgbClr val="1C0C06"/>
                  </a:solidFill>
                  <a:latin typeface="HK Grotesk"/>
                  <a:ea typeface="HK Grotesk"/>
                  <a:cs typeface="HK Grotesk"/>
                  <a:sym typeface="HK Grotesk"/>
                </a:rPr>
                <a:t> cơ bản, thực hành gõ theo tiết tấu và phối hợp cùng nhau để tạo ra âm thanh vui tươi.</a:t>
              </a:r>
            </a:p>
          </p:txBody>
        </p:sp>
        <p:sp>
          <p:nvSpPr>
            <p:cNvPr id="7" name="TextBox 7"/>
            <p:cNvSpPr txBox="1"/>
            <p:nvPr/>
          </p:nvSpPr>
          <p:spPr>
            <a:xfrm>
              <a:off x="0" y="2941108"/>
              <a:ext cx="11099800" cy="619125"/>
            </a:xfrm>
            <a:prstGeom prst="rect">
              <a:avLst/>
            </a:prstGeom>
          </p:spPr>
          <p:txBody>
            <a:bodyPr lIns="0" tIns="0" rIns="0" bIns="0" rtlCol="0" anchor="t">
              <a:spAutoFit/>
            </a:bodyPr>
            <a:lstStyle/>
            <a:p>
              <a:pPr marL="0" lvl="0" indent="0" algn="l">
                <a:lnSpc>
                  <a:spcPts val="3600"/>
                </a:lnSpc>
                <a:spcBef>
                  <a:spcPct val="0"/>
                </a:spcBef>
              </a:pPr>
              <a:r>
                <a:rPr lang="en-US" sz="3000" b="1" u="none" strike="noStrike">
                  <a:solidFill>
                    <a:srgbClr val="1C0C06"/>
                  </a:solidFill>
                  <a:latin typeface="Bricolage Grotesque Bold"/>
                  <a:ea typeface="Bricolage Grotesque Bold"/>
                  <a:cs typeface="Bricolage Grotesque Bold"/>
                  <a:sym typeface="Bricolage Grotesque Bold"/>
                </a:rPr>
                <a:t>Tìm hiểu về nhạc cụ gõ</a:t>
              </a:r>
            </a:p>
          </p:txBody>
        </p:sp>
      </p:grpSp>
      <p:grpSp>
        <p:nvGrpSpPr>
          <p:cNvPr id="8" name="Group 8"/>
          <p:cNvGrpSpPr/>
          <p:nvPr/>
        </p:nvGrpSpPr>
        <p:grpSpPr>
          <a:xfrm>
            <a:off x="8696346" y="6934200"/>
            <a:ext cx="3467057" cy="4305236"/>
            <a:chOff x="0" y="0"/>
            <a:chExt cx="4622743" cy="5740315"/>
          </a:xfrm>
        </p:grpSpPr>
        <p:sp>
          <p:nvSpPr>
            <p:cNvPr id="9" name="Freeform 9"/>
            <p:cNvSpPr/>
            <p:nvPr/>
          </p:nvSpPr>
          <p:spPr>
            <a:xfrm rot="-2700000">
              <a:off x="-124706" y="1478676"/>
              <a:ext cx="4872155" cy="1665391"/>
            </a:xfrm>
            <a:custGeom>
              <a:avLst/>
              <a:gdLst/>
              <a:ahLst/>
              <a:cxnLst/>
              <a:rect l="l" t="t" r="r" b="b"/>
              <a:pathLst>
                <a:path w="4872155" h="1665391">
                  <a:moveTo>
                    <a:pt x="0" y="0"/>
                  </a:moveTo>
                  <a:lnTo>
                    <a:pt x="4872155" y="0"/>
                  </a:lnTo>
                  <a:lnTo>
                    <a:pt x="4872155" y="1665391"/>
                  </a:lnTo>
                  <a:lnTo>
                    <a:pt x="0" y="16653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rot="8100000">
              <a:off x="-106337" y="2577879"/>
              <a:ext cx="4835418" cy="1702128"/>
              <a:chOff x="0" y="0"/>
              <a:chExt cx="954623" cy="336039"/>
            </a:xfrm>
          </p:grpSpPr>
          <p:sp>
            <p:nvSpPr>
              <p:cNvPr id="11" name="Freeform 11"/>
              <p:cNvSpPr/>
              <p:nvPr/>
            </p:nvSpPr>
            <p:spPr>
              <a:xfrm>
                <a:off x="0" y="0"/>
                <a:ext cx="954623" cy="336039"/>
              </a:xfrm>
              <a:custGeom>
                <a:avLst/>
                <a:gdLst/>
                <a:ahLst/>
                <a:cxnLst/>
                <a:rect l="l" t="t" r="r" b="b"/>
                <a:pathLst>
                  <a:path w="954623" h="336039">
                    <a:moveTo>
                      <a:pt x="751423" y="0"/>
                    </a:moveTo>
                    <a:cubicBezTo>
                      <a:pt x="863647" y="0"/>
                      <a:pt x="954623" y="75225"/>
                      <a:pt x="954623" y="168020"/>
                    </a:cubicBezTo>
                    <a:cubicBezTo>
                      <a:pt x="954623" y="260814"/>
                      <a:pt x="863647" y="336039"/>
                      <a:pt x="751423" y="336039"/>
                    </a:cubicBezTo>
                    <a:lnTo>
                      <a:pt x="203200" y="336039"/>
                    </a:lnTo>
                    <a:cubicBezTo>
                      <a:pt x="90976" y="336039"/>
                      <a:pt x="0" y="260814"/>
                      <a:pt x="0" y="168020"/>
                    </a:cubicBezTo>
                    <a:cubicBezTo>
                      <a:pt x="0" y="75225"/>
                      <a:pt x="90976" y="0"/>
                      <a:pt x="203200" y="0"/>
                    </a:cubicBezTo>
                    <a:close/>
                  </a:path>
                </a:pathLst>
              </a:custGeom>
              <a:solidFill>
                <a:srgbClr val="C3542B"/>
              </a:solidFill>
              <a:ln cap="sq">
                <a:noFill/>
                <a:prstDash val="solid"/>
                <a:miter/>
              </a:ln>
            </p:spPr>
          </p:sp>
          <p:sp>
            <p:nvSpPr>
              <p:cNvPr id="12" name="TextBox 12"/>
              <p:cNvSpPr txBox="1"/>
              <p:nvPr/>
            </p:nvSpPr>
            <p:spPr>
              <a:xfrm>
                <a:off x="0" y="-19050"/>
                <a:ext cx="954623" cy="355089"/>
              </a:xfrm>
              <a:prstGeom prst="rect">
                <a:avLst/>
              </a:prstGeom>
            </p:spPr>
            <p:txBody>
              <a:bodyPr lIns="18752" tIns="18752" rIns="18752" bIns="18752" rtlCol="0" anchor="ctr"/>
              <a:lstStyle/>
              <a:p>
                <a:pPr marL="0" lvl="0" indent="0" algn="ctr">
                  <a:lnSpc>
                    <a:spcPts val="755"/>
                  </a:lnSpc>
                  <a:spcBef>
                    <a:spcPct val="0"/>
                  </a:spcBef>
                </a:pPr>
                <a:endParaR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465</Words>
  <Application>Microsoft Office PowerPoint</Application>
  <PresentationFormat>Custom</PresentationFormat>
  <Paragraphs>47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Bricolage Grotesque Semi-Bold</vt:lpstr>
      <vt:lpstr>HK Grotesk</vt:lpstr>
      <vt:lpstr>HK Grotesk Bold</vt:lpstr>
      <vt:lpstr>Bricolage Grotesque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thuyết trình - Thường thức âm nhạc</dc:title>
  <dc:description>Bài thuyết trình - Thường thức âm nhạc</dc:description>
  <cp:lastModifiedBy>ADMIN</cp:lastModifiedBy>
  <cp:revision>3</cp:revision>
  <dcterms:created xsi:type="dcterms:W3CDTF">2006-08-16T00:00:00Z</dcterms:created>
  <dcterms:modified xsi:type="dcterms:W3CDTF">2026-03-22T04:01:57Z</dcterms:modified>
  <dc:identifier>DAHEoy_zNjM</dc:identifier>
</cp:coreProperties>
</file>