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323" r:id="rId4"/>
    <p:sldId id="261" r:id="rId5"/>
    <p:sldId id="313" r:id="rId6"/>
    <p:sldId id="262" r:id="rId7"/>
    <p:sldId id="270" r:id="rId8"/>
    <p:sldId id="314" r:id="rId9"/>
    <p:sldId id="271" r:id="rId10"/>
    <p:sldId id="324" r:id="rId11"/>
    <p:sldId id="308" r:id="rId12"/>
    <p:sldId id="322" r:id="rId13"/>
    <p:sldId id="269" r:id="rId14"/>
    <p:sldId id="298" r:id="rId15"/>
    <p:sldId id="299" r:id="rId16"/>
    <p:sldId id="301"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FFC538-2597-476F-8777-BCA5120DDFBF}">
          <p14:sldIdLst>
            <p14:sldId id="323"/>
          </p14:sldIdLst>
        </p14:section>
        <p14:section name="Warm-up" id="{2214F3F4-2845-49C5-9FAC-8A0C77B6FD0B}">
          <p14:sldIdLst>
            <p14:sldId id="261"/>
          </p14:sldIdLst>
        </p14:section>
        <p14:section name="Listen and chant" id="{F0DAE56A-85E4-44F7-9B30-495758122585}">
          <p14:sldIdLst>
            <p14:sldId id="313"/>
            <p14:sldId id="262"/>
            <p14:sldId id="270"/>
          </p14:sldIdLst>
        </p14:section>
        <p14:section name="Listen and tick" id="{58FEADAA-2791-46DD-8C65-45F39A928C83}">
          <p14:sldIdLst>
            <p14:sldId id="314"/>
            <p14:sldId id="271"/>
          </p14:sldIdLst>
        </p14:section>
        <p14:section name="Look and trace" id="{27C6FD33-92F2-4D3A-AD71-847EEF8B2DE3}">
          <p14:sldIdLst>
            <p14:sldId id="324"/>
          </p14:sldIdLst>
        </p14:section>
        <p14:section name="Game" id="{5104B3B2-DA5E-4800-8CAB-CCEEB3812321}">
          <p14:sldIdLst>
            <p14:sldId id="308"/>
            <p14:sldId id="322"/>
          </p14:sldIdLst>
        </p14:section>
        <p14:section name="Wrap up" id="{7699F4D7-882D-441C-8DFE-54C512F945A8}">
          <p14:sldIdLst>
            <p14:sldId id="269"/>
            <p14:sldId id="298"/>
            <p14:sldId id="299"/>
            <p14:sldId id="301"/>
            <p14:sldId id="32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6" autoAdjust="0"/>
    <p:restoredTop sz="62304" autoAdjust="0"/>
  </p:normalViewPr>
  <p:slideViewPr>
    <p:cSldViewPr snapToGrid="0">
      <p:cViewPr>
        <p:scale>
          <a:sx n="49" d="100"/>
          <a:sy n="49" d="100"/>
        </p:scale>
        <p:origin x="-10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23/03/2026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say the sound of the letter </a:t>
            </a:r>
            <a:r>
              <a:rPr lang="en-US" sz="1200" i="1" kern="1200" dirty="0" smtClean="0">
                <a:solidFill>
                  <a:schemeClr val="tx1"/>
                </a:solidFill>
                <a:effectLst/>
                <a:latin typeface="+mn-lt"/>
                <a:ea typeface="+mn-ea"/>
                <a:cs typeface="+mn-cs"/>
              </a:rPr>
              <a:t>U/u </a:t>
            </a:r>
            <a:r>
              <a:rPr lang="en-US" sz="1200" i="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words </a:t>
            </a:r>
            <a:r>
              <a:rPr lang="en-US" sz="1200" i="1" kern="1200" dirty="0" smtClean="0">
                <a:solidFill>
                  <a:schemeClr val="tx1"/>
                </a:solidFill>
                <a:effectLst/>
                <a:latin typeface="+mn-lt"/>
                <a:ea typeface="+mn-ea"/>
                <a:cs typeface="+mn-cs"/>
              </a:rPr>
              <a:t>sun, truck, bus, running </a:t>
            </a:r>
            <a:r>
              <a:rPr lang="en-US" sz="1200" kern="1200" dirty="0" smtClean="0">
                <a:solidFill>
                  <a:schemeClr val="tx1"/>
                </a:solidFill>
                <a:effectLst/>
                <a:latin typeface="+mn-lt"/>
                <a:ea typeface="+mn-ea"/>
                <a:cs typeface="+mn-cs"/>
              </a:rPr>
              <a:t>in a chant.</a:t>
            </a:r>
            <a:br>
              <a:rPr lang="en-US" sz="1200" kern="1200" dirty="0" smtClean="0">
                <a:solidFill>
                  <a:schemeClr val="tx1"/>
                </a:solidFill>
                <a:effectLst/>
                <a:latin typeface="+mn-lt"/>
                <a:ea typeface="+mn-ea"/>
                <a:cs typeface="+mn-cs"/>
              </a:rPr>
            </a:b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listen, recognize the words and tick the correct boxes.</a:t>
            </a:r>
            <a:br>
              <a:rPr lang="en-US" sz="1200" kern="1200" dirty="0" smtClean="0">
                <a:solidFill>
                  <a:schemeClr val="tx1"/>
                </a:solidFill>
                <a:effectLst/>
                <a:latin typeface="+mn-lt"/>
                <a:ea typeface="+mn-ea"/>
                <a:cs typeface="+mn-cs"/>
              </a:rPr>
            </a:b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trace the letter </a:t>
            </a:r>
            <a:r>
              <a:rPr lang="en-US" sz="1200" i="1" kern="1200" dirty="0" smtClean="0">
                <a:solidFill>
                  <a:schemeClr val="tx1"/>
                </a:solidFill>
                <a:effectLst/>
                <a:latin typeface="+mn-lt"/>
                <a:ea typeface="+mn-ea"/>
                <a:cs typeface="+mn-cs"/>
              </a:rPr>
              <a:t>U/u </a:t>
            </a:r>
            <a:r>
              <a:rPr lang="en-US" sz="1200" kern="1200" dirty="0" smtClean="0">
                <a:solidFill>
                  <a:schemeClr val="tx1"/>
                </a:solidFill>
                <a:effectLst/>
                <a:latin typeface="+mn-lt"/>
                <a:ea typeface="+mn-ea"/>
                <a:cs typeface="+mn-cs"/>
              </a:rPr>
              <a:t>and complete the words </a:t>
            </a:r>
            <a:r>
              <a:rPr lang="en-US" sz="1200" i="1" kern="1200" dirty="0" err="1" smtClean="0">
                <a:solidFill>
                  <a:schemeClr val="tx1"/>
                </a:solidFill>
                <a:effectLst/>
                <a:latin typeface="+mn-lt"/>
                <a:ea typeface="+mn-ea"/>
                <a:cs typeface="+mn-cs"/>
              </a:rPr>
              <a:t>b__s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a:t>
            </a:r>
            <a:r>
              <a:rPr lang="en-US" sz="1200" i="1" kern="1200" dirty="0" smtClean="0">
                <a:solidFill>
                  <a:schemeClr val="tx1"/>
                </a:solidFill>
                <a:effectLst/>
                <a:latin typeface="+mn-lt"/>
                <a:ea typeface="+mn-ea"/>
                <a:cs typeface="+mn-cs"/>
              </a:rPr>
              <a:t>__</a:t>
            </a:r>
            <a:r>
              <a:rPr lang="en-US" sz="1200" i="1" kern="1200" dirty="0" err="1" smtClean="0">
                <a:solidFill>
                  <a:schemeClr val="tx1"/>
                </a:solidFill>
                <a:effectLst/>
                <a:latin typeface="+mn-lt"/>
                <a:ea typeface="+mn-ea"/>
                <a:cs typeface="+mn-cs"/>
              </a:rPr>
              <a:t>ck</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s__n</a:t>
            </a:r>
            <a:r>
              <a:rPr lang="en-US" sz="1200" i="1" kern="1200" dirty="0" smtClean="0">
                <a:solidFill>
                  <a:schemeClr val="tx1"/>
                </a:solidFill>
                <a:effectLst/>
                <a:latin typeface="+mn-lt"/>
                <a:ea typeface="+mn-ea"/>
                <a:cs typeface="+mn-cs"/>
              </a:rPr>
              <a:t>, r __</a:t>
            </a:r>
            <a:r>
              <a:rPr lang="en-US" sz="1200" i="1" kern="1200" dirty="0" err="1" smtClean="0">
                <a:solidFill>
                  <a:schemeClr val="tx1"/>
                </a:solidFill>
                <a:effectLst/>
                <a:latin typeface="+mn-lt"/>
                <a:ea typeface="+mn-ea"/>
                <a:cs typeface="+mn-cs"/>
              </a:rPr>
              <a:t>nning</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72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Repeat the words with rhythm and say goodbye. </a:t>
            </a:r>
            <a:endParaRPr lang="en-US"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9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89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27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Miming</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Warm up and revise the </a:t>
            </a:r>
            <a:r>
              <a:rPr lang="en-US" sz="1200" kern="1200" dirty="0" smtClean="0">
                <a:solidFill>
                  <a:schemeClr val="tx1"/>
                </a:solidFill>
                <a:effectLst/>
                <a:latin typeface="+mn-lt"/>
                <a:ea typeface="+mn-ea"/>
                <a:cs typeface="+mn-cs"/>
              </a:rPr>
              <a:t>unit </a:t>
            </a:r>
            <a:r>
              <a:rPr lang="en-US" sz="1200" kern="1200" dirty="0">
                <a:solidFill>
                  <a:schemeClr val="tx1"/>
                </a:solidFill>
                <a:effectLst/>
                <a:latin typeface="+mn-lt"/>
                <a:ea typeface="+mn-ea"/>
                <a:cs typeface="+mn-cs"/>
              </a:rPr>
              <a:t>keywords.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dirty="0"/>
          </a:p>
          <a:p>
            <a:pPr marL="171450" indent="-171450">
              <a:buFont typeface="Arial" panose="020B0604020202020204" pitchFamily="34" charset="0"/>
              <a:buChar char="•"/>
            </a:pPr>
            <a:r>
              <a:rPr lang="en-US" dirty="0"/>
              <a:t>Show the flashcard </a:t>
            </a:r>
            <a:r>
              <a:rPr lang="en-US" b="1" i="1" dirty="0"/>
              <a:t>bus</a:t>
            </a:r>
            <a:r>
              <a:rPr lang="en-US" dirty="0"/>
              <a:t> to a pupil. </a:t>
            </a:r>
          </a:p>
          <a:p>
            <a:pPr marL="171450" indent="-171450">
              <a:buFont typeface="Arial" panose="020B0604020202020204" pitchFamily="34" charset="0"/>
              <a:buChar char="•"/>
            </a:pPr>
            <a:r>
              <a:rPr lang="en-US" dirty="0"/>
              <a:t>The pupil does the TPR action for the word. Have other pupils guess the word. </a:t>
            </a:r>
          </a:p>
          <a:p>
            <a:pPr marL="171450" indent="-171450">
              <a:buFont typeface="Arial" panose="020B0604020202020204" pitchFamily="34" charset="0"/>
              <a:buChar char="•"/>
            </a:pPr>
            <a:r>
              <a:rPr lang="en-US" dirty="0"/>
              <a:t>After guessing the word, have the whole class repeat the word in chorus. </a:t>
            </a:r>
          </a:p>
          <a:p>
            <a:pPr marL="171450" indent="-171450">
              <a:buFont typeface="Arial" panose="020B0604020202020204" pitchFamily="34" charset="0"/>
              <a:buChar char="•"/>
            </a:pPr>
            <a:r>
              <a:rPr lang="en-US" dirty="0"/>
              <a:t>Do the same with </a:t>
            </a:r>
            <a:r>
              <a:rPr lang="en-US" b="1" i="1" dirty="0"/>
              <a:t>truck, running, sun</a:t>
            </a:r>
            <a:r>
              <a:rPr lang="en-US" dirty="0"/>
              <a:t>. </a:t>
            </a:r>
          </a:p>
          <a:p>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chant </a:t>
            </a:r>
            <a:r>
              <a:rPr lang="en-US" dirty="0"/>
              <a:t>is divided into 3 steps. </a:t>
            </a:r>
          </a:p>
        </p:txBody>
      </p:sp>
      <p:sp>
        <p:nvSpPr>
          <p:cNvPr id="4" name="Slide Number Placeholder 3"/>
          <p:cNvSpPr>
            <a:spLocks noGrp="1"/>
          </p:cNvSpPr>
          <p:nvPr>
            <p:ph type="sldNum" sz="quarter" idx="5"/>
          </p:nvPr>
        </p:nvSpPr>
        <p:spPr/>
        <p:txBody>
          <a:bodyPr/>
          <a:lstStyle/>
          <a:p>
            <a:fld id="{8FABF2E9-0B01-49AB-BB7C-49A115314AF2}" type="slidenum">
              <a:rPr lang="en-US" smtClean="0"/>
              <a:t>3</a:t>
            </a:fld>
            <a:endParaRPr lang="en-US"/>
          </a:p>
        </p:txBody>
      </p:sp>
    </p:spTree>
    <p:extLst>
      <p:ext uri="{BB962C8B-B14F-4D97-AF65-F5344CB8AC3E}">
        <p14:creationId xmlns:p14="http://schemas.microsoft.com/office/powerpoint/2010/main" val="162923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say the sound of the letter U/u and the words having the sound.</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pupils listen and repeat the sound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Stand in front of group 1, do the TRP action for </a:t>
            </a:r>
            <a:r>
              <a:rPr lang="en-US" sz="1200" b="1" i="1"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and say </a:t>
            </a:r>
            <a:r>
              <a:rPr lang="en-US" sz="1200" b="1" i="1" u="none"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Repeat twice and say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(clap),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(clap), </a:t>
            </a:r>
            <a:r>
              <a:rPr lang="en-US" sz="1200" b="1" i="1"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(TPR 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in group 1 repeat with the TPR actions and say the words in pairs from desk 1, 2, 3 to the last desk. </a:t>
            </a:r>
          </a:p>
          <a:p>
            <a:pPr marL="171450" indent="-171450">
              <a:buFont typeface="Arial" panose="020B0604020202020204" pitchFamily="34" charset="0"/>
              <a:buChar char="•"/>
            </a:pPr>
            <a:r>
              <a:rPr lang="en-US" dirty="0"/>
              <a:t>Have pupils in group 2 do the same. </a:t>
            </a:r>
          </a:p>
          <a:p>
            <a:pPr marL="171450" indent="-171450">
              <a:buFont typeface="Arial" panose="020B0604020202020204" pitchFamily="34" charset="0"/>
              <a:buChar char="•"/>
            </a:pPr>
            <a:r>
              <a:rPr lang="en-US" dirty="0"/>
              <a:t>Do the same with other words </a:t>
            </a:r>
            <a:r>
              <a:rPr lang="en-US" b="1" i="1" dirty="0"/>
              <a:t>running, sun, </a:t>
            </a:r>
            <a:r>
              <a:rPr lang="en-US" b="1" i="1" dirty="0" smtClean="0"/>
              <a:t>truck</a:t>
            </a:r>
            <a:r>
              <a:rPr lang="en-US" b="0" i="1" dirty="0" smtClean="0"/>
              <a:t>.</a:t>
            </a:r>
            <a:endParaRPr lang="en-US" b="0"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29671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read all the sentences of the </a:t>
            </a:r>
            <a:r>
              <a:rPr lang="en-US" sz="1200" kern="1200" dirty="0" smtClean="0">
                <a:solidFill>
                  <a:schemeClr val="tx1"/>
                </a:solidFill>
                <a:effectLst/>
                <a:latin typeface="+mn-lt"/>
                <a:ea typeface="+mn-ea"/>
                <a:cs typeface="+mn-cs"/>
              </a:rPr>
              <a:t>chant.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Play the recording, have pupils listen and repeat sentence by </a:t>
            </a:r>
            <a:r>
              <a:rPr lang="en-US" sz="1200" kern="1200" dirty="0" smtClean="0">
                <a:solidFill>
                  <a:schemeClr val="tx1"/>
                </a:solidFill>
                <a:effectLst/>
                <a:latin typeface="+mn-lt"/>
                <a:ea typeface="+mn-ea"/>
                <a:cs typeface="+mn-cs"/>
              </a:rPr>
              <a:t>sentence.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try to explain the meaning, support for students’ understanding by doing action.</a:t>
            </a:r>
          </a:p>
          <a:p>
            <a:r>
              <a:rPr lang="en-US" sz="1200" kern="1200" dirty="0">
                <a:solidFill>
                  <a:schemeClr val="tx1"/>
                </a:solidFill>
                <a:effectLst/>
                <a:latin typeface="+mn-lt"/>
                <a:ea typeface="+mn-ea"/>
                <a:cs typeface="+mn-cs"/>
              </a:rPr>
              <a:t>Ex: </a:t>
            </a:r>
            <a:r>
              <a:rPr lang="en-US" sz="1200" b="1" i="1" kern="1200" dirty="0">
                <a:solidFill>
                  <a:schemeClr val="tx1"/>
                </a:solidFill>
                <a:effectLst/>
                <a:latin typeface="+mn-lt"/>
                <a:ea typeface="+mn-ea"/>
                <a:cs typeface="+mn-cs"/>
              </a:rPr>
              <a:t>Look at the truck </a:t>
            </a:r>
            <a:r>
              <a:rPr lang="en-US" sz="1200" b="0" i="0" kern="1200" dirty="0">
                <a:solidFill>
                  <a:schemeClr val="tx1"/>
                </a:solidFill>
                <a:effectLst/>
                <a:latin typeface="+mn-lt"/>
                <a:ea typeface="+mn-ea"/>
                <a:cs typeface="+mn-cs"/>
              </a:rPr>
              <a:t>(use hands to make the truck), </a:t>
            </a:r>
            <a:r>
              <a:rPr lang="en-US" sz="1200" b="1" i="1" kern="1200" dirty="0">
                <a:solidFill>
                  <a:schemeClr val="tx1"/>
                </a:solidFill>
                <a:effectLst/>
                <a:latin typeface="+mn-lt"/>
                <a:ea typeface="+mn-ea"/>
                <a:cs typeface="+mn-cs"/>
              </a:rPr>
              <a:t>the truck is moving </a:t>
            </a:r>
            <a:r>
              <a:rPr lang="en-US" sz="1200" b="0" i="0" kern="1200" dirty="0">
                <a:solidFill>
                  <a:schemeClr val="tx1"/>
                </a:solidFill>
                <a:effectLst/>
                <a:latin typeface="+mn-lt"/>
                <a:ea typeface="+mn-ea"/>
                <a:cs typeface="+mn-cs"/>
              </a:rPr>
              <a:t>(move)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the same with other sentences)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read the chant and do </a:t>
            </a:r>
            <a:r>
              <a:rPr lang="en-US" sz="1200" kern="1200" dirty="0" smtClean="0">
                <a:solidFill>
                  <a:schemeClr val="tx1"/>
                </a:solidFill>
                <a:effectLst/>
                <a:latin typeface="+mn-lt"/>
                <a:ea typeface="+mn-ea"/>
                <a:cs typeface="+mn-cs"/>
              </a:rPr>
              <a:t>TPR.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r>
              <a:rPr lang="en-US" sz="1200" kern="1200" dirty="0">
                <a:solidFill>
                  <a:schemeClr val="tx1"/>
                </a:solidFill>
                <a:effectLst/>
                <a:latin typeface="+mn-lt"/>
                <a:ea typeface="+mn-ea"/>
                <a:cs typeface="+mn-cs"/>
              </a:rPr>
              <a:t>Have pupils read the chant in chorus for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pupils read the chant in chorus and do TPR for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pupils read the chant in group and do TPR for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 can have each group of pupils create their own TPR for the chant if possible. If the pupils are advanced, teacher can have pupils replace words of the chant to make a new chant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133179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05125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Listen and </a:t>
            </a:r>
            <a:r>
              <a:rPr lang="en-US" b="1" dirty="0" smtClean="0"/>
              <a:t>tick </a:t>
            </a:r>
            <a:r>
              <a:rPr lang="en-US" dirty="0"/>
              <a:t>is divided into 2 steps. </a:t>
            </a:r>
          </a:p>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listen and choose the correct pictures.</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say all the words of the activity </a:t>
            </a:r>
            <a:r>
              <a:rPr lang="en-US" sz="1200" b="1" i="1" kern="1200" dirty="0">
                <a:solidFill>
                  <a:schemeClr val="tx1"/>
                </a:solidFill>
                <a:effectLst/>
                <a:latin typeface="+mn-lt"/>
                <a:ea typeface="+mn-ea"/>
                <a:cs typeface="+mn-cs"/>
              </a:rPr>
              <a:t>truck, bus, running </a:t>
            </a:r>
            <a:r>
              <a:rPr lang="en-US" sz="1200" b="0" i="0" kern="1200" dirty="0">
                <a:solidFill>
                  <a:schemeClr val="tx1"/>
                </a:solidFill>
                <a:effectLst/>
                <a:latin typeface="+mn-lt"/>
                <a:ea typeface="+mn-ea"/>
                <a:cs typeface="+mn-cs"/>
              </a:rPr>
              <a:t>and introduce the activity in picture 2.a (jumping) – can be in Vietnamese.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Play the recording twice and have pupils listen and choose the correct picture. </a:t>
            </a: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Check.</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the answer with pupils. Have pupils play the game slap the board to check the answer.</a:t>
            </a:r>
          </a:p>
          <a:p>
            <a:r>
              <a:rPr lang="en-US" sz="1200" kern="1200" dirty="0">
                <a:solidFill>
                  <a:schemeClr val="tx1"/>
                </a:solidFill>
                <a:effectLst/>
                <a:latin typeface="+mn-lt"/>
                <a:ea typeface="+mn-ea"/>
                <a:cs typeface="+mn-cs"/>
              </a:rPr>
              <a:t>Have pupils read the correct answer.</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62195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Goal:</a:t>
            </a:r>
            <a:r>
              <a:rPr lang="en-US" sz="1200" kern="1200" dirty="0" smtClean="0">
                <a:solidFill>
                  <a:schemeClr val="tx1"/>
                </a:solidFill>
                <a:effectLst/>
                <a:latin typeface="+mn-lt"/>
                <a:ea typeface="+mn-ea"/>
                <a:cs typeface="+mn-cs"/>
              </a:rPr>
              <a:t> Pupils will be able to trace the letter.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Demonstrate by tracing in the air.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write the word in the air and say the word.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Demonstrate by writing on board.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trace the word with pencil on the book. </a:t>
            </a:r>
          </a:p>
          <a:p>
            <a:endParaRPr lang="en-US" dirty="0" smtClean="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39D6-EA8B-4315-8F7D-9436E0FEF5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24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Whisper</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Revise the words and chant.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r>
              <a:rPr lang="en-US" sz="1200" kern="1200" dirty="0">
                <a:solidFill>
                  <a:schemeClr val="tx1"/>
                </a:solidFill>
                <a:effectLst/>
                <a:latin typeface="+mn-lt"/>
                <a:ea typeface="+mn-ea"/>
                <a:cs typeface="+mn-cs"/>
              </a:rPr>
              <a:t>Have pupils play the game </a:t>
            </a:r>
            <a:r>
              <a:rPr lang="en-US" sz="1200" i="1" kern="1200" dirty="0">
                <a:solidFill>
                  <a:schemeClr val="tx1"/>
                </a:solidFill>
                <a:effectLst/>
                <a:latin typeface="+mn-lt"/>
                <a:ea typeface="+mn-ea"/>
                <a:cs typeface="+mn-cs"/>
              </a:rPr>
              <a:t>Whisper</a:t>
            </a:r>
            <a:r>
              <a:rPr lang="en-US" sz="1200" kern="1200" dirty="0">
                <a:solidFill>
                  <a:schemeClr val="tx1"/>
                </a:solidFill>
                <a:effectLst/>
                <a:latin typeface="+mn-lt"/>
                <a:ea typeface="+mn-ea"/>
                <a:cs typeface="+mn-cs"/>
              </a:rPr>
              <a:t> in groups. </a:t>
            </a:r>
          </a:p>
          <a:p>
            <a:r>
              <a:rPr lang="en-US" sz="1200" kern="1200" dirty="0">
                <a:solidFill>
                  <a:schemeClr val="tx1"/>
                </a:solidFill>
                <a:effectLst/>
                <a:latin typeface="+mn-lt"/>
                <a:ea typeface="+mn-ea"/>
                <a:cs typeface="+mn-cs"/>
              </a:rPr>
              <a:t>Stand in the line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pupil in each group chooses a card with “The bus is running” and whispers to a pupil behind.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last student in the line goes to the board, says the sentence and does action.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94480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67F83F1-9DB6-4A33-967A-03C3BB3C8525}"/>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67B0D6-0CA9-4A91-979E-E93F54BA2A78}"/>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C91A08-5CA6-4612-9A5B-F17F4579F7F6}"/>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67F83F1-9DB6-4A33-967A-03C3BB3C85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AC8E8780-A14C-42BC-8B8B-3CE1259240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8ED8FE2D-158E-4E64-A23B-02A4232DD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76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CA08EC-2D05-4AF7-B005-AE291EE1B0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8687D648-FF82-46A8-98DF-005B8E6FC8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BBA37ABB-732A-4DCC-AB80-E89C8678E2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70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DC6CD0-ADB6-4C1D-9132-A17B3EC67B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A0F5A381-500F-4264-A2EC-7D4A4D81A9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F7EDEE95-04F5-4638-B216-0A0547CD6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69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02F7C62-6F18-4C5D-BF4B-2B83B0086D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08AA9F99-C949-4898-9DDA-A98925FD62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88388B14-7CEC-4E7A-A2F1-3D0FEC6E90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02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DF3FDF4-FD00-4629-9BB8-9F70594FD9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 xmlns:a16="http://schemas.microsoft.com/office/drawing/2014/main" id="{D51FC01B-DF0E-4E6E-8FC4-4B99456FF8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 xmlns:a16="http://schemas.microsoft.com/office/drawing/2014/main" id="{7EC9B7D6-A3E9-4051-80E7-75102DB9A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8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08A4B96-07F8-40F3-89ED-9607C6433A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 xmlns:a16="http://schemas.microsoft.com/office/drawing/2014/main" id="{D7A3C2CF-499A-405D-A8A2-0DA47181A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 xmlns:a16="http://schemas.microsoft.com/office/drawing/2014/main" id="{A96E4E61-6863-467F-A9C6-F4EB242B20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36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FBBBED8-C704-43EC-9FF7-8F646D728E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 xmlns:a16="http://schemas.microsoft.com/office/drawing/2014/main" id="{AFC9F941-7975-4DBB-AF62-A8FCA638E3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 xmlns:a16="http://schemas.microsoft.com/office/drawing/2014/main" id="{EFDEC06D-47E6-4C4B-AF8D-5FEE1618E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38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DC7C95-FBE3-4708-A4E0-76CD49C8E1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2CDA7CF9-8987-41E5-9829-71981368A2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53FF7BE1-9B84-4BC2-AE22-1C819CA7D0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7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CA08EC-2D05-4AF7-B005-AE291EE1B02F}"/>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C4E6783-40A8-4EF7-82DF-00CBFE7CBE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 xmlns:a16="http://schemas.microsoft.com/office/drawing/2014/main" id="{49C1EC76-F960-4DAB-8BBF-2FF6949C00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 xmlns:a16="http://schemas.microsoft.com/office/drawing/2014/main" id="{5B12ADC5-F59B-4AD9-8394-99EFC4B490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881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67B0D6-0CA9-4A91-979E-E93F54BA2A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A0B08213-09CF-4756-B34B-6D4BF668FE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A9129D9E-3C39-425D-BAD1-EBD81D372B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00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C91A08-5CA6-4612-9A5B-F17F4579F7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753F293F-EEE0-4D32-A9C6-78F9E1AA61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8C6BFBE2-F13E-438E-8D80-BE70C4F84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974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537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73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91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69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36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47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74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2DC6CD0-ADB6-4C1D-9132-A17B3EC67B48}"/>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7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924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17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59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02F7C62-6F18-4C5D-BF4B-2B83B0086DE1}"/>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6" name="Footer Placeholder 5">
            <a:extLst>
              <a:ext uri="{FF2B5EF4-FFF2-40B4-BE49-F238E27FC236}">
                <a16:creationId xmlns="" xmlns:a16="http://schemas.microsoft.com/office/drawing/2014/main"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DF3FDF4-FD00-4629-9BB8-9F70594FD976}"/>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8" name="Footer Placeholder 7">
            <a:extLst>
              <a:ext uri="{FF2B5EF4-FFF2-40B4-BE49-F238E27FC236}">
                <a16:creationId xmlns="" xmlns:a16="http://schemas.microsoft.com/office/drawing/2014/main"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08A4B96-07F8-40F3-89ED-9607C6433AFC}"/>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4" name="Footer Placeholder 3">
            <a:extLst>
              <a:ext uri="{FF2B5EF4-FFF2-40B4-BE49-F238E27FC236}">
                <a16:creationId xmlns="" xmlns:a16="http://schemas.microsoft.com/office/drawing/2014/main"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FBBBED8-C704-43EC-9FF7-8F646D728EDD}"/>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3" name="Footer Placeholder 2">
            <a:extLst>
              <a:ext uri="{FF2B5EF4-FFF2-40B4-BE49-F238E27FC236}">
                <a16:creationId xmlns="" xmlns:a16="http://schemas.microsoft.com/office/drawing/2014/main"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DC7C95-FBE3-4708-A4E0-76CD49C8E1B2}"/>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6" name="Footer Placeholder 5">
            <a:extLst>
              <a:ext uri="{FF2B5EF4-FFF2-40B4-BE49-F238E27FC236}">
                <a16:creationId xmlns="" xmlns:a16="http://schemas.microsoft.com/office/drawing/2014/main"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C4E6783-40A8-4EF7-82DF-00CBFE7CBE0B}"/>
              </a:ext>
            </a:extLst>
          </p:cNvPr>
          <p:cNvSpPr>
            <a:spLocks noGrp="1"/>
          </p:cNvSpPr>
          <p:nvPr>
            <p:ph type="dt" sz="half" idx="10"/>
          </p:nvPr>
        </p:nvSpPr>
        <p:spPr/>
        <p:txBody>
          <a:bodyPr/>
          <a:lstStyle/>
          <a:p>
            <a:fld id="{1542F770-EDC1-4D46-A423-D195BE5A4284}" type="datetimeFigureOut">
              <a:rPr lang="en-US" smtClean="0"/>
              <a:t>23/03/2026</a:t>
            </a:fld>
            <a:endParaRPr lang="en-US"/>
          </a:p>
        </p:txBody>
      </p:sp>
      <p:sp>
        <p:nvSpPr>
          <p:cNvPr id="6" name="Footer Placeholder 5">
            <a:extLst>
              <a:ext uri="{FF2B5EF4-FFF2-40B4-BE49-F238E27FC236}">
                <a16:creationId xmlns="" xmlns:a16="http://schemas.microsoft.com/office/drawing/2014/main"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23/03/2026</a:t>
            </a:fld>
            <a:endParaRPr lang="en-US"/>
          </a:p>
        </p:txBody>
      </p:sp>
      <p:sp>
        <p:nvSpPr>
          <p:cNvPr id="5" name="Footer Placeholder 4">
            <a:extLst>
              <a:ext uri="{FF2B5EF4-FFF2-40B4-BE49-F238E27FC236}">
                <a16:creationId xmlns="" xmlns:a16="http://schemas.microsoft.com/office/drawing/2014/main"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 xmlns:a16="http://schemas.microsoft.com/office/drawing/2014/main"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 xmlns:a16="http://schemas.microsoft.com/office/drawing/2014/main"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5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B51F4-F686-4CA1-9E80-4A2C62FE6510}" type="datetimeFigureOut">
              <a:rPr lang="en-US" smtClean="0">
                <a:solidFill>
                  <a:prstClr val="black">
                    <a:tint val="75000"/>
                  </a:prstClr>
                </a:solidFill>
              </a:rPr>
              <a:pPr/>
              <a:t>23/03/2026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801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2C910467-8185-45DD-B8A2-A88DF20DF6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CDA1A2E9-63FE-408D-A803-8E306ECAB4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B898EF1-39C3-48EB-88F1-70A9E9D400FB}"/>
              </a:ext>
            </a:extLst>
          </p:cNvPr>
          <p:cNvSpPr>
            <a:spLocks noGrp="1"/>
          </p:cNvSpPr>
          <p:nvPr>
            <p:ph type="ctrTitle"/>
          </p:nvPr>
        </p:nvSpPr>
        <p:spPr>
          <a:xfrm>
            <a:off x="8086221" y="1115568"/>
            <a:ext cx="3364992" cy="2843784"/>
          </a:xfrm>
        </p:spPr>
        <p:txBody>
          <a:bodyPr anchor="ctr">
            <a:normAutofit/>
          </a:bodyPr>
          <a:lstStyle/>
          <a:p>
            <a:r>
              <a:rPr lang="en-US" sz="4000" b="1" dirty="0">
                <a:solidFill>
                  <a:srgbClr val="FFFFFF"/>
                </a:solidFill>
              </a:rPr>
              <a:t>Unit 11 </a:t>
            </a:r>
            <a:r>
              <a:rPr lang="en-US" sz="4000" b="1" dirty="0" smtClean="0">
                <a:solidFill>
                  <a:srgbClr val="FFFFFF"/>
                </a:solidFill>
              </a:rPr>
              <a:t/>
            </a:r>
            <a:br>
              <a:rPr lang="en-US" sz="4000" b="1" dirty="0" smtClean="0">
                <a:solidFill>
                  <a:srgbClr val="FFFFFF"/>
                </a:solidFill>
              </a:rPr>
            </a:br>
            <a:r>
              <a:rPr lang="en-US" sz="4000" b="1" dirty="0">
                <a:solidFill>
                  <a:srgbClr val="FFFFFF"/>
                </a:solidFill>
              </a:rPr>
              <a:t>At the bus </a:t>
            </a:r>
            <a:r>
              <a:rPr lang="en-US" sz="4000" b="1" dirty="0" smtClean="0">
                <a:solidFill>
                  <a:srgbClr val="FFFFFF"/>
                </a:solidFill>
              </a:rPr>
              <a:t>stop</a:t>
            </a:r>
            <a:br>
              <a:rPr lang="en-US" sz="4000" b="1" dirty="0" smtClean="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Lesson </a:t>
            </a:r>
            <a:r>
              <a:rPr lang="en-US" sz="4000" b="1" dirty="0" smtClean="0">
                <a:solidFill>
                  <a:srgbClr val="FFFFFF"/>
                </a:solidFill>
              </a:rPr>
              <a:t>2</a:t>
            </a:r>
            <a:endParaRPr lang="en-US" sz="4000" b="1" dirty="0">
              <a:solidFill>
                <a:srgbClr val="FFFFFF"/>
              </a:solidFill>
            </a:endParaRPr>
          </a:p>
        </p:txBody>
      </p:sp>
      <p:sp>
        <p:nvSpPr>
          <p:cNvPr id="26" name="Rectangle 25">
            <a:extLst>
              <a:ext uri="{FF2B5EF4-FFF2-40B4-BE49-F238E27FC236}">
                <a16:creationId xmlns="" xmlns:a16="http://schemas.microsoft.com/office/drawing/2014/main" id="{FBE9F90C-C163-435B-9A68-D15C92D1CF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 xmlns:a16="http://schemas.microsoft.com/office/drawing/2014/main" id="{D7ABE00B-5C74-4EC8-8DC0-B88D32C8F576}"/>
              </a:ext>
            </a:extLst>
          </p:cNvPr>
          <p:cNvSpPr>
            <a:spLocks noGrp="1"/>
          </p:cNvSpPr>
          <p:nvPr>
            <p:ph type="subTitle" idx="1"/>
          </p:nvPr>
        </p:nvSpPr>
        <p:spPr>
          <a:xfrm>
            <a:off x="8086252" y="5120640"/>
            <a:ext cx="1828800" cy="1024128"/>
          </a:xfrm>
        </p:spPr>
        <p:txBody>
          <a:bodyPr anchor="ctr">
            <a:normAutofit/>
          </a:bodyPr>
          <a:lstStyle/>
          <a:p>
            <a:pPr algn="l"/>
            <a:endParaRPr lang="en-US" sz="1900">
              <a:solidFill>
                <a:srgbClr val="FFFFFF"/>
              </a:solidFill>
            </a:endParaRPr>
          </a:p>
        </p:txBody>
      </p:sp>
      <p:sp>
        <p:nvSpPr>
          <p:cNvPr id="28" name="Rectangle 27">
            <a:extLst>
              <a:ext uri="{FF2B5EF4-FFF2-40B4-BE49-F238E27FC236}">
                <a16:creationId xmlns="" xmlns:a16="http://schemas.microsoft.com/office/drawing/2014/main" id="{1A882A9F-F4E9-4E23-8F0B-20B5DF42EA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2221" y="4846320"/>
            <a:ext cx="1353312" cy="1572768"/>
          </a:xfrm>
          <a:prstGeom prst="rect">
            <a:avLst/>
          </a:prstGeom>
          <a:solidFill>
            <a:srgbClr val="4661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193" y="450220"/>
            <a:ext cx="5864412" cy="5968868"/>
          </a:xfrm>
          <a:prstGeom prst="rect">
            <a:avLst/>
          </a:prstGeom>
        </p:spPr>
      </p:pic>
    </p:spTree>
    <p:extLst>
      <p:ext uri="{BB962C8B-B14F-4D97-AF65-F5344CB8AC3E}">
        <p14:creationId xmlns:p14="http://schemas.microsoft.com/office/powerpoint/2010/main" val="235684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BA5FA5A2-1A0F-494B-BAA5-8C1EC5D61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690" y="1299301"/>
            <a:ext cx="6732311" cy="4116531"/>
          </a:xfrm>
          <a:prstGeom prst="rect">
            <a:avLst/>
          </a:prstGeom>
        </p:spPr>
      </p:pic>
    </p:spTree>
    <p:extLst>
      <p:ext uri="{BB962C8B-B14F-4D97-AF65-F5344CB8AC3E}">
        <p14:creationId xmlns:p14="http://schemas.microsoft.com/office/powerpoint/2010/main" val="238244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47746858-88FF-7048-8D88-A806B06E2408}"/>
              </a:ext>
            </a:extLst>
          </p:cNvPr>
          <p:cNvSpPr>
            <a:spLocks noGrp="1"/>
          </p:cNvSpPr>
          <p:nvPr>
            <p:ph idx="1"/>
          </p:nvPr>
        </p:nvSpPr>
        <p:spPr>
          <a:xfrm>
            <a:off x="838200" y="1825625"/>
            <a:ext cx="7212450" cy="4351338"/>
          </a:xfrm>
        </p:spPr>
        <p:txBody>
          <a:bodyPr/>
          <a:lstStyle/>
          <a:p>
            <a:endParaRPr lang="en-US" dirty="0"/>
          </a:p>
        </p:txBody>
      </p:sp>
      <p:pic>
        <p:nvPicPr>
          <p:cNvPr id="12" name="Content Placeholder 5">
            <a:extLst>
              <a:ext uri="{FF2B5EF4-FFF2-40B4-BE49-F238E27FC236}">
                <a16:creationId xmlns="" xmlns:a16="http://schemas.microsoft.com/office/drawing/2014/main" id="{895A79AD-7DBC-0846-AE0B-6978BA621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409" y="1849052"/>
            <a:ext cx="3538521" cy="2057930"/>
          </a:xfrm>
          <a:prstGeom prst="rect">
            <a:avLst/>
          </a:prstGeom>
        </p:spPr>
      </p:pic>
    </p:spTree>
    <p:extLst>
      <p:ext uri="{BB962C8B-B14F-4D97-AF65-F5344CB8AC3E}">
        <p14:creationId xmlns:p14="http://schemas.microsoft.com/office/powerpoint/2010/main" val="2251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31ECE94C-28F3-3D4C-AF86-A73AB4A93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136" y="1693163"/>
            <a:ext cx="3002353" cy="3471673"/>
          </a:xfrm>
          <a:prstGeom prst="rect">
            <a:avLst/>
          </a:prstGeom>
        </p:spPr>
      </p:pic>
    </p:spTree>
    <p:extLst>
      <p:ext uri="{BB962C8B-B14F-4D97-AF65-F5344CB8AC3E}">
        <p14:creationId xmlns:p14="http://schemas.microsoft.com/office/powerpoint/2010/main" val="301812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 xmlns:a16="http://schemas.microsoft.com/office/drawing/2014/main" id="{181AAEA8-C132-2444-B10B-A1143776E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260" y="1775316"/>
            <a:ext cx="3985605" cy="3307367"/>
          </a:xfrm>
          <a:prstGeom prst="rect">
            <a:avLst/>
          </a:prstGeom>
        </p:spPr>
      </p:pic>
    </p:spTree>
    <p:extLst>
      <p:ext uri="{BB962C8B-B14F-4D97-AF65-F5344CB8AC3E}">
        <p14:creationId xmlns:p14="http://schemas.microsoft.com/office/powerpoint/2010/main" val="423533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 xmlns:a16="http://schemas.microsoft.com/office/drawing/2014/main"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482" y="1596976"/>
            <a:ext cx="3790215" cy="3270185"/>
          </a:xfrm>
          <a:prstGeom prst="rect">
            <a:avLst/>
          </a:prstGeom>
        </p:spPr>
      </p:pic>
    </p:spTree>
    <p:extLst>
      <p:ext uri="{BB962C8B-B14F-4D97-AF65-F5344CB8AC3E}">
        <p14:creationId xmlns:p14="http://schemas.microsoft.com/office/powerpoint/2010/main" val="47269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59483" cy="6839709"/>
          </a:xfrm>
        </p:spPr>
      </p:pic>
      <p:sp>
        <p:nvSpPr>
          <p:cNvPr id="3" name="Rectangle 2"/>
          <p:cNvSpPr/>
          <p:nvPr/>
        </p:nvSpPr>
        <p:spPr>
          <a:xfrm>
            <a:off x="1711071" y="5969567"/>
            <a:ext cx="9170967" cy="666977"/>
          </a:xfrm>
          <a:prstGeom prst="rect">
            <a:avLst/>
          </a:prstGeom>
        </p:spPr>
        <p:txBody>
          <a:bodyPr wrap="square">
            <a:spAutoFit/>
          </a:bodyPr>
          <a:lstStyle/>
          <a:p>
            <a:pPr algn="ctr" defTabSz="1219140">
              <a:buClr>
                <a:srgbClr val="000000"/>
              </a:buClr>
              <a:defRPr/>
            </a:pPr>
            <a:r>
              <a:rPr lang="en-US" sz="1867" b="1" kern="0" dirty="0">
                <a:solidFill>
                  <a:srgbClr val="0070C0"/>
                </a:solidFill>
                <a:latin typeface="Arial"/>
                <a:cs typeface="Arial"/>
                <a:sym typeface="Arial"/>
              </a:rPr>
              <a:t>Website</a:t>
            </a:r>
            <a:r>
              <a:rPr lang="en-US"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hoclieu.vn</a:t>
            </a:r>
          </a:p>
          <a:p>
            <a:pPr algn="ctr" defTabSz="1219140">
              <a:buClr>
                <a:srgbClr val="000000"/>
              </a:buClr>
              <a:defRPr/>
            </a:pPr>
            <a:r>
              <a:rPr lang="en-US" sz="1867" b="1" kern="0" dirty="0">
                <a:solidFill>
                  <a:srgbClr val="0070C0"/>
                </a:solidFill>
                <a:latin typeface="Arial"/>
                <a:cs typeface="Arial"/>
                <a:sym typeface="Arial"/>
              </a:rPr>
              <a:t>Fanpage</a:t>
            </a:r>
            <a:r>
              <a:rPr lang="en-US" sz="1867" kern="0" dirty="0">
                <a:solidFill>
                  <a:srgbClr val="0070C0"/>
                </a:solidFill>
                <a:latin typeface="Arial"/>
                <a:cs typeface="Arial"/>
                <a:sym typeface="Arial"/>
              </a:rPr>
              <a:t>:</a:t>
            </a:r>
            <a:r>
              <a:rPr lang="vi-VN"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facebook.com/</a:t>
            </a:r>
            <a:r>
              <a:rPr lang="vi-VN" sz="1867" i="1" kern="0" dirty="0">
                <a:solidFill>
                  <a:srgbClr val="FFFFFF"/>
                </a:solidFill>
                <a:latin typeface="Arial"/>
                <a:cs typeface="Arial"/>
                <a:sym typeface="Arial"/>
              </a:rPr>
              <a:t>www.tienganhglobalsuccess.vn</a:t>
            </a:r>
            <a:endParaRPr lang="en-GB" sz="1867" i="1" kern="0" dirty="0">
              <a:solidFill>
                <a:srgbClr val="FFFFFF"/>
              </a:solidFill>
              <a:latin typeface="Arial"/>
              <a:cs typeface="Arial"/>
              <a:sym typeface="Arial"/>
            </a:endParaRPr>
          </a:p>
        </p:txBody>
      </p:sp>
    </p:spTree>
    <p:extLst>
      <p:ext uri="{BB962C8B-B14F-4D97-AF65-F5344CB8AC3E}">
        <p14:creationId xmlns:p14="http://schemas.microsoft.com/office/powerpoint/2010/main" val="290386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 xmlns:a16="http://schemas.microsoft.com/office/drawing/2014/main" id="{7432E11E-988F-405B-B469-66ED44F94F62}"/>
              </a:ext>
            </a:extLst>
          </p:cNvPr>
          <p:cNvSpPr>
            <a:spLocks noGrp="1"/>
          </p:cNvSpPr>
          <p:nvPr/>
        </p:nvSpPr>
        <p:spPr>
          <a:xfrm>
            <a:off x="419100" y="4164225"/>
            <a:ext cx="11353800" cy="132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VnAvant" panose="020B7200000000000000" pitchFamily="34" charset="0"/>
              </a:rPr>
              <a:t>Listen and chant</a:t>
            </a:r>
          </a:p>
        </p:txBody>
      </p:sp>
      <p:grpSp>
        <p:nvGrpSpPr>
          <p:cNvPr id="9" name="Group 8"/>
          <p:cNvGrpSpPr/>
          <p:nvPr/>
        </p:nvGrpSpPr>
        <p:grpSpPr>
          <a:xfrm>
            <a:off x="3414652" y="1369800"/>
            <a:ext cx="5423509" cy="2600329"/>
            <a:chOff x="3457184" y="1635495"/>
            <a:chExt cx="5423509" cy="260032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184" y="1714419"/>
              <a:ext cx="2526082" cy="252140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540" y="1635495"/>
              <a:ext cx="2605153" cy="2600329"/>
            </a:xfrm>
            <a:prstGeom prst="rect">
              <a:avLst/>
            </a:prstGeom>
          </p:spPr>
        </p:pic>
      </p:grpSp>
    </p:spTree>
    <p:extLst>
      <p:ext uri="{BB962C8B-B14F-4D97-AF65-F5344CB8AC3E}">
        <p14:creationId xmlns:p14="http://schemas.microsoft.com/office/powerpoint/2010/main" val="417201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 xmlns:a16="http://schemas.microsoft.com/office/drawing/2014/main" id="{518F951E-7EE0-4A70-B1BB-BC5B29414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7" y="2162674"/>
            <a:ext cx="3067197" cy="1783817"/>
          </a:xfrm>
          <a:prstGeom prst="rect">
            <a:avLst/>
          </a:prstGeom>
        </p:spPr>
      </p:pic>
      <p:sp>
        <p:nvSpPr>
          <p:cNvPr id="9" name="TextBox 8"/>
          <p:cNvSpPr txBox="1"/>
          <p:nvPr/>
        </p:nvSpPr>
        <p:spPr>
          <a:xfrm>
            <a:off x="384457" y="4123079"/>
            <a:ext cx="1662635" cy="1323439"/>
          </a:xfrm>
          <a:prstGeom prst="rect">
            <a:avLst/>
          </a:prstGeom>
          <a:noFill/>
        </p:spPr>
        <p:txBody>
          <a:bodyPr wrap="none" rtlCol="0">
            <a:spAutoFit/>
          </a:bodyPr>
          <a:lstStyle/>
          <a:p>
            <a:r>
              <a:rPr lang="en-US" sz="8000" dirty="0" smtClean="0"/>
              <a:t>b</a:t>
            </a:r>
            <a:r>
              <a:rPr lang="en-US" sz="8000" dirty="0" smtClean="0">
                <a:solidFill>
                  <a:srgbClr val="FF0000"/>
                </a:solidFill>
              </a:rPr>
              <a:t>u</a:t>
            </a:r>
            <a:r>
              <a:rPr lang="en-US" sz="8000" dirty="0" smtClean="0"/>
              <a:t>s</a:t>
            </a:r>
            <a:endParaRPr lang="en-US" sz="8000" dirty="0"/>
          </a:p>
        </p:txBody>
      </p:sp>
      <p:pic>
        <p:nvPicPr>
          <p:cNvPr id="10" name="Picture 9">
            <a:extLst>
              <a:ext uri="{FF2B5EF4-FFF2-40B4-BE49-F238E27FC236}">
                <a16:creationId xmlns="" xmlns:a16="http://schemas.microsoft.com/office/drawing/2014/main" id="{9437A3C6-6F02-4FD4-AF48-D2E9379AC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731" y="745729"/>
            <a:ext cx="2804007" cy="3242321"/>
          </a:xfrm>
          <a:prstGeom prst="rect">
            <a:avLst/>
          </a:prstGeom>
        </p:spPr>
      </p:pic>
      <p:sp>
        <p:nvSpPr>
          <p:cNvPr id="11" name="TextBox 10"/>
          <p:cNvSpPr txBox="1"/>
          <p:nvPr/>
        </p:nvSpPr>
        <p:spPr>
          <a:xfrm>
            <a:off x="2714605" y="4123079"/>
            <a:ext cx="3414717" cy="1323439"/>
          </a:xfrm>
          <a:prstGeom prst="rect">
            <a:avLst/>
          </a:prstGeom>
          <a:noFill/>
        </p:spPr>
        <p:txBody>
          <a:bodyPr wrap="none" rtlCol="0">
            <a:spAutoFit/>
          </a:bodyPr>
          <a:lstStyle/>
          <a:p>
            <a:r>
              <a:rPr lang="en-US" sz="8000" dirty="0" smtClean="0"/>
              <a:t>r</a:t>
            </a:r>
            <a:r>
              <a:rPr lang="en-US" sz="8000" dirty="0" smtClean="0">
                <a:solidFill>
                  <a:srgbClr val="FF0000"/>
                </a:solidFill>
              </a:rPr>
              <a:t>u</a:t>
            </a:r>
            <a:r>
              <a:rPr lang="en-US" sz="8000" dirty="0" smtClean="0"/>
              <a:t>nning</a:t>
            </a:r>
            <a:endParaRPr lang="en-US" sz="8000" dirty="0"/>
          </a:p>
        </p:txBody>
      </p:sp>
      <p:pic>
        <p:nvPicPr>
          <p:cNvPr id="12"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149538" y="1862103"/>
            <a:ext cx="2914223" cy="2084388"/>
          </a:xfrm>
        </p:spPr>
      </p:pic>
      <p:sp>
        <p:nvSpPr>
          <p:cNvPr id="13" name="TextBox 12"/>
          <p:cNvSpPr txBox="1"/>
          <p:nvPr/>
        </p:nvSpPr>
        <p:spPr>
          <a:xfrm>
            <a:off x="6687462" y="4138853"/>
            <a:ext cx="1662635" cy="1323439"/>
          </a:xfrm>
          <a:prstGeom prst="rect">
            <a:avLst/>
          </a:prstGeom>
          <a:noFill/>
        </p:spPr>
        <p:txBody>
          <a:bodyPr wrap="none" rtlCol="0">
            <a:spAutoFit/>
          </a:bodyPr>
          <a:lstStyle/>
          <a:p>
            <a:r>
              <a:rPr lang="en-US" sz="8000" dirty="0" smtClean="0"/>
              <a:t>s</a:t>
            </a:r>
            <a:r>
              <a:rPr lang="en-US" sz="8000" dirty="0" smtClean="0">
                <a:solidFill>
                  <a:srgbClr val="FF0000"/>
                </a:solidFill>
              </a:rPr>
              <a:t>u</a:t>
            </a:r>
            <a:r>
              <a:rPr lang="en-US" sz="8000" dirty="0" smtClean="0"/>
              <a:t>n</a:t>
            </a:r>
            <a:endParaRPr lang="en-US" sz="8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3976" y="1781077"/>
            <a:ext cx="2714431" cy="2342002"/>
          </a:xfrm>
          <a:prstGeom prst="rect">
            <a:avLst/>
          </a:prstGeom>
        </p:spPr>
      </p:pic>
      <p:sp>
        <p:nvSpPr>
          <p:cNvPr id="15" name="TextBox 14"/>
          <p:cNvSpPr txBox="1"/>
          <p:nvPr/>
        </p:nvSpPr>
        <p:spPr>
          <a:xfrm>
            <a:off x="9278853" y="4123079"/>
            <a:ext cx="2324675" cy="1323439"/>
          </a:xfrm>
          <a:prstGeom prst="rect">
            <a:avLst/>
          </a:prstGeom>
          <a:noFill/>
        </p:spPr>
        <p:txBody>
          <a:bodyPr wrap="none" rtlCol="0">
            <a:spAutoFit/>
          </a:bodyPr>
          <a:lstStyle/>
          <a:p>
            <a:r>
              <a:rPr lang="en-US" sz="8000" dirty="0" smtClean="0"/>
              <a:t>tr</a:t>
            </a:r>
            <a:r>
              <a:rPr lang="en-US" sz="8000" dirty="0" smtClean="0">
                <a:solidFill>
                  <a:srgbClr val="FF0000"/>
                </a:solidFill>
              </a:rPr>
              <a:t>u</a:t>
            </a:r>
            <a:r>
              <a:rPr lang="en-US" sz="8000" dirty="0" smtClean="0"/>
              <a:t>ck</a:t>
            </a:r>
            <a:endParaRPr lang="en-US" sz="8000" dirty="0"/>
          </a:p>
        </p:txBody>
      </p:sp>
    </p:spTree>
    <p:extLst>
      <p:ext uri="{BB962C8B-B14F-4D97-AF65-F5344CB8AC3E}">
        <p14:creationId xmlns:p14="http://schemas.microsoft.com/office/powerpoint/2010/main" val="32596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4234D-ACBD-4448-B0E1-6A811DF136AB}"/>
              </a:ext>
            </a:extLst>
          </p:cNvPr>
          <p:cNvSpPr>
            <a:spLocks noGrp="1"/>
          </p:cNvSpPr>
          <p:nvPr>
            <p:ph type="title"/>
          </p:nvPr>
        </p:nvSpPr>
        <p:spPr/>
        <p:txBody>
          <a:bodyPr/>
          <a:lstStyle/>
          <a:p>
            <a:r>
              <a:rPr lang="en-US" dirty="0"/>
              <a:t>Listen and </a:t>
            </a:r>
            <a:r>
              <a:rPr lang="en-US" dirty="0" smtClean="0"/>
              <a:t>chant</a:t>
            </a:r>
            <a:endParaRPr lang="en-US" dirty="0"/>
          </a:p>
        </p:txBody>
      </p:sp>
      <p:pic>
        <p:nvPicPr>
          <p:cNvPr id="7" name="Picture 6"/>
          <p:cNvPicPr>
            <a:picLocks noChangeAspect="1"/>
          </p:cNvPicPr>
          <p:nvPr/>
        </p:nvPicPr>
        <p:blipFill>
          <a:blip r:embed="rId5"/>
          <a:stretch>
            <a:fillRect/>
          </a:stretch>
        </p:blipFill>
        <p:spPr>
          <a:xfrm>
            <a:off x="980361" y="2128656"/>
            <a:ext cx="10231278" cy="2600688"/>
          </a:xfrm>
          <a:prstGeom prst="rect">
            <a:avLst/>
          </a:prstGeom>
        </p:spPr>
      </p:pic>
      <p:pic>
        <p:nvPicPr>
          <p:cNvPr id="9" name="Picture 8"/>
          <p:cNvPicPr>
            <a:picLocks noChangeAspect="1"/>
          </p:cNvPicPr>
          <p:nvPr/>
        </p:nvPicPr>
        <p:blipFill>
          <a:blip r:embed="rId6"/>
          <a:stretch>
            <a:fillRect/>
          </a:stretch>
        </p:blipFill>
        <p:spPr>
          <a:xfrm>
            <a:off x="980361" y="4729344"/>
            <a:ext cx="7838460" cy="803074"/>
          </a:xfrm>
          <a:prstGeom prst="rect">
            <a:avLst/>
          </a:prstGeom>
        </p:spPr>
      </p:pic>
      <p:pic>
        <p:nvPicPr>
          <p:cNvPr id="10" name="Track 061_U11_cha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46526" y="870154"/>
            <a:ext cx="353502" cy="353502"/>
          </a:xfrm>
          <a:prstGeom prst="rect">
            <a:avLst/>
          </a:prstGeom>
        </p:spPr>
      </p:pic>
    </p:spTree>
    <p:extLst>
      <p:ext uri="{BB962C8B-B14F-4D97-AF65-F5344CB8AC3E}">
        <p14:creationId xmlns:p14="http://schemas.microsoft.com/office/powerpoint/2010/main" val="3011831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9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4DD6D908-561F-4A67-8570-9E21D10AE19C}"/>
              </a:ext>
            </a:extLst>
          </p:cNvPr>
          <p:cNvSpPr txBox="1">
            <a:spLocks/>
          </p:cNvSpPr>
          <p:nvPr/>
        </p:nvSpPr>
        <p:spPr>
          <a:xfrm>
            <a:off x="965200" y="4508606"/>
            <a:ext cx="10388600" cy="822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VnAvant" panose="020B7200000000000000" pitchFamily="34" charset="0"/>
              </a:rPr>
              <a:t>Listen and tick</a:t>
            </a:r>
            <a:endParaRPr lang="en-US" sz="4800" b="1" dirty="0">
              <a:latin typeface=".VnAvant" panose="020B7200000000000000" pitchFamily="34" charset="0"/>
            </a:endParaRPr>
          </a:p>
        </p:txBody>
      </p:sp>
      <p:grpSp>
        <p:nvGrpSpPr>
          <p:cNvPr id="8" name="Group 7"/>
          <p:cNvGrpSpPr/>
          <p:nvPr/>
        </p:nvGrpSpPr>
        <p:grpSpPr>
          <a:xfrm>
            <a:off x="3519814" y="1701710"/>
            <a:ext cx="5548767" cy="2625333"/>
            <a:chOff x="3519814" y="2155629"/>
            <a:chExt cx="5548767" cy="262533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814" y="2209547"/>
              <a:ext cx="2576186" cy="25714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377" y="2155629"/>
              <a:ext cx="2630204" cy="2625333"/>
            </a:xfrm>
            <a:prstGeom prst="rect">
              <a:avLst/>
            </a:prstGeom>
          </p:spPr>
        </p:pic>
      </p:grpSp>
    </p:spTree>
    <p:extLst>
      <p:ext uri="{BB962C8B-B14F-4D97-AF65-F5344CB8AC3E}">
        <p14:creationId xmlns:p14="http://schemas.microsoft.com/office/powerpoint/2010/main" val="389050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59D11-2A80-4682-A8C7-8303ECA92CC2}"/>
              </a:ext>
            </a:extLst>
          </p:cNvPr>
          <p:cNvSpPr>
            <a:spLocks noGrp="1"/>
          </p:cNvSpPr>
          <p:nvPr>
            <p:ph type="title"/>
          </p:nvPr>
        </p:nvSpPr>
        <p:spPr/>
        <p:txBody>
          <a:bodyPr/>
          <a:lstStyle/>
          <a:p>
            <a:r>
              <a:rPr lang="en-US" dirty="0"/>
              <a:t>Listen and tick</a:t>
            </a:r>
          </a:p>
        </p:txBody>
      </p:sp>
      <p:pic>
        <p:nvPicPr>
          <p:cNvPr id="5" name="Content Placeholder 4">
            <a:extLst>
              <a:ext uri="{FF2B5EF4-FFF2-40B4-BE49-F238E27FC236}">
                <a16:creationId xmlns="" xmlns:a16="http://schemas.microsoft.com/office/drawing/2014/main" id="{05379381-7118-2146-8584-CD6B69907FE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01914" y="1825625"/>
            <a:ext cx="9788171" cy="4351338"/>
          </a:xfrm>
        </p:spPr>
      </p:pic>
      <p:pic>
        <p:nvPicPr>
          <p:cNvPr id="4" name="Picture 3"/>
          <p:cNvPicPr>
            <a:picLocks noChangeAspect="1"/>
          </p:cNvPicPr>
          <p:nvPr/>
        </p:nvPicPr>
        <p:blipFill>
          <a:blip r:embed="rId6"/>
          <a:stretch>
            <a:fillRect/>
          </a:stretch>
        </p:blipFill>
        <p:spPr>
          <a:xfrm>
            <a:off x="4775200" y="3323471"/>
            <a:ext cx="406400" cy="406400"/>
          </a:xfrm>
          <a:prstGeom prst="rect">
            <a:avLst/>
          </a:prstGeom>
        </p:spPr>
      </p:pic>
      <p:pic>
        <p:nvPicPr>
          <p:cNvPr id="6" name="Picture 5"/>
          <p:cNvPicPr>
            <a:picLocks noChangeAspect="1"/>
          </p:cNvPicPr>
          <p:nvPr/>
        </p:nvPicPr>
        <p:blipFill>
          <a:blip r:embed="rId6"/>
          <a:stretch>
            <a:fillRect/>
          </a:stretch>
        </p:blipFill>
        <p:spPr>
          <a:xfrm>
            <a:off x="10058400" y="5647571"/>
            <a:ext cx="406400" cy="406400"/>
          </a:xfrm>
          <a:prstGeom prst="rect">
            <a:avLst/>
          </a:prstGeom>
        </p:spPr>
      </p:pic>
      <p:pic>
        <p:nvPicPr>
          <p:cNvPr id="3" name="Track 06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5076" y="895400"/>
            <a:ext cx="265012" cy="265012"/>
          </a:xfrm>
          <a:prstGeom prst="rect">
            <a:avLst/>
          </a:prstGeom>
        </p:spPr>
      </p:pic>
    </p:spTree>
    <p:extLst>
      <p:ext uri="{BB962C8B-B14F-4D97-AF65-F5344CB8AC3E}">
        <p14:creationId xmlns:p14="http://schemas.microsoft.com/office/powerpoint/2010/main" val="32952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02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9394" y="2622121"/>
            <a:ext cx="1681838" cy="1691182"/>
          </a:xfrm>
        </p:spPr>
      </p:pic>
      <p:grpSp>
        <p:nvGrpSpPr>
          <p:cNvPr id="11" name="Group 10"/>
          <p:cNvGrpSpPr/>
          <p:nvPr/>
        </p:nvGrpSpPr>
        <p:grpSpPr>
          <a:xfrm>
            <a:off x="3393910" y="2592222"/>
            <a:ext cx="3476375" cy="1691182"/>
            <a:chOff x="3657600" y="2301070"/>
            <a:chExt cx="5219047" cy="2479892"/>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301070"/>
              <a:ext cx="2479892" cy="247989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0128" y="2301070"/>
              <a:ext cx="2296519" cy="2479892"/>
            </a:xfrm>
            <a:prstGeom prst="rect">
              <a:avLst/>
            </a:prstGeom>
          </p:spPr>
        </p:pic>
      </p:grpSp>
      <p:sp>
        <p:nvSpPr>
          <p:cNvPr id="14" name="Title 1">
            <a:extLst>
              <a:ext uri="{FF2B5EF4-FFF2-40B4-BE49-F238E27FC236}">
                <a16:creationId xmlns="" xmlns:a16="http://schemas.microsoft.com/office/drawing/2014/main" id="{4DD6D908-561F-4A67-8570-9E21D10AE19C}"/>
              </a:ext>
            </a:extLst>
          </p:cNvPr>
          <p:cNvSpPr txBox="1">
            <a:spLocks/>
          </p:cNvSpPr>
          <p:nvPr/>
        </p:nvSpPr>
        <p:spPr>
          <a:xfrm>
            <a:off x="838200" y="4407229"/>
            <a:ext cx="10515600" cy="822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VnAvant" panose="020B7200000000000000" pitchFamily="34" charset="0"/>
              </a:rPr>
              <a:t>Look</a:t>
            </a:r>
            <a:r>
              <a:rPr lang="en-US" sz="4800" b="1" dirty="0">
                <a:latin typeface=".VnAvant" panose="020B7200000000000000" pitchFamily="34" charset="0"/>
              </a:rPr>
              <a:t>, trace and </a:t>
            </a:r>
            <a:r>
              <a:rPr lang="en-US" sz="4800" b="1" dirty="0" smtClean="0">
                <a:latin typeface=".VnAvant" panose="020B7200000000000000" pitchFamily="34" charset="0"/>
              </a:rPr>
              <a:t>write</a:t>
            </a:r>
            <a:endParaRPr lang="en-US" sz="4800" b="1" dirty="0">
              <a:latin typeface=".VnAvant" panose="020B7200000000000000" pitchFamily="34" charset="0"/>
            </a:endParaRPr>
          </a:p>
        </p:txBody>
      </p:sp>
    </p:spTree>
    <p:extLst>
      <p:ext uri="{BB962C8B-B14F-4D97-AF65-F5344CB8AC3E}">
        <p14:creationId xmlns:p14="http://schemas.microsoft.com/office/powerpoint/2010/main" val="412879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dirty="0">
                <a:solidFill>
                  <a:srgbClr val="FFFFFF"/>
                </a:solidFill>
              </a:rPr>
              <a:t>Game</a:t>
            </a:r>
            <a:endParaRPr lang="en-US" sz="11500" kern="1200" dirty="0">
              <a:solidFill>
                <a:srgbClr val="FFFFFF"/>
              </a:solidFill>
              <a:latin typeface="+mj-lt"/>
              <a:ea typeface="+mj-ea"/>
              <a:cs typeface="+mj-cs"/>
            </a:endParaRPr>
          </a:p>
        </p:txBody>
      </p:sp>
    </p:spTree>
    <p:extLst>
      <p:ext uri="{BB962C8B-B14F-4D97-AF65-F5344CB8AC3E}">
        <p14:creationId xmlns:p14="http://schemas.microsoft.com/office/powerpoint/2010/main" val="4285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e1_Unit9.2_Duyen" id="{617E34E5-D582-744F-82F3-240B86A1FA31}" vid="{915F2EDE-DEA3-EE4F-9269-92CAE3F471B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687</Words>
  <Application>Microsoft Office PowerPoint</Application>
  <PresentationFormat>Custom</PresentationFormat>
  <Paragraphs>123</Paragraphs>
  <Slides>15</Slides>
  <Notes>13</Notes>
  <HiddenSlides>0</HiddenSlides>
  <MMClips>2</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2_Office Theme</vt:lpstr>
      <vt:lpstr>Unit 11  At the bus stop  Lesson 2</vt:lpstr>
      <vt:lpstr>Warm-up</vt:lpstr>
      <vt:lpstr>PowerPoint Presentation</vt:lpstr>
      <vt:lpstr>PowerPoint Presentation</vt:lpstr>
      <vt:lpstr>Listen and chant</vt:lpstr>
      <vt:lpstr>PowerPoint Presentation</vt:lpstr>
      <vt:lpstr>Listen and tick</vt:lpstr>
      <vt:lpstr>PowerPoint Presentation</vt:lpstr>
      <vt:lpstr>Game</vt:lpstr>
      <vt:lpstr>PowerPoint Presentation</vt:lpstr>
      <vt:lpstr>Goodbye</vt:lpstr>
      <vt:lpstr>Goodbye</vt:lpstr>
      <vt:lpstr>Goodbye</vt:lpstr>
      <vt:lpstr>Goodbye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cp:lastModifiedBy>
  <cp:revision>44</cp:revision>
  <dcterms:created xsi:type="dcterms:W3CDTF">2020-02-24T09:26:29Z</dcterms:created>
  <dcterms:modified xsi:type="dcterms:W3CDTF">2026-03-23T09:44:07Z</dcterms:modified>
</cp:coreProperties>
</file>