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324" r:id="rId2"/>
    <p:sldId id="332" r:id="rId3"/>
    <p:sldId id="294" r:id="rId4"/>
    <p:sldId id="334" r:id="rId5"/>
    <p:sldId id="321" r:id="rId6"/>
    <p:sldId id="338" r:id="rId7"/>
    <p:sldId id="333" r:id="rId8"/>
    <p:sldId id="307" r:id="rId9"/>
    <p:sldId id="509" r:id="rId10"/>
  </p:sldIdLst>
  <p:sldSz cx="18288000" cy="10287000"/>
  <p:notesSz cx="6858000" cy="9144000"/>
  <p:embeddedFontLst>
    <p:embeddedFont>
      <p:font typeface="Britannic Bold" pitchFamily="34" charset="0"/>
      <p:regular r:id="rId12"/>
    </p:embeddedFont>
    <p:embeddedFont>
      <p:font typeface="Goudy Stout" charset="0"/>
      <p:regular r:id="rId13"/>
    </p:embeddedFont>
    <p:embeddedFont>
      <p:font typeface="Aharoni" pitchFamily="2" charset="-79"/>
      <p:bold r:id="rId14"/>
    </p:embeddedFont>
    <p:embeddedFont>
      <p:font typeface="Forte" charset="0"/>
      <p:regular r:id="rId15"/>
    </p:embeddedFont>
    <p:embeddedFont>
      <p:font typeface="Comic Sans MS" pitchFamily="66" charset="0"/>
      <p:regular r:id="rId16"/>
      <p:bold r:id="rId17"/>
    </p:embeddedFont>
    <p:embeddedFont>
      <p:font typeface="Calibri" pitchFamily="34" charset="0"/>
      <p:regular r:id="rId18"/>
      <p:bold r:id="rId19"/>
      <p:italic r:id="rId20"/>
      <p:boldItalic r:id="rId21"/>
    </p:embeddedFont>
    <p:embeddedFont>
      <p:font typeface="Broadway" pitchFamily="82" charset="0"/>
      <p:regular r:id="rId22"/>
    </p:embeddedFont>
    <p:embeddedFont>
      <p:font typeface="Cooper Black" pitchFamily="18"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FF66"/>
    <a:srgbClr val="3333FF"/>
    <a:srgbClr val="66FFFF"/>
    <a:srgbClr val="0099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42" d="100"/>
          <a:sy n="42" d="100"/>
        </p:scale>
        <p:origin x="-98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04/05/2026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does he stay healthy? and the answers He does morning exercise every day. Explain that they are used to talk about a someone’s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3</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2477920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 Ask questions to help them identify the context (see Input). </a:t>
            </a:r>
          </a:p>
          <a:p>
            <a:r>
              <a:rPr lang="en-US" dirty="0"/>
              <a:t>Step 2: Point at the first character and elicit the question in the first speech bubble (e.g. How does your sister stay healthy?) and the answer in the second speech bubble (She does morning exercise.) as an example. Then write the sentences on the board. Get pupils to say the completed sentences. Repeat the same procedure with other pictures. </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64112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04/05/2026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71.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10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10" Type="http://schemas.openxmlformats.org/officeDocument/2006/relationships/image" Target="../media/image103.sv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107.svg"/></Relationships>
</file>

<file path=ppt/slides/_rels/slide6.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1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30.png"/><Relationship Id="rId5" Type="http://schemas.openxmlformats.org/officeDocument/2006/relationships/image" Target="../media/image21.png"/><Relationship Id="rId15" Type="http://schemas.openxmlformats.org/officeDocument/2006/relationships/image" Target="../media/image32.png"/><Relationship Id="rId10" Type="http://schemas.openxmlformats.org/officeDocument/2006/relationships/image" Target="../media/image113.svg"/><Relationship Id="rId4" Type="http://schemas.openxmlformats.org/officeDocument/2006/relationships/image" Target="../media/image27.png"/><Relationship Id="rId9" Type="http://schemas.openxmlformats.org/officeDocument/2006/relationships/image" Target="../media/image29.png"/><Relationship Id="rId14" Type="http://schemas.openxmlformats.org/officeDocument/2006/relationships/image" Target="../media/image117.sv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124.svg"/><Relationship Id="rId4" Type="http://schemas.openxmlformats.org/officeDocument/2006/relationships/image" Target="../media/image3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1</a:t>
            </a:r>
          </a:p>
        </p:txBody>
      </p:sp>
    </p:spTree>
    <p:extLst>
      <p:ext uri="{BB962C8B-B14F-4D97-AF65-F5344CB8AC3E}">
        <p14:creationId xmlns:p14="http://schemas.microsoft.com/office/powerpoint/2010/main" val="1005499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5" name="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228003" y="1195119"/>
            <a:ext cx="914400" cy="914400"/>
          </a:xfrm>
          <a:prstGeom prst="rect">
            <a:avLst/>
          </a:prstGeom>
          <a:effectLst>
            <a:glow rad="228600">
              <a:schemeClr val="accent5">
                <a:satMod val="175000"/>
                <a:alpha val="40000"/>
              </a:schemeClr>
            </a:glow>
          </a:effectLst>
        </p:spPr>
      </p:pic>
      <p:pic>
        <p:nvPicPr>
          <p:cNvPr id="7" name="Picture 6">
            <a:extLst>
              <a:ext uri="{FF2B5EF4-FFF2-40B4-BE49-F238E27FC236}">
                <a16:creationId xmlns="" xmlns:a16="http://schemas.microsoft.com/office/drawing/2014/main" id="{348B1A69-3DC9-2CF5-03A6-94866503F781}"/>
              </a:ext>
            </a:extLst>
          </p:cNvPr>
          <p:cNvPicPr>
            <a:picLocks noChangeAspect="1"/>
          </p:cNvPicPr>
          <p:nvPr/>
        </p:nvPicPr>
        <p:blipFill>
          <a:blip r:embed="rId14"/>
          <a:stretch>
            <a:fillRect/>
          </a:stretch>
        </p:blipFill>
        <p:spPr>
          <a:xfrm>
            <a:off x="1791596" y="2247900"/>
            <a:ext cx="14910851" cy="64214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point and say.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endParaRPr lang="en-US" sz="6000" dirty="0">
              <a:solidFill>
                <a:srgbClr val="3333FF"/>
              </a:solidFill>
              <a:latin typeface="Cooper Black" panose="0208090404030B020404" pitchFamily="18" charset="0"/>
              <a:cs typeface="Aharoni" panose="02010803020104030203" pitchFamily="2" charset="-79"/>
            </a:endParaRP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 xmlns:a16="http://schemas.microsoft.com/office/drawing/2014/main"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 xmlns:a16="http://schemas.microsoft.com/office/drawing/2014/main"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He / She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 xmlns:a16="http://schemas.microsoft.com/office/drawing/2014/main"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 xmlns:a16="http://schemas.microsoft.com/office/drawing/2014/main" id="{544ED1DA-D50B-4318-A8DF-533E22BBA258}"/>
                </a:ext>
              </a:extLst>
            </p:cNvPr>
            <p:cNvSpPr txBox="1"/>
            <p:nvPr/>
          </p:nvSpPr>
          <p:spPr>
            <a:xfrm>
              <a:off x="1719211" y="3237962"/>
              <a:ext cx="5088695"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does he / she stay healthy?</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 xmlns:a16="http://schemas.microsoft.com/office/drawing/2014/main" id="{8246FD87-3B2D-CD6A-F8E6-B7C41545846E}"/>
              </a:ext>
            </a:extLst>
          </p:cNvPr>
          <p:cNvPicPr>
            <a:picLocks noChangeAspect="1"/>
          </p:cNvPicPr>
          <p:nvPr/>
        </p:nvPicPr>
        <p:blipFill>
          <a:blip r:embed="rId15"/>
          <a:stretch>
            <a:fillRect/>
          </a:stretch>
        </p:blipFill>
        <p:spPr>
          <a:xfrm>
            <a:off x="8005651" y="2118336"/>
            <a:ext cx="8984624" cy="6699741"/>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does he stay healthy?</a:t>
            </a:r>
          </a:p>
        </p:txBody>
      </p:sp>
      <p:sp>
        <p:nvSpPr>
          <p:cNvPr id="35" name="Rounded Rectangular Callout 34"/>
          <p:cNvSpPr/>
          <p:nvPr/>
        </p:nvSpPr>
        <p:spPr>
          <a:xfrm>
            <a:off x="11353800" y="3238500"/>
            <a:ext cx="4983053"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eats healthy food.</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 xmlns:a16="http://schemas.microsoft.com/office/drawing/2014/main" id="{897CBB1A-A0AA-4EA5-82A1-2DECC5C5B22C}"/>
              </a:ext>
            </a:extLst>
          </p:cNvPr>
          <p:cNvPicPr>
            <a:picLocks noChangeAspect="1"/>
          </p:cNvPicPr>
          <p:nvPr/>
        </p:nvPicPr>
        <p:blipFill>
          <a:blip r:embed="rId15"/>
          <a:stretch>
            <a:fillRect/>
          </a:stretch>
        </p:blipFill>
        <p:spPr>
          <a:xfrm>
            <a:off x="2133600" y="3820799"/>
            <a:ext cx="5400254" cy="3601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 xmlns:a16="http://schemas.microsoft.com/office/drawing/2014/main" id="{4FB2DE77-46C2-4920-B1A4-7BCA8310678D}"/>
              </a:ext>
            </a:extLst>
          </p:cNvPr>
          <p:cNvSpPr txBox="1"/>
          <p:nvPr/>
        </p:nvSpPr>
        <p:spPr>
          <a:xfrm>
            <a:off x="2960064" y="7749722"/>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val="321465851"/>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8" name="Picture 7"/>
          <p:cNvPicPr>
            <a:picLocks noChangeAspect="1"/>
          </p:cNvPicPr>
          <p:nvPr/>
        </p:nvPicPr>
        <p:blipFill>
          <a:blip r:embed="rId12"/>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74282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3695</TotalTime>
  <Words>310</Words>
  <Application>Microsoft Office PowerPoint</Application>
  <PresentationFormat>Custom</PresentationFormat>
  <Paragraphs>34</Paragraphs>
  <Slides>9</Slides>
  <Notes>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Arial</vt:lpstr>
      <vt:lpstr>Britannic Bold</vt:lpstr>
      <vt:lpstr>Times New Roman</vt:lpstr>
      <vt:lpstr>Goudy Stout</vt:lpstr>
      <vt:lpstr>Aharoni</vt:lpstr>
      <vt:lpstr>Forte</vt:lpstr>
      <vt:lpstr>Comic Sans MS</vt:lpstr>
      <vt:lpstr>Calibri</vt:lpstr>
      <vt:lpstr>Broadway</vt:lpstr>
      <vt:lpstr>Cooper Black</vt:lpstr>
      <vt:lpstr>Adobe Gothic Std 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GA</cp:lastModifiedBy>
  <cp:revision>309</cp:revision>
  <dcterms:created xsi:type="dcterms:W3CDTF">2006-08-16T00:00:00Z</dcterms:created>
  <dcterms:modified xsi:type="dcterms:W3CDTF">2026-05-04T09:35:41Z</dcterms:modified>
  <dc:identifier>DAF4pmA5fIc</dc:identifier>
</cp:coreProperties>
</file>