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9" r:id="rId2"/>
    <p:sldId id="326" r:id="rId3"/>
    <p:sldId id="363" r:id="rId4"/>
    <p:sldId id="357" r:id="rId5"/>
    <p:sldId id="358" r:id="rId6"/>
    <p:sldId id="360" r:id="rId7"/>
    <p:sldId id="361" r:id="rId8"/>
    <p:sldId id="324" r:id="rId9"/>
    <p:sldId id="341" r:id="rId10"/>
    <p:sldId id="3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29"/>
          </p14:sldIdLst>
        </p14:section>
        <p14:section name="Warm up" id="{D1495900-0294-4E4B-B222-42C1C4111C3B}">
          <p14:sldIdLst/>
        </p14:section>
        <p14:section name="Listen and Repeat" id="{A19BAC87-BCFB-4574-8660-01CA430C80FC}">
          <p14:sldIdLst>
            <p14:sldId id="326"/>
          </p14:sldIdLst>
        </p14:section>
        <p14:section name="Let's talk" id="{2BDD28A9-A492-4992-95B6-C3F323141136}">
          <p14:sldIdLst>
            <p14:sldId id="363"/>
            <p14:sldId id="357"/>
            <p14:sldId id="358"/>
            <p14:sldId id="360"/>
            <p14:sldId id="361"/>
          </p14:sldIdLst>
        </p14:section>
        <p14:section name="Let's sing" id="{2AEB3651-FF4D-4DA7-8B81-1630E3BFEF71}">
          <p14:sldIdLst>
            <p14:sldId id="324"/>
            <p14:sldId id="341"/>
          </p14:sldIdLst>
        </p14:section>
        <p14:section name="Game" id="{57DAB1AB-E4E8-4625-B006-57129C776835}">
          <p14:sldIdLst/>
        </p14:section>
        <p14:section name="Wrap up" id="{6D2004DD-EBF3-44B0-A348-5731FAB54851}">
          <p14:sldIdLst>
            <p14:sldId id="3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59948" autoAdjust="0"/>
  </p:normalViewPr>
  <p:slideViewPr>
    <p:cSldViewPr snapToGrid="0">
      <p:cViewPr>
        <p:scale>
          <a:sx n="47" d="100"/>
          <a:sy n="47" d="100"/>
        </p:scale>
        <p:origin x="-14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the end of the lesson, pupils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i="1" dirty="0"/>
              <a:t>I can see</a:t>
            </a:r>
            <a:r>
              <a:rPr lang="en-US" dirty="0"/>
              <a:t>_____ to talk about the toy.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 a song with the structure “</a:t>
            </a:r>
            <a:r>
              <a:rPr lang="en-US" i="1" dirty="0"/>
              <a:t>He has _____</a:t>
            </a:r>
            <a:r>
              <a:rPr lang="en-US" dirty="0"/>
              <a:t>.” and “</a:t>
            </a:r>
            <a:r>
              <a:rPr lang="en-US" i="1" dirty="0"/>
              <a:t>I can see</a:t>
            </a:r>
            <a:r>
              <a:rPr lang="en-US" i="1" dirty="0" smtClean="0"/>
              <a:t>______.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sound and the meaning of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see_____?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a </a:t>
            </a:r>
            <a:r>
              <a:rPr lang="en-US" dirty="0" smtClean="0"/>
              <a:t>flashcard </a:t>
            </a:r>
            <a:r>
              <a:rPr lang="en-US" dirty="0"/>
              <a:t>for tiger and say </a:t>
            </a:r>
            <a:r>
              <a:rPr lang="en-US" i="1" dirty="0"/>
              <a:t>I can see a tiger</a:t>
            </a:r>
            <a:r>
              <a:rPr lang="en-US" dirty="0"/>
              <a:t>. Use TPR to demonstrate the meaning of “see”.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sentence many times and ask pupils to repeat once.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if they understand the sentence and explain in mother tongue if it is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needed.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a tiger.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 in chorus,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 pairs with different voice for fun.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b="1" dirty="0"/>
              <a:t>Goal: </a:t>
            </a:r>
            <a:r>
              <a:rPr lang="en-US" b="0" dirty="0"/>
              <a:t>Pupils practice speaking, using the structure </a:t>
            </a:r>
            <a:r>
              <a:rPr lang="en-US" b="0" i="1" dirty="0"/>
              <a:t>I can see</a:t>
            </a:r>
            <a:r>
              <a:rPr lang="en-US" b="0" i="1" dirty="0" smtClean="0"/>
              <a:t>..</a:t>
            </a:r>
          </a:p>
          <a:p>
            <a:r>
              <a:rPr lang="en-US" b="1" i="0" dirty="0" smtClean="0"/>
              <a:t>Time: </a:t>
            </a:r>
            <a:r>
              <a:rPr lang="en-US" b="0" i="0" dirty="0" smtClean="0"/>
              <a:t>3 minutes</a:t>
            </a:r>
            <a:endParaRPr lang="en-US" b="0" i="0" dirty="0"/>
          </a:p>
          <a:p>
            <a:endParaRPr lang="en-US" b="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Have pupils open the book, activity 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Point to the picture of turtle and say </a:t>
            </a:r>
            <a:r>
              <a:rPr lang="en-US" b="0" i="1" dirty="0"/>
              <a:t>I can see a </a:t>
            </a:r>
            <a:r>
              <a:rPr lang="en-US" b="0" i="1" dirty="0" smtClean="0"/>
              <a:t>turtle.</a:t>
            </a:r>
            <a:endParaRPr lang="en-US" b="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Have pupils </a:t>
            </a:r>
            <a:r>
              <a:rPr lang="en-US" b="0" i="0" dirty="0" smtClean="0"/>
              <a:t>repeat.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Then ask pupils to do the same with other pictures in the book in </a:t>
            </a:r>
            <a:r>
              <a:rPr lang="en-US" b="0" i="0" dirty="0" smtClean="0"/>
              <a:t>groups </a:t>
            </a:r>
            <a:r>
              <a:rPr lang="en-US" b="0" i="0" dirty="0"/>
              <a:t>(point and say in </a:t>
            </a:r>
            <a:r>
              <a:rPr lang="en-US" b="0" i="0" dirty="0" smtClean="0"/>
              <a:t>groups).</a:t>
            </a:r>
            <a:endParaRPr lang="en-US" b="0" i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Step 2</a:t>
            </a:r>
          </a:p>
          <a:p>
            <a:pPr marL="0" indent="0">
              <a:buFontTx/>
              <a:buNone/>
            </a:pPr>
            <a:r>
              <a:rPr lang="en-US" b="1" dirty="0"/>
              <a:t>Goal: </a:t>
            </a:r>
            <a:r>
              <a:rPr lang="en-US" b="0" dirty="0"/>
              <a:t>Pupil will use the structure </a:t>
            </a:r>
            <a:r>
              <a:rPr lang="en-US" b="0" i="1" dirty="0"/>
              <a:t>I can see… </a:t>
            </a:r>
            <a:r>
              <a:rPr lang="en-US" b="0" i="0" dirty="0"/>
              <a:t>to talk about what they </a:t>
            </a:r>
            <a:r>
              <a:rPr lang="en-US" b="0" i="0" dirty="0" smtClean="0"/>
              <a:t>see.</a:t>
            </a:r>
            <a:endParaRPr lang="en-US" b="0" i="0" dirty="0"/>
          </a:p>
          <a:p>
            <a:pPr marL="0" indent="0">
              <a:buFontTx/>
              <a:buNone/>
            </a:pPr>
            <a:r>
              <a:rPr lang="en-US" b="1" i="0" dirty="0"/>
              <a:t>Times</a:t>
            </a:r>
            <a:r>
              <a:rPr lang="en-US" b="0" i="0" dirty="0"/>
              <a:t>: </a:t>
            </a:r>
            <a:r>
              <a:rPr lang="en-US" b="0" i="0" dirty="0" smtClean="0"/>
              <a:t>5 </a:t>
            </a:r>
            <a:r>
              <a:rPr lang="en-US" b="0" i="0" dirty="0"/>
              <a:t>mins</a:t>
            </a:r>
          </a:p>
          <a:p>
            <a:pPr marL="0" indent="0">
              <a:buFontTx/>
              <a:buNone/>
            </a:pP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Show the </a:t>
            </a:r>
            <a:r>
              <a:rPr lang="en-US" b="0" i="0" dirty="0" smtClean="0"/>
              <a:t>slide.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Pupils will say </a:t>
            </a:r>
            <a:r>
              <a:rPr lang="en-US" b="0" i="1" dirty="0"/>
              <a:t>I can see… </a:t>
            </a:r>
            <a:r>
              <a:rPr lang="en-US" b="0" i="0" dirty="0"/>
              <a:t>when they see the </a:t>
            </a:r>
            <a:r>
              <a:rPr lang="en-US" b="0" i="0" dirty="0" smtClean="0"/>
              <a:t>slide.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Teacher can have </a:t>
            </a:r>
            <a:r>
              <a:rPr lang="en-US" b="0" i="0" dirty="0" smtClean="0"/>
              <a:t>pupils </a:t>
            </a:r>
            <a:r>
              <a:rPr lang="en-US" b="0" i="0" dirty="0"/>
              <a:t>say in chorus, </a:t>
            </a:r>
            <a:r>
              <a:rPr lang="en-US" b="0" i="0" dirty="0" smtClean="0"/>
              <a:t>groups </a:t>
            </a:r>
            <a:r>
              <a:rPr lang="en-US" b="0" i="0" dirty="0"/>
              <a:t>or </a:t>
            </a:r>
            <a:r>
              <a:rPr lang="en-US" b="0" i="0" dirty="0" smtClean="0"/>
              <a:t>individuals. </a:t>
            </a:r>
            <a:r>
              <a:rPr lang="en-US" b="0" i="0" dirty="0"/>
              <a:t>Or can play a game between groups.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2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6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dirty="0" smtClean="0"/>
              <a:t>Have </a:t>
            </a:r>
            <a:r>
              <a:rPr lang="en-US" dirty="0"/>
              <a:t>pupils listen and sing </a:t>
            </a:r>
            <a:r>
              <a:rPr lang="en-US" dirty="0" smtClean="0"/>
              <a:t>along </a:t>
            </a:r>
            <a:r>
              <a:rPr lang="en-US" dirty="0"/>
              <a:t>the song in chorus then in </a:t>
            </a:r>
            <a:r>
              <a:rPr lang="en-US" dirty="0" smtClean="0"/>
              <a:t>groups.</a:t>
            </a:r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dirty="0" smtClean="0"/>
              <a:t>Have </a:t>
            </a:r>
            <a:r>
              <a:rPr lang="en-US" dirty="0"/>
              <a:t>groups create their own TPR for the song then </a:t>
            </a:r>
            <a:r>
              <a:rPr lang="en-US" dirty="0" smtClean="0"/>
              <a:t>present.</a:t>
            </a:r>
            <a:endParaRPr lang="en-US" dirty="0"/>
          </a:p>
          <a:p>
            <a:r>
              <a:rPr lang="en-US" dirty="0"/>
              <a:t>Finish the song with the TRP for </a:t>
            </a:r>
            <a:r>
              <a:rPr lang="en-US" dirty="0" smtClean="0"/>
              <a:t>high </a:t>
            </a:r>
            <a:r>
              <a:rPr lang="en-US" dirty="0"/>
              <a:t>five and fist bump. </a:t>
            </a:r>
          </a:p>
          <a:p>
            <a:endParaRPr lang="en-US" dirty="0"/>
          </a:p>
          <a:p>
            <a:r>
              <a:rPr lang="en-US" dirty="0"/>
              <a:t>If possible, teacher could have pupils create their own song lyrics and </a:t>
            </a:r>
            <a:r>
              <a:rPr lang="en-US" dirty="0" smtClean="0"/>
              <a:t>perform.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524973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3400"/>
              <a:t>Unit 14</a:t>
            </a:r>
            <a:br>
              <a:rPr lang="en-US" sz="3400"/>
            </a:br>
            <a:r>
              <a:rPr lang="en-US" sz="3400"/>
              <a:t/>
            </a:r>
            <a:br>
              <a:rPr lang="en-US" sz="3400"/>
            </a:br>
            <a:r>
              <a:rPr lang="en-US" sz="3400"/>
              <a:t>In the toyshop</a:t>
            </a:r>
            <a:br>
              <a:rPr lang="en-US" sz="3400"/>
            </a:br>
            <a:r>
              <a:rPr lang="en-US" sz="3400"/>
              <a:t>Lesson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3" y="2348680"/>
            <a:ext cx="4524973" cy="972180"/>
          </a:xfrm>
        </p:spPr>
        <p:txBody>
          <a:bodyPr anchor="b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383E2C-8F6E-4B80-8250-7D5B66D70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3" r="1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7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=""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50" y="1357959"/>
            <a:ext cx="1943183" cy="1939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23" y="3474987"/>
            <a:ext cx="1951444" cy="19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690688"/>
            <a:ext cx="10119360" cy="38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3C4CDB-4204-467D-BE45-6E312D9635FD}"/>
              </a:ext>
            </a:extLst>
          </p:cNvPr>
          <p:cNvSpPr txBox="1"/>
          <p:nvPr/>
        </p:nvSpPr>
        <p:spPr>
          <a:xfrm>
            <a:off x="4939916" y="4934203"/>
            <a:ext cx="1662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>
                <a:latin typeface=".VnAvant" panose="020B7200000000000000" pitchFamily="34" charset="0"/>
              </a:rPr>
              <a:t>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59F7C34-2DFF-46E8-8DCE-E88FC64B6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87" y="365556"/>
            <a:ext cx="4577826" cy="47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DB7CB8-2D01-4FED-ACC3-D3B4B81DA3F1}"/>
              </a:ext>
            </a:extLst>
          </p:cNvPr>
          <p:cNvSpPr txBox="1"/>
          <p:nvPr/>
        </p:nvSpPr>
        <p:spPr>
          <a:xfrm>
            <a:off x="4348317" y="5087814"/>
            <a:ext cx="5170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>
                <a:latin typeface=".VnAvant" panose="020B7200000000000000" pitchFamily="34" charset="0"/>
              </a:rPr>
              <a:t>eddy bear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8" y="497846"/>
            <a:ext cx="4712803" cy="43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898A3C43-367E-492B-B767-A70B0242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61A5D9E-F5EA-4484-8F49-5A0D1A617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" b="6286"/>
          <a:stretch/>
        </p:blipFill>
        <p:spPr bwMode="auto">
          <a:xfrm>
            <a:off x="2233531" y="507942"/>
            <a:ext cx="6160477" cy="584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93EFC2-4A98-461D-8464-42C6F94FBE6E}"/>
              </a:ext>
            </a:extLst>
          </p:cNvPr>
          <p:cNvSpPr txBox="1"/>
          <p:nvPr/>
        </p:nvSpPr>
        <p:spPr>
          <a:xfrm>
            <a:off x="8394008" y="4274312"/>
            <a:ext cx="23718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</a:t>
            </a:r>
            <a:r>
              <a:rPr lang="en-US" sz="8800" b="1" dirty="0"/>
              <a:t>ony</a:t>
            </a:r>
          </a:p>
        </p:txBody>
      </p:sp>
    </p:spTree>
    <p:extLst>
      <p:ext uri="{BB962C8B-B14F-4D97-AF65-F5344CB8AC3E}">
        <p14:creationId xmlns:p14="http://schemas.microsoft.com/office/powerpoint/2010/main" val="17282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D64F90-4680-4EA8-9D30-63CA667C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583" y="840700"/>
            <a:ext cx="6874562" cy="4058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1D97FD-2887-41B2-A005-5FD513ECF244}"/>
              </a:ext>
            </a:extLst>
          </p:cNvPr>
          <p:cNvSpPr txBox="1"/>
          <p:nvPr/>
        </p:nvSpPr>
        <p:spPr>
          <a:xfrm>
            <a:off x="5112193" y="4734809"/>
            <a:ext cx="2818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</a:t>
            </a:r>
            <a:r>
              <a:rPr lang="en-US" sz="8800" b="1" dirty="0"/>
              <a:t>urtle</a:t>
            </a:r>
          </a:p>
        </p:txBody>
      </p:sp>
    </p:spTree>
    <p:extLst>
      <p:ext uri="{BB962C8B-B14F-4D97-AF65-F5344CB8AC3E}">
        <p14:creationId xmlns:p14="http://schemas.microsoft.com/office/powerpoint/2010/main" val="34004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=""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=""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=""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=""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=""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=""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=""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=""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=""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=""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=""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=""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=""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=""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=""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=""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=""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=""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=""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=""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=""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4176831"/>
            <a:ext cx="1764030" cy="19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2" y="880959"/>
            <a:ext cx="9589164" cy="5977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7482" y="735106"/>
            <a:ext cx="2277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Let’s sing</a:t>
            </a:r>
          </a:p>
        </p:txBody>
      </p:sp>
      <p:pic>
        <p:nvPicPr>
          <p:cNvPr id="5" name="Track 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4933" y="1066134"/>
            <a:ext cx="249624" cy="2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451</Words>
  <Application>Microsoft Office PowerPoint</Application>
  <PresentationFormat>Custom</PresentationFormat>
  <Paragraphs>76</Paragraphs>
  <Slides>10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 14  In the toyshop Lesson 3</vt:lpstr>
      <vt:lpstr>Listen and repeat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sing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14  In the toyshop Lesson 3</dc:title>
  <dc:creator>Nguyễn Phúc Khánh Thy</dc:creator>
  <cp:lastModifiedBy>GA</cp:lastModifiedBy>
  <cp:revision>19</cp:revision>
  <dcterms:created xsi:type="dcterms:W3CDTF">2020-05-17T05:07:13Z</dcterms:created>
  <dcterms:modified xsi:type="dcterms:W3CDTF">2026-05-04T09:48:17Z</dcterms:modified>
</cp:coreProperties>
</file>