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256" r:id="rId3"/>
    <p:sldId id="261" r:id="rId4"/>
    <p:sldId id="319" r:id="rId5"/>
    <p:sldId id="326" r:id="rId6"/>
    <p:sldId id="330" r:id="rId7"/>
    <p:sldId id="309" r:id="rId8"/>
    <p:sldId id="331" r:id="rId9"/>
    <p:sldId id="310" r:id="rId10"/>
    <p:sldId id="332" r:id="rId11"/>
    <p:sldId id="316" r:id="rId12"/>
    <p:sldId id="320" r:id="rId13"/>
    <p:sldId id="329" r:id="rId14"/>
    <p:sldId id="300" r:id="rId15"/>
    <p:sldId id="269" r:id="rId16"/>
    <p:sldId id="298" r:id="rId17"/>
    <p:sldId id="301" r:id="rId18"/>
    <p:sldId id="3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56806" autoAdjust="0"/>
  </p:normalViewPr>
  <p:slideViewPr>
    <p:cSldViewPr snapToGrid="0">
      <p:cViewPr varScale="1">
        <p:scale>
          <a:sx n="46" d="100"/>
          <a:sy n="46" d="100"/>
        </p:scale>
        <p:origin x="179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the end of the unit, pupils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pronounce the sound of the letter F/f in isolation and in the words </a:t>
            </a:r>
            <a:r>
              <a:rPr lang="en-US" i="1" dirty="0"/>
              <a:t>football, foot, father, face </a:t>
            </a:r>
            <a:r>
              <a:rPr lang="en-US" dirty="0"/>
              <a:t>correctly.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the sound of the letter F/f and the words </a:t>
            </a:r>
            <a:r>
              <a:rPr lang="en-US" i="1" dirty="0"/>
              <a:t>football, foot, father, face </a:t>
            </a:r>
            <a:r>
              <a:rPr lang="en-US" dirty="0"/>
              <a:t>in the chant.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recognize </a:t>
            </a:r>
            <a:r>
              <a:rPr lang="en-US" dirty="0"/>
              <a:t>the words in different situations when listening.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“</a:t>
            </a:r>
            <a:r>
              <a:rPr lang="en-US" i="1" dirty="0"/>
              <a:t>Point to your</a:t>
            </a:r>
            <a:r>
              <a:rPr lang="en-US" i="1" dirty="0" smtClean="0"/>
              <a:t>_____.” </a:t>
            </a:r>
            <a:r>
              <a:rPr lang="en-US" dirty="0"/>
              <a:t>to talk about imperative.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trace the letter F/f.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 a song with the structure “</a:t>
            </a:r>
            <a:r>
              <a:rPr lang="en-US" i="1" dirty="0"/>
              <a:t>Point to your</a:t>
            </a:r>
            <a:r>
              <a:rPr lang="en-US" i="1" dirty="0" smtClean="0"/>
              <a:t>____.</a:t>
            </a:r>
            <a:r>
              <a:rPr lang="en-US" dirty="0" smtClean="0"/>
              <a:t>”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Lesson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</a:t>
            </a:r>
            <a:r>
              <a:rPr lang="en-US" dirty="0"/>
              <a:t>the end of the lesson, pupils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listen and recognize the words </a:t>
            </a:r>
            <a:r>
              <a:rPr lang="en-US" i="1" dirty="0"/>
              <a:t>football, foot, father, 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recognize and say the </a:t>
            </a:r>
            <a:r>
              <a:rPr lang="en-US" dirty="0" smtClean="0"/>
              <a:t>words.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b="1" dirty="0"/>
              <a:t>Step 2</a:t>
            </a:r>
          </a:p>
          <a:p>
            <a:r>
              <a:rPr lang="en-SG" b="1" dirty="0"/>
              <a:t>Goal: </a:t>
            </a:r>
            <a:r>
              <a:rPr lang="en-SG" dirty="0"/>
              <a:t>Pupils are able to say the </a:t>
            </a:r>
            <a:r>
              <a:rPr lang="en-SG" dirty="0" smtClean="0"/>
              <a:t>word. </a:t>
            </a:r>
            <a:endParaRPr lang="en-SG" dirty="0"/>
          </a:p>
          <a:p>
            <a:r>
              <a:rPr lang="en-SG" b="1" dirty="0"/>
              <a:t>Time: </a:t>
            </a:r>
            <a:r>
              <a:rPr lang="en-SG" dirty="0" smtClean="0"/>
              <a:t>8 </a:t>
            </a:r>
            <a:r>
              <a:rPr lang="en-SG" dirty="0"/>
              <a:t>mins</a:t>
            </a:r>
          </a:p>
          <a:p>
            <a:r>
              <a:rPr lang="en-SG" dirty="0"/>
              <a:t>Game: Matching 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cs typeface="Poppins SemiBold" panose="000007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cs typeface="Poppins SemiBold" panose="00000700000000000000" pitchFamily="2" charset="0"/>
              </a:rPr>
              <a:t>Divide the class into two teams. Each team then takes turns in choosing TWO squares.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cs typeface="Poppins SemiBold" panose="00000700000000000000" pitchFamily="2" charset="0"/>
              </a:rPr>
              <a:t>If the two squares are the same word / picture, then the team gets a point.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cs typeface="Poppins SemiBold" panose="00000700000000000000" pitchFamily="2" charset="0"/>
              </a:rPr>
              <a:t>If the two squares are different, then click on the red circle to hide the picture again.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cs typeface="Poppins SemiBold" panose="00000700000000000000" pitchFamily="2" charset="0"/>
              </a:rPr>
              <a:t>Pupils must try to remember where the matching pairs of words are. </a:t>
            </a:r>
          </a:p>
          <a:p>
            <a:r>
              <a:rPr lang="en-SG" i="1" dirty="0"/>
              <a:t>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1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en-VN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 smtClean="0"/>
              <a:t>Warm </a:t>
            </a:r>
            <a:r>
              <a:rPr lang="en-US" dirty="0"/>
              <a:t>up the class and get pupils ready for the new lesson.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Game </a:t>
            </a:r>
            <a:r>
              <a:rPr lang="en-US" dirty="0" smtClean="0"/>
              <a:t>“Simon </a:t>
            </a:r>
            <a:r>
              <a:rPr lang="en-US" dirty="0"/>
              <a:t>says”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 smtClean="0"/>
              <a:t>Simon </a:t>
            </a:r>
            <a:r>
              <a:rPr lang="en-US" i="1" dirty="0"/>
              <a:t>says tiger</a:t>
            </a:r>
            <a:r>
              <a:rPr lang="en-US" dirty="0"/>
              <a:t>, pupils will say </a:t>
            </a:r>
            <a:r>
              <a:rPr lang="en-US" i="1" dirty="0"/>
              <a:t>I can see a tiger </a:t>
            </a:r>
            <a:r>
              <a:rPr lang="en-US" i="0" dirty="0"/>
              <a:t>and do TPR.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/>
              <a:t>Say </a:t>
            </a:r>
            <a:r>
              <a:rPr lang="en-US" i="1" dirty="0"/>
              <a:t>Turtle</a:t>
            </a:r>
            <a:r>
              <a:rPr lang="en-US" dirty="0"/>
              <a:t>, pupils do TPR only.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Word can be used for the game: </a:t>
            </a:r>
            <a:r>
              <a:rPr lang="en-US" i="1" dirty="0" smtClean="0"/>
              <a:t>teddy </a:t>
            </a:r>
            <a:r>
              <a:rPr lang="en-US" i="1" dirty="0"/>
              <a:t>bear, toyshop, top, car, turtle, ball, </a:t>
            </a:r>
            <a:r>
              <a:rPr lang="en-US" i="1" dirty="0" smtClean="0"/>
              <a:t>football.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</a:t>
            </a:r>
            <a:r>
              <a:rPr lang="en-US" b="1" dirty="0" smtClean="0"/>
              <a:t>repeat </a:t>
            </a:r>
            <a:r>
              <a:rPr lang="en-US" dirty="0"/>
              <a:t>is divided into 3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Step 1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the context; Predict what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learn.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Open digital book and ask pupils to describe what they can see </a:t>
            </a:r>
            <a:r>
              <a:rPr lang="en-US" dirty="0" smtClean="0"/>
              <a:t>(can </a:t>
            </a:r>
            <a:r>
              <a:rPr lang="en-US" dirty="0"/>
              <a:t>be both in English or Vietnamese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can give various </a:t>
            </a:r>
            <a:r>
              <a:rPr lang="en-US" dirty="0" smtClean="0"/>
              <a:t>answers.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Today the letter F will bring us to a football match. Let’s see what we have.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sound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picture in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4 words and ask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in all four words?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f and introduce how does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repeat 3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understand the meaning, listen and repeat the unit key words </a:t>
            </a:r>
            <a:r>
              <a:rPr lang="en-US" i="1" dirty="0"/>
              <a:t>football, foot, father, face.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flashcard to present the new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flashcard of face and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to demonstrate the meaning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and have pupils repeat in chorus, group and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other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and say the new 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listen and point to the pictures in the book.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Point and say</a:t>
            </a:r>
            <a:r>
              <a:rPr lang="en-US" dirty="0"/>
              <a:t> with the TRP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foot and say </a:t>
            </a:r>
            <a:r>
              <a:rPr lang="en-US" i="1" dirty="0"/>
              <a:t>foot</a:t>
            </a:r>
            <a:r>
              <a:rPr lang="en-US" dirty="0"/>
              <a:t>. Have pupil 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procedure.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speed to make the activity fun.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activity in groups. One </a:t>
            </a:r>
            <a:r>
              <a:rPr lang="en-US" dirty="0" smtClean="0"/>
              <a:t>points, </a:t>
            </a:r>
            <a:r>
              <a:rPr lang="en-US" dirty="0"/>
              <a:t>the other take turn to 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one or two students to point to the picture and have other pupils say the word.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B0886-BEA3-4879-B1CC-87DD044C0EDA}"/>
              </a:ext>
            </a:extLst>
          </p:cNvPr>
          <p:cNvSpPr txBox="1"/>
          <p:nvPr/>
        </p:nvSpPr>
        <p:spPr>
          <a:xfrm>
            <a:off x="6748272" y="3992591"/>
            <a:ext cx="4800261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f</a:t>
            </a:r>
            <a:r>
              <a:rPr lang="en-US" sz="6600" b="1" dirty="0">
                <a:solidFill>
                  <a:srgbClr val="000000"/>
                </a:solidFill>
                <a:latin typeface=".VnAvant" panose="020B7200000000000000" pitchFamily="34" charset="0"/>
                <a:ea typeface="+mj-ea"/>
                <a:cs typeface="+mj-cs"/>
              </a:rPr>
              <a:t>ootball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3" y="1093554"/>
            <a:ext cx="3802159" cy="3792770"/>
          </a:xfrm>
          <a:prstGeom prst="rect">
            <a:avLst/>
          </a:prstGeom>
        </p:spPr>
      </p:pic>
      <p:pic>
        <p:nvPicPr>
          <p:cNvPr id="5" name="food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1825" y="4886324"/>
            <a:ext cx="355147" cy="3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15019C-C796-4780-AFD1-45C0EE08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0"/>
            <a:ext cx="694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26" y="3363722"/>
            <a:ext cx="1639881" cy="1636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09" y="4977576"/>
            <a:ext cx="1611643" cy="16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49759" y="575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3709209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1409" y="609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6750859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6709" y="508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9786159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7744" y="17622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3702680" y="26952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84880" y="17656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6744330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180" y="17554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4" name="&quot;No&quot; Symbol 33"/>
          <p:cNvSpPr/>
          <p:nvPr/>
        </p:nvSpPr>
        <p:spPr>
          <a:xfrm>
            <a:off x="9779630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55930" y="34611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3715380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7580" y="34645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6757030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2880" y="34544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9792330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3230" y="51785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42" name="&quot;No&quot; Symbol 41"/>
          <p:cNvSpPr/>
          <p:nvPr/>
        </p:nvSpPr>
        <p:spPr>
          <a:xfrm>
            <a:off x="3702680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4880" y="51819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6744330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0180" y="51717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9779630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5FFA8-248A-405F-A264-98942D3F1E24}"/>
              </a:ext>
            </a:extLst>
          </p:cNvPr>
          <p:cNvSpPr txBox="1"/>
          <p:nvPr/>
        </p:nvSpPr>
        <p:spPr>
          <a:xfrm>
            <a:off x="8573642" y="442490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f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oot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0" y="1835373"/>
            <a:ext cx="3723086" cy="2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4" y="1269255"/>
            <a:ext cx="3196057" cy="38631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0F9D7A-E51E-4A26-B2B5-896F682E3AC6}"/>
              </a:ext>
            </a:extLst>
          </p:cNvPr>
          <p:cNvSpPr txBox="1"/>
          <p:nvPr/>
        </p:nvSpPr>
        <p:spPr>
          <a:xfrm>
            <a:off x="8018133" y="5010239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f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ace</a:t>
            </a:r>
            <a:endParaRPr lang="en-US" sz="7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9EEF3-D075-4461-88B9-B6885AC31265}"/>
              </a:ext>
            </a:extLst>
          </p:cNvPr>
          <p:cNvGrpSpPr/>
          <p:nvPr/>
        </p:nvGrpSpPr>
        <p:grpSpPr>
          <a:xfrm>
            <a:off x="8085735" y="1404256"/>
            <a:ext cx="3281391" cy="4773374"/>
            <a:chOff x="6387107" y="858420"/>
            <a:chExt cx="3695299" cy="5249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EDC6C6-8334-4AA5-8A5B-012F0B32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931" y="858420"/>
              <a:ext cx="3419475" cy="36290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E37A0-E6B8-4CC7-A65B-B9D4B4FE46E2}"/>
                </a:ext>
              </a:extLst>
            </p:cNvPr>
            <p:cNvSpPr txBox="1"/>
            <p:nvPr/>
          </p:nvSpPr>
          <p:spPr>
            <a:xfrm>
              <a:off x="6387107" y="4907193"/>
              <a:ext cx="35637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f</a:t>
              </a:r>
              <a:r>
                <a:rPr lang="en-US" sz="7200" b="1" dirty="0" smtClean="0">
                  <a:latin typeface=".VnAvant" panose="020B7200000000000000" pitchFamily="34" charset="0"/>
                  <a:cs typeface="Times New Roman" panose="02020603050405020304" pitchFamily="18" charset="0"/>
                </a:rPr>
                <a:t>ootball</a:t>
              </a:r>
              <a:endParaRPr lang="en-US" sz="7200" b="1" dirty="0">
                <a:latin typeface=".VnAvant" panose="020B72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5BDA5-4E43-45E6-9B94-F85483FF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30" y="576076"/>
            <a:ext cx="3585366" cy="4481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006F6-BFDF-4745-A6F8-E9F3199B76F1}"/>
              </a:ext>
            </a:extLst>
          </p:cNvPr>
          <p:cNvSpPr txBox="1"/>
          <p:nvPr/>
        </p:nvSpPr>
        <p:spPr>
          <a:xfrm>
            <a:off x="8504866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f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ather</a:t>
            </a:r>
            <a:endParaRPr lang="en-US" sz="7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1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0113" y="1482408"/>
            <a:ext cx="3635026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15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>At </a:t>
            </a:r>
            <a:r>
              <a:rPr lang="en-US" sz="4000" b="1" dirty="0">
                <a:solidFill>
                  <a:srgbClr val="FFFFFF"/>
                </a:solidFill>
              </a:rPr>
              <a:t>the football </a:t>
            </a:r>
            <a:r>
              <a:rPr lang="en-US" sz="4000" b="1" dirty="0" smtClean="0">
                <a:solidFill>
                  <a:srgbClr val="FFFFFF"/>
                </a:solidFill>
              </a:rPr>
              <a:t>match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333DA5E-F143-4DD0-9730-5B064B12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0" y="458514"/>
            <a:ext cx="6007799" cy="59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61" y="301083"/>
            <a:ext cx="2009147" cy="2005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04" y="4555126"/>
            <a:ext cx="2005505" cy="20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83F1D7-6715-4639-848C-40BB573896D2}"/>
              </a:ext>
            </a:extLst>
          </p:cNvPr>
          <p:cNvSpPr/>
          <p:nvPr/>
        </p:nvSpPr>
        <p:spPr>
          <a:xfrm>
            <a:off x="2951264" y="2967335"/>
            <a:ext cx="6289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baif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15 lesson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2FFFC1-96F7-4440-A238-A695923C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0"/>
            <a:ext cx="694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2230-2B9C-42D2-B0F6-4D8D82E6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4FDC-23CA-47E3-AB5D-C2A7548E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sz="6000" dirty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oot   </a:t>
            </a:r>
            <a:r>
              <a:rPr lang="en-SG" sz="6000" dirty="0" smtClean="0">
                <a:latin typeface=".VnAvant" panose="020B7200000000000000" pitchFamily="34" charset="0"/>
              </a:rPr>
              <a:t>                         </a:t>
            </a:r>
            <a:r>
              <a:rPr lang="en-SG" sz="6000" dirty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ootball</a:t>
            </a:r>
          </a:p>
          <a:p>
            <a:pPr marL="0" indent="0" algn="ctr">
              <a:buNone/>
            </a:pPr>
            <a:r>
              <a:rPr lang="en-SG" sz="6000" dirty="0">
                <a:solidFill>
                  <a:srgbClr val="FF0000"/>
                </a:solidFill>
                <a:latin typeface=".VnAvant" panose="020B7200000000000000" pitchFamily="34" charset="0"/>
              </a:rPr>
              <a:t>F  </a:t>
            </a:r>
            <a:r>
              <a:rPr lang="en-SG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endParaRPr lang="en-SG" sz="60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SG" sz="6000" dirty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ace  </a:t>
            </a:r>
            <a:r>
              <a:rPr lang="en-SG" sz="6000" dirty="0" smtClean="0">
                <a:latin typeface=".VnAvant" panose="020B7200000000000000" pitchFamily="34" charset="0"/>
              </a:rPr>
              <a:t>                            </a:t>
            </a:r>
            <a:r>
              <a:rPr lang="en-SG" sz="6000" dirty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ather</a:t>
            </a:r>
          </a:p>
        </p:txBody>
      </p:sp>
      <p:pic>
        <p:nvPicPr>
          <p:cNvPr id="4" name="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08914" y="3652157"/>
            <a:ext cx="329974" cy="329974"/>
          </a:xfrm>
          <a:prstGeom prst="rect">
            <a:avLst/>
          </a:prstGeom>
        </p:spPr>
      </p:pic>
      <p:pic>
        <p:nvPicPr>
          <p:cNvPr id="5" name="foo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1969" y="2612571"/>
            <a:ext cx="340860" cy="340860"/>
          </a:xfrm>
          <a:prstGeom prst="rect">
            <a:avLst/>
          </a:prstGeom>
        </p:spPr>
      </p:pic>
      <p:pic>
        <p:nvPicPr>
          <p:cNvPr id="6" name="fa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49543" y="4506686"/>
            <a:ext cx="326572" cy="326572"/>
          </a:xfrm>
          <a:prstGeom prst="rect">
            <a:avLst/>
          </a:prstGeom>
        </p:spPr>
      </p:pic>
      <p:pic>
        <p:nvPicPr>
          <p:cNvPr id="7" name="fa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36269" y="4523012"/>
            <a:ext cx="308202" cy="308202"/>
          </a:xfrm>
          <a:prstGeom prst="rect">
            <a:avLst/>
          </a:prstGeom>
        </p:spPr>
      </p:pic>
      <p:pic>
        <p:nvPicPr>
          <p:cNvPr id="8" name="foodbal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41341" y="2612571"/>
            <a:ext cx="308202" cy="3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C7194-5BFA-4234-82EB-6ACFBD49C3DD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f</a:t>
            </a:r>
            <a:r>
              <a:rPr lang="en-US" sz="6600" b="1" dirty="0">
                <a:solidFill>
                  <a:srgbClr val="000000"/>
                </a:solidFill>
                <a:latin typeface=".VnAvant" panose="020B7200000000000000" pitchFamily="34" charset="0"/>
                <a:ea typeface="+mj-ea"/>
                <a:cs typeface="+mj-cs"/>
              </a:rPr>
              <a:t>ace</a:t>
            </a:r>
            <a:endParaRPr lang="en-US" sz="6600" dirty="0">
              <a:solidFill>
                <a:srgbClr val="000000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4F3A6-AC15-44C2-96F1-67239040B2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15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1142" y="5203550"/>
            <a:ext cx="313645" cy="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72F2AAC-ACFB-4C25-B963-CE545A82A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748" y="643467"/>
            <a:ext cx="4456853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0" y="3216729"/>
            <a:ext cx="305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US" sz="6600" b="1" dirty="0" smtClean="0">
                <a:latin typeface=".VnAvant" panose="020B7200000000000000" pitchFamily="34" charset="0"/>
              </a:rPr>
              <a:t>ather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pic>
        <p:nvPicPr>
          <p:cNvPr id="3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4021" y="4154295"/>
            <a:ext cx="340859" cy="3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242249-BFD7-4111-9DBA-678207E04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1576917"/>
            <a:ext cx="5291666" cy="3704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5729" y="2875002"/>
            <a:ext cx="305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US" sz="6600" b="1" dirty="0" smtClean="0">
                <a:latin typeface=".VnAvant" panose="020B7200000000000000" pitchFamily="34" charset="0"/>
              </a:rPr>
              <a:t>oot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pic>
        <p:nvPicPr>
          <p:cNvPr id="2" name="fo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943" y="3812568"/>
            <a:ext cx="340859" cy="3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697</Words>
  <Application>Microsoft Office PowerPoint</Application>
  <PresentationFormat>Widescreen</PresentationFormat>
  <Paragraphs>134</Paragraphs>
  <Slides>18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Poppins SemiBold</vt:lpstr>
      <vt:lpstr>Times New Roman</vt:lpstr>
      <vt:lpstr>Office Theme</vt:lpstr>
      <vt:lpstr>PowerPoint Presentation</vt:lpstr>
      <vt:lpstr>Unit 15 At the football match  Lesson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  At the football match Lesson 1</dc:title>
  <dc:creator>Nguyễn Phúc Khánh Thy</dc:creator>
  <cp:lastModifiedBy>Duyen Ngoc</cp:lastModifiedBy>
  <cp:revision>15</cp:revision>
  <dcterms:created xsi:type="dcterms:W3CDTF">2020-05-18T01:55:49Z</dcterms:created>
  <dcterms:modified xsi:type="dcterms:W3CDTF">2023-04-14T04:11:10Z</dcterms:modified>
</cp:coreProperties>
</file>