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
  </p:notesMasterIdLst>
  <p:sldIdLst>
    <p:sldId id="324" r:id="rId2"/>
    <p:sldId id="329" r:id="rId3"/>
    <p:sldId id="352" r:id="rId4"/>
    <p:sldId id="353" r:id="rId5"/>
    <p:sldId id="354" r:id="rId6"/>
  </p:sldIdLst>
  <p:sldSz cx="9144000" cy="5143500" type="screen16x9"/>
  <p:notesSz cx="6858000" cy="9144000"/>
  <p:embeddedFontLst>
    <p:embeddedFont>
      <p:font typeface="Lato" panose="020F0502020204030203" pitchFamily="34" charset="0"/>
      <p:regular r:id="rId8"/>
      <p:bold r:id="rId9"/>
      <p:italic r:id="rId10"/>
      <p:boldItalic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8AC"/>
    <a:srgbClr val="009242"/>
    <a:srgbClr val="FEE7EF"/>
    <a:srgbClr val="8BBD31"/>
    <a:srgbClr val="3FAF5A"/>
    <a:srgbClr val="FEFBF6"/>
    <a:srgbClr val="57EF7F"/>
    <a:srgbClr val="2CD434"/>
    <a:srgbClr val="72CEEE"/>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95501" autoAdjust="0"/>
  </p:normalViewPr>
  <p:slideViewPr>
    <p:cSldViewPr snapToGrid="0">
      <p:cViewPr varScale="1">
        <p:scale>
          <a:sx n="105" d="100"/>
          <a:sy n="105" d="100"/>
        </p:scale>
        <p:origin x="643" y="77"/>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6">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4" r:id="rId2"/>
    <p:sldLayoutId id="2147483655" r:id="rId3"/>
    <p:sldLayoutId id="214748365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80777" y="56338"/>
            <a:ext cx="6359433" cy="400110"/>
          </a:xfrm>
          <a:prstGeom prst="rect">
            <a:avLst/>
          </a:prstGeom>
          <a:solidFill>
            <a:schemeClr val="bg1"/>
          </a:solidFill>
        </p:spPr>
        <p:txBody>
          <a:bodyPr wrap="none" rtlCol="0">
            <a:spAutoFit/>
          </a:bodyPr>
          <a:lstStyle/>
          <a:p>
            <a:r>
              <a:rPr lang="en-US" sz="2000"/>
              <a:t>Quan sát tranh và nói về những gì em thấy trong tranh</a:t>
            </a:r>
          </a:p>
        </p:txBody>
      </p:sp>
      <p:sp>
        <p:nvSpPr>
          <p:cNvPr id="16" name="Oval 15"/>
          <p:cNvSpPr/>
          <p:nvPr/>
        </p:nvSpPr>
        <p:spPr>
          <a:xfrm>
            <a:off x="1" y="0"/>
            <a:ext cx="480776" cy="520995"/>
          </a:xfrm>
          <a:prstGeom prst="ellipse">
            <a:avLst/>
          </a:prstGeom>
          <a:solidFill>
            <a:schemeClr val="bg1"/>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418AC"/>
                </a:solidFill>
              </a:rPr>
              <a:t>1</a:t>
            </a:r>
          </a:p>
        </p:txBody>
      </p:sp>
      <p:sp>
        <p:nvSpPr>
          <p:cNvPr id="19" name="TextBox 18"/>
          <p:cNvSpPr txBox="1"/>
          <p:nvPr/>
        </p:nvSpPr>
        <p:spPr>
          <a:xfrm>
            <a:off x="6858591" y="120885"/>
            <a:ext cx="1851789" cy="369332"/>
          </a:xfrm>
          <a:prstGeom prst="rect">
            <a:avLst/>
          </a:prstGeom>
          <a:solidFill>
            <a:schemeClr val="bg1"/>
          </a:solidFill>
        </p:spPr>
        <p:txBody>
          <a:bodyPr wrap="none" rtlCol="0">
            <a:spAutoFit/>
          </a:bodyPr>
          <a:lstStyle/>
          <a:p>
            <a:r>
              <a:rPr lang="en-US" sz="1800">
                <a:solidFill>
                  <a:srgbClr val="FF0000"/>
                </a:solidFill>
              </a:rPr>
              <a:t>Thảo luận nhóm</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95066" y="456448"/>
            <a:ext cx="6162614" cy="450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80777" y="4574336"/>
            <a:ext cx="6968574" cy="369332"/>
          </a:xfrm>
          <a:prstGeom prst="rect">
            <a:avLst/>
          </a:prstGeom>
          <a:solidFill>
            <a:schemeClr val="bg1"/>
          </a:solidFill>
        </p:spPr>
        <p:txBody>
          <a:bodyPr wrap="none" rtlCol="0">
            <a:spAutoFit/>
          </a:bodyPr>
          <a:lstStyle/>
          <a:p>
            <a:r>
              <a:rPr lang="en-US" sz="1800">
                <a:solidFill>
                  <a:schemeClr val="tx1"/>
                </a:solidFill>
              </a:rPr>
              <a:t>Tranh có những nhân vật nào ? Những nhân vật này đang làm gì?</a:t>
            </a:r>
          </a:p>
        </p:txBody>
      </p:sp>
      <p:sp>
        <p:nvSpPr>
          <p:cNvPr id="12" name="TextBox 11"/>
          <p:cNvSpPr txBox="1"/>
          <p:nvPr/>
        </p:nvSpPr>
        <p:spPr>
          <a:xfrm>
            <a:off x="3812989" y="2859175"/>
            <a:ext cx="585417" cy="523220"/>
          </a:xfrm>
          <a:prstGeom prst="rect">
            <a:avLst/>
          </a:prstGeom>
          <a:solidFill>
            <a:schemeClr val="bg1"/>
          </a:solidFill>
        </p:spPr>
        <p:txBody>
          <a:bodyPr wrap="none" rtlCol="0">
            <a:spAutoFit/>
          </a:bodyPr>
          <a:lstStyle/>
          <a:p>
            <a:r>
              <a:rPr lang="en-US" sz="2800">
                <a:solidFill>
                  <a:schemeClr val="tx1"/>
                </a:solidFill>
              </a:rPr>
              <a:t>gà</a:t>
            </a:r>
          </a:p>
        </p:txBody>
      </p:sp>
      <p:sp>
        <p:nvSpPr>
          <p:cNvPr id="14" name="TextBox 13"/>
          <p:cNvSpPr txBox="1"/>
          <p:nvPr/>
        </p:nvSpPr>
        <p:spPr>
          <a:xfrm>
            <a:off x="2777143" y="2571683"/>
            <a:ext cx="543739" cy="523220"/>
          </a:xfrm>
          <a:prstGeom prst="rect">
            <a:avLst/>
          </a:prstGeom>
          <a:solidFill>
            <a:schemeClr val="bg1"/>
          </a:solidFill>
        </p:spPr>
        <p:txBody>
          <a:bodyPr wrap="none" rtlCol="0">
            <a:spAutoFit/>
          </a:bodyPr>
          <a:lstStyle/>
          <a:p>
            <a:r>
              <a:rPr lang="en-US" sz="2800">
                <a:solidFill>
                  <a:schemeClr val="tx1"/>
                </a:solidFill>
              </a:rPr>
              <a:t>vịt</a:t>
            </a:r>
          </a:p>
        </p:txBody>
      </p:sp>
      <p:sp>
        <p:nvSpPr>
          <p:cNvPr id="15" name="TextBox 14"/>
          <p:cNvSpPr txBox="1"/>
          <p:nvPr/>
        </p:nvSpPr>
        <p:spPr>
          <a:xfrm>
            <a:off x="5042700" y="2943258"/>
            <a:ext cx="986167" cy="523220"/>
          </a:xfrm>
          <a:prstGeom prst="rect">
            <a:avLst/>
          </a:prstGeom>
          <a:solidFill>
            <a:schemeClr val="bg1"/>
          </a:solidFill>
        </p:spPr>
        <p:txBody>
          <a:bodyPr wrap="none" rtlCol="0">
            <a:spAutoFit/>
          </a:bodyPr>
          <a:lstStyle/>
          <a:p>
            <a:r>
              <a:rPr lang="en-US" sz="2800">
                <a:solidFill>
                  <a:schemeClr val="tx1"/>
                </a:solidFill>
              </a:rPr>
              <a:t>ngan</a:t>
            </a:r>
          </a:p>
        </p:txBody>
      </p:sp>
      <p:sp>
        <p:nvSpPr>
          <p:cNvPr id="21" name="TextBox 20"/>
          <p:cNvSpPr txBox="1"/>
          <p:nvPr/>
        </p:nvSpPr>
        <p:spPr>
          <a:xfrm>
            <a:off x="480777" y="4572152"/>
            <a:ext cx="6987810" cy="369332"/>
          </a:xfrm>
          <a:prstGeom prst="rect">
            <a:avLst/>
          </a:prstGeom>
          <a:solidFill>
            <a:schemeClr val="bg1"/>
          </a:solidFill>
        </p:spPr>
        <p:txBody>
          <a:bodyPr wrap="none" rtlCol="0">
            <a:spAutoFit/>
          </a:bodyPr>
          <a:lstStyle/>
          <a:p>
            <a:r>
              <a:rPr lang="en-US" sz="1800">
                <a:solidFill>
                  <a:srgbClr val="0418AC"/>
                </a:solidFill>
              </a:rPr>
              <a:t>Vịt và ngan đang giúp gà bơi vào bờ.                                               </a:t>
            </a:r>
          </a:p>
        </p:txBody>
      </p:sp>
    </p:spTree>
    <p:extLst>
      <p:ext uri="{BB962C8B-B14F-4D97-AF65-F5344CB8AC3E}">
        <p14:creationId xmlns:p14="http://schemas.microsoft.com/office/powerpoint/2010/main" val="6191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070593" y="479337"/>
            <a:ext cx="4644671" cy="201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12259" y="26078"/>
            <a:ext cx="3961341" cy="584775"/>
          </a:xfrm>
          <a:prstGeom prst="rect">
            <a:avLst/>
          </a:prstGeom>
          <a:noFill/>
        </p:spPr>
        <p:txBody>
          <a:bodyPr wrap="none" rtlCol="0">
            <a:spAutoFit/>
          </a:bodyPr>
          <a:lstStyle/>
          <a:p>
            <a:r>
              <a:rPr lang="en-US" sz="3200"/>
              <a:t>Giải thưởng tình bạn</a:t>
            </a:r>
          </a:p>
        </p:txBody>
      </p:sp>
      <p:sp>
        <p:nvSpPr>
          <p:cNvPr id="6" name="TextBox 5"/>
          <p:cNvSpPr txBox="1"/>
          <p:nvPr/>
        </p:nvSpPr>
        <p:spPr>
          <a:xfrm>
            <a:off x="548621" y="2294384"/>
            <a:ext cx="8234133" cy="2800767"/>
          </a:xfrm>
          <a:prstGeom prst="rect">
            <a:avLst/>
          </a:prstGeom>
          <a:noFill/>
        </p:spPr>
        <p:txBody>
          <a:bodyPr wrap="square" rtlCol="0">
            <a:spAutoFit/>
          </a:bodyPr>
          <a:lstStyle/>
          <a:p>
            <a:r>
              <a:rPr lang="en-US" sz="2200"/>
              <a:t>     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r>
              <a:rPr lang="en-US" sz="2200"/>
              <a:t>      Nai và hoẵng về đích cuối cùng.Nhưng cả hai đều được tặng giải thưởng về tình bạn .</a:t>
            </a:r>
          </a:p>
          <a:p>
            <a:pPr algn="r"/>
            <a:r>
              <a:rPr lang="en-US" sz="2000"/>
              <a:t>( Lâm Anh )</a:t>
            </a:r>
          </a:p>
        </p:txBody>
      </p:sp>
      <p:sp>
        <p:nvSpPr>
          <p:cNvPr id="4" name="TextBox 3"/>
          <p:cNvSpPr txBox="1"/>
          <p:nvPr/>
        </p:nvSpPr>
        <p:spPr>
          <a:xfrm>
            <a:off x="399382" y="4655076"/>
            <a:ext cx="3855543" cy="400110"/>
          </a:xfrm>
          <a:prstGeom prst="rect">
            <a:avLst/>
          </a:prstGeom>
          <a:solidFill>
            <a:schemeClr val="bg1"/>
          </a:solidFill>
        </p:spPr>
        <p:txBody>
          <a:bodyPr wrap="none" rtlCol="0">
            <a:spAutoFit/>
          </a:bodyPr>
          <a:lstStyle/>
          <a:p>
            <a:r>
              <a:rPr lang="en-US" sz="2000">
                <a:solidFill>
                  <a:schemeClr val="tx1"/>
                </a:solidFill>
              </a:rPr>
              <a:t>Nhìn vào bức tranh em thấy gì ?</a:t>
            </a:r>
          </a:p>
        </p:txBody>
      </p:sp>
    </p:spTree>
    <p:extLst>
      <p:ext uri="{BB962C8B-B14F-4D97-AF65-F5344CB8AC3E}">
        <p14:creationId xmlns:p14="http://schemas.microsoft.com/office/powerpoint/2010/main" val="394094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3961341" cy="584775"/>
          </a:xfrm>
          <a:prstGeom prst="rect">
            <a:avLst/>
          </a:prstGeom>
          <a:noFill/>
        </p:spPr>
        <p:txBody>
          <a:bodyPr wrap="none" rtlCol="0">
            <a:spAutoFit/>
          </a:bodyPr>
          <a:lstStyle/>
          <a:p>
            <a:r>
              <a:rPr lang="en-US" sz="3200"/>
              <a:t>Giải thưởng tình bạn</a:t>
            </a:r>
          </a:p>
        </p:txBody>
      </p:sp>
      <p:sp>
        <p:nvSpPr>
          <p:cNvPr id="6" name="TextBox 5"/>
          <p:cNvSpPr txBox="1"/>
          <p:nvPr/>
        </p:nvSpPr>
        <p:spPr>
          <a:xfrm>
            <a:off x="275862" y="613593"/>
            <a:ext cx="8234133" cy="2800767"/>
          </a:xfrm>
          <a:prstGeom prst="rect">
            <a:avLst/>
          </a:prstGeom>
          <a:noFill/>
        </p:spPr>
        <p:txBody>
          <a:bodyPr wrap="square" rtlCol="0">
            <a:spAutoFit/>
          </a:bodyPr>
          <a:lstStyle/>
          <a:p>
            <a:r>
              <a:rPr lang="en-US" sz="2200"/>
              <a:t>     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r>
              <a:rPr lang="en-US" sz="2200"/>
              <a:t>      Nai và hoẵng về đích cuối cùng.Nhưng cả hai đều được tặng giải thưởng về tình bạn .</a:t>
            </a:r>
          </a:p>
          <a:p>
            <a:pPr algn="r"/>
            <a:r>
              <a:rPr lang="en-US" sz="2000"/>
              <a:t>( Lâm Anh )</a:t>
            </a:r>
          </a:p>
        </p:txBody>
      </p:sp>
      <p:sp>
        <p:nvSpPr>
          <p:cNvPr id="35" name="TextBox 34"/>
          <p:cNvSpPr txBox="1"/>
          <p:nvPr/>
        </p:nvSpPr>
        <p:spPr>
          <a:xfrm>
            <a:off x="141286" y="3045028"/>
            <a:ext cx="6545382" cy="369332"/>
          </a:xfrm>
          <a:prstGeom prst="rect">
            <a:avLst/>
          </a:prstGeom>
          <a:noFill/>
        </p:spPr>
        <p:txBody>
          <a:bodyPr wrap="none" rtlCol="0">
            <a:spAutoFit/>
          </a:bodyPr>
          <a:lstStyle/>
          <a:p>
            <a:r>
              <a:rPr lang="en-US" sz="1800">
                <a:solidFill>
                  <a:schemeClr val="tx1"/>
                </a:solidFill>
              </a:rPr>
              <a:t>Tìm từ ngữ có tiếng chứa vần trong văn bản: </a:t>
            </a:r>
            <a:r>
              <a:rPr lang="en-US" sz="1800">
                <a:solidFill>
                  <a:srgbClr val="FF0000"/>
                </a:solidFill>
              </a:rPr>
              <a:t>oăng , oac, oach</a:t>
            </a:r>
            <a:endParaRPr lang="en-US" sz="1800">
              <a:solidFill>
                <a:schemeClr val="tx1"/>
              </a:solidFill>
            </a:endParaRPr>
          </a:p>
        </p:txBody>
      </p:sp>
      <p:cxnSp>
        <p:nvCxnSpPr>
          <p:cNvPr id="5" name="Straight Connector 4"/>
          <p:cNvCxnSpPr/>
          <p:nvPr/>
        </p:nvCxnSpPr>
        <p:spPr>
          <a:xfrm>
            <a:off x="1930400" y="1309511"/>
            <a:ext cx="6773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36644" y="1332089"/>
            <a:ext cx="571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26600" y="2013976"/>
            <a:ext cx="571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3822" y="3454399"/>
            <a:ext cx="8126173" cy="0"/>
          </a:xfrm>
          <a:prstGeom prst="line">
            <a:avLst/>
          </a:prstGeom>
          <a:ln w="19050">
            <a:solidFill>
              <a:srgbClr val="0418AC"/>
            </a:solidFill>
            <a:prstDash val="lgDashDot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40089"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347005" y="3657600"/>
            <a:ext cx="986167" cy="523220"/>
          </a:xfrm>
          <a:prstGeom prst="rect">
            <a:avLst/>
          </a:prstGeom>
          <a:solidFill>
            <a:srgbClr val="FEE7EF"/>
          </a:solidFill>
          <a:ln w="12700">
            <a:solidFill>
              <a:srgbClr val="009242"/>
            </a:solidFill>
          </a:ln>
        </p:spPr>
        <p:txBody>
          <a:bodyPr wrap="none" rtlCol="0">
            <a:spAutoFit/>
          </a:bodyPr>
          <a:lstStyle/>
          <a:p>
            <a:pPr algn="ctr"/>
            <a:r>
              <a:rPr lang="en-US" sz="2800"/>
              <a:t>oăng</a:t>
            </a:r>
          </a:p>
        </p:txBody>
      </p:sp>
      <p:cxnSp>
        <p:nvCxnSpPr>
          <p:cNvPr id="25" name="Straight Connector 24"/>
          <p:cNvCxnSpPr/>
          <p:nvPr/>
        </p:nvCxnSpPr>
        <p:spPr>
          <a:xfrm>
            <a:off x="1840089"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227864" y="4384021"/>
            <a:ext cx="1186543" cy="523220"/>
          </a:xfrm>
          <a:prstGeom prst="rect">
            <a:avLst/>
          </a:prstGeom>
          <a:solidFill>
            <a:srgbClr val="FEE7EF"/>
          </a:solidFill>
          <a:ln w="12700">
            <a:solidFill>
              <a:srgbClr val="009242"/>
            </a:solidFill>
          </a:ln>
        </p:spPr>
        <p:txBody>
          <a:bodyPr wrap="none" rtlCol="0">
            <a:spAutoFit/>
          </a:bodyPr>
          <a:lstStyle/>
          <a:p>
            <a:pPr algn="ctr"/>
            <a:r>
              <a:rPr lang="en-US" sz="2800"/>
              <a:t>hoẵng</a:t>
            </a:r>
          </a:p>
        </p:txBody>
      </p:sp>
      <p:cxnSp>
        <p:nvCxnSpPr>
          <p:cNvPr id="27" name="Straight Connector 26"/>
          <p:cNvCxnSpPr/>
          <p:nvPr/>
        </p:nvCxnSpPr>
        <p:spPr>
          <a:xfrm>
            <a:off x="4255911"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73434" y="3657600"/>
            <a:ext cx="764953" cy="523220"/>
          </a:xfrm>
          <a:prstGeom prst="rect">
            <a:avLst/>
          </a:prstGeom>
          <a:solidFill>
            <a:srgbClr val="FEE7EF"/>
          </a:solidFill>
          <a:ln w="12700">
            <a:solidFill>
              <a:srgbClr val="009242"/>
            </a:solidFill>
          </a:ln>
        </p:spPr>
        <p:txBody>
          <a:bodyPr wrap="none" rtlCol="0">
            <a:spAutoFit/>
          </a:bodyPr>
          <a:lstStyle/>
          <a:p>
            <a:pPr algn="ctr"/>
            <a:r>
              <a:rPr lang="en-US" sz="2800"/>
              <a:t>oac</a:t>
            </a:r>
          </a:p>
        </p:txBody>
      </p:sp>
      <p:cxnSp>
        <p:nvCxnSpPr>
          <p:cNvPr id="29" name="Straight Connector 28"/>
          <p:cNvCxnSpPr/>
          <p:nvPr/>
        </p:nvCxnSpPr>
        <p:spPr>
          <a:xfrm>
            <a:off x="4255911"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764713" y="4384021"/>
            <a:ext cx="944489" cy="523220"/>
          </a:xfrm>
          <a:prstGeom prst="rect">
            <a:avLst/>
          </a:prstGeom>
          <a:solidFill>
            <a:srgbClr val="FEE7EF"/>
          </a:solidFill>
          <a:ln w="12700">
            <a:solidFill>
              <a:srgbClr val="009242"/>
            </a:solidFill>
          </a:ln>
        </p:spPr>
        <p:txBody>
          <a:bodyPr wrap="none" rtlCol="0">
            <a:spAutoFit/>
          </a:bodyPr>
          <a:lstStyle/>
          <a:p>
            <a:pPr algn="ctr"/>
            <a:r>
              <a:rPr lang="en-US" sz="2800"/>
              <a:t>xoạc</a:t>
            </a:r>
          </a:p>
        </p:txBody>
      </p:sp>
      <p:cxnSp>
        <p:nvCxnSpPr>
          <p:cNvPr id="31" name="Straight Connector 30"/>
          <p:cNvCxnSpPr/>
          <p:nvPr/>
        </p:nvCxnSpPr>
        <p:spPr>
          <a:xfrm>
            <a:off x="6403298" y="3454399"/>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920633" y="3657600"/>
            <a:ext cx="965329" cy="523220"/>
          </a:xfrm>
          <a:prstGeom prst="rect">
            <a:avLst/>
          </a:prstGeom>
          <a:solidFill>
            <a:srgbClr val="FEE7EF"/>
          </a:solidFill>
          <a:ln w="12700">
            <a:solidFill>
              <a:srgbClr val="009242"/>
            </a:solidFill>
          </a:ln>
        </p:spPr>
        <p:txBody>
          <a:bodyPr wrap="none" rtlCol="0">
            <a:spAutoFit/>
          </a:bodyPr>
          <a:lstStyle/>
          <a:p>
            <a:pPr algn="ctr"/>
            <a:r>
              <a:rPr lang="en-US" sz="2800"/>
              <a:t>oach</a:t>
            </a:r>
          </a:p>
        </p:txBody>
      </p:sp>
      <p:cxnSp>
        <p:nvCxnSpPr>
          <p:cNvPr id="33" name="Straight Connector 32"/>
          <p:cNvCxnSpPr/>
          <p:nvPr/>
        </p:nvCxnSpPr>
        <p:spPr>
          <a:xfrm>
            <a:off x="6403298" y="4180820"/>
            <a:ext cx="0" cy="203201"/>
          </a:xfrm>
          <a:prstGeom prst="line">
            <a:avLst/>
          </a:prstGeom>
          <a:ln w="19050">
            <a:solidFill>
              <a:srgbClr val="0418AC"/>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901680" y="4384021"/>
            <a:ext cx="965329" cy="523220"/>
          </a:xfrm>
          <a:prstGeom prst="rect">
            <a:avLst/>
          </a:prstGeom>
          <a:solidFill>
            <a:srgbClr val="FEE7EF"/>
          </a:solidFill>
          <a:ln w="12700">
            <a:solidFill>
              <a:srgbClr val="009242"/>
            </a:solidFill>
          </a:ln>
        </p:spPr>
        <p:txBody>
          <a:bodyPr wrap="none" rtlCol="0">
            <a:spAutoFit/>
          </a:bodyPr>
          <a:lstStyle/>
          <a:p>
            <a:pPr algn="ctr"/>
            <a:r>
              <a:rPr lang="en-US" sz="2800"/>
              <a:t>oạch</a:t>
            </a:r>
          </a:p>
        </p:txBody>
      </p:sp>
    </p:spTree>
    <p:extLst>
      <p:ext uri="{BB962C8B-B14F-4D97-AF65-F5344CB8AC3E}">
        <p14:creationId xmlns:p14="http://schemas.microsoft.com/office/powerpoint/2010/main" val="51462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barn(inVertical)">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arn(inVertical)">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2" grpId="0" animBg="1"/>
      <p:bldP spid="26" grpId="0" animBg="1"/>
      <p:bldP spid="28" grpId="0" animBg="1"/>
      <p:bldP spid="30" grpId="0" animBg="1"/>
      <p:bldP spid="32"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99382" y="3692487"/>
            <a:ext cx="8383371" cy="769441"/>
          </a:xfrm>
          <a:prstGeom prst="rect">
            <a:avLst/>
          </a:prstGeom>
          <a:solidFill>
            <a:schemeClr val="bg1"/>
          </a:solidFill>
        </p:spPr>
        <p:txBody>
          <a:bodyPr wrap="square" rtlCol="0">
            <a:spAutoFit/>
          </a:bodyPr>
          <a:lstStyle/>
          <a:p>
            <a:r>
              <a:rPr lang="en-US" sz="2200">
                <a:solidFill>
                  <a:srgbClr val="0418AC"/>
                </a:solidFill>
              </a:rPr>
              <a:t>Trước vạch xuất phát, nai và hoẵng xoạc chân lấy đà. Sau khi trọng tài ra hiệu, hai bạn lao như tên bắn.</a:t>
            </a:r>
          </a:p>
        </p:txBody>
      </p:sp>
      <p:sp>
        <p:nvSpPr>
          <p:cNvPr id="4" name="TextBox 3"/>
          <p:cNvSpPr txBox="1"/>
          <p:nvPr/>
        </p:nvSpPr>
        <p:spPr>
          <a:xfrm>
            <a:off x="537386" y="4461928"/>
            <a:ext cx="2441694" cy="369332"/>
          </a:xfrm>
          <a:prstGeom prst="rect">
            <a:avLst/>
          </a:prstGeom>
          <a:solidFill>
            <a:schemeClr val="bg1"/>
          </a:solidFill>
        </p:spPr>
        <p:txBody>
          <a:bodyPr wrap="none" rtlCol="0">
            <a:spAutoFit/>
          </a:bodyPr>
          <a:lstStyle/>
          <a:p>
            <a:r>
              <a:rPr lang="en-US" sz="1800">
                <a:solidFill>
                  <a:schemeClr val="tx1"/>
                </a:solidFill>
              </a:rPr>
              <a:t>Đọc nối tiếp từng câu </a:t>
            </a:r>
          </a:p>
        </p:txBody>
      </p:sp>
      <p:sp>
        <p:nvSpPr>
          <p:cNvPr id="2" name="TextBox 1"/>
          <p:cNvSpPr txBox="1"/>
          <p:nvPr/>
        </p:nvSpPr>
        <p:spPr>
          <a:xfrm>
            <a:off x="2412259" y="26078"/>
            <a:ext cx="3961341" cy="584775"/>
          </a:xfrm>
          <a:prstGeom prst="rect">
            <a:avLst/>
          </a:prstGeom>
          <a:noFill/>
        </p:spPr>
        <p:txBody>
          <a:bodyPr wrap="none" rtlCol="0">
            <a:spAutoFit/>
          </a:bodyPr>
          <a:lstStyle/>
          <a:p>
            <a:r>
              <a:rPr lang="en-US" sz="3200"/>
              <a:t>Giải thưởng tình bạn</a:t>
            </a:r>
          </a:p>
        </p:txBody>
      </p:sp>
      <p:sp>
        <p:nvSpPr>
          <p:cNvPr id="6" name="TextBox 5"/>
          <p:cNvSpPr txBox="1"/>
          <p:nvPr/>
        </p:nvSpPr>
        <p:spPr>
          <a:xfrm>
            <a:off x="548620" y="879478"/>
            <a:ext cx="8234133" cy="2800767"/>
          </a:xfrm>
          <a:prstGeom prst="rect">
            <a:avLst/>
          </a:prstGeom>
          <a:noFill/>
        </p:spPr>
        <p:txBody>
          <a:bodyPr wrap="square" rtlCol="0">
            <a:spAutoFit/>
          </a:bodyPr>
          <a:lstStyle/>
          <a:p>
            <a:r>
              <a:rPr lang="en-US" sz="2200"/>
              <a:t>     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r>
              <a:rPr lang="en-US" sz="2200"/>
              <a:t>      Nai và hoẵng về đích cuối cùng.Nhưng cả hai đều được tặng giải thưởng về tình bạn .</a:t>
            </a:r>
          </a:p>
          <a:p>
            <a:pPr algn="r"/>
            <a:r>
              <a:rPr lang="en-US" sz="2000"/>
              <a:t>( Lâm Anh )</a:t>
            </a:r>
          </a:p>
        </p:txBody>
      </p:sp>
      <p:cxnSp>
        <p:nvCxnSpPr>
          <p:cNvPr id="5" name="Straight Connector 4"/>
          <p:cNvCxnSpPr/>
          <p:nvPr/>
        </p:nvCxnSpPr>
        <p:spPr>
          <a:xfrm flipH="1">
            <a:off x="3262489" y="3704701"/>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944533" y="3708755"/>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7191023" y="3700647"/>
            <a:ext cx="152400" cy="315006"/>
            <a:chOff x="7292623" y="3733972"/>
            <a:chExt cx="152400" cy="315006"/>
          </a:xfrm>
        </p:grpSpPr>
        <p:cxnSp>
          <p:nvCxnSpPr>
            <p:cNvPr id="20" name="Straight Connector 19"/>
            <p:cNvCxnSpPr/>
            <p:nvPr/>
          </p:nvCxnSpPr>
          <p:spPr>
            <a:xfrm flipH="1">
              <a:off x="72926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3434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2540001" y="4048978"/>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531153" y="4042816"/>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7386" y="3708755"/>
            <a:ext cx="1354858" cy="400110"/>
          </a:xfrm>
          <a:prstGeom prst="rect">
            <a:avLst/>
          </a:prstGeom>
          <a:solidFill>
            <a:schemeClr val="bg1"/>
          </a:solidFill>
        </p:spPr>
        <p:txBody>
          <a:bodyPr wrap="none" rtlCol="0">
            <a:spAutoFit/>
          </a:bodyPr>
          <a:lstStyle/>
          <a:p>
            <a:r>
              <a:rPr lang="en-US" sz="2000">
                <a:solidFill>
                  <a:schemeClr val="tx1"/>
                </a:solidFill>
              </a:rPr>
              <a:t>Chia đoạn</a:t>
            </a:r>
          </a:p>
        </p:txBody>
      </p:sp>
      <p:grpSp>
        <p:nvGrpSpPr>
          <p:cNvPr id="29" name="Group 28"/>
          <p:cNvGrpSpPr/>
          <p:nvPr/>
        </p:nvGrpSpPr>
        <p:grpSpPr>
          <a:xfrm>
            <a:off x="3214308" y="2195248"/>
            <a:ext cx="407336" cy="338554"/>
            <a:chOff x="4245430" y="1358049"/>
            <a:chExt cx="407336" cy="338554"/>
          </a:xfrm>
        </p:grpSpPr>
        <p:grpSp>
          <p:nvGrpSpPr>
            <p:cNvPr id="30" name="Group 29"/>
            <p:cNvGrpSpPr/>
            <p:nvPr/>
          </p:nvGrpSpPr>
          <p:grpSpPr>
            <a:xfrm>
              <a:off x="4245430" y="1441342"/>
              <a:ext cx="163284" cy="255261"/>
              <a:chOff x="4245430" y="1441342"/>
              <a:chExt cx="163284" cy="255261"/>
            </a:xfrm>
          </p:grpSpPr>
          <p:cxnSp>
            <p:nvCxnSpPr>
              <p:cNvPr id="32" name="Straight Connector 31"/>
              <p:cNvCxnSpPr/>
              <p:nvPr/>
            </p:nvCxnSpPr>
            <p:spPr>
              <a:xfrm flipH="1">
                <a:off x="4245430" y="1441342"/>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99858" y="1450659"/>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4354286" y="1358049"/>
              <a:ext cx="298480" cy="338554"/>
            </a:xfrm>
            <a:prstGeom prst="rect">
              <a:avLst/>
            </a:prstGeom>
            <a:noFill/>
          </p:spPr>
          <p:txBody>
            <a:bodyPr wrap="none" rtlCol="0">
              <a:spAutoFit/>
            </a:bodyPr>
            <a:lstStyle/>
            <a:p>
              <a:r>
                <a:rPr lang="en-US" sz="1600" b="1">
                  <a:solidFill>
                    <a:srgbClr val="FF0000"/>
                  </a:solidFill>
                </a:rPr>
                <a:t>1</a:t>
              </a:r>
            </a:p>
          </p:txBody>
        </p:sp>
      </p:grpSp>
      <p:grpSp>
        <p:nvGrpSpPr>
          <p:cNvPr id="34" name="Group 33"/>
          <p:cNvGrpSpPr/>
          <p:nvPr/>
        </p:nvGrpSpPr>
        <p:grpSpPr>
          <a:xfrm>
            <a:off x="3744886" y="2872582"/>
            <a:ext cx="407336" cy="338554"/>
            <a:chOff x="4245430" y="1358049"/>
            <a:chExt cx="407336" cy="338554"/>
          </a:xfrm>
        </p:grpSpPr>
        <p:grpSp>
          <p:nvGrpSpPr>
            <p:cNvPr id="35" name="Group 34"/>
            <p:cNvGrpSpPr/>
            <p:nvPr/>
          </p:nvGrpSpPr>
          <p:grpSpPr>
            <a:xfrm>
              <a:off x="4245430" y="1441342"/>
              <a:ext cx="163284" cy="255261"/>
              <a:chOff x="4245430" y="1441342"/>
              <a:chExt cx="163284" cy="255261"/>
            </a:xfrm>
          </p:grpSpPr>
          <p:cxnSp>
            <p:nvCxnSpPr>
              <p:cNvPr id="37" name="Straight Connector 36"/>
              <p:cNvCxnSpPr/>
              <p:nvPr/>
            </p:nvCxnSpPr>
            <p:spPr>
              <a:xfrm flipH="1">
                <a:off x="4245430" y="1441342"/>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99858" y="1450659"/>
                <a:ext cx="108856" cy="2459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4354286" y="1358049"/>
              <a:ext cx="298480" cy="338554"/>
            </a:xfrm>
            <a:prstGeom prst="rect">
              <a:avLst/>
            </a:prstGeom>
            <a:noFill/>
          </p:spPr>
          <p:txBody>
            <a:bodyPr wrap="none" rtlCol="0">
              <a:spAutoFit/>
            </a:bodyPr>
            <a:lstStyle/>
            <a:p>
              <a:r>
                <a:rPr lang="en-US" sz="1600" b="1">
                  <a:solidFill>
                    <a:srgbClr val="FF0000"/>
                  </a:solidFill>
                </a:rPr>
                <a:t>2</a:t>
              </a:r>
            </a:p>
          </p:txBody>
        </p:sp>
      </p:grpSp>
      <p:grpSp>
        <p:nvGrpSpPr>
          <p:cNvPr id="39" name="Group 38"/>
          <p:cNvGrpSpPr/>
          <p:nvPr/>
        </p:nvGrpSpPr>
        <p:grpSpPr>
          <a:xfrm>
            <a:off x="5667023" y="4048978"/>
            <a:ext cx="152400" cy="315006"/>
            <a:chOff x="7292623" y="3733972"/>
            <a:chExt cx="152400" cy="315006"/>
          </a:xfrm>
        </p:grpSpPr>
        <p:cxnSp>
          <p:nvCxnSpPr>
            <p:cNvPr id="40" name="Straight Connector 39"/>
            <p:cNvCxnSpPr/>
            <p:nvPr/>
          </p:nvCxnSpPr>
          <p:spPr>
            <a:xfrm flipH="1">
              <a:off x="72926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343423" y="3733972"/>
              <a:ext cx="101600" cy="315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304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9"/>
                                        </p:tgtEl>
                                      </p:cBhvr>
                                    </p:animEffect>
                                    <p:set>
                                      <p:cBhvr>
                                        <p:cTn id="70" dur="1" fill="hold">
                                          <p:stCondLst>
                                            <p:cond delay="499"/>
                                          </p:stCondLst>
                                        </p:cTn>
                                        <p:tgtEl>
                                          <p:spTgt spid="3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barn(inVertical)">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arn(inVertical)">
                                      <p:cBhvr>
                                        <p:cTn id="8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4" grpId="0" animBg="1"/>
      <p:bldP spid="4" grpId="1"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259" y="26078"/>
            <a:ext cx="3961341" cy="584775"/>
          </a:xfrm>
          <a:prstGeom prst="rect">
            <a:avLst/>
          </a:prstGeom>
          <a:noFill/>
        </p:spPr>
        <p:txBody>
          <a:bodyPr wrap="none" rtlCol="0">
            <a:spAutoFit/>
          </a:bodyPr>
          <a:lstStyle/>
          <a:p>
            <a:r>
              <a:rPr lang="en-US" sz="3200"/>
              <a:t>Giải thưởng tình bạn</a:t>
            </a:r>
          </a:p>
        </p:txBody>
      </p:sp>
      <p:sp>
        <p:nvSpPr>
          <p:cNvPr id="6" name="TextBox 5"/>
          <p:cNvSpPr txBox="1"/>
          <p:nvPr/>
        </p:nvSpPr>
        <p:spPr>
          <a:xfrm>
            <a:off x="548620" y="961317"/>
            <a:ext cx="8234133" cy="2800767"/>
          </a:xfrm>
          <a:prstGeom prst="rect">
            <a:avLst/>
          </a:prstGeom>
          <a:noFill/>
        </p:spPr>
        <p:txBody>
          <a:bodyPr wrap="square" rtlCol="0">
            <a:spAutoFit/>
          </a:bodyPr>
          <a:lstStyle/>
          <a:p>
            <a:r>
              <a:rPr lang="en-US" sz="2200"/>
              <a:t>     Nai và hoẵng tham dự một cuộc chạy đua. Trước vạch xuất phát, nai và hoẵng xoạc chân lấy đà. Sau khi trọng tài ra hiệu, hai bạn lao như tên bắn. Cả hai luôn ở vị trí dẫn đầu. Bỗng nhiên, hoẵng vấp phải một hòn đá rồi ngã oạch. Nai vội dừng lại, đỡ hoẵng đứng dậy.</a:t>
            </a:r>
          </a:p>
          <a:p>
            <a:r>
              <a:rPr lang="en-US" sz="2200"/>
              <a:t>      Nai và hoẵng về đích cuối cùng.Nhưng cả hai đều được tặng giải thưởng về tình bạn .</a:t>
            </a:r>
          </a:p>
          <a:p>
            <a:pPr algn="r"/>
            <a:r>
              <a:rPr lang="en-US" sz="2000"/>
              <a:t>( Lâm Anh )</a:t>
            </a:r>
          </a:p>
        </p:txBody>
      </p:sp>
      <p:sp>
        <p:nvSpPr>
          <p:cNvPr id="48" name="TextBox 47"/>
          <p:cNvSpPr txBox="1"/>
          <p:nvPr/>
        </p:nvSpPr>
        <p:spPr>
          <a:xfrm>
            <a:off x="277742" y="3795883"/>
            <a:ext cx="5775940" cy="369332"/>
          </a:xfrm>
          <a:prstGeom prst="rect">
            <a:avLst/>
          </a:prstGeom>
          <a:solidFill>
            <a:schemeClr val="bg1"/>
          </a:solidFill>
        </p:spPr>
        <p:txBody>
          <a:bodyPr wrap="none" rtlCol="0">
            <a:spAutoFit/>
          </a:bodyPr>
          <a:lstStyle/>
          <a:p>
            <a:r>
              <a:rPr lang="en-US" sz="1800">
                <a:solidFill>
                  <a:schemeClr val="tx1"/>
                </a:solidFill>
              </a:rPr>
              <a:t>Giải nghĩa : </a:t>
            </a:r>
            <a:r>
              <a:rPr lang="en-US" sz="1800">
                <a:solidFill>
                  <a:srgbClr val="0418AC"/>
                </a:solidFill>
              </a:rPr>
              <a:t>vạch xuất phát, lấy đà, trọng tài, ngã oạch.</a:t>
            </a:r>
            <a:endParaRPr lang="en-US" sz="1800">
              <a:solidFill>
                <a:schemeClr val="tx1"/>
              </a:solidFill>
            </a:endParaRPr>
          </a:p>
        </p:txBody>
      </p:sp>
    </p:spTree>
    <p:extLst>
      <p:ext uri="{BB962C8B-B14F-4D97-AF65-F5344CB8AC3E}">
        <p14:creationId xmlns:p14="http://schemas.microsoft.com/office/powerpoint/2010/main" val="345381643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3247</TotalTime>
  <Words>522</Words>
  <Application>Microsoft Office PowerPoint</Application>
  <PresentationFormat>On-screen Show (16:9)</PresentationFormat>
  <Paragraphs>38</Paragraphs>
  <Slides>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Lato</vt:lpstr>
      <vt:lpstr>Simple Light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PC</cp:lastModifiedBy>
  <cp:revision>376</cp:revision>
  <dcterms:modified xsi:type="dcterms:W3CDTF">2026-01-19T13:42:04Z</dcterms:modified>
</cp:coreProperties>
</file>