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58" r:id="rId3"/>
    <p:sldId id="292" r:id="rId4"/>
    <p:sldId id="293" r:id="rId5"/>
    <p:sldId id="274" r:id="rId6"/>
    <p:sldId id="300" r:id="rId7"/>
    <p:sldId id="275" r:id="rId8"/>
    <p:sldId id="276" r:id="rId9"/>
    <p:sldId id="301" r:id="rId10"/>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8" y="247260"/>
            <a:ext cx="7940221" cy="584727"/>
          </a:xfrm>
          <a:prstGeom prst="rect">
            <a:avLst/>
          </a:prstGeom>
          <a:noFill/>
        </p:spPr>
        <p:txBody>
          <a:bodyPr wrap="square" lIns="91391" tIns="45696" rIns="91391" bIns="45696" rtlCol="0">
            <a:spAutoFit/>
          </a:bodyPr>
          <a:lstStyle/>
          <a:p>
            <a:pPr algn="just"/>
            <a:r>
              <a:rPr lang="en-US" sz="3200" b="1" dirty="0" err="1">
                <a:latin typeface="Times New Roman" panose="02020603050405020304" pitchFamily="18" charset="0"/>
                <a:ea typeface="Arial-Rounded" pitchFamily="34" charset="0"/>
                <a:cs typeface="Times New Roman" panose="02020603050405020304" pitchFamily="18" charset="0"/>
              </a:rPr>
              <a:t>Nói</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những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gì</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em</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quan</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sát</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được</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trong</a:t>
            </a:r>
            <a:r>
              <a:rPr lang="en-US" sz="3200" b="1" dirty="0">
                <a:latin typeface="Times New Roman" panose="02020603050405020304" pitchFamily="18" charset="0"/>
                <a:ea typeface="Arial-Rounded" pitchFamily="34" charset="0"/>
                <a:cs typeface="Times New Roman" panose="02020603050405020304" pitchFamily="18" charset="0"/>
              </a:rPr>
              <a:t> </a:t>
            </a:r>
            <a:r>
              <a:rPr lang="en-US" sz="3200" b="1" dirty="0" err="1">
                <a:latin typeface="Times New Roman" panose="02020603050405020304" pitchFamily="18" charset="0"/>
                <a:ea typeface="Arial-Rounded" pitchFamily="34" charset="0"/>
                <a:cs typeface="Times New Roman" panose="02020603050405020304" pitchFamily="18" charset="0"/>
              </a:rPr>
              <a:t>tranh</a:t>
            </a:r>
            <a:endParaRPr lang="en-US" sz="3200" b="1" dirty="0">
              <a:latin typeface="Times New Roman" panose="02020603050405020304" pitchFamily="18" charset="0"/>
              <a:ea typeface="Arial-Rounded"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0" y="782868"/>
            <a:ext cx="9143999" cy="418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Đọc</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007918" y="204711"/>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p>
        </p:txBody>
      </p:sp>
      <p:sp>
        <p:nvSpPr>
          <p:cNvPr id="8" name="Cloud 7"/>
          <p:cNvSpPr/>
          <p:nvPr/>
        </p:nvSpPr>
        <p:spPr>
          <a:xfrm>
            <a:off x="6954982" y="105122"/>
            <a:ext cx="1960418"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ea typeface="Arial-Rounded" pitchFamily="34" charset="0"/>
                <a:cs typeface="Times New Roman" panose="02020603050405020304" pitchFamily="18"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a:solidFill>
                  <a:srgbClr val="FF0000"/>
                </a:solidFill>
                <a:latin typeface="Times New Roman" panose="02020603050405020304" pitchFamily="18" charset="0"/>
                <a:cs typeface="Times New Roman" panose="02020603050405020304" pitchFamily="18" charset="0"/>
              </a:rPr>
              <a:t>oong</a:t>
            </a:r>
            <a:endParaRPr lang="vi-VN"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18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err="1">
                <a:latin typeface="Times New Roman" panose="02020603050405020304" pitchFamily="18" charset="0"/>
                <a:ea typeface="Arial-Rounded" pitchFamily="34" charset="0"/>
                <a:cs typeface="Times New Roman" panose="02020603050405020304" pitchFamily="18" charset="0"/>
              </a:rPr>
              <a:t>Đọc</a:t>
            </a:r>
            <a:endParaRPr lang="en-US" sz="2800" b="1" dirty="0">
              <a:latin typeface="Times New Roman" panose="02020603050405020304" pitchFamily="18" charset="0"/>
              <a:ea typeface="Arial-Rounded" pitchFamily="34" charset="0"/>
              <a:cs typeface="Times New Roman" panose="02020603050405020304" pitchFamily="18" charset="0"/>
            </a:endParaRPr>
          </a:p>
        </p:txBody>
      </p:sp>
      <p:sp>
        <p:nvSpPr>
          <p:cNvPr id="4" name="TextBox 3"/>
          <p:cNvSpPr txBox="1"/>
          <p:nvPr/>
        </p:nvSpPr>
        <p:spPr>
          <a:xfrm>
            <a:off x="1488621" y="232243"/>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Times New Roman" panose="02020603050405020304" pitchFamily="18" charset="0"/>
                <a:ea typeface="Arial-Rounded" pitchFamily="34" charset="0"/>
                <a:cs typeface="Times New Roman" panose="02020603050405020304" pitchFamily="18" charset="0"/>
              </a:rPr>
              <a:t>Thấy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dirty="0" err="1">
                <a:latin typeface="Arial-Rounded" pitchFamily="34" charset="0"/>
                <a:ea typeface="Arial-Rounded" pitchFamily="34" charset="0"/>
                <a:cs typeface="Arial-Rounded" pitchFamily="34" charset="0"/>
              </a:rPr>
              <a:t>oong</a:t>
            </a:r>
            <a:endParaRPr lang="en-US" dirty="0">
              <a:latin typeface="Arial-Rounded" pitchFamily="34" charset="0"/>
              <a:ea typeface="Arial-Rounded" pitchFamily="34" charset="0"/>
              <a:cs typeface="Arial-Rounded" pitchFamily="34" charset="0"/>
            </a:endParaRP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84727"/>
          </a:xfrm>
          <a:prstGeom prst="rect">
            <a:avLst/>
          </a:prstGeom>
          <a:noFill/>
        </p:spPr>
        <p:txBody>
          <a:bodyPr wrap="square" lIns="91391" tIns="45696" rIns="91391" bIns="45696" rtlCol="0">
            <a:spAutoFit/>
          </a:bodyPr>
          <a:lstStyle/>
          <a:p>
            <a:pPr algn="ct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32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a:t>
            </a:r>
            <a:r>
              <a:rPr lang="en-US" sz="2400" dirty="0" err="1">
                <a:latin typeface="Times New Roman" panose="02020603050405020304" pitchFamily="18" charset="0"/>
                <a:ea typeface="Arial-Rounded" pitchFamily="34" charset="0"/>
                <a:cs typeface="Times New Roman" panose="02020603050405020304" pitchFamily="18" charset="0"/>
              </a:rPr>
              <a:t>Vì</a:t>
            </a:r>
            <a:r>
              <a:rPr lang="en-US" sz="2400" dirty="0">
                <a:latin typeface="Times New Roman" panose="02020603050405020304" pitchFamily="18" charset="0"/>
                <a:ea typeface="Arial-Rounded" pitchFamily="34" charset="0"/>
                <a:cs typeface="Times New Roman" panose="02020603050405020304" pitchFamily="18" charset="0"/>
              </a:rPr>
              <a:t>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a:t>
            </a:r>
            <a:r>
              <a:rPr lang="en-US" sz="2400" dirty="0" err="1">
                <a:latin typeface="Times New Roman" panose="02020603050405020304" pitchFamily="18" charset="0"/>
                <a:ea typeface="Arial-Rounded" pitchFamily="34" charset="0"/>
                <a:cs typeface="Times New Roman" panose="02020603050405020304" pitchFamily="18" charset="0"/>
              </a:rPr>
              <a:t>lắm</a:t>
            </a:r>
            <a:r>
              <a:rPr lang="en-US" sz="2400" dirty="0">
                <a:latin typeface="Times New Roman" panose="02020603050405020304" pitchFamily="18" charset="0"/>
                <a:ea typeface="Arial-Rounded" pitchFamily="34" charset="0"/>
                <a:cs typeface="Times New Roman" panose="02020603050405020304" pitchFamily="18" charset="0"/>
              </a:rPr>
              <a:t>.   Em nhặt rau giúp mẹ.   </a:t>
            </a:r>
            <a:r>
              <a:rPr lang="en-US" sz="2400" dirty="0" err="1">
                <a:latin typeface="Times New Roman" panose="02020603050405020304" pitchFamily="18" charset="0"/>
                <a:ea typeface="Arial-Rounded" pitchFamily="34" charset="0"/>
                <a:cs typeface="Times New Roman" panose="02020603050405020304" pitchFamily="18" charset="0"/>
              </a:rPr>
              <a:t>Bố</a:t>
            </a:r>
            <a:r>
              <a:rPr lang="en-US" sz="2400" dirty="0">
                <a:latin typeface="Times New Roman" panose="02020603050405020304" pitchFamily="18" charset="0"/>
                <a:ea typeface="Arial-Rounded" pitchFamily="34" charset="0"/>
                <a:cs typeface="Times New Roman" panose="02020603050405020304" pitchFamily="18" charset="0"/>
              </a:rPr>
              <a:t> dọn nhà, rửa xoong nồi, cốc chén.    </a:t>
            </a:r>
            <a:r>
              <a:rPr lang="en-US" sz="2400" dirty="0" err="1">
                <a:latin typeface="Times New Roman" panose="02020603050405020304" pitchFamily="18" charset="0"/>
                <a:ea typeface="Arial-Rounded" pitchFamily="34" charset="0"/>
                <a:cs typeface="Times New Roman" panose="02020603050405020304" pitchFamily="18" charset="0"/>
              </a:rPr>
              <a:t>Ông</a:t>
            </a:r>
            <a:r>
              <a:rPr lang="en-US" sz="2400" dirty="0">
                <a:latin typeface="Times New Roman" panose="02020603050405020304" pitchFamily="18" charset="0"/>
                <a:ea typeface="Arial-Rounded" pitchFamily="34" charset="0"/>
                <a:cs typeface="Times New Roman" panose="02020603050405020304" pitchFamily="18" charset="0"/>
              </a:rPr>
              <a:t> bà trông em bé để mẹ nấu ăn.    </a:t>
            </a:r>
            <a:r>
              <a:rPr lang="en-US" sz="2400" dirty="0" err="1">
                <a:latin typeface="Times New Roman" panose="02020603050405020304" pitchFamily="18" charset="0"/>
                <a:ea typeface="Arial-Rounded" pitchFamily="34" charset="0"/>
                <a:cs typeface="Times New Roman" panose="02020603050405020304" pitchFamily="18" charset="0"/>
              </a:rPr>
              <a:t>Cả</a:t>
            </a:r>
            <a:r>
              <a:rPr lang="en-US" sz="2400" dirty="0">
                <a:latin typeface="Times New Roman" panose="02020603050405020304" pitchFamily="18" charset="0"/>
                <a:ea typeface="Arial-Rounded" pitchFamily="34" charset="0"/>
                <a:cs typeface="Times New Roman" panose="02020603050405020304" pitchFamily="18" charset="0"/>
              </a:rPr>
              <a:t> nhà quây quần bên nhau.   </a:t>
            </a:r>
            <a:r>
              <a:rPr lang="en-US" sz="2400" dirty="0" err="1">
                <a:latin typeface="Times New Roman" panose="02020603050405020304" pitchFamily="18" charset="0"/>
                <a:ea typeface="Arial-Rounded" pitchFamily="34" charset="0"/>
                <a:cs typeface="Times New Roman" panose="02020603050405020304" pitchFamily="18" charset="0"/>
              </a:rPr>
              <a:t>Bữa</a:t>
            </a:r>
            <a:r>
              <a:rPr lang="en-US" sz="2400" dirty="0">
                <a:latin typeface="Times New Roman" panose="02020603050405020304" pitchFamily="18" charset="0"/>
                <a:ea typeface="Arial-Rounded" pitchFamily="34" charset="0"/>
                <a:cs typeface="Times New Roman" panose="02020603050405020304" pitchFamily="18" charset="0"/>
              </a:rPr>
              <a:t>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a:ln>
                <a:noFill/>
              </a:ln>
              <a:solidFill>
                <a:schemeClr val="tx1"/>
              </a:solidFill>
              <a:effectLst/>
              <a:latin typeface="Arial" pitchFamily="34" charset="0"/>
              <a:cs typeface="Arial" pitchFamily="34" charset="0"/>
            </a:endParaRPr>
          </a:p>
        </p:txBody>
      </p:sp>
      <p:sp>
        <p:nvSpPr>
          <p:cNvPr id="22" name="Rectangle 21"/>
          <p:cNvSpPr/>
          <p:nvPr/>
        </p:nvSpPr>
        <p:spPr>
          <a:xfrm>
            <a:off x="2058132" y="2973030"/>
            <a:ext cx="304050" cy="461665"/>
          </a:xfrm>
          <a:prstGeom prst="rect">
            <a:avLst/>
          </a:prstGeom>
        </p:spPr>
        <p:txBody>
          <a:bodyPr wrap="squar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109086" y="303973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292153" y="3364413"/>
            <a:ext cx="512100" cy="461665"/>
          </a:xfrm>
          <a:prstGeom prst="rect">
            <a:avLst/>
          </a:prstGeom>
        </p:spPr>
        <p:txBody>
          <a:bodyPr wrap="squar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5860058" y="3382400"/>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697757" y="375875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3571277" y="3764029"/>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FF0000"/>
                </a:solidFill>
                <a:latin typeface="Times New Roman" panose="02020603050405020304" pitchFamily="18" charset="0"/>
                <a:ea typeface="Arial-Rounded" pitchFamily="34" charset="0"/>
                <a:cs typeface="Times New Roman" panose="02020603050405020304" pitchFamily="18" charset="0"/>
              </a:rPr>
              <a:t>Liên </a:t>
            </a:r>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hoan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cuộc</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vui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chung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có</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nhiều</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người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tham</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gia</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nhân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một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dịp</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gì</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đó</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91000" y="1368387"/>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Quây</a:t>
            </a:r>
            <a:r>
              <a:rPr lang="en-US"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itchFamily="34" charset="0"/>
                <a:cs typeface="Times New Roman" panose="02020603050405020304" pitchFamily="18" charset="0"/>
              </a:rPr>
              <a:t>quần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tụ</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tập</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lại</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trong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một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không</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khí</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thân</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mật</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đầm</a:t>
            </a:r>
            <a:r>
              <a:rPr lang="en-US" dirty="0">
                <a:latin typeface="Times New Roman" panose="02020603050405020304" pitchFamily="18" charset="0"/>
                <a:ea typeface="Arial-Rounded" pitchFamily="34" charset="0"/>
                <a:cs typeface="Times New Roman" panose="02020603050405020304" pitchFamily="18" charset="0"/>
              </a:rPr>
              <a:t> </a:t>
            </a:r>
            <a:r>
              <a:rPr lang="en-US" dirty="0" err="1">
                <a:latin typeface="Times New Roman" panose="02020603050405020304" pitchFamily="18" charset="0"/>
                <a:ea typeface="Arial-Rounded" pitchFamily="34" charset="0"/>
                <a:cs typeface="Times New Roman" panose="02020603050405020304" pitchFamily="18" charset="0"/>
              </a:rPr>
              <a:t>ấm</a:t>
            </a:r>
            <a:r>
              <a:rPr lang="en-US" dirty="0">
                <a:latin typeface="Times New Roman" panose="02020603050405020304" pitchFamily="18" charset="0"/>
                <a:ea typeface="Arial-Rounded" pitchFamily="34" charset="0"/>
                <a:cs typeface="Times New Roman" panose="02020603050405020304" pitchFamily="18" charset="0"/>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4290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Times New Roman" panose="02020603050405020304" pitchFamily="18" charset="0"/>
                <a:ea typeface="Arial-Rounded" pitchFamily="34" charset="0"/>
                <a:cs typeface="Times New Roman" panose="02020603050405020304" pitchFamily="18" charset="0"/>
              </a:rPr>
              <a:t>Đọc</a:t>
            </a:r>
          </a:p>
        </p:txBody>
      </p:sp>
      <p:sp>
        <p:nvSpPr>
          <p:cNvPr id="4" name="TextBox 3"/>
          <p:cNvSpPr txBox="1"/>
          <p:nvPr/>
        </p:nvSpPr>
        <p:spPr>
          <a:xfrm>
            <a:off x="1488621" y="232243"/>
            <a:ext cx="5947064" cy="523172"/>
          </a:xfrm>
          <a:prstGeom prst="rect">
            <a:avLst/>
          </a:prstGeom>
          <a:noFill/>
        </p:spPr>
        <p:txBody>
          <a:bodyPr wrap="square" lIns="91391" tIns="45696" rIns="91391" bIns="45696" rtlCol="0">
            <a:spAutoFit/>
          </a:bodyPr>
          <a:lstStyle/>
          <a:p>
            <a:pPr algn="ct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Bữa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cơm</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gia</a:t>
            </a:r>
            <a:r>
              <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rPr>
              <a:t>đình</a:t>
            </a:r>
            <a:endParaRPr lang="en-US" sz="2800" b="1" dirty="0">
              <a:solidFill>
                <a:schemeClr val="accent6">
                  <a:lumMod val="75000"/>
                </a:schemeClr>
              </a:solidFill>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err="1">
                <a:latin typeface="Times New Roman" panose="02020603050405020304" pitchFamily="18" charset="0"/>
                <a:ea typeface="Arial-Rounded" pitchFamily="34" charset="0"/>
                <a:cs typeface="Times New Roman" panose="02020603050405020304" pitchFamily="18" charset="0"/>
              </a:rPr>
              <a:t>Thấy</a:t>
            </a:r>
            <a:r>
              <a:rPr lang="en-US" sz="2400" dirty="0">
                <a:latin typeface="Times New Roman" panose="02020603050405020304" pitchFamily="18" charset="0"/>
                <a:ea typeface="Arial-Rounded" pitchFamily="34" charset="0"/>
                <a:cs typeface="Times New Roman" panose="02020603050405020304" pitchFamily="18" charset="0"/>
              </a:rPr>
              <a:t> mẹ đi chợ về, Chi hỏi:</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Sao mẹ mua nhiều đồ ăn thế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Đố con hôm nay là ngày gì?</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chạy lại xem lịch:</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A, ngày 28 tháng 6, Ngày Gia đình Việt Nam.</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 Đúng rồi. Vì thế, hôm nay cả nhà mình liên hoan con ạ.</a:t>
            </a:r>
          </a:p>
          <a:p>
            <a:pPr marL="0" lvl="1" algn="just"/>
            <a:r>
              <a:rPr lang="en-US" sz="2400" dirty="0">
                <a:latin typeface="Times New Roman" panose="02020603050405020304" pitchFamily="18" charset="0"/>
                <a:ea typeface="Arial-Rounded" pitchFamily="34" charset="0"/>
                <a:cs typeface="Times New Roman" panose="02020603050405020304" pitchFamily="18" charset="0"/>
              </a:rPr>
              <a:t>     Chi 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Times New Roman" panose="02020603050405020304" pitchFamily="18" charset="0"/>
                <a:ea typeface="Arial-Rounded" pitchFamily="34" charset="0"/>
                <a:cs typeface="Times New Roman" panose="02020603050405020304" pitchFamily="18" charset="0"/>
              </a:rPr>
              <a:t>	</a:t>
            </a:r>
          </a:p>
          <a:p>
            <a:pPr algn="just"/>
            <a:r>
              <a:rPr lang="en-US" sz="2400" dirty="0">
                <a:latin typeface="Times New Roman" panose="02020603050405020304" pitchFamily="18" charset="0"/>
                <a:ea typeface="Arial-Rounded" pitchFamily="34" charset="0"/>
                <a:cs typeface="Times New Roman" panose="02020603050405020304" pitchFamily="18" charset="0"/>
              </a:rPr>
              <a:t>                                                                        </a:t>
            </a:r>
            <a:r>
              <a:rPr lang="en-US" sz="2500" dirty="0">
                <a:latin typeface="Times New Roman" panose="02020603050405020304" pitchFamily="18" charset="0"/>
                <a:ea typeface="Arial-Rounded" pitchFamily="34" charset="0"/>
                <a:cs typeface="Times New Roman" panose="02020603050405020304" pitchFamily="18" charset="0"/>
              </a:rPr>
              <a:t>(Châu Anh)</a:t>
            </a:r>
            <a:r>
              <a:rPr lang="en-US" sz="2800" dirty="0">
                <a:latin typeface="Times New Roman" panose="02020603050405020304" pitchFamily="18" charset="0"/>
                <a:ea typeface="Arial-Rounded" pitchFamily="34" charset="0"/>
                <a:cs typeface="Times New Roman" panose="02020603050405020304" pitchFamily="18" charset="0"/>
              </a:rPr>
              <a:t> </a:t>
            </a:r>
            <a:endParaRPr lang="en-US" sz="2500" dirty="0">
              <a:latin typeface="Times New Roman" panose="02020603050405020304" pitchFamily="18" charset="0"/>
              <a:ea typeface="Arial-Rounded" pitchFamily="34" charset="0"/>
              <a:cs typeface="Times New Roman" panose="02020603050405020304" pitchFamily="18"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627</Words>
  <Application>Microsoft Office PowerPoint</Application>
  <PresentationFormat>On-screen Show (16:9)</PresentationFormat>
  <Paragraphs>70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Arial-Rounded</vt:lpstr>
      <vt:lpstr>Calibri</vt:lpstr>
      <vt:lpstr>Times New Roman</vt:lpstr>
      <vt:lpstr>Office Theme</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197</cp:revision>
  <dcterms:created xsi:type="dcterms:W3CDTF">2020-12-08T15:48:47Z</dcterms:created>
  <dcterms:modified xsi:type="dcterms:W3CDTF">2026-02-03T14:02:06Z</dcterms:modified>
</cp:coreProperties>
</file>