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04800" y="1447800"/>
            <a:ext cx="8534400" cy="457200"/>
            <a:chOff x="304800" y="1447800"/>
            <a:chExt cx="8534400" cy="457200"/>
          </a:xfrm>
        </p:grpSpPr>
        <p:sp>
          <p:nvSpPr>
            <p:cNvPr id="8" name="Rounded Rectangle 7"/>
            <p:cNvSpPr/>
            <p:nvPr/>
          </p:nvSpPr>
          <p:spPr>
            <a:xfrm>
              <a:off x="304800" y="1447800"/>
              <a:ext cx="8534400" cy="4572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sz="2000" b="1" dirty="0">
                  <a:solidFill>
                    <a:schemeClr val="tx1"/>
                  </a:solidFill>
                  <a:latin typeface="+mj-lt"/>
                </a:rPr>
                <a:t>        Quan sát tranh</a:t>
              </a:r>
              <a:endParaRPr lang="en-US" sz="2000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304800" y="1447800"/>
              <a:ext cx="4572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b="1" dirty="0">
                  <a:solidFill>
                    <a:schemeClr val="tx1"/>
                  </a:solidFill>
                </a:rPr>
                <a:t>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0242" name="Picture 2" descr="Kết quả hình ảnh cho bài 2: làm an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133600"/>
            <a:ext cx="8728644" cy="32766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57200" y="5105400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Em thử đoán xem:</a:t>
            </a:r>
          </a:p>
          <a:p>
            <a:pPr marL="342900" indent="-342900">
              <a:buAutoNum type="alphaLcPeriod"/>
            </a:pPr>
            <a:r>
              <a:rPr lang="vi-VN" sz="2400" dirty="0">
                <a:latin typeface="+mj-lt"/>
              </a:rPr>
              <a:t>Người em nói gì với anh ?</a:t>
            </a:r>
          </a:p>
          <a:p>
            <a:pPr marL="342900" indent="-342900">
              <a:buAutoNum type="alphaLcPeriod"/>
            </a:pPr>
            <a:r>
              <a:rPr lang="vi-VN" sz="2400" dirty="0">
                <a:latin typeface="+mj-lt"/>
              </a:rPr>
              <a:t>Người anh nói gì với em ?</a:t>
            </a:r>
          </a:p>
          <a:p>
            <a:pPr marL="342900" indent="-342900">
              <a:buAutoNum type="alphaLcPeriod"/>
            </a:pPr>
            <a:r>
              <a:rPr lang="vi-VN" sz="2400" dirty="0">
                <a:latin typeface="+mj-lt"/>
              </a:rPr>
              <a:t>Tình cảm của người anh đối với em như thế nào ?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0" y="0"/>
            <a:ext cx="31242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Đọc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</a:rPr>
              <a:t>2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209800" y="5867400"/>
            <a:ext cx="1295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33600" y="4876800"/>
            <a:ext cx="1295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3400" y="1620083"/>
            <a:ext cx="338265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000" dirty="0">
                <a:latin typeface="+mj-lt"/>
              </a:rPr>
              <a:t>Làm anh khó đấy</a:t>
            </a:r>
          </a:p>
          <a:p>
            <a:r>
              <a:rPr lang="vi-VN" sz="3000" dirty="0">
                <a:latin typeface="+mj-lt"/>
              </a:rPr>
              <a:t>Phải đâu chuyện đùa</a:t>
            </a:r>
          </a:p>
          <a:p>
            <a:r>
              <a:rPr lang="vi-VN" sz="3000" dirty="0">
                <a:latin typeface="+mj-lt"/>
              </a:rPr>
              <a:t>Với em gái bé</a:t>
            </a:r>
          </a:p>
          <a:p>
            <a:r>
              <a:rPr lang="vi-VN" sz="3000" dirty="0">
                <a:latin typeface="+mj-lt"/>
              </a:rPr>
              <a:t>Phải “người lớn” cơ.</a:t>
            </a:r>
          </a:p>
          <a:p>
            <a:endParaRPr lang="vi-VN" sz="3000" dirty="0">
              <a:latin typeface="+mj-lt"/>
            </a:endParaRPr>
          </a:p>
          <a:p>
            <a:r>
              <a:rPr lang="vi-VN" sz="3000" dirty="0">
                <a:latin typeface="+mj-lt"/>
              </a:rPr>
              <a:t>Khi em bé khóc</a:t>
            </a:r>
          </a:p>
          <a:p>
            <a:r>
              <a:rPr lang="vi-VN" sz="3000" dirty="0">
                <a:latin typeface="+mj-lt"/>
              </a:rPr>
              <a:t>Anh phải dỗ dành</a:t>
            </a:r>
          </a:p>
          <a:p>
            <a:r>
              <a:rPr lang="vi-VN" sz="3000" dirty="0">
                <a:latin typeface="+mj-lt"/>
              </a:rPr>
              <a:t>Nếu em bé ngã</a:t>
            </a:r>
          </a:p>
          <a:p>
            <a:r>
              <a:rPr lang="vi-VN" sz="3000" dirty="0">
                <a:latin typeface="+mj-lt"/>
              </a:rPr>
              <a:t>Anh nâng dịu dàng.</a:t>
            </a:r>
            <a:endParaRPr lang="en-US" sz="30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48200" y="1600200"/>
            <a:ext cx="4495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dirty="0">
                <a:latin typeface="+mj-lt"/>
              </a:rPr>
              <a:t>Mẹ cho quà bánh</a:t>
            </a:r>
          </a:p>
          <a:p>
            <a:r>
              <a:rPr lang="vi-VN" sz="3000" dirty="0">
                <a:latin typeface="+mj-lt"/>
              </a:rPr>
              <a:t>Chia em phần hơn</a:t>
            </a:r>
          </a:p>
          <a:p>
            <a:r>
              <a:rPr lang="vi-VN" sz="3000" dirty="0">
                <a:latin typeface="+mj-lt"/>
              </a:rPr>
              <a:t>Có đồ chơi đẹp</a:t>
            </a:r>
          </a:p>
          <a:p>
            <a:r>
              <a:rPr lang="vi-VN" sz="3000" dirty="0">
                <a:latin typeface="+mj-lt"/>
              </a:rPr>
              <a:t>Cũng nhường em luôn.</a:t>
            </a:r>
          </a:p>
          <a:p>
            <a:endParaRPr lang="vi-VN" sz="3000" dirty="0">
              <a:latin typeface="+mj-lt"/>
            </a:endParaRPr>
          </a:p>
          <a:p>
            <a:r>
              <a:rPr lang="vi-VN" sz="3000" dirty="0">
                <a:latin typeface="+mj-lt"/>
              </a:rPr>
              <a:t>Làm anh thật khó</a:t>
            </a:r>
          </a:p>
          <a:p>
            <a:r>
              <a:rPr lang="vi-VN" sz="3000" dirty="0">
                <a:latin typeface="+mj-lt"/>
              </a:rPr>
              <a:t>Nhưng mà thật vui</a:t>
            </a:r>
          </a:p>
          <a:p>
            <a:r>
              <a:rPr lang="vi-VN" sz="3000" dirty="0">
                <a:latin typeface="+mj-lt"/>
              </a:rPr>
              <a:t>Ai yêu em bé</a:t>
            </a:r>
          </a:p>
          <a:p>
            <a:r>
              <a:rPr lang="vi-VN" sz="3000" dirty="0">
                <a:latin typeface="+mj-lt"/>
              </a:rPr>
              <a:t>Thì làm được thôi.</a:t>
            </a:r>
          </a:p>
          <a:p>
            <a:r>
              <a:rPr lang="vi-VN" sz="3000" dirty="0">
                <a:latin typeface="+mj-lt"/>
              </a:rPr>
              <a:t>      </a:t>
            </a:r>
          </a:p>
          <a:p>
            <a:pPr algn="r"/>
            <a:r>
              <a:rPr lang="vi-VN" sz="2000" i="1" dirty="0">
                <a:latin typeface="+mj-lt"/>
              </a:rPr>
              <a:t>( Phan Thị Thanh Nhàn)</a:t>
            </a:r>
            <a:endParaRPr lang="en-US" sz="2000" i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(1)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4724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(2)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(3)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91000" y="4659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(4)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838200"/>
            <a:ext cx="2300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>
                <a:latin typeface="+mj-lt"/>
              </a:rPr>
              <a:t>LÀM ANH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Tìm tiếng cùng vần với mỗi tiếng </a:t>
            </a:r>
            <a:r>
              <a:rPr lang="vi-VN" sz="2400" b="1" i="1" u="sng" dirty="0">
                <a:solidFill>
                  <a:schemeClr val="tx1"/>
                </a:solidFill>
                <a:latin typeface="+mj-lt"/>
              </a:rPr>
              <a:t>bánh, đẹp, vui.</a:t>
            </a:r>
            <a:endParaRPr lang="en-US" sz="2400" b="1" i="1" u="sng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</a:rPr>
              <a:t>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219200"/>
            <a:ext cx="1189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vi-VN" sz="2400" dirty="0">
                <a:latin typeface="+mj-lt"/>
              </a:rPr>
              <a:t> bánh:</a:t>
            </a:r>
            <a:endParaRPr lang="en-US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895600"/>
            <a:ext cx="1035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vi-VN" sz="2400" dirty="0">
                <a:latin typeface="+mj-lt"/>
              </a:rPr>
              <a:t> đẹp:</a:t>
            </a:r>
            <a:endParaRPr lang="en-US" sz="24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648200"/>
            <a:ext cx="984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vi-VN" sz="2400" dirty="0">
                <a:latin typeface="+mj-lt"/>
              </a:rPr>
              <a:t> vui: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152</Words>
  <Application>Microsoft Office PowerPoint</Application>
  <PresentationFormat>On-screen Show (4:3)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PC</dc:creator>
  <cp:lastModifiedBy>PC</cp:lastModifiedBy>
  <cp:revision>18</cp:revision>
  <dcterms:created xsi:type="dcterms:W3CDTF">2021-02-19T12:38:44Z</dcterms:created>
  <dcterms:modified xsi:type="dcterms:W3CDTF">2026-02-03T13:35:01Z</dcterms:modified>
</cp:coreProperties>
</file>