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324" r:id="rId2"/>
    <p:sldId id="329" r:id="rId3"/>
    <p:sldId id="352" r:id="rId4"/>
    <p:sldId id="353" r:id="rId5"/>
    <p:sldId id="354" r:id="rId6"/>
  </p:sldIdLst>
  <p:sldSz cx="9144000" cy="5143500" type="screen16x9"/>
  <p:notesSz cx="6858000" cy="9144000"/>
  <p:embeddedFontLst>
    <p:embeddedFont>
      <p:font typeface="Lato" panose="020F0502020204030203"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F05E"/>
    <a:srgbClr val="0418AC"/>
    <a:srgbClr val="009242"/>
    <a:srgbClr val="FEE7EF"/>
    <a:srgbClr val="8BBD31"/>
    <a:srgbClr val="3FAF5A"/>
    <a:srgbClr val="FEFBF6"/>
    <a:srgbClr val="57EF7F"/>
    <a:srgbClr val="2CD434"/>
    <a:srgbClr val="72C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95501" autoAdjust="0"/>
  </p:normalViewPr>
  <p:slideViewPr>
    <p:cSldViewPr snapToGrid="0">
      <p:cViewPr varScale="1">
        <p:scale>
          <a:sx n="105" d="100"/>
          <a:sy n="105" d="100"/>
        </p:scale>
        <p:origin x="643" y="77"/>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6">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4" r:id="rId2"/>
    <p:sldLayoutId id="2147483655"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80777" y="56338"/>
            <a:ext cx="5775940" cy="400110"/>
          </a:xfrm>
          <a:prstGeom prst="rect">
            <a:avLst/>
          </a:prstGeom>
          <a:solidFill>
            <a:schemeClr val="bg1"/>
          </a:solidFill>
        </p:spPr>
        <p:txBody>
          <a:bodyPr wrap="none" rtlCol="0">
            <a:spAutoFit/>
          </a:bodyPr>
          <a:lstStyle/>
          <a:p>
            <a:r>
              <a:rPr lang="en-US" sz="2000"/>
              <a:t>Quan sát tranh và nói về từng con vật trong tranh</a:t>
            </a:r>
          </a:p>
        </p:txBody>
      </p:sp>
      <p:sp>
        <p:nvSpPr>
          <p:cNvPr id="16" name="Oval 15"/>
          <p:cNvSpPr/>
          <p:nvPr/>
        </p:nvSpPr>
        <p:spPr>
          <a:xfrm>
            <a:off x="1" y="0"/>
            <a:ext cx="480776" cy="520995"/>
          </a:xfrm>
          <a:prstGeom prst="ellipse">
            <a:avLst/>
          </a:prstGeom>
          <a:solidFill>
            <a:schemeClr val="bg1"/>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418AC"/>
                </a:solidFill>
              </a:rPr>
              <a:t>1</a:t>
            </a:r>
          </a:p>
        </p:txBody>
      </p:sp>
      <p:sp>
        <p:nvSpPr>
          <p:cNvPr id="19" name="TextBox 18"/>
          <p:cNvSpPr txBox="1"/>
          <p:nvPr/>
        </p:nvSpPr>
        <p:spPr>
          <a:xfrm>
            <a:off x="6858591" y="120885"/>
            <a:ext cx="1851789" cy="369332"/>
          </a:xfrm>
          <a:prstGeom prst="rect">
            <a:avLst/>
          </a:prstGeom>
          <a:solidFill>
            <a:schemeClr val="bg1"/>
          </a:solidFill>
        </p:spPr>
        <p:txBody>
          <a:bodyPr wrap="none" rtlCol="0">
            <a:spAutoFit/>
          </a:bodyPr>
          <a:lstStyle/>
          <a:p>
            <a:r>
              <a:rPr lang="en-US" sz="1800">
                <a:solidFill>
                  <a:srgbClr val="FF0000"/>
                </a:solidFill>
              </a:rPr>
              <a:t>Thảo luận nhóm</a:t>
            </a:r>
          </a:p>
        </p:txBody>
      </p:sp>
      <p:sp>
        <p:nvSpPr>
          <p:cNvPr id="11" name="TextBox 10"/>
          <p:cNvSpPr txBox="1"/>
          <p:nvPr/>
        </p:nvSpPr>
        <p:spPr>
          <a:xfrm>
            <a:off x="89525" y="4229187"/>
            <a:ext cx="3369833" cy="584775"/>
          </a:xfrm>
          <a:prstGeom prst="rect">
            <a:avLst/>
          </a:prstGeom>
          <a:solidFill>
            <a:schemeClr val="bg1"/>
          </a:solidFill>
        </p:spPr>
        <p:txBody>
          <a:bodyPr wrap="none" rtlCol="0">
            <a:spAutoFit/>
          </a:bodyPr>
          <a:lstStyle/>
          <a:p>
            <a:r>
              <a:rPr lang="en-US" sz="1600">
                <a:solidFill>
                  <a:schemeClr val="tx1"/>
                </a:solidFill>
              </a:rPr>
              <a:t>Tranh có những con vật nào ? </a:t>
            </a:r>
          </a:p>
          <a:p>
            <a:r>
              <a:rPr lang="en-US" sz="1600">
                <a:solidFill>
                  <a:schemeClr val="tx1"/>
                </a:solidFill>
              </a:rPr>
              <a:t>Những con vật này có gì đặc biệt ?</a:t>
            </a:r>
          </a:p>
        </p:txBody>
      </p:sp>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726" b="100000" l="387" r="98376">
                        <a14:backgroundMark x1="12142" y1="37239" x2="12142" y2="37239"/>
                        <a14:backgroundMark x1="8043" y1="13715" x2="8043" y2="13715"/>
                        <a14:backgroundMark x1="22738" y1="38147" x2="22738" y2="38147"/>
                        <a14:backgroundMark x1="52049" y1="18983" x2="52049" y2="18983"/>
                        <a14:backgroundMark x1="67981" y1="82198" x2="67981" y2="82198"/>
                        <a14:backgroundMark x1="79196" y1="43415" x2="79196" y2="43415"/>
                      </a14:backgroundRemoval>
                    </a14:imgEffect>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774442" y="305551"/>
            <a:ext cx="5275402" cy="449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12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2259" y="26078"/>
            <a:ext cx="4102405" cy="584775"/>
          </a:xfrm>
          <a:prstGeom prst="rect">
            <a:avLst/>
          </a:prstGeom>
          <a:noFill/>
        </p:spPr>
        <p:txBody>
          <a:bodyPr wrap="none" rtlCol="0">
            <a:spAutoFit/>
          </a:bodyPr>
          <a:lstStyle/>
          <a:p>
            <a:r>
              <a:rPr lang="en-US" sz="3200"/>
              <a:t>Sinh nhật của voi con</a:t>
            </a:r>
          </a:p>
        </p:txBody>
      </p:sp>
      <p:sp>
        <p:nvSpPr>
          <p:cNvPr id="4" name="TextBox 3"/>
          <p:cNvSpPr txBox="1"/>
          <p:nvPr/>
        </p:nvSpPr>
        <p:spPr>
          <a:xfrm>
            <a:off x="210538" y="4655076"/>
            <a:ext cx="3855543" cy="400110"/>
          </a:xfrm>
          <a:prstGeom prst="rect">
            <a:avLst/>
          </a:prstGeom>
          <a:solidFill>
            <a:schemeClr val="bg1"/>
          </a:solidFill>
        </p:spPr>
        <p:txBody>
          <a:bodyPr wrap="none" rtlCol="0">
            <a:spAutoFit/>
          </a:bodyPr>
          <a:lstStyle/>
          <a:p>
            <a:r>
              <a:rPr lang="en-US" sz="2000">
                <a:solidFill>
                  <a:schemeClr val="tx1"/>
                </a:solidFill>
              </a:rPr>
              <a:t>Nhìn vào bức tranh em thấy gì ?</a:t>
            </a:r>
          </a:p>
        </p:txBody>
      </p:sp>
      <p:pic>
        <p:nvPicPr>
          <p:cNvPr id="7"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25" b="94226" l="1221" r="96892">
                        <a14:foregroundMark x1="71587" y1="47769" x2="71587" y2="47769"/>
                        <a14:foregroundMark x1="67925" y1="49606" x2="67925" y2="49606"/>
                        <a14:foregroundMark x1="29634" y1="48819" x2="29634" y2="48819"/>
                        <a14:foregroundMark x1="29523" y1="62205" x2="29523" y2="62205"/>
                        <a14:foregroundMark x1="38069" y1="63255" x2="38069" y2="63255"/>
                        <a14:foregroundMark x1="39845" y1="50656" x2="39845" y2="50656"/>
                        <a14:foregroundMark x1="41953" y1="40945" x2="41953" y2="40945"/>
                        <a14:foregroundMark x1="43174" y1="41995" x2="43174" y2="41995"/>
                        <a14:foregroundMark x1="37847" y1="36745" x2="37847" y2="36745"/>
                        <a14:foregroundMark x1="43174" y1="40157" x2="43174" y2="40157"/>
                        <a14:foregroundMark x1="32852" y1="24672" x2="32852" y2="24672"/>
                        <a14:foregroundMark x1="25749" y1="24672" x2="25749" y2="24672"/>
                        <a14:foregroundMark x1="20422" y1="17848" x2="20422" y2="17848"/>
                        <a14:foregroundMark x1="17314" y1="9186" x2="17314" y2="9186"/>
                        <a14:foregroundMark x1="13097" y1="38845" x2="13097" y2="38845"/>
                        <a14:foregroundMark x1="8768" y1="44357" x2="8768" y2="44357"/>
                        <a14:foregroundMark x1="5216" y1="60105" x2="5216" y2="60105"/>
                        <a14:foregroundMark x1="12986" y1="74016" x2="12986" y2="74016"/>
                        <a14:foregroundMark x1="11876" y1="81627" x2="11876" y2="81627"/>
                        <a14:foregroundMark x1="24750" y1="86877" x2="24750" y2="86877"/>
                        <a14:foregroundMark x1="33185" y1="85827" x2="33185" y2="85827"/>
                        <a14:foregroundMark x1="31964" y1="74278" x2="31964" y2="74278"/>
                        <a14:foregroundMark x1="31521" y1="79528" x2="31521" y2="79528"/>
                        <a14:foregroundMark x1="29412" y1="85564" x2="29412" y2="85564"/>
                        <a14:backgroundMark x1="36404" y1="49869" x2="36404" y2="49869"/>
                      </a14:backgroundRemoval>
                    </a14:imgEffect>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b="8028"/>
          <a:stretch/>
        </p:blipFill>
        <p:spPr bwMode="auto">
          <a:xfrm>
            <a:off x="2412259" y="407918"/>
            <a:ext cx="4317104" cy="167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00405" y="2011572"/>
            <a:ext cx="8004456" cy="3139321"/>
          </a:xfrm>
          <a:prstGeom prst="rect">
            <a:avLst/>
          </a:prstGeom>
          <a:noFill/>
        </p:spPr>
        <p:txBody>
          <a:bodyPr wrap="square" rtlCol="0">
            <a:spAutoFit/>
          </a:bodyPr>
          <a:lstStyle/>
          <a:p>
            <a:pPr algn="just"/>
            <a:r>
              <a:rPr lang="en-US" sz="2200"/>
              <a:t>     Hôm nay là sinh nhật của voi con, nhưng nó bị ốm. Đang buồn bã, bỗng voi con nghe tiếng gọi. Thì ra các bạn đến chúc mừng sinh nhật voi. Thỏ trắng mang cà rốt. Gấu đen ngoạm nguyên một nải chuối. Khỉ vàng và sóc nâu tặng voi tiết mục “ngúc ngoắc đuôi”. Vẹt mỏ khoằm thay mặt các bạn nói những lời chúc tốt đẹp.</a:t>
            </a:r>
          </a:p>
          <a:p>
            <a:pPr algn="just"/>
            <a:r>
              <a:rPr lang="en-US" sz="2200"/>
              <a:t>     Voi con vui ơi là vui. Nó huơ vòi mấy vòng để cảm ơn các bạn.</a:t>
            </a:r>
          </a:p>
          <a:p>
            <a:pPr algn="r"/>
            <a:r>
              <a:rPr lang="en-US" sz="2000"/>
              <a:t>( Lâm Anh )</a:t>
            </a:r>
            <a:endParaRPr lang="en-US" sz="1800"/>
          </a:p>
        </p:txBody>
      </p:sp>
    </p:spTree>
    <p:extLst>
      <p:ext uri="{BB962C8B-B14F-4D97-AF65-F5344CB8AC3E}">
        <p14:creationId xmlns:p14="http://schemas.microsoft.com/office/powerpoint/2010/main" val="394094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2259" y="26078"/>
            <a:ext cx="4102405" cy="584775"/>
          </a:xfrm>
          <a:prstGeom prst="rect">
            <a:avLst/>
          </a:prstGeom>
          <a:noFill/>
        </p:spPr>
        <p:txBody>
          <a:bodyPr wrap="none" rtlCol="0">
            <a:spAutoFit/>
          </a:bodyPr>
          <a:lstStyle/>
          <a:p>
            <a:r>
              <a:rPr lang="en-US" sz="3200"/>
              <a:t>Sinh nhật của voi con</a:t>
            </a:r>
          </a:p>
        </p:txBody>
      </p:sp>
      <p:sp>
        <p:nvSpPr>
          <p:cNvPr id="6" name="TextBox 5"/>
          <p:cNvSpPr txBox="1"/>
          <p:nvPr/>
        </p:nvSpPr>
        <p:spPr>
          <a:xfrm>
            <a:off x="311718" y="518279"/>
            <a:ext cx="8234133" cy="2800767"/>
          </a:xfrm>
          <a:prstGeom prst="rect">
            <a:avLst/>
          </a:prstGeom>
          <a:noFill/>
        </p:spPr>
        <p:txBody>
          <a:bodyPr wrap="square" rtlCol="0">
            <a:spAutoFit/>
          </a:bodyPr>
          <a:lstStyle/>
          <a:p>
            <a:pPr algn="just"/>
            <a:r>
              <a:rPr lang="en-US" sz="2200"/>
              <a:t>     Hôm nay là sinh nhật của voi con, nhưng nó bị ốm. Đang buồn bã, bỗng voi con nghe tiếng gọi. Thì ra các bạn đến chúc mừng sinh nhật voi. Thỏ trắng mang cà rốt. Gấu đen ngoạm nguyên một nải chuối. Khỉ vàng và sóc nâu tặng voi tiết mục “ngúc ngoắc đuôi”. Vẹt mỏ khoằm thay mặt các bạn nói những lời chúc tốt đẹp.</a:t>
            </a:r>
          </a:p>
          <a:p>
            <a:pPr algn="just"/>
            <a:r>
              <a:rPr lang="en-US" sz="2200"/>
              <a:t>     Voi con vui ơi là vui. Nó huơ vòi mấy vòng để cảm ơn các bạn.</a:t>
            </a:r>
          </a:p>
        </p:txBody>
      </p:sp>
      <p:sp>
        <p:nvSpPr>
          <p:cNvPr id="35" name="TextBox 34"/>
          <p:cNvSpPr txBox="1"/>
          <p:nvPr/>
        </p:nvSpPr>
        <p:spPr>
          <a:xfrm>
            <a:off x="964266" y="3078499"/>
            <a:ext cx="6750566" cy="369332"/>
          </a:xfrm>
          <a:prstGeom prst="rect">
            <a:avLst/>
          </a:prstGeom>
          <a:noFill/>
        </p:spPr>
        <p:txBody>
          <a:bodyPr wrap="none" rtlCol="0">
            <a:spAutoFit/>
          </a:bodyPr>
          <a:lstStyle/>
          <a:p>
            <a:r>
              <a:rPr lang="en-US" sz="1800">
                <a:solidFill>
                  <a:schemeClr val="tx1"/>
                </a:solidFill>
              </a:rPr>
              <a:t>Tìm từ ngữ có tiếng chứa vần trong văn bản: </a:t>
            </a:r>
            <a:r>
              <a:rPr lang="en-US" sz="1800">
                <a:solidFill>
                  <a:srgbClr val="FF0000"/>
                </a:solidFill>
              </a:rPr>
              <a:t>oam, oăc, oăm, uơ</a:t>
            </a:r>
            <a:endParaRPr lang="en-US" sz="1800">
              <a:solidFill>
                <a:schemeClr val="tx1"/>
              </a:solidFill>
            </a:endParaRPr>
          </a:p>
        </p:txBody>
      </p:sp>
      <p:cxnSp>
        <p:nvCxnSpPr>
          <p:cNvPr id="20" name="Straight Connector 19"/>
          <p:cNvCxnSpPr/>
          <p:nvPr/>
        </p:nvCxnSpPr>
        <p:spPr>
          <a:xfrm>
            <a:off x="7616525" y="1585248"/>
            <a:ext cx="81185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3822" y="3454399"/>
            <a:ext cx="8126173" cy="0"/>
          </a:xfrm>
          <a:prstGeom prst="line">
            <a:avLst/>
          </a:prstGeom>
          <a:ln w="19050">
            <a:solidFill>
              <a:srgbClr val="0418AC"/>
            </a:solidFill>
            <a:prstDash val="lgDashDot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74167" y="3454399"/>
            <a:ext cx="0" cy="203201"/>
          </a:xfrm>
          <a:prstGeom prst="line">
            <a:avLst/>
          </a:prstGeom>
          <a:ln w="19050">
            <a:solidFill>
              <a:srgbClr val="0418AC"/>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31577" y="3657600"/>
            <a:ext cx="885179" cy="523220"/>
          </a:xfrm>
          <a:prstGeom prst="rect">
            <a:avLst/>
          </a:prstGeom>
          <a:solidFill>
            <a:srgbClr val="FEE7EF"/>
          </a:solidFill>
          <a:ln w="12700">
            <a:solidFill>
              <a:srgbClr val="009242"/>
            </a:solidFill>
          </a:ln>
        </p:spPr>
        <p:txBody>
          <a:bodyPr wrap="none" rtlCol="0">
            <a:spAutoFit/>
          </a:bodyPr>
          <a:lstStyle/>
          <a:p>
            <a:pPr algn="ctr"/>
            <a:r>
              <a:rPr lang="en-US" sz="2800"/>
              <a:t>oam</a:t>
            </a:r>
          </a:p>
        </p:txBody>
      </p:sp>
      <p:cxnSp>
        <p:nvCxnSpPr>
          <p:cNvPr id="25" name="Straight Connector 24"/>
          <p:cNvCxnSpPr/>
          <p:nvPr/>
        </p:nvCxnSpPr>
        <p:spPr>
          <a:xfrm>
            <a:off x="1174167" y="4180820"/>
            <a:ext cx="0" cy="203201"/>
          </a:xfrm>
          <a:prstGeom prst="line">
            <a:avLst/>
          </a:prstGeom>
          <a:ln w="19050">
            <a:solidFill>
              <a:srgbClr val="0418AC"/>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12250" y="4384021"/>
            <a:ext cx="1285929" cy="523220"/>
          </a:xfrm>
          <a:prstGeom prst="rect">
            <a:avLst/>
          </a:prstGeom>
          <a:solidFill>
            <a:srgbClr val="FEE7EF"/>
          </a:solidFill>
          <a:ln w="12700">
            <a:solidFill>
              <a:srgbClr val="009242"/>
            </a:solidFill>
          </a:ln>
        </p:spPr>
        <p:txBody>
          <a:bodyPr wrap="none" rtlCol="0">
            <a:spAutoFit/>
          </a:bodyPr>
          <a:lstStyle/>
          <a:p>
            <a:pPr algn="ctr"/>
            <a:r>
              <a:rPr lang="en-US" sz="2800"/>
              <a:t>ngoạm</a:t>
            </a:r>
          </a:p>
        </p:txBody>
      </p:sp>
      <p:cxnSp>
        <p:nvCxnSpPr>
          <p:cNvPr id="23" name="Straight Connector 22"/>
          <p:cNvCxnSpPr/>
          <p:nvPr/>
        </p:nvCxnSpPr>
        <p:spPr>
          <a:xfrm>
            <a:off x="1227864" y="2241231"/>
            <a:ext cx="69038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901490" y="2241231"/>
            <a:ext cx="8394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043723" y="2917092"/>
            <a:ext cx="40318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002967" y="3454399"/>
            <a:ext cx="0" cy="203201"/>
          </a:xfrm>
          <a:prstGeom prst="line">
            <a:avLst/>
          </a:prstGeom>
          <a:ln w="19050">
            <a:solidFill>
              <a:srgbClr val="0418AC"/>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620490" y="3657600"/>
            <a:ext cx="764953" cy="523220"/>
          </a:xfrm>
          <a:prstGeom prst="rect">
            <a:avLst/>
          </a:prstGeom>
          <a:solidFill>
            <a:srgbClr val="FEE7EF"/>
          </a:solidFill>
          <a:ln w="12700">
            <a:solidFill>
              <a:srgbClr val="009242"/>
            </a:solidFill>
          </a:ln>
        </p:spPr>
        <p:txBody>
          <a:bodyPr wrap="none" rtlCol="0">
            <a:spAutoFit/>
          </a:bodyPr>
          <a:lstStyle/>
          <a:p>
            <a:pPr algn="ctr"/>
            <a:r>
              <a:rPr lang="en-US" sz="2800"/>
              <a:t>oăc</a:t>
            </a:r>
          </a:p>
        </p:txBody>
      </p:sp>
      <p:cxnSp>
        <p:nvCxnSpPr>
          <p:cNvPr id="41" name="Straight Connector 40"/>
          <p:cNvCxnSpPr/>
          <p:nvPr/>
        </p:nvCxnSpPr>
        <p:spPr>
          <a:xfrm>
            <a:off x="4805449" y="3454399"/>
            <a:ext cx="0" cy="203201"/>
          </a:xfrm>
          <a:prstGeom prst="line">
            <a:avLst/>
          </a:prstGeom>
          <a:ln w="19050">
            <a:solidFill>
              <a:srgbClr val="0418AC"/>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362859" y="3657600"/>
            <a:ext cx="885179" cy="523220"/>
          </a:xfrm>
          <a:prstGeom prst="rect">
            <a:avLst/>
          </a:prstGeom>
          <a:solidFill>
            <a:srgbClr val="FEE7EF"/>
          </a:solidFill>
          <a:ln w="12700">
            <a:solidFill>
              <a:srgbClr val="009242"/>
            </a:solidFill>
          </a:ln>
        </p:spPr>
        <p:txBody>
          <a:bodyPr wrap="none" rtlCol="0">
            <a:spAutoFit/>
          </a:bodyPr>
          <a:lstStyle/>
          <a:p>
            <a:pPr algn="ctr"/>
            <a:r>
              <a:rPr lang="en-US" sz="2800"/>
              <a:t>oăm</a:t>
            </a:r>
          </a:p>
        </p:txBody>
      </p:sp>
      <p:cxnSp>
        <p:nvCxnSpPr>
          <p:cNvPr id="43" name="Straight Connector 42"/>
          <p:cNvCxnSpPr/>
          <p:nvPr/>
        </p:nvCxnSpPr>
        <p:spPr>
          <a:xfrm>
            <a:off x="6852909" y="3454399"/>
            <a:ext cx="0" cy="203201"/>
          </a:xfrm>
          <a:prstGeom prst="line">
            <a:avLst/>
          </a:prstGeom>
          <a:ln w="19050">
            <a:solidFill>
              <a:srgbClr val="0418AC"/>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542566" y="3657600"/>
            <a:ext cx="620684" cy="523220"/>
          </a:xfrm>
          <a:prstGeom prst="rect">
            <a:avLst/>
          </a:prstGeom>
          <a:solidFill>
            <a:srgbClr val="FEE7EF"/>
          </a:solidFill>
          <a:ln w="12700">
            <a:solidFill>
              <a:srgbClr val="009242"/>
            </a:solidFill>
          </a:ln>
        </p:spPr>
        <p:txBody>
          <a:bodyPr wrap="none" rtlCol="0">
            <a:spAutoFit/>
          </a:bodyPr>
          <a:lstStyle/>
          <a:p>
            <a:pPr algn="ctr"/>
            <a:r>
              <a:rPr lang="en-US" sz="2800"/>
              <a:t>uơ</a:t>
            </a:r>
          </a:p>
        </p:txBody>
      </p:sp>
      <p:cxnSp>
        <p:nvCxnSpPr>
          <p:cNvPr id="46" name="Straight Connector 45"/>
          <p:cNvCxnSpPr/>
          <p:nvPr/>
        </p:nvCxnSpPr>
        <p:spPr>
          <a:xfrm>
            <a:off x="3024484" y="4180820"/>
            <a:ext cx="0" cy="203201"/>
          </a:xfrm>
          <a:prstGeom prst="line">
            <a:avLst/>
          </a:prstGeom>
          <a:ln w="19050">
            <a:solidFill>
              <a:srgbClr val="0418AC"/>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422679" y="4384021"/>
            <a:ext cx="1165704" cy="523220"/>
          </a:xfrm>
          <a:prstGeom prst="rect">
            <a:avLst/>
          </a:prstGeom>
          <a:solidFill>
            <a:srgbClr val="FEE7EF"/>
          </a:solidFill>
          <a:ln w="12700">
            <a:solidFill>
              <a:srgbClr val="009242"/>
            </a:solidFill>
          </a:ln>
        </p:spPr>
        <p:txBody>
          <a:bodyPr wrap="none" rtlCol="0">
            <a:spAutoFit/>
          </a:bodyPr>
          <a:lstStyle/>
          <a:p>
            <a:pPr algn="ctr"/>
            <a:r>
              <a:rPr lang="en-US" sz="2800"/>
              <a:t>ngoắc</a:t>
            </a:r>
          </a:p>
        </p:txBody>
      </p:sp>
      <p:cxnSp>
        <p:nvCxnSpPr>
          <p:cNvPr id="48" name="Straight Connector 47"/>
          <p:cNvCxnSpPr/>
          <p:nvPr/>
        </p:nvCxnSpPr>
        <p:spPr>
          <a:xfrm>
            <a:off x="4824401" y="4180820"/>
            <a:ext cx="0" cy="203201"/>
          </a:xfrm>
          <a:prstGeom prst="line">
            <a:avLst/>
          </a:prstGeom>
          <a:ln w="19050">
            <a:solidFill>
              <a:srgbClr val="0418AC"/>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172901" y="4384021"/>
            <a:ext cx="1265090" cy="523220"/>
          </a:xfrm>
          <a:prstGeom prst="rect">
            <a:avLst/>
          </a:prstGeom>
          <a:solidFill>
            <a:srgbClr val="FEE7EF"/>
          </a:solidFill>
          <a:ln w="12700">
            <a:solidFill>
              <a:srgbClr val="009242"/>
            </a:solidFill>
          </a:ln>
        </p:spPr>
        <p:txBody>
          <a:bodyPr wrap="none" rtlCol="0">
            <a:spAutoFit/>
          </a:bodyPr>
          <a:lstStyle/>
          <a:p>
            <a:pPr algn="ctr"/>
            <a:r>
              <a:rPr lang="en-US" sz="2800"/>
              <a:t>khoằm</a:t>
            </a:r>
          </a:p>
        </p:txBody>
      </p:sp>
      <p:cxnSp>
        <p:nvCxnSpPr>
          <p:cNvPr id="50" name="Straight Connector 49"/>
          <p:cNvCxnSpPr/>
          <p:nvPr/>
        </p:nvCxnSpPr>
        <p:spPr>
          <a:xfrm>
            <a:off x="6871861" y="4180820"/>
            <a:ext cx="0" cy="203201"/>
          </a:xfrm>
          <a:prstGeom prst="line">
            <a:avLst/>
          </a:prstGeom>
          <a:ln w="19050">
            <a:solidFill>
              <a:srgbClr val="0418AC"/>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442379" y="4384021"/>
            <a:ext cx="821059" cy="523220"/>
          </a:xfrm>
          <a:prstGeom prst="rect">
            <a:avLst/>
          </a:prstGeom>
          <a:solidFill>
            <a:srgbClr val="FEE7EF"/>
          </a:solidFill>
          <a:ln w="12700">
            <a:solidFill>
              <a:srgbClr val="009242"/>
            </a:solidFill>
          </a:ln>
        </p:spPr>
        <p:txBody>
          <a:bodyPr wrap="none" rtlCol="0">
            <a:spAutoFit/>
          </a:bodyPr>
          <a:lstStyle/>
          <a:p>
            <a:pPr algn="ctr"/>
            <a:r>
              <a:rPr lang="en-US" sz="2800"/>
              <a:t>huơ</a:t>
            </a:r>
          </a:p>
        </p:txBody>
      </p:sp>
    </p:spTree>
    <p:extLst>
      <p:ext uri="{BB962C8B-B14F-4D97-AF65-F5344CB8AC3E}">
        <p14:creationId xmlns:p14="http://schemas.microsoft.com/office/powerpoint/2010/main" val="51462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arn(inVertical)">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35"/>
                                        </p:tgtEl>
                                      </p:cBhvr>
                                    </p:animEffect>
                                    <p:set>
                                      <p:cBhvr>
                                        <p:cTn id="32" dur="1" fill="hold">
                                          <p:stCondLst>
                                            <p:cond delay="499"/>
                                          </p:stCondLst>
                                        </p:cTn>
                                        <p:tgtEl>
                                          <p:spTgt spid="3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barn(inVertical)">
                                      <p:cBhvr>
                                        <p:cTn id="45" dur="500"/>
                                        <p:tgtEl>
                                          <p:spTgt spid="39"/>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barn(inVertical)">
                                      <p:cBhvr>
                                        <p:cTn id="48" dur="500"/>
                                        <p:tgtEl>
                                          <p:spTgt spid="40"/>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barn(inVertical)">
                                      <p:cBhvr>
                                        <p:cTn id="53" dur="500"/>
                                        <p:tgtEl>
                                          <p:spTgt spid="41"/>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barn(inVertical)">
                                      <p:cBhvr>
                                        <p:cTn id="56" dur="500"/>
                                        <p:tgtEl>
                                          <p:spTgt spid="4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barn(inVertical)">
                                      <p:cBhvr>
                                        <p:cTn id="61" dur="500"/>
                                        <p:tgtEl>
                                          <p:spTgt spid="43"/>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barn(inVertical)">
                                      <p:cBhvr>
                                        <p:cTn id="64" dur="500"/>
                                        <p:tgtEl>
                                          <p:spTgt spid="44"/>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barn(inVertical)">
                                      <p:cBhvr>
                                        <p:cTn id="69" dur="500"/>
                                        <p:tgtEl>
                                          <p:spTgt spid="25"/>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arn(inVertical)">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barn(inVertical)">
                                      <p:cBhvr>
                                        <p:cTn id="77" dur="500"/>
                                        <p:tgtEl>
                                          <p:spTgt spid="46"/>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barn(inVertical)">
                                      <p:cBhvr>
                                        <p:cTn id="80" dur="500"/>
                                        <p:tgtEl>
                                          <p:spTgt spid="47"/>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barn(inVertical)">
                                      <p:cBhvr>
                                        <p:cTn id="85" dur="500"/>
                                        <p:tgtEl>
                                          <p:spTgt spid="48"/>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barn(inVertical)">
                                      <p:cBhvr>
                                        <p:cTn id="88" dur="500"/>
                                        <p:tgtEl>
                                          <p:spTgt spid="49"/>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nodeType="click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barn(inVertical)">
                                      <p:cBhvr>
                                        <p:cTn id="93" dur="500"/>
                                        <p:tgtEl>
                                          <p:spTgt spid="50"/>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barn(inVertical)">
                                      <p:cBhvr>
                                        <p:cTn id="9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P spid="22" grpId="0" animBg="1"/>
      <p:bldP spid="26" grpId="0" animBg="1"/>
      <p:bldP spid="40" grpId="0" animBg="1"/>
      <p:bldP spid="42" grpId="0" animBg="1"/>
      <p:bldP spid="44" grpId="0" animBg="1"/>
      <p:bldP spid="47" grpId="0" animBg="1"/>
      <p:bldP spid="49" grpId="0" animBg="1"/>
      <p:bldP spid="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399382" y="3692487"/>
            <a:ext cx="8383371" cy="769441"/>
          </a:xfrm>
          <a:prstGeom prst="rect">
            <a:avLst/>
          </a:prstGeom>
          <a:solidFill>
            <a:schemeClr val="bg1"/>
          </a:solidFill>
        </p:spPr>
        <p:txBody>
          <a:bodyPr wrap="square" rtlCol="0">
            <a:spAutoFit/>
          </a:bodyPr>
          <a:lstStyle/>
          <a:p>
            <a:pPr algn="just"/>
            <a:r>
              <a:rPr lang="en-US" sz="2200">
                <a:solidFill>
                  <a:srgbClr val="0418AC"/>
                </a:solidFill>
              </a:rPr>
              <a:t>        Khỉ vàng và sóc nâu tặng voi tiết mục “ngúc ngoắc đuôi”. Vẹt mỏ khoằm thay mặt các bạn nói những lời chúc tốt đẹp.</a:t>
            </a:r>
          </a:p>
        </p:txBody>
      </p:sp>
      <p:sp>
        <p:nvSpPr>
          <p:cNvPr id="4" name="TextBox 3"/>
          <p:cNvSpPr txBox="1"/>
          <p:nvPr/>
        </p:nvSpPr>
        <p:spPr>
          <a:xfrm>
            <a:off x="537386" y="4461928"/>
            <a:ext cx="2441694" cy="369332"/>
          </a:xfrm>
          <a:prstGeom prst="rect">
            <a:avLst/>
          </a:prstGeom>
          <a:solidFill>
            <a:schemeClr val="bg1"/>
          </a:solidFill>
        </p:spPr>
        <p:txBody>
          <a:bodyPr wrap="none" rtlCol="0">
            <a:spAutoFit/>
          </a:bodyPr>
          <a:lstStyle/>
          <a:p>
            <a:r>
              <a:rPr lang="en-US" sz="1800">
                <a:solidFill>
                  <a:schemeClr val="tx1"/>
                </a:solidFill>
              </a:rPr>
              <a:t>Đọc nối tiếp từng câu </a:t>
            </a:r>
          </a:p>
        </p:txBody>
      </p:sp>
      <p:sp>
        <p:nvSpPr>
          <p:cNvPr id="2" name="TextBox 1"/>
          <p:cNvSpPr txBox="1"/>
          <p:nvPr/>
        </p:nvSpPr>
        <p:spPr>
          <a:xfrm>
            <a:off x="2412259" y="26078"/>
            <a:ext cx="4102405" cy="584775"/>
          </a:xfrm>
          <a:prstGeom prst="rect">
            <a:avLst/>
          </a:prstGeom>
          <a:noFill/>
        </p:spPr>
        <p:txBody>
          <a:bodyPr wrap="none" rtlCol="0">
            <a:spAutoFit/>
          </a:bodyPr>
          <a:lstStyle/>
          <a:p>
            <a:r>
              <a:rPr lang="en-US" sz="3200"/>
              <a:t>Sinh nhật của voi con</a:t>
            </a:r>
          </a:p>
        </p:txBody>
      </p:sp>
      <p:sp>
        <p:nvSpPr>
          <p:cNvPr id="6" name="TextBox 5"/>
          <p:cNvSpPr txBox="1"/>
          <p:nvPr/>
        </p:nvSpPr>
        <p:spPr>
          <a:xfrm>
            <a:off x="537386" y="592104"/>
            <a:ext cx="8234133" cy="3108543"/>
          </a:xfrm>
          <a:prstGeom prst="rect">
            <a:avLst/>
          </a:prstGeom>
          <a:noFill/>
        </p:spPr>
        <p:txBody>
          <a:bodyPr wrap="square" rtlCol="0">
            <a:spAutoFit/>
          </a:bodyPr>
          <a:lstStyle/>
          <a:p>
            <a:pPr algn="just"/>
            <a:r>
              <a:rPr lang="en-US" sz="2200"/>
              <a:t>     Hôm nay là sinh nhật của voi con, nhưng nó bị ốm. Đang buồn bã, bỗng voi con nghe tiếng gọi. Thì ra các bạn đến chúc mừng sinh nhật voi. Thỏ trắng mang cà rốt. Gấu đen ngoạm nguyên một nải chuối. Khỉ vàng và sóc nâu tặng voi tiết mục “ngúc ngoắc đuôi”. Vẹt mỏ khoằm thay mặt các bạn nói những lời chúc tốt đẹp.</a:t>
            </a:r>
          </a:p>
          <a:p>
            <a:pPr algn="just"/>
            <a:r>
              <a:rPr lang="en-US" sz="2200"/>
              <a:t>     Voi con vui ơi là vui. Nó huơ vòi mấy vòng để cảm ơn các bạn.</a:t>
            </a:r>
          </a:p>
          <a:p>
            <a:pPr algn="r"/>
            <a:r>
              <a:rPr lang="en-US" sz="2000"/>
              <a:t>( Lâm Anh )</a:t>
            </a:r>
            <a:endParaRPr lang="en-US" sz="1800"/>
          </a:p>
        </p:txBody>
      </p:sp>
      <p:cxnSp>
        <p:nvCxnSpPr>
          <p:cNvPr id="5" name="Straight Connector 4"/>
          <p:cNvCxnSpPr/>
          <p:nvPr/>
        </p:nvCxnSpPr>
        <p:spPr>
          <a:xfrm flipH="1">
            <a:off x="3643286" y="3692487"/>
            <a:ext cx="101600" cy="3150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735811" y="3692487"/>
            <a:ext cx="101600" cy="3150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8165058" y="3692487"/>
            <a:ext cx="152400" cy="315006"/>
            <a:chOff x="7292623" y="3733972"/>
            <a:chExt cx="152400" cy="315006"/>
          </a:xfrm>
        </p:grpSpPr>
        <p:cxnSp>
          <p:nvCxnSpPr>
            <p:cNvPr id="20" name="Straight Connector 19"/>
            <p:cNvCxnSpPr/>
            <p:nvPr/>
          </p:nvCxnSpPr>
          <p:spPr>
            <a:xfrm flipH="1">
              <a:off x="7292623" y="3733972"/>
              <a:ext cx="101600" cy="3150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343423" y="3733972"/>
              <a:ext cx="101600" cy="3150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a:xfrm flipH="1">
            <a:off x="1807210" y="4048978"/>
            <a:ext cx="101600" cy="3150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002982" y="4042816"/>
            <a:ext cx="101600" cy="3150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7386" y="3708755"/>
            <a:ext cx="1354858" cy="400110"/>
          </a:xfrm>
          <a:prstGeom prst="rect">
            <a:avLst/>
          </a:prstGeom>
          <a:solidFill>
            <a:schemeClr val="bg1"/>
          </a:solidFill>
        </p:spPr>
        <p:txBody>
          <a:bodyPr wrap="none" rtlCol="0">
            <a:spAutoFit/>
          </a:bodyPr>
          <a:lstStyle/>
          <a:p>
            <a:r>
              <a:rPr lang="en-US" sz="2000">
                <a:solidFill>
                  <a:schemeClr val="tx1"/>
                </a:solidFill>
              </a:rPr>
              <a:t>Chia đoạn</a:t>
            </a:r>
          </a:p>
        </p:txBody>
      </p:sp>
      <p:grpSp>
        <p:nvGrpSpPr>
          <p:cNvPr id="29" name="Group 28"/>
          <p:cNvGrpSpPr/>
          <p:nvPr/>
        </p:nvGrpSpPr>
        <p:grpSpPr>
          <a:xfrm>
            <a:off x="2594772" y="2257786"/>
            <a:ext cx="407336" cy="338554"/>
            <a:chOff x="4245430" y="1358049"/>
            <a:chExt cx="407336" cy="338554"/>
          </a:xfrm>
        </p:grpSpPr>
        <p:grpSp>
          <p:nvGrpSpPr>
            <p:cNvPr id="30" name="Group 29"/>
            <p:cNvGrpSpPr/>
            <p:nvPr/>
          </p:nvGrpSpPr>
          <p:grpSpPr>
            <a:xfrm>
              <a:off x="4245430" y="1441342"/>
              <a:ext cx="163284" cy="255261"/>
              <a:chOff x="4245430" y="1441342"/>
              <a:chExt cx="163284" cy="255261"/>
            </a:xfrm>
          </p:grpSpPr>
          <p:cxnSp>
            <p:nvCxnSpPr>
              <p:cNvPr id="32" name="Straight Connector 31"/>
              <p:cNvCxnSpPr/>
              <p:nvPr/>
            </p:nvCxnSpPr>
            <p:spPr>
              <a:xfrm flipH="1">
                <a:off x="4245430" y="1441342"/>
                <a:ext cx="108856" cy="2459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4299858" y="1450659"/>
                <a:ext cx="108856" cy="2459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4354286" y="1358049"/>
              <a:ext cx="298480" cy="338554"/>
            </a:xfrm>
            <a:prstGeom prst="rect">
              <a:avLst/>
            </a:prstGeom>
            <a:noFill/>
          </p:spPr>
          <p:txBody>
            <a:bodyPr wrap="none" rtlCol="0">
              <a:spAutoFit/>
            </a:bodyPr>
            <a:lstStyle/>
            <a:p>
              <a:r>
                <a:rPr lang="en-US" sz="1600" b="1">
                  <a:solidFill>
                    <a:srgbClr val="FF0000"/>
                  </a:solidFill>
                </a:rPr>
                <a:t>1</a:t>
              </a:r>
            </a:p>
          </p:txBody>
        </p:sp>
      </p:grpSp>
      <p:grpSp>
        <p:nvGrpSpPr>
          <p:cNvPr id="34" name="Group 33"/>
          <p:cNvGrpSpPr/>
          <p:nvPr/>
        </p:nvGrpSpPr>
        <p:grpSpPr>
          <a:xfrm>
            <a:off x="1214815" y="2909570"/>
            <a:ext cx="407336" cy="338554"/>
            <a:chOff x="4245430" y="1358049"/>
            <a:chExt cx="407336" cy="338554"/>
          </a:xfrm>
        </p:grpSpPr>
        <p:grpSp>
          <p:nvGrpSpPr>
            <p:cNvPr id="35" name="Group 34"/>
            <p:cNvGrpSpPr/>
            <p:nvPr/>
          </p:nvGrpSpPr>
          <p:grpSpPr>
            <a:xfrm>
              <a:off x="4245430" y="1441342"/>
              <a:ext cx="163284" cy="255261"/>
              <a:chOff x="4245430" y="1441342"/>
              <a:chExt cx="163284" cy="255261"/>
            </a:xfrm>
          </p:grpSpPr>
          <p:cxnSp>
            <p:nvCxnSpPr>
              <p:cNvPr id="37" name="Straight Connector 36"/>
              <p:cNvCxnSpPr/>
              <p:nvPr/>
            </p:nvCxnSpPr>
            <p:spPr>
              <a:xfrm flipH="1">
                <a:off x="4245430" y="1441342"/>
                <a:ext cx="108856" cy="2459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4299858" y="1450659"/>
                <a:ext cx="108856" cy="2459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4354286" y="1358049"/>
              <a:ext cx="298480" cy="338554"/>
            </a:xfrm>
            <a:prstGeom prst="rect">
              <a:avLst/>
            </a:prstGeom>
            <a:noFill/>
          </p:spPr>
          <p:txBody>
            <a:bodyPr wrap="none" rtlCol="0">
              <a:spAutoFit/>
            </a:bodyPr>
            <a:lstStyle/>
            <a:p>
              <a:r>
                <a:rPr lang="en-US" sz="1600" b="1">
                  <a:solidFill>
                    <a:srgbClr val="FF0000"/>
                  </a:solidFill>
                </a:rPr>
                <a:t>2</a:t>
              </a:r>
            </a:p>
          </p:txBody>
        </p:sp>
      </p:grpSp>
      <p:grpSp>
        <p:nvGrpSpPr>
          <p:cNvPr id="39" name="Group 38"/>
          <p:cNvGrpSpPr/>
          <p:nvPr/>
        </p:nvGrpSpPr>
        <p:grpSpPr>
          <a:xfrm>
            <a:off x="7406371" y="4048978"/>
            <a:ext cx="152400" cy="315006"/>
            <a:chOff x="7292623" y="3733972"/>
            <a:chExt cx="152400" cy="315006"/>
          </a:xfrm>
        </p:grpSpPr>
        <p:cxnSp>
          <p:nvCxnSpPr>
            <p:cNvPr id="40" name="Straight Connector 39"/>
            <p:cNvCxnSpPr/>
            <p:nvPr/>
          </p:nvCxnSpPr>
          <p:spPr>
            <a:xfrm flipH="1">
              <a:off x="7292623" y="3733972"/>
              <a:ext cx="101600" cy="3150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343423" y="3733972"/>
              <a:ext cx="101600" cy="3150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04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barn(inVertical)">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27"/>
                                        </p:tgtEl>
                                      </p:cBhvr>
                                    </p:animEffect>
                                    <p:set>
                                      <p:cBhvr>
                                        <p:cTn id="52" dur="1" fill="hold">
                                          <p:stCondLst>
                                            <p:cond delay="499"/>
                                          </p:stCondLst>
                                        </p:cTn>
                                        <p:tgtEl>
                                          <p:spTgt spid="27"/>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9"/>
                                        </p:tgtEl>
                                      </p:cBhvr>
                                    </p:animEffect>
                                    <p:set>
                                      <p:cBhvr>
                                        <p:cTn id="58" dur="1" fill="hold">
                                          <p:stCondLst>
                                            <p:cond delay="499"/>
                                          </p:stCondLst>
                                        </p:cTn>
                                        <p:tgtEl>
                                          <p:spTgt spid="19"/>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8"/>
                                        </p:tgtEl>
                                      </p:cBhvr>
                                    </p:animEffect>
                                    <p:set>
                                      <p:cBhvr>
                                        <p:cTn id="61" dur="1" fill="hold">
                                          <p:stCondLst>
                                            <p:cond delay="499"/>
                                          </p:stCondLst>
                                        </p:cTn>
                                        <p:tgtEl>
                                          <p:spTgt spid="8"/>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22"/>
                                        </p:tgtEl>
                                      </p:cBhvr>
                                    </p:animEffect>
                                    <p:set>
                                      <p:cBhvr>
                                        <p:cTn id="64" dur="1" fill="hold">
                                          <p:stCondLst>
                                            <p:cond delay="499"/>
                                          </p:stCondLst>
                                        </p:cTn>
                                        <p:tgtEl>
                                          <p:spTgt spid="22"/>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23"/>
                                        </p:tgtEl>
                                      </p:cBhvr>
                                    </p:animEffect>
                                    <p:set>
                                      <p:cBhvr>
                                        <p:cTn id="67" dur="1" fill="hold">
                                          <p:stCondLst>
                                            <p:cond delay="499"/>
                                          </p:stCondLst>
                                        </p:cTn>
                                        <p:tgtEl>
                                          <p:spTgt spid="23"/>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9"/>
                                        </p:tgtEl>
                                      </p:cBhvr>
                                    </p:animEffect>
                                    <p:set>
                                      <p:cBhvr>
                                        <p:cTn id="70" dur="1" fill="hold">
                                          <p:stCondLst>
                                            <p:cond delay="499"/>
                                          </p:stCondLst>
                                        </p:cTn>
                                        <p:tgtEl>
                                          <p:spTgt spid="3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barn(inVertical)">
                                      <p:cBhvr>
                                        <p:cTn id="75" dur="500"/>
                                        <p:tgtEl>
                                          <p:spTgt spid="9"/>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barn(inVertical)">
                                      <p:cBhvr>
                                        <p:cTn id="80" dur="500"/>
                                        <p:tgtEl>
                                          <p:spTgt spid="29"/>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barn(inVertical)">
                                      <p:cBhvr>
                                        <p:cTn id="8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4" grpId="0" animBg="1"/>
      <p:bldP spid="4" grpId="1"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2259" y="26078"/>
            <a:ext cx="4102405" cy="584775"/>
          </a:xfrm>
          <a:prstGeom prst="rect">
            <a:avLst/>
          </a:prstGeom>
          <a:noFill/>
        </p:spPr>
        <p:txBody>
          <a:bodyPr wrap="none" rtlCol="0">
            <a:spAutoFit/>
          </a:bodyPr>
          <a:lstStyle/>
          <a:p>
            <a:r>
              <a:rPr lang="en-US" sz="3200"/>
              <a:t>Sinh nhật của voi con</a:t>
            </a:r>
          </a:p>
        </p:txBody>
      </p:sp>
      <p:sp>
        <p:nvSpPr>
          <p:cNvPr id="48" name="TextBox 47"/>
          <p:cNvSpPr txBox="1"/>
          <p:nvPr/>
        </p:nvSpPr>
        <p:spPr>
          <a:xfrm>
            <a:off x="277742" y="3795883"/>
            <a:ext cx="6490879" cy="369332"/>
          </a:xfrm>
          <a:prstGeom prst="rect">
            <a:avLst/>
          </a:prstGeom>
          <a:solidFill>
            <a:schemeClr val="bg1"/>
          </a:solidFill>
        </p:spPr>
        <p:txBody>
          <a:bodyPr wrap="none" rtlCol="0">
            <a:spAutoFit/>
          </a:bodyPr>
          <a:lstStyle/>
          <a:p>
            <a:r>
              <a:rPr lang="en-US" sz="1800">
                <a:solidFill>
                  <a:schemeClr val="tx1"/>
                </a:solidFill>
              </a:rPr>
              <a:t>Giải nghĩa : </a:t>
            </a:r>
            <a:r>
              <a:rPr lang="en-US" sz="1800">
                <a:solidFill>
                  <a:srgbClr val="0418AC"/>
                </a:solidFill>
              </a:rPr>
              <a:t>ngoạm, tiết mục,ngúc ngoắc, mỏ khoằm, huơ vòi.</a:t>
            </a:r>
            <a:endParaRPr lang="en-US" sz="1800">
              <a:solidFill>
                <a:schemeClr val="tx1"/>
              </a:solidFill>
            </a:endParaRPr>
          </a:p>
        </p:txBody>
      </p:sp>
      <p:sp>
        <p:nvSpPr>
          <p:cNvPr id="5" name="TextBox 4"/>
          <p:cNvSpPr txBox="1"/>
          <p:nvPr/>
        </p:nvSpPr>
        <p:spPr>
          <a:xfrm>
            <a:off x="537386" y="592104"/>
            <a:ext cx="8234133" cy="3108543"/>
          </a:xfrm>
          <a:prstGeom prst="rect">
            <a:avLst/>
          </a:prstGeom>
          <a:noFill/>
        </p:spPr>
        <p:txBody>
          <a:bodyPr wrap="square" rtlCol="0">
            <a:spAutoFit/>
          </a:bodyPr>
          <a:lstStyle/>
          <a:p>
            <a:pPr algn="just"/>
            <a:r>
              <a:rPr lang="en-US" sz="2200"/>
              <a:t>     Hôm nay là sinh nhật của voi con, nhưng nó bị ốm. Đang buồn bã, bỗng voi con nghe tiếng gọi. Thì ra các bạn đến chúc mừng sinh nhật voi. Thỏ trắng mang cà rốt. Gấu đen ngoạm nguyên một nải chuối. Khỉ vàng và sóc nâu tặng voi tiết mục “ngúc ngoắc đuôi”. Vẹt mỏ khoằm thay mặt các bạn nói những lời chúc tốt đẹp.</a:t>
            </a:r>
          </a:p>
          <a:p>
            <a:pPr algn="just"/>
            <a:r>
              <a:rPr lang="en-US" sz="2200"/>
              <a:t>     Voi con vui ơi là vui. Nó huơ vòi mấy vòng để cảm ơn các bạn.</a:t>
            </a:r>
          </a:p>
          <a:p>
            <a:pPr algn="r"/>
            <a:r>
              <a:rPr lang="en-US" sz="2000"/>
              <a:t>( Lâm Anh )</a:t>
            </a:r>
            <a:endParaRPr lang="en-US" sz="1800"/>
          </a:p>
        </p:txBody>
      </p:sp>
    </p:spTree>
    <p:extLst>
      <p:ext uri="{BB962C8B-B14F-4D97-AF65-F5344CB8AC3E}">
        <p14:creationId xmlns:p14="http://schemas.microsoft.com/office/powerpoint/2010/main" val="345381643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3393</TotalTime>
  <Words>544</Words>
  <Application>Microsoft Office PowerPoint</Application>
  <PresentationFormat>On-screen Show (16:9)</PresentationFormat>
  <Paragraphs>36</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Lato</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Admin</dc:creator>
  <cp:lastModifiedBy>PC</cp:lastModifiedBy>
  <cp:revision>395</cp:revision>
  <dcterms:modified xsi:type="dcterms:W3CDTF">2026-02-03T13:31:26Z</dcterms:modified>
</cp:coreProperties>
</file>