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7"/>
  </p:notesMasterIdLst>
  <p:sldIdLst>
    <p:sldId id="286" r:id="rId2"/>
    <p:sldId id="293" r:id="rId3"/>
    <p:sldId id="272" r:id="rId4"/>
    <p:sldId id="270" r:id="rId5"/>
    <p:sldId id="281" r:id="rId6"/>
  </p:sldIdLst>
  <p:sldSz cx="12634913" cy="9475788"/>
  <p:notesSz cx="6858000" cy="9144000"/>
  <p:custDataLst>
    <p:tags r:id="rId8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 userDrawn="1">
          <p15:clr>
            <a:srgbClr val="A4A3A4"/>
          </p15:clr>
        </p15:guide>
        <p15:guide id="2" pos="3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00"/>
    <a:srgbClr val="663300"/>
    <a:srgbClr val="FFEB71"/>
    <a:srgbClr val="FFEFAB"/>
    <a:srgbClr val="FFD937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5025"/>
  </p:normalViewPr>
  <p:slideViewPr>
    <p:cSldViewPr showGuides="1">
      <p:cViewPr varScale="1">
        <p:scale>
          <a:sx n="77" d="100"/>
          <a:sy n="77" d="100"/>
        </p:scale>
        <p:origin x="3672" y="90"/>
      </p:cViewPr>
      <p:guideLst>
        <p:guide orient="horz" pos="2985"/>
        <p:guide pos="39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1224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86675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6144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文本占位符 614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6221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7619" y="1550784"/>
            <a:ext cx="10739676" cy="3298978"/>
          </a:xfrm>
        </p:spPr>
        <p:txBody>
          <a:bodyPr anchor="b"/>
          <a:lstStyle>
            <a:lvl1pPr algn="ctr">
              <a:defRPr sz="82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364" y="4976983"/>
            <a:ext cx="9476185" cy="2287788"/>
          </a:xfrm>
        </p:spPr>
        <p:txBody>
          <a:bodyPr/>
          <a:lstStyle>
            <a:lvl1pPr marL="0" indent="0" algn="ctr">
              <a:buNone/>
              <a:defRPr sz="3316"/>
            </a:lvl1pPr>
            <a:lvl2pPr marL="631713" indent="0" algn="ctr">
              <a:buNone/>
              <a:defRPr sz="2763"/>
            </a:lvl2pPr>
            <a:lvl3pPr marL="1263426" indent="0" algn="ctr">
              <a:buNone/>
              <a:defRPr sz="2487"/>
            </a:lvl3pPr>
            <a:lvl4pPr marL="1895140" indent="0" algn="ctr">
              <a:buNone/>
              <a:defRPr sz="2211"/>
            </a:lvl4pPr>
            <a:lvl5pPr marL="2526853" indent="0" algn="ctr">
              <a:buNone/>
              <a:defRPr sz="2211"/>
            </a:lvl5pPr>
            <a:lvl6pPr marL="3158566" indent="0" algn="ctr">
              <a:buNone/>
              <a:defRPr sz="2211"/>
            </a:lvl6pPr>
            <a:lvl7pPr marL="3790279" indent="0" algn="ctr">
              <a:buNone/>
              <a:defRPr sz="2211"/>
            </a:lvl7pPr>
            <a:lvl8pPr marL="4421993" indent="0" algn="ctr">
              <a:buNone/>
              <a:defRPr sz="2211"/>
            </a:lvl8pPr>
            <a:lvl9pPr marL="5053706" indent="0" algn="ctr">
              <a:buNone/>
              <a:defRPr sz="221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8399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631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1860" y="504498"/>
            <a:ext cx="2724403" cy="80302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651" y="504498"/>
            <a:ext cx="8015273" cy="80302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84546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50512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071" y="2362369"/>
            <a:ext cx="10897612" cy="3941664"/>
          </a:xfrm>
        </p:spPr>
        <p:txBody>
          <a:bodyPr anchor="b"/>
          <a:lstStyle>
            <a:lvl1pPr>
              <a:defRPr sz="82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071" y="6341323"/>
            <a:ext cx="10897612" cy="2072828"/>
          </a:xfrm>
        </p:spPr>
        <p:txBody>
          <a:bodyPr/>
          <a:lstStyle>
            <a:lvl1pPr marL="0" indent="0">
              <a:buNone/>
              <a:defRPr sz="3316">
                <a:solidFill>
                  <a:schemeClr val="tx1"/>
                </a:solidFill>
              </a:defRPr>
            </a:lvl1pPr>
            <a:lvl2pPr marL="631713" indent="0">
              <a:buNone/>
              <a:defRPr sz="2763">
                <a:solidFill>
                  <a:schemeClr val="tx1">
                    <a:tint val="75000"/>
                  </a:schemeClr>
                </a:solidFill>
              </a:defRPr>
            </a:lvl2pPr>
            <a:lvl3pPr marL="1263426" indent="0">
              <a:buNone/>
              <a:defRPr sz="2487">
                <a:solidFill>
                  <a:schemeClr val="tx1">
                    <a:tint val="75000"/>
                  </a:schemeClr>
                </a:solidFill>
              </a:defRPr>
            </a:lvl3pPr>
            <a:lvl4pPr marL="1895140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4pPr>
            <a:lvl5pPr marL="2526853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5pPr>
            <a:lvl6pPr marL="3158566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6pPr>
            <a:lvl7pPr marL="3790279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7pPr>
            <a:lvl8pPr marL="4421993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8pPr>
            <a:lvl9pPr marL="5053706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23693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8650" y="2522490"/>
            <a:ext cx="5369838" cy="6012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6425" y="2522490"/>
            <a:ext cx="5369838" cy="6012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19406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96" y="504500"/>
            <a:ext cx="10897612" cy="18315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0297" y="2322885"/>
            <a:ext cx="5345160" cy="1138410"/>
          </a:xfrm>
        </p:spPr>
        <p:txBody>
          <a:bodyPr anchor="b"/>
          <a:lstStyle>
            <a:lvl1pPr marL="0" indent="0">
              <a:buNone/>
              <a:defRPr sz="3316" b="1"/>
            </a:lvl1pPr>
            <a:lvl2pPr marL="631713" indent="0">
              <a:buNone/>
              <a:defRPr sz="2763" b="1"/>
            </a:lvl2pPr>
            <a:lvl3pPr marL="1263426" indent="0">
              <a:buNone/>
              <a:defRPr sz="2487" b="1"/>
            </a:lvl3pPr>
            <a:lvl4pPr marL="1895140" indent="0">
              <a:buNone/>
              <a:defRPr sz="2211" b="1"/>
            </a:lvl4pPr>
            <a:lvl5pPr marL="2526853" indent="0">
              <a:buNone/>
              <a:defRPr sz="2211" b="1"/>
            </a:lvl5pPr>
            <a:lvl6pPr marL="3158566" indent="0">
              <a:buNone/>
              <a:defRPr sz="2211" b="1"/>
            </a:lvl6pPr>
            <a:lvl7pPr marL="3790279" indent="0">
              <a:buNone/>
              <a:defRPr sz="2211" b="1"/>
            </a:lvl7pPr>
            <a:lvl8pPr marL="4421993" indent="0">
              <a:buNone/>
              <a:defRPr sz="2211" b="1"/>
            </a:lvl8pPr>
            <a:lvl9pPr marL="5053706" indent="0">
              <a:buNone/>
              <a:defRPr sz="22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0297" y="3461295"/>
            <a:ext cx="5345160" cy="5091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5" y="2322885"/>
            <a:ext cx="5371484" cy="1138410"/>
          </a:xfrm>
        </p:spPr>
        <p:txBody>
          <a:bodyPr anchor="b"/>
          <a:lstStyle>
            <a:lvl1pPr marL="0" indent="0">
              <a:buNone/>
              <a:defRPr sz="3316" b="1"/>
            </a:lvl1pPr>
            <a:lvl2pPr marL="631713" indent="0">
              <a:buNone/>
              <a:defRPr sz="2763" b="1"/>
            </a:lvl2pPr>
            <a:lvl3pPr marL="1263426" indent="0">
              <a:buNone/>
              <a:defRPr sz="2487" b="1"/>
            </a:lvl3pPr>
            <a:lvl4pPr marL="1895140" indent="0">
              <a:buNone/>
              <a:defRPr sz="2211" b="1"/>
            </a:lvl4pPr>
            <a:lvl5pPr marL="2526853" indent="0">
              <a:buNone/>
              <a:defRPr sz="2211" b="1"/>
            </a:lvl5pPr>
            <a:lvl6pPr marL="3158566" indent="0">
              <a:buNone/>
              <a:defRPr sz="2211" b="1"/>
            </a:lvl6pPr>
            <a:lvl7pPr marL="3790279" indent="0">
              <a:buNone/>
              <a:defRPr sz="2211" b="1"/>
            </a:lvl7pPr>
            <a:lvl8pPr marL="4421993" indent="0">
              <a:buNone/>
              <a:defRPr sz="2211" b="1"/>
            </a:lvl8pPr>
            <a:lvl9pPr marL="5053706" indent="0">
              <a:buNone/>
              <a:defRPr sz="22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425" y="3461295"/>
            <a:ext cx="5371484" cy="5091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11570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33982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16230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96" y="631719"/>
            <a:ext cx="4075088" cy="2211017"/>
          </a:xfrm>
        </p:spPr>
        <p:txBody>
          <a:bodyPr anchor="b"/>
          <a:lstStyle>
            <a:lvl1pPr>
              <a:defRPr sz="44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484" y="1364340"/>
            <a:ext cx="6396425" cy="6733951"/>
          </a:xfrm>
        </p:spPr>
        <p:txBody>
          <a:bodyPr/>
          <a:lstStyle>
            <a:lvl1pPr>
              <a:defRPr sz="4421"/>
            </a:lvl1pPr>
            <a:lvl2pPr>
              <a:defRPr sz="3869"/>
            </a:lvl2pPr>
            <a:lvl3pPr>
              <a:defRPr sz="3316"/>
            </a:lvl3pPr>
            <a:lvl4pPr>
              <a:defRPr sz="2763"/>
            </a:lvl4pPr>
            <a:lvl5pPr>
              <a:defRPr sz="2763"/>
            </a:lvl5pPr>
            <a:lvl6pPr>
              <a:defRPr sz="2763"/>
            </a:lvl6pPr>
            <a:lvl7pPr>
              <a:defRPr sz="2763"/>
            </a:lvl7pPr>
            <a:lvl8pPr>
              <a:defRPr sz="2763"/>
            </a:lvl8pPr>
            <a:lvl9pPr>
              <a:defRPr sz="27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296" y="2842736"/>
            <a:ext cx="4075088" cy="5266521"/>
          </a:xfrm>
        </p:spPr>
        <p:txBody>
          <a:bodyPr/>
          <a:lstStyle>
            <a:lvl1pPr marL="0" indent="0">
              <a:buNone/>
              <a:defRPr sz="2211"/>
            </a:lvl1pPr>
            <a:lvl2pPr marL="631713" indent="0">
              <a:buNone/>
              <a:defRPr sz="1934"/>
            </a:lvl2pPr>
            <a:lvl3pPr marL="1263426" indent="0">
              <a:buNone/>
              <a:defRPr sz="1658"/>
            </a:lvl3pPr>
            <a:lvl4pPr marL="1895140" indent="0">
              <a:buNone/>
              <a:defRPr sz="1382"/>
            </a:lvl4pPr>
            <a:lvl5pPr marL="2526853" indent="0">
              <a:buNone/>
              <a:defRPr sz="1382"/>
            </a:lvl5pPr>
            <a:lvl6pPr marL="3158566" indent="0">
              <a:buNone/>
              <a:defRPr sz="1382"/>
            </a:lvl6pPr>
            <a:lvl7pPr marL="3790279" indent="0">
              <a:buNone/>
              <a:defRPr sz="1382"/>
            </a:lvl7pPr>
            <a:lvl8pPr marL="4421993" indent="0">
              <a:buNone/>
              <a:defRPr sz="1382"/>
            </a:lvl8pPr>
            <a:lvl9pPr marL="5053706" indent="0">
              <a:buNone/>
              <a:defRPr sz="13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53329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96" y="631719"/>
            <a:ext cx="4075088" cy="2211017"/>
          </a:xfrm>
        </p:spPr>
        <p:txBody>
          <a:bodyPr anchor="b"/>
          <a:lstStyle>
            <a:lvl1pPr>
              <a:defRPr sz="44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71484" y="1364340"/>
            <a:ext cx="6396425" cy="6733951"/>
          </a:xfrm>
        </p:spPr>
        <p:txBody>
          <a:bodyPr anchor="t"/>
          <a:lstStyle>
            <a:lvl1pPr marL="0" indent="0">
              <a:buNone/>
              <a:defRPr sz="4421"/>
            </a:lvl1pPr>
            <a:lvl2pPr marL="631713" indent="0">
              <a:buNone/>
              <a:defRPr sz="3869"/>
            </a:lvl2pPr>
            <a:lvl3pPr marL="1263426" indent="0">
              <a:buNone/>
              <a:defRPr sz="3316"/>
            </a:lvl3pPr>
            <a:lvl4pPr marL="1895140" indent="0">
              <a:buNone/>
              <a:defRPr sz="2763"/>
            </a:lvl4pPr>
            <a:lvl5pPr marL="2526853" indent="0">
              <a:buNone/>
              <a:defRPr sz="2763"/>
            </a:lvl5pPr>
            <a:lvl6pPr marL="3158566" indent="0">
              <a:buNone/>
              <a:defRPr sz="2763"/>
            </a:lvl6pPr>
            <a:lvl7pPr marL="3790279" indent="0">
              <a:buNone/>
              <a:defRPr sz="2763"/>
            </a:lvl7pPr>
            <a:lvl8pPr marL="4421993" indent="0">
              <a:buNone/>
              <a:defRPr sz="2763"/>
            </a:lvl8pPr>
            <a:lvl9pPr marL="5053706" indent="0">
              <a:buNone/>
              <a:defRPr sz="276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296" y="2842736"/>
            <a:ext cx="4075088" cy="5266521"/>
          </a:xfrm>
        </p:spPr>
        <p:txBody>
          <a:bodyPr/>
          <a:lstStyle>
            <a:lvl1pPr marL="0" indent="0">
              <a:buNone/>
              <a:defRPr sz="2211"/>
            </a:lvl1pPr>
            <a:lvl2pPr marL="631713" indent="0">
              <a:buNone/>
              <a:defRPr sz="1934"/>
            </a:lvl2pPr>
            <a:lvl3pPr marL="1263426" indent="0">
              <a:buNone/>
              <a:defRPr sz="1658"/>
            </a:lvl3pPr>
            <a:lvl4pPr marL="1895140" indent="0">
              <a:buNone/>
              <a:defRPr sz="1382"/>
            </a:lvl4pPr>
            <a:lvl5pPr marL="2526853" indent="0">
              <a:buNone/>
              <a:defRPr sz="1382"/>
            </a:lvl5pPr>
            <a:lvl6pPr marL="3158566" indent="0">
              <a:buNone/>
              <a:defRPr sz="1382"/>
            </a:lvl6pPr>
            <a:lvl7pPr marL="3790279" indent="0">
              <a:buNone/>
              <a:defRPr sz="1382"/>
            </a:lvl7pPr>
            <a:lvl8pPr marL="4421993" indent="0">
              <a:buNone/>
              <a:defRPr sz="1382"/>
            </a:lvl8pPr>
            <a:lvl9pPr marL="5053706" indent="0">
              <a:buNone/>
              <a:defRPr sz="13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41804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8651" y="504500"/>
            <a:ext cx="10897612" cy="183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651" y="2522490"/>
            <a:ext cx="10897612" cy="601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650" y="8782654"/>
            <a:ext cx="284285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5315" y="8782654"/>
            <a:ext cx="4264283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3408" y="8782654"/>
            <a:ext cx="284285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1033" descr="PPT素材-0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96" y="1588"/>
            <a:ext cx="12632521" cy="947261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0744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random/>
  </p:transition>
  <p:hf sldNum="0" hdr="0"/>
  <p:txStyles>
    <p:titleStyle>
      <a:lvl1pPr algn="l" defTabSz="1263426" rtl="0" eaLnBrk="1" latinLnBrk="0" hangingPunct="1">
        <a:lnSpc>
          <a:spcPct val="90000"/>
        </a:lnSpc>
        <a:spcBef>
          <a:spcPct val="0"/>
        </a:spcBef>
        <a:buNone/>
        <a:defRPr sz="6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857" indent="-315857" algn="l" defTabSz="1263426" rtl="0" eaLnBrk="1" latinLnBrk="0" hangingPunct="1">
        <a:lnSpc>
          <a:spcPct val="90000"/>
        </a:lnSpc>
        <a:spcBef>
          <a:spcPts val="1382"/>
        </a:spcBef>
        <a:buFont typeface="Arial" panose="020B0604020202020204" pitchFamily="34" charset="0"/>
        <a:buChar char="•"/>
        <a:defRPr sz="3869" kern="1200">
          <a:solidFill>
            <a:schemeClr val="tx1"/>
          </a:solidFill>
          <a:latin typeface="+mn-lt"/>
          <a:ea typeface="+mn-ea"/>
          <a:cs typeface="+mn-cs"/>
        </a:defRPr>
      </a:lvl1pPr>
      <a:lvl2pPr marL="947570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3316" kern="1200">
          <a:solidFill>
            <a:schemeClr val="tx1"/>
          </a:solidFill>
          <a:latin typeface="+mn-lt"/>
          <a:ea typeface="+mn-ea"/>
          <a:cs typeface="+mn-cs"/>
        </a:defRPr>
      </a:lvl2pPr>
      <a:lvl3pPr marL="1579283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763" kern="1200">
          <a:solidFill>
            <a:schemeClr val="tx1"/>
          </a:solidFill>
          <a:latin typeface="+mn-lt"/>
          <a:ea typeface="+mn-ea"/>
          <a:cs typeface="+mn-cs"/>
        </a:defRPr>
      </a:lvl3pPr>
      <a:lvl4pPr marL="2210996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4pPr>
      <a:lvl5pPr marL="2842710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5pPr>
      <a:lvl6pPr marL="3474423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6pPr>
      <a:lvl7pPr marL="4106136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7pPr>
      <a:lvl8pPr marL="4737849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8pPr>
      <a:lvl9pPr marL="5369563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1pPr>
      <a:lvl2pPr marL="631713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2pPr>
      <a:lvl3pPr marL="1263426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3pPr>
      <a:lvl4pPr marL="1895140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4pPr>
      <a:lvl5pPr marL="2526853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5pPr>
      <a:lvl6pPr marL="3158566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6pPr>
      <a:lvl7pPr marL="3790279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7pPr>
      <a:lvl8pPr marL="4421993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8pPr>
      <a:lvl9pPr marL="5053706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1296" y="2175039"/>
            <a:ext cx="12942369" cy="72860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7" name="图片 71686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385" y="820593"/>
            <a:ext cx="10367169" cy="130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1728583" y="1062553"/>
            <a:ext cx="960769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</a:rPr>
              <a:t>Bài 20: Em bảo vệ cảnh quan thiên nhiên</a:t>
            </a:r>
            <a:r>
              <a:rPr lang="en-US" sz="3200" b="1" dirty="0">
                <a:solidFill>
                  <a:schemeClr val="bg1"/>
                </a:solidFill>
              </a:rPr>
              <a:t> (</a:t>
            </a:r>
            <a:r>
              <a:rPr lang="en-US" sz="3200" b="1" dirty="0" err="1">
                <a:solidFill>
                  <a:schemeClr val="bg1"/>
                </a:solidFill>
              </a:rPr>
              <a:t>tiết</a:t>
            </a:r>
            <a:r>
              <a:rPr lang="en-US" sz="3200" b="1" dirty="0">
                <a:solidFill>
                  <a:schemeClr val="bg1"/>
                </a:solidFill>
              </a:rPr>
              <a:t> 1)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3484182" y="3315852"/>
            <a:ext cx="7686346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3200" b="1" dirty="0"/>
              <a:t>Hoạt động 1: Thảo luận cùng bạn để trả lời câu hỏi:</a:t>
            </a: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834" y="3212074"/>
            <a:ext cx="2138735" cy="12338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909970" y="243091"/>
            <a:ext cx="521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HOẠT ĐỘNG TRẢI NGHIỆM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B1E15E9-A71D-4A58-AB62-72DACF5072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t="54578" r="82599" b="41360"/>
          <a:stretch/>
        </p:blipFill>
        <p:spPr>
          <a:xfrm>
            <a:off x="1728583" y="3615966"/>
            <a:ext cx="609236" cy="476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Hộp Văn bản 15">
            <a:extLst>
              <a:ext uri="{FF2B5EF4-FFF2-40B4-BE49-F238E27FC236}">
                <a16:creationId xmlns:a16="http://schemas.microsoft.com/office/drawing/2014/main" id="{A738C748-8AB9-4540-8EA8-2F886E7B65BB}"/>
              </a:ext>
            </a:extLst>
          </p:cNvPr>
          <p:cNvSpPr txBox="1"/>
          <p:nvPr/>
        </p:nvSpPr>
        <p:spPr>
          <a:xfrm>
            <a:off x="2789064" y="4809902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vi-VN" sz="3200" b="1" dirty="0" err="1">
                <a:solidFill>
                  <a:srgbClr val="0070C0"/>
                </a:solidFill>
              </a:rPr>
              <a:t>Các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b="1" dirty="0" err="1">
                <a:solidFill>
                  <a:srgbClr val="0070C0"/>
                </a:solidFill>
              </a:rPr>
              <a:t>bạn</a:t>
            </a:r>
            <a:r>
              <a:rPr lang="vi-VN" sz="3200" b="1" dirty="0">
                <a:solidFill>
                  <a:srgbClr val="0070C0"/>
                </a:solidFill>
              </a:rPr>
              <a:t> trong tranh đang </a:t>
            </a:r>
            <a:r>
              <a:rPr lang="vi-VN" sz="3200" b="1" dirty="0" err="1">
                <a:solidFill>
                  <a:srgbClr val="0070C0"/>
                </a:solidFill>
              </a:rPr>
              <a:t>làm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b="1" dirty="0" err="1">
                <a:solidFill>
                  <a:srgbClr val="0070C0"/>
                </a:solidFill>
              </a:rPr>
              <a:t>gì</a:t>
            </a:r>
            <a:r>
              <a:rPr lang="vi-VN" sz="3200" b="1" dirty="0">
                <a:solidFill>
                  <a:srgbClr val="0070C0"/>
                </a:solidFill>
              </a:rPr>
              <a:t>?</a:t>
            </a:r>
          </a:p>
          <a:p>
            <a:pPr algn="just"/>
            <a:endParaRPr lang="vi-VN" sz="3200" b="1" dirty="0">
              <a:solidFill>
                <a:srgbClr val="0070C0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vi-VN" sz="3200" b="1" dirty="0" err="1">
                <a:solidFill>
                  <a:srgbClr val="0070C0"/>
                </a:solidFill>
              </a:rPr>
              <a:t>Việc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b="1" dirty="0" err="1">
                <a:solidFill>
                  <a:srgbClr val="0070C0"/>
                </a:solidFill>
              </a:rPr>
              <a:t>làm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b="1" dirty="0" err="1">
                <a:solidFill>
                  <a:srgbClr val="0070C0"/>
                </a:solidFill>
              </a:rPr>
              <a:t>đó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b="1" dirty="0" err="1">
                <a:solidFill>
                  <a:srgbClr val="0070C0"/>
                </a:solidFill>
              </a:rPr>
              <a:t>có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b="1" dirty="0" err="1">
                <a:solidFill>
                  <a:srgbClr val="0070C0"/>
                </a:solidFill>
              </a:rPr>
              <a:t>lợi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b="1" dirty="0" err="1">
                <a:solidFill>
                  <a:srgbClr val="0070C0"/>
                </a:solidFill>
              </a:rPr>
              <a:t>ích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b="1" dirty="0" err="1">
                <a:solidFill>
                  <a:srgbClr val="0070C0"/>
                </a:solidFill>
              </a:rPr>
              <a:t>gì</a:t>
            </a:r>
            <a:r>
              <a:rPr lang="vi-VN" sz="32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024842D-A458-4A94-8BF5-40D70CDB25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t="64007" r="13507" b="8313"/>
          <a:stretch/>
        </p:blipFill>
        <p:spPr>
          <a:xfrm>
            <a:off x="7078612" y="4809902"/>
            <a:ext cx="5271084" cy="2914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1">
            <a:extLst>
              <a:ext uri="{FF2B5EF4-FFF2-40B4-BE49-F238E27FC236}">
                <a16:creationId xmlns:a16="http://schemas.microsoft.com/office/drawing/2014/main" id="{93F3A718-43CB-45FE-989B-CDC870933615}"/>
              </a:ext>
            </a:extLst>
          </p:cNvPr>
          <p:cNvSpPr txBox="1"/>
          <p:nvPr/>
        </p:nvSpPr>
        <p:spPr>
          <a:xfrm>
            <a:off x="4085208" y="319028"/>
            <a:ext cx="516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HOẠT ĐỘNG TRẢI NGHIỆM</a:t>
            </a:r>
          </a:p>
        </p:txBody>
      </p:sp>
      <p:sp>
        <p:nvSpPr>
          <p:cNvPr id="7" name="Hộp Văn bản 2">
            <a:extLst>
              <a:ext uri="{FF2B5EF4-FFF2-40B4-BE49-F238E27FC236}">
                <a16:creationId xmlns:a16="http://schemas.microsoft.com/office/drawing/2014/main" id="{D564EB5F-1B63-4F7F-9810-511531BCDCC9}"/>
              </a:ext>
            </a:extLst>
          </p:cNvPr>
          <p:cNvSpPr txBox="1"/>
          <p:nvPr/>
        </p:nvSpPr>
        <p:spPr>
          <a:xfrm>
            <a:off x="2140993" y="885067"/>
            <a:ext cx="895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Bài 20: Em bảo vệ cảnh quan thiên nhiên</a:t>
            </a:r>
            <a:r>
              <a:rPr lang="en-US" sz="2800" b="1" dirty="0"/>
              <a:t> (</a:t>
            </a:r>
            <a:r>
              <a:rPr lang="en-US" sz="2800" b="1" dirty="0" err="1"/>
              <a:t>tiết</a:t>
            </a:r>
            <a:r>
              <a:rPr lang="en-US" sz="2800" b="1" dirty="0"/>
              <a:t> 1)</a:t>
            </a:r>
            <a:endParaRPr lang="vi-VN" sz="2800" b="1" dirty="0"/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0A26A6E3-2813-499A-9A4E-F38F75220E7D}"/>
              </a:ext>
            </a:extLst>
          </p:cNvPr>
          <p:cNvSpPr txBox="1"/>
          <p:nvPr/>
        </p:nvSpPr>
        <p:spPr>
          <a:xfrm>
            <a:off x="1204888" y="1666062"/>
            <a:ext cx="10369152" cy="10556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dirty="0" err="1">
                <a:solidFill>
                  <a:srgbClr val="002060"/>
                </a:solidFill>
              </a:rPr>
              <a:t>Hoạt</a:t>
            </a:r>
            <a:r>
              <a:rPr lang="vi-VN" sz="2800" b="1" dirty="0">
                <a:solidFill>
                  <a:srgbClr val="002060"/>
                </a:solidFill>
              </a:rPr>
              <a:t> </a:t>
            </a:r>
            <a:r>
              <a:rPr lang="vi-VN" sz="2800" b="1" dirty="0" err="1">
                <a:solidFill>
                  <a:srgbClr val="002060"/>
                </a:solidFill>
              </a:rPr>
              <a:t>động</a:t>
            </a:r>
            <a:r>
              <a:rPr lang="vi-VN" sz="2800" b="1" dirty="0">
                <a:solidFill>
                  <a:srgbClr val="002060"/>
                </a:solidFill>
              </a:rPr>
              <a:t> 2: </a:t>
            </a:r>
            <a:r>
              <a:rPr lang="vi-VN" sz="2800" b="1" dirty="0"/>
              <a:t>Nêu </a:t>
            </a:r>
            <a:r>
              <a:rPr lang="vi-VN" sz="2800" b="1" dirty="0" err="1"/>
              <a:t>những</a:t>
            </a:r>
            <a:r>
              <a:rPr lang="vi-VN" sz="2800" b="1" dirty="0"/>
              <a:t> </a:t>
            </a:r>
            <a:r>
              <a:rPr lang="vi-VN" sz="2800" b="1" dirty="0" err="1"/>
              <a:t>việc</a:t>
            </a:r>
            <a:r>
              <a:rPr lang="vi-VN" sz="2800" b="1" dirty="0"/>
              <a:t> </a:t>
            </a:r>
            <a:r>
              <a:rPr lang="vi-VN" sz="2800" b="1" dirty="0" err="1"/>
              <a:t>cần</a:t>
            </a:r>
            <a:r>
              <a:rPr lang="vi-VN" sz="2800" b="1" dirty="0"/>
              <a:t> </a:t>
            </a:r>
            <a:r>
              <a:rPr lang="vi-VN" sz="2800" b="1" dirty="0" err="1"/>
              <a:t>làm</a:t>
            </a:r>
            <a:r>
              <a:rPr lang="vi-VN" sz="2800" b="1" dirty="0"/>
              <a:t> </a:t>
            </a:r>
            <a:r>
              <a:rPr lang="vi-VN" sz="2800" b="1" dirty="0" err="1"/>
              <a:t>để</a:t>
            </a:r>
            <a:r>
              <a:rPr lang="vi-VN" sz="2800" b="1" dirty="0"/>
              <a:t> </a:t>
            </a:r>
            <a:r>
              <a:rPr lang="vi-VN" sz="2800" b="1" dirty="0" err="1"/>
              <a:t>bảo</a:t>
            </a:r>
            <a:r>
              <a:rPr lang="vi-VN" sz="2800" b="1" dirty="0"/>
              <a:t> </a:t>
            </a:r>
            <a:r>
              <a:rPr lang="vi-VN" sz="2800" b="1" dirty="0" err="1"/>
              <a:t>vệ</a:t>
            </a:r>
            <a:r>
              <a:rPr lang="vi-VN" sz="2800" b="1" dirty="0"/>
              <a:t> thiên nhiên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80FE1BC-B28E-43F0-B099-843070ADAB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9" t="11208" r="33396" b="64457"/>
          <a:stretch/>
        </p:blipFill>
        <p:spPr>
          <a:xfrm>
            <a:off x="6510389" y="3153718"/>
            <a:ext cx="4582222" cy="5814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238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87600" y="3073036"/>
            <a:ext cx="10980613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856" y="1569542"/>
            <a:ext cx="7920880" cy="72271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06" y="2387848"/>
            <a:ext cx="2224112" cy="197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Hình ảnh 7">
            <a:extLst>
              <a:ext uri="{FF2B5EF4-FFF2-40B4-BE49-F238E27FC236}">
                <a16:creationId xmlns:a16="http://schemas.microsoft.com/office/drawing/2014/main" id="{FD237ACE-AA52-40E3-9087-417CFB4DE4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4" y="5138084"/>
            <a:ext cx="4502582" cy="2830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ần đưa giáo dục môi trường vào chương trình từ mẫu giáo, tiểu học - Ảnh 1">
            <a:extLst>
              <a:ext uri="{FF2B5EF4-FFF2-40B4-BE49-F238E27FC236}">
                <a16:creationId xmlns:a16="http://schemas.microsoft.com/office/drawing/2014/main" id="{949BDFDE-F9CA-4CA0-83BF-C48A89D53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83" y="3945806"/>
            <a:ext cx="5298738" cy="37393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93F3A718-43CB-45FE-989B-CDC870933615}"/>
              </a:ext>
            </a:extLst>
          </p:cNvPr>
          <p:cNvSpPr txBox="1"/>
          <p:nvPr/>
        </p:nvSpPr>
        <p:spPr>
          <a:xfrm>
            <a:off x="4085208" y="319028"/>
            <a:ext cx="516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HOẠT ĐỘNG TRẢI NGHIỆM</a:t>
            </a:r>
          </a:p>
        </p:txBody>
      </p:sp>
      <p:sp>
        <p:nvSpPr>
          <p:cNvPr id="9" name="Hộp Văn bản 2">
            <a:extLst>
              <a:ext uri="{FF2B5EF4-FFF2-40B4-BE49-F238E27FC236}">
                <a16:creationId xmlns:a16="http://schemas.microsoft.com/office/drawing/2014/main" id="{D564EB5F-1B63-4F7F-9810-511531BCDCC9}"/>
              </a:ext>
            </a:extLst>
          </p:cNvPr>
          <p:cNvSpPr txBox="1"/>
          <p:nvPr/>
        </p:nvSpPr>
        <p:spPr>
          <a:xfrm>
            <a:off x="2140993" y="885067"/>
            <a:ext cx="895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Bài 20: Em bảo vệ cảnh quan thiên nhiên</a:t>
            </a:r>
            <a:r>
              <a:rPr lang="en-US" sz="2800" b="1" dirty="0"/>
              <a:t> (</a:t>
            </a:r>
            <a:r>
              <a:rPr lang="en-US" sz="2800" b="1" dirty="0" err="1"/>
              <a:t>tiết</a:t>
            </a:r>
            <a:r>
              <a:rPr lang="en-US" sz="2800" b="1" dirty="0"/>
              <a:t> 1)</a:t>
            </a:r>
            <a:endParaRPr lang="vi-VN" sz="2800" b="1" dirty="0"/>
          </a:p>
        </p:txBody>
      </p:sp>
      <p:sp>
        <p:nvSpPr>
          <p:cNvPr id="10" name="Hộp Văn bản 3">
            <a:extLst>
              <a:ext uri="{FF2B5EF4-FFF2-40B4-BE49-F238E27FC236}">
                <a16:creationId xmlns:a16="http://schemas.microsoft.com/office/drawing/2014/main" id="{0A26A6E3-2813-499A-9A4E-F38F75220E7D}"/>
              </a:ext>
            </a:extLst>
          </p:cNvPr>
          <p:cNvSpPr txBox="1"/>
          <p:nvPr/>
        </p:nvSpPr>
        <p:spPr>
          <a:xfrm>
            <a:off x="1204888" y="1666062"/>
            <a:ext cx="10369152" cy="10556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dirty="0" err="1">
                <a:solidFill>
                  <a:srgbClr val="002060"/>
                </a:solidFill>
              </a:rPr>
              <a:t>Hoạt</a:t>
            </a:r>
            <a:r>
              <a:rPr lang="vi-VN" sz="2800" b="1" dirty="0">
                <a:solidFill>
                  <a:srgbClr val="002060"/>
                </a:solidFill>
              </a:rPr>
              <a:t> </a:t>
            </a:r>
            <a:r>
              <a:rPr lang="vi-VN" sz="2800" b="1" dirty="0" err="1">
                <a:solidFill>
                  <a:srgbClr val="002060"/>
                </a:solidFill>
              </a:rPr>
              <a:t>động</a:t>
            </a:r>
            <a:r>
              <a:rPr lang="vi-VN" sz="2800" b="1" dirty="0">
                <a:solidFill>
                  <a:srgbClr val="002060"/>
                </a:solidFill>
              </a:rPr>
              <a:t> 2: </a:t>
            </a:r>
            <a:r>
              <a:rPr lang="vi-VN" sz="2800" b="1" dirty="0"/>
              <a:t>Nêu </a:t>
            </a:r>
            <a:r>
              <a:rPr lang="vi-VN" sz="2800" b="1" dirty="0" err="1"/>
              <a:t>những</a:t>
            </a:r>
            <a:r>
              <a:rPr lang="vi-VN" sz="2800" b="1" dirty="0"/>
              <a:t> </a:t>
            </a:r>
            <a:r>
              <a:rPr lang="vi-VN" sz="2800" b="1" dirty="0" err="1"/>
              <a:t>việc</a:t>
            </a:r>
            <a:r>
              <a:rPr lang="vi-VN" sz="2800" b="1" dirty="0"/>
              <a:t> </a:t>
            </a:r>
            <a:r>
              <a:rPr lang="vi-VN" sz="2800" b="1" dirty="0" err="1"/>
              <a:t>cần</a:t>
            </a:r>
            <a:r>
              <a:rPr lang="vi-VN" sz="2800" b="1" dirty="0"/>
              <a:t> </a:t>
            </a:r>
            <a:r>
              <a:rPr lang="vi-VN" sz="2800" b="1" dirty="0" err="1"/>
              <a:t>làm</a:t>
            </a:r>
            <a:r>
              <a:rPr lang="vi-VN" sz="2800" b="1" dirty="0"/>
              <a:t> </a:t>
            </a:r>
            <a:r>
              <a:rPr lang="vi-VN" sz="2800" b="1" dirty="0" err="1"/>
              <a:t>để</a:t>
            </a:r>
            <a:r>
              <a:rPr lang="vi-VN" sz="2800" b="1" dirty="0"/>
              <a:t> </a:t>
            </a:r>
            <a:r>
              <a:rPr lang="vi-VN" sz="2800" b="1" dirty="0" err="1"/>
              <a:t>bảo</a:t>
            </a:r>
            <a:r>
              <a:rPr lang="vi-VN" sz="2800" b="1" dirty="0"/>
              <a:t> </a:t>
            </a:r>
            <a:r>
              <a:rPr lang="vi-VN" sz="2800" b="1" dirty="0" err="1"/>
              <a:t>vệ</a:t>
            </a:r>
            <a:r>
              <a:rPr lang="vi-VN" sz="2800" b="1" dirty="0"/>
              <a:t> thiên nhiên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9470" y="8604271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UTM Avo" panose="02040603050506020204" pitchFamily="18" charset="0"/>
              </a:rPr>
              <a:t>Chồng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và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chăm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sóc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cây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xanh</a:t>
            </a:r>
            <a:endParaRPr lang="en-US" b="1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2" y="4723607"/>
            <a:ext cx="2197467" cy="47521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136" y="7970148"/>
            <a:ext cx="2268464" cy="1505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3709" y="2433638"/>
            <a:ext cx="1511894" cy="1701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Hộp Văn bản 1">
            <a:extLst>
              <a:ext uri="{FF2B5EF4-FFF2-40B4-BE49-F238E27FC236}">
                <a16:creationId xmlns:a16="http://schemas.microsoft.com/office/drawing/2014/main" id="{93F3A718-43CB-45FE-989B-CDC870933615}"/>
              </a:ext>
            </a:extLst>
          </p:cNvPr>
          <p:cNvSpPr txBox="1"/>
          <p:nvPr/>
        </p:nvSpPr>
        <p:spPr>
          <a:xfrm>
            <a:off x="4085208" y="319028"/>
            <a:ext cx="516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HOẠT ĐỘNG TRẢI NGHIỆM</a:t>
            </a:r>
          </a:p>
        </p:txBody>
      </p:sp>
      <p:sp>
        <p:nvSpPr>
          <p:cNvPr id="12" name="Hộp Văn bản 2">
            <a:extLst>
              <a:ext uri="{FF2B5EF4-FFF2-40B4-BE49-F238E27FC236}">
                <a16:creationId xmlns:a16="http://schemas.microsoft.com/office/drawing/2014/main" id="{D564EB5F-1B63-4F7F-9810-511531BCDCC9}"/>
              </a:ext>
            </a:extLst>
          </p:cNvPr>
          <p:cNvSpPr txBox="1"/>
          <p:nvPr/>
        </p:nvSpPr>
        <p:spPr>
          <a:xfrm>
            <a:off x="2140993" y="885067"/>
            <a:ext cx="895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Bài 20: Em bảo vệ cảnh quan thiên nhiên</a:t>
            </a:r>
            <a:r>
              <a:rPr lang="en-US" sz="2800" b="1" dirty="0"/>
              <a:t> (</a:t>
            </a:r>
            <a:r>
              <a:rPr lang="en-US" sz="2800" b="1" dirty="0" err="1"/>
              <a:t>tiết</a:t>
            </a:r>
            <a:r>
              <a:rPr lang="en-US" sz="2800" b="1" dirty="0"/>
              <a:t> 1)</a:t>
            </a:r>
            <a:endParaRPr lang="vi-VN" sz="2800" b="1" dirty="0"/>
          </a:p>
        </p:txBody>
      </p:sp>
      <p:sp>
        <p:nvSpPr>
          <p:cNvPr id="13" name="Hộp Văn bản 3">
            <a:extLst>
              <a:ext uri="{FF2B5EF4-FFF2-40B4-BE49-F238E27FC236}">
                <a16:creationId xmlns:a16="http://schemas.microsoft.com/office/drawing/2014/main" id="{0A26A6E3-2813-499A-9A4E-F38F75220E7D}"/>
              </a:ext>
            </a:extLst>
          </p:cNvPr>
          <p:cNvSpPr txBox="1"/>
          <p:nvPr/>
        </p:nvSpPr>
        <p:spPr>
          <a:xfrm>
            <a:off x="1204888" y="1666062"/>
            <a:ext cx="10369152" cy="10556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dirty="0" err="1">
                <a:solidFill>
                  <a:srgbClr val="002060"/>
                </a:solidFill>
              </a:rPr>
              <a:t>Hoạt</a:t>
            </a:r>
            <a:r>
              <a:rPr lang="vi-VN" sz="2800" b="1" dirty="0">
                <a:solidFill>
                  <a:srgbClr val="002060"/>
                </a:solidFill>
              </a:rPr>
              <a:t> </a:t>
            </a:r>
            <a:r>
              <a:rPr lang="vi-VN" sz="2800" b="1" dirty="0" err="1">
                <a:solidFill>
                  <a:srgbClr val="002060"/>
                </a:solidFill>
              </a:rPr>
              <a:t>động</a:t>
            </a:r>
            <a:r>
              <a:rPr lang="vi-VN" sz="2800" b="1" dirty="0">
                <a:solidFill>
                  <a:srgbClr val="002060"/>
                </a:solidFill>
              </a:rPr>
              <a:t> 2: </a:t>
            </a:r>
            <a:r>
              <a:rPr lang="vi-VN" sz="2800" b="1" dirty="0"/>
              <a:t>Nêu </a:t>
            </a:r>
            <a:r>
              <a:rPr lang="vi-VN" sz="2800" b="1" dirty="0" err="1"/>
              <a:t>những</a:t>
            </a:r>
            <a:r>
              <a:rPr lang="vi-VN" sz="2800" b="1" dirty="0"/>
              <a:t> </a:t>
            </a:r>
            <a:r>
              <a:rPr lang="vi-VN" sz="2800" b="1" dirty="0" err="1"/>
              <a:t>việc</a:t>
            </a:r>
            <a:r>
              <a:rPr lang="vi-VN" sz="2800" b="1" dirty="0"/>
              <a:t> </a:t>
            </a:r>
            <a:r>
              <a:rPr lang="vi-VN" sz="2800" b="1" dirty="0" err="1"/>
              <a:t>cần</a:t>
            </a:r>
            <a:r>
              <a:rPr lang="vi-VN" sz="2800" b="1" dirty="0"/>
              <a:t> </a:t>
            </a:r>
            <a:r>
              <a:rPr lang="vi-VN" sz="2800" b="1" dirty="0" err="1"/>
              <a:t>làm</a:t>
            </a:r>
            <a:r>
              <a:rPr lang="vi-VN" sz="2800" b="1" dirty="0"/>
              <a:t> </a:t>
            </a:r>
            <a:r>
              <a:rPr lang="vi-VN" sz="2800" b="1" dirty="0" err="1"/>
              <a:t>để</a:t>
            </a:r>
            <a:r>
              <a:rPr lang="vi-VN" sz="2800" b="1" dirty="0"/>
              <a:t> </a:t>
            </a:r>
            <a:r>
              <a:rPr lang="vi-VN" sz="2800" b="1" dirty="0" err="1"/>
              <a:t>bảo</a:t>
            </a:r>
            <a:r>
              <a:rPr lang="vi-VN" sz="2800" b="1" dirty="0"/>
              <a:t> </a:t>
            </a:r>
            <a:r>
              <a:rPr lang="vi-VN" sz="2800" b="1" dirty="0" err="1"/>
              <a:t>vệ</a:t>
            </a:r>
            <a:r>
              <a:rPr lang="vi-VN" sz="2800" b="1" dirty="0"/>
              <a:t> thiên nhiên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9F47C6B-BD94-43C1-85FB-C1A80D165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40" y="3110867"/>
            <a:ext cx="5050294" cy="26477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C3EC5DD7-C5B4-44BD-9051-E007DEA97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64" y="4449862"/>
            <a:ext cx="5472608" cy="4104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Hộp Văn bản 2">
            <a:extLst>
              <a:ext uri="{FF2B5EF4-FFF2-40B4-BE49-F238E27FC236}">
                <a16:creationId xmlns:a16="http://schemas.microsoft.com/office/drawing/2014/main" id="{D564EB5F-1B63-4F7F-9810-511531BCDCC9}"/>
              </a:ext>
            </a:extLst>
          </p:cNvPr>
          <p:cNvSpPr txBox="1"/>
          <p:nvPr/>
        </p:nvSpPr>
        <p:spPr>
          <a:xfrm>
            <a:off x="1095881" y="6572018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vệ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môi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endParaRPr lang="vi-VN" sz="32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图片 48134" descr="1-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058" y="7589274"/>
            <a:ext cx="2142575" cy="18862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6" name="图片 48135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66292" y="1775973"/>
            <a:ext cx="4025346" cy="178458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137" name="组合 48136"/>
          <p:cNvGrpSpPr/>
          <p:nvPr/>
        </p:nvGrpSpPr>
        <p:grpSpPr>
          <a:xfrm>
            <a:off x="4085208" y="2261012"/>
            <a:ext cx="7369175" cy="6627812"/>
            <a:chOff x="1657" y="716"/>
            <a:chExt cx="3527" cy="3172"/>
          </a:xfrm>
        </p:grpSpPr>
        <p:grpSp>
          <p:nvGrpSpPr>
            <p:cNvPr id="48138" name="组合 48137"/>
            <p:cNvGrpSpPr/>
            <p:nvPr/>
          </p:nvGrpSpPr>
          <p:grpSpPr>
            <a:xfrm>
              <a:off x="2016" y="1008"/>
              <a:ext cx="2777" cy="2784"/>
              <a:chOff x="2200" y="1298"/>
              <a:chExt cx="1230" cy="1232"/>
            </a:xfrm>
          </p:grpSpPr>
          <p:sp>
            <p:nvSpPr>
              <p:cNvPr id="48139" name="椭圆 48138"/>
              <p:cNvSpPr/>
              <p:nvPr/>
            </p:nvSpPr>
            <p:spPr>
              <a:xfrm>
                <a:off x="2200" y="1298"/>
                <a:ext cx="1230" cy="123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40" name="椭圆 48139"/>
              <p:cNvSpPr/>
              <p:nvPr/>
            </p:nvSpPr>
            <p:spPr>
              <a:xfrm>
                <a:off x="2215" y="1305"/>
                <a:ext cx="1201" cy="120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41" name="椭圆 48140"/>
              <p:cNvSpPr/>
              <p:nvPr/>
            </p:nvSpPr>
            <p:spPr>
              <a:xfrm>
                <a:off x="2227" y="1316"/>
                <a:ext cx="1143" cy="112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42" name="椭圆 48141"/>
              <p:cNvSpPr/>
              <p:nvPr/>
            </p:nvSpPr>
            <p:spPr>
              <a:xfrm>
                <a:off x="2294" y="1348"/>
                <a:ext cx="1017" cy="91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43" name="组合 48142"/>
            <p:cNvGrpSpPr/>
            <p:nvPr/>
          </p:nvGrpSpPr>
          <p:grpSpPr>
            <a:xfrm>
              <a:off x="1657" y="716"/>
              <a:ext cx="3527" cy="3172"/>
              <a:chOff x="1225" y="694"/>
              <a:chExt cx="3527" cy="3172"/>
            </a:xfrm>
          </p:grpSpPr>
          <p:grpSp>
            <p:nvGrpSpPr>
              <p:cNvPr id="48144" name="组合 48143"/>
              <p:cNvGrpSpPr/>
              <p:nvPr/>
            </p:nvGrpSpPr>
            <p:grpSpPr>
              <a:xfrm>
                <a:off x="3817" y="1702"/>
                <a:ext cx="935" cy="938"/>
                <a:chOff x="590" y="1015"/>
                <a:chExt cx="696" cy="698"/>
              </a:xfrm>
            </p:grpSpPr>
            <p:sp>
              <p:nvSpPr>
                <p:cNvPr id="48145" name="椭圆 48144"/>
                <p:cNvSpPr/>
                <p:nvPr/>
              </p:nvSpPr>
              <p:spPr>
                <a:xfrm>
                  <a:off x="590" y="1015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66">
                        <a:gamma/>
                        <a:shade val="46275"/>
                        <a:invGamma/>
                      </a:srgbClr>
                    </a:gs>
                    <a:gs pos="100000">
                      <a:srgbClr val="CCFF66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46" name="椭圆 48145"/>
                <p:cNvSpPr/>
                <p:nvPr/>
              </p:nvSpPr>
              <p:spPr>
                <a:xfrm>
                  <a:off x="598" y="1024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66">
                        <a:alpha val="0"/>
                      </a:srgbClr>
                    </a:gs>
                    <a:gs pos="100000">
                      <a:srgbClr val="CCFF66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47" name="椭圆 48146"/>
                <p:cNvSpPr/>
                <p:nvPr/>
              </p:nvSpPr>
              <p:spPr>
                <a:xfrm>
                  <a:off x="615" y="1046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66">
                        <a:gamma/>
                        <a:shade val="79216"/>
                        <a:invGamma/>
                      </a:srgbClr>
                    </a:gs>
                    <a:gs pos="100000">
                      <a:srgbClr val="CCFF66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48" name="椭圆 48147"/>
                <p:cNvSpPr/>
                <p:nvPr/>
              </p:nvSpPr>
              <p:spPr>
                <a:xfrm>
                  <a:off x="651" y="1026"/>
                  <a:ext cx="576" cy="5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66">
                        <a:gamma/>
                        <a:tint val="0"/>
                        <a:invGamma/>
                      </a:srgbClr>
                    </a:gs>
                    <a:gs pos="100000">
                      <a:srgbClr val="CCFF66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8149" name="组合 48148"/>
              <p:cNvGrpSpPr/>
              <p:nvPr/>
            </p:nvGrpSpPr>
            <p:grpSpPr>
              <a:xfrm>
                <a:off x="1657" y="2928"/>
                <a:ext cx="935" cy="938"/>
                <a:chOff x="54" y="2591"/>
                <a:chExt cx="696" cy="698"/>
              </a:xfrm>
            </p:grpSpPr>
            <p:sp>
              <p:nvSpPr>
                <p:cNvPr id="48150" name="椭圆 48149"/>
                <p:cNvSpPr/>
                <p:nvPr/>
              </p:nvSpPr>
              <p:spPr>
                <a:xfrm>
                  <a:off x="54" y="2591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gamma/>
                        <a:shade val="46275"/>
                        <a:invGamma/>
                      </a:srgbClr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1" name="椭圆 48150"/>
                <p:cNvSpPr/>
                <p:nvPr/>
              </p:nvSpPr>
              <p:spPr>
                <a:xfrm>
                  <a:off x="63" y="2600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alpha val="0"/>
                      </a:srgbClr>
                    </a:gs>
                    <a:gs pos="100000">
                      <a:srgbClr val="FFCC0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2" name="椭圆 48151"/>
                <p:cNvSpPr/>
                <p:nvPr/>
              </p:nvSpPr>
              <p:spPr>
                <a:xfrm>
                  <a:off x="79" y="2622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gamma/>
                        <a:shade val="79216"/>
                        <a:invGamma/>
                      </a:srgbClr>
                    </a:gs>
                    <a:gs pos="100000">
                      <a:srgbClr val="FFCC00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3" name="椭圆 48152"/>
                <p:cNvSpPr/>
                <p:nvPr/>
              </p:nvSpPr>
              <p:spPr>
                <a:xfrm>
                  <a:off x="115" y="2597"/>
                  <a:ext cx="576" cy="5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gamma/>
                        <a:tint val="0"/>
                        <a:invGamma/>
                      </a:srgbClr>
                    </a:gs>
                    <a:gs pos="100000">
                      <a:srgbClr val="FFCC00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8154" name="组合 48153"/>
              <p:cNvGrpSpPr/>
              <p:nvPr/>
            </p:nvGrpSpPr>
            <p:grpSpPr>
              <a:xfrm>
                <a:off x="3385" y="2928"/>
                <a:ext cx="935" cy="938"/>
                <a:chOff x="166" y="1752"/>
                <a:chExt cx="696" cy="698"/>
              </a:xfrm>
            </p:grpSpPr>
            <p:sp>
              <p:nvSpPr>
                <p:cNvPr id="48155" name="椭圆 48154"/>
                <p:cNvSpPr/>
                <p:nvPr/>
              </p:nvSpPr>
              <p:spPr>
                <a:xfrm>
                  <a:off x="166" y="1752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>
                        <a:gamma/>
                        <a:shade val="46275"/>
                        <a:invGamma/>
                      </a:srgbClr>
                    </a:gs>
                    <a:gs pos="100000">
                      <a:srgbClr val="0099F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6" name="椭圆 48155"/>
                <p:cNvSpPr/>
                <p:nvPr/>
              </p:nvSpPr>
              <p:spPr>
                <a:xfrm>
                  <a:off x="174" y="1761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>
                        <a:alpha val="0"/>
                      </a:srgbClr>
                    </a:gs>
                    <a:gs pos="100000">
                      <a:srgbClr val="0099FF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7" name="椭圆 48156"/>
                <p:cNvSpPr/>
                <p:nvPr/>
              </p:nvSpPr>
              <p:spPr>
                <a:xfrm>
                  <a:off x="191" y="1783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>
                        <a:gamma/>
                        <a:shade val="79216"/>
                        <a:invGamma/>
                      </a:srgbClr>
                    </a:gs>
                    <a:gs pos="100000">
                      <a:srgbClr val="0099FF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8" name="椭圆 48157"/>
                <p:cNvSpPr/>
                <p:nvPr/>
              </p:nvSpPr>
              <p:spPr>
                <a:xfrm>
                  <a:off x="227" y="1762"/>
                  <a:ext cx="576" cy="5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>
                        <a:gamma/>
                        <a:tint val="0"/>
                        <a:invGamma/>
                      </a:srgbClr>
                    </a:gs>
                    <a:gs pos="100000">
                      <a:srgbClr val="0099FF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8159" name="组合 48158"/>
              <p:cNvGrpSpPr/>
              <p:nvPr/>
            </p:nvGrpSpPr>
            <p:grpSpPr>
              <a:xfrm>
                <a:off x="2496" y="694"/>
                <a:ext cx="935" cy="938"/>
                <a:chOff x="823" y="740"/>
                <a:chExt cx="696" cy="698"/>
              </a:xfrm>
            </p:grpSpPr>
            <p:sp>
              <p:nvSpPr>
                <p:cNvPr id="48160" name="椭圆 48159"/>
                <p:cNvSpPr/>
                <p:nvPr/>
              </p:nvSpPr>
              <p:spPr>
                <a:xfrm>
                  <a:off x="823" y="740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gamma/>
                        <a:shade val="46275"/>
                        <a:invGamma/>
                      </a:srgbClr>
                    </a:gs>
                    <a:gs pos="100000">
                      <a:srgbClr val="FF33CC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1" name="椭圆 48160"/>
                <p:cNvSpPr/>
                <p:nvPr/>
              </p:nvSpPr>
              <p:spPr>
                <a:xfrm>
                  <a:off x="831" y="749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alpha val="0"/>
                      </a:srgbClr>
                    </a:gs>
                    <a:gs pos="100000">
                      <a:srgbClr val="FF33CC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2" name="椭圆 48161"/>
                <p:cNvSpPr/>
                <p:nvPr/>
              </p:nvSpPr>
              <p:spPr>
                <a:xfrm>
                  <a:off x="848" y="770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gamma/>
                        <a:shade val="79216"/>
                        <a:invGamma/>
                      </a:srgbClr>
                    </a:gs>
                    <a:gs pos="100000">
                      <a:srgbClr val="FF33CC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3" name="椭圆 48162"/>
                <p:cNvSpPr/>
                <p:nvPr/>
              </p:nvSpPr>
              <p:spPr>
                <a:xfrm>
                  <a:off x="884" y="754"/>
                  <a:ext cx="576" cy="5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gamma/>
                        <a:tint val="0"/>
                        <a:invGamma/>
                      </a:srgbClr>
                    </a:gs>
                    <a:gs pos="100000">
                      <a:srgbClr val="FF33CC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8164" name="组合 48163"/>
              <p:cNvGrpSpPr/>
              <p:nvPr/>
            </p:nvGrpSpPr>
            <p:grpSpPr>
              <a:xfrm>
                <a:off x="1225" y="1702"/>
                <a:ext cx="935" cy="938"/>
                <a:chOff x="869" y="971"/>
                <a:chExt cx="696" cy="698"/>
              </a:xfrm>
            </p:grpSpPr>
            <p:sp>
              <p:nvSpPr>
                <p:cNvPr id="48165" name="椭圆 48164"/>
                <p:cNvSpPr/>
                <p:nvPr/>
              </p:nvSpPr>
              <p:spPr>
                <a:xfrm>
                  <a:off x="869" y="971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66FF">
                        <a:gamma/>
                        <a:shade val="46275"/>
                        <a:invGamma/>
                      </a:srgbClr>
                    </a:gs>
                    <a:gs pos="100000">
                      <a:srgbClr val="6666F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6" name="椭圆 48165"/>
                <p:cNvSpPr/>
                <p:nvPr/>
              </p:nvSpPr>
              <p:spPr>
                <a:xfrm>
                  <a:off x="878" y="980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66FF">
                        <a:alpha val="0"/>
                      </a:srgbClr>
                    </a:gs>
                    <a:gs pos="100000">
                      <a:srgbClr val="6666FF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7" name="椭圆 48166"/>
                <p:cNvSpPr/>
                <p:nvPr/>
              </p:nvSpPr>
              <p:spPr>
                <a:xfrm>
                  <a:off x="894" y="1002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66FF">
                        <a:gamma/>
                        <a:shade val="79216"/>
                        <a:invGamma/>
                      </a:srgbClr>
                    </a:gs>
                    <a:gs pos="100000">
                      <a:srgbClr val="6666FF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8" name="椭圆 48167"/>
                <p:cNvSpPr/>
                <p:nvPr/>
              </p:nvSpPr>
              <p:spPr>
                <a:xfrm>
                  <a:off x="930" y="981"/>
                  <a:ext cx="576" cy="5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66FF">
                        <a:gamma/>
                        <a:tint val="0"/>
                        <a:invGamma/>
                      </a:srgbClr>
                    </a:gs>
                    <a:gs pos="100000">
                      <a:srgbClr val="6666FF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48169" name="图片 48168" descr="7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15" y="1218"/>
              <a:ext cx="2049" cy="243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8170" name="矩形 48169"/>
          <p:cNvSpPr/>
          <p:nvPr/>
        </p:nvSpPr>
        <p:spPr>
          <a:xfrm>
            <a:off x="6672832" y="5026673"/>
            <a:ext cx="2138362" cy="142192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</a:pPr>
            <a:r>
              <a:rPr lang="en-US" altLang="zh-CN" sz="3600" b="1" dirty="0">
                <a:solidFill>
                  <a:srgbClr val="FFFFFF"/>
                </a:solidFill>
                <a:latin typeface="UTM Avo" panose="02040603050506020204" pitchFamily="18" charset="0"/>
              </a:rPr>
              <a:t>NHẬN XÉT</a:t>
            </a:r>
            <a:endParaRPr lang="zh-CN" altLang="en-US" sz="3600" b="1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48171" name="矩形 48170"/>
          <p:cNvSpPr/>
          <p:nvPr/>
        </p:nvSpPr>
        <p:spPr>
          <a:xfrm>
            <a:off x="6672832" y="2856560"/>
            <a:ext cx="2138362" cy="35830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</a:pPr>
            <a:r>
              <a:rPr lang="en-US" altLang="zh-CN" sz="1600" b="1" dirty="0">
                <a:solidFill>
                  <a:srgbClr val="0000CC"/>
                </a:solidFill>
                <a:latin typeface="UTM Avo" panose="02040603050506020204" pitchFamily="18" charset="0"/>
              </a:rPr>
              <a:t>SƯU TẦM</a:t>
            </a:r>
            <a:endParaRPr lang="zh-CN" altLang="en-US" sz="16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8172" name="矩形 48171"/>
          <p:cNvSpPr/>
          <p:nvPr/>
        </p:nvSpPr>
        <p:spPr>
          <a:xfrm>
            <a:off x="3886770" y="4945710"/>
            <a:ext cx="2138363" cy="35830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</a:pPr>
            <a:r>
              <a:rPr lang="en-US" altLang="zh-CN" sz="1600" b="1" dirty="0">
                <a:solidFill>
                  <a:srgbClr val="0000CC"/>
                </a:solidFill>
                <a:latin typeface="UTM Avo" panose="02040603050506020204" pitchFamily="18" charset="0"/>
              </a:rPr>
              <a:t>CHUẨN BỊ</a:t>
            </a:r>
            <a:endParaRPr lang="zh-CN" altLang="en-US" sz="16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8173" name="矩形 48172"/>
          <p:cNvSpPr/>
          <p:nvPr/>
        </p:nvSpPr>
        <p:spPr>
          <a:xfrm>
            <a:off x="4872607" y="7754831"/>
            <a:ext cx="2138362" cy="356636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</a:pPr>
            <a:r>
              <a:rPr lang="en-US" altLang="zh-CN" sz="1600" b="1" dirty="0">
                <a:solidFill>
                  <a:srgbClr val="0000CC"/>
                </a:solidFill>
                <a:latin typeface="UTM Avo" panose="02040603050506020204" pitchFamily="18" charset="0"/>
              </a:rPr>
              <a:t>SÁCH VỞ</a:t>
            </a:r>
            <a:endParaRPr lang="zh-CN" altLang="en-US" sz="16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8174" name="矩形 48173"/>
          <p:cNvSpPr/>
          <p:nvPr/>
        </p:nvSpPr>
        <p:spPr>
          <a:xfrm>
            <a:off x="8566720" y="7610369"/>
            <a:ext cx="2138363" cy="356636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</a:pPr>
            <a:r>
              <a:rPr lang="en-US" altLang="zh-CN" sz="1600" b="1" dirty="0">
                <a:solidFill>
                  <a:srgbClr val="0000CC"/>
                </a:solidFill>
                <a:latin typeface="UTM Avo" panose="02040603050506020204" pitchFamily="18" charset="0"/>
              </a:rPr>
              <a:t>TTTTTTT</a:t>
            </a:r>
            <a:endParaRPr lang="zh-CN" altLang="en-US" sz="16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8175" name="矩形 48174"/>
          <p:cNvSpPr/>
          <p:nvPr/>
        </p:nvSpPr>
        <p:spPr>
          <a:xfrm>
            <a:off x="9503345" y="5089419"/>
            <a:ext cx="2138363" cy="356636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</a:pPr>
            <a:r>
              <a:rPr lang="en-US" altLang="zh-CN" sz="1600" b="1" dirty="0">
                <a:solidFill>
                  <a:srgbClr val="0000CC"/>
                </a:solidFill>
                <a:latin typeface="UTM Avo" panose="02040603050506020204" pitchFamily="18" charset="0"/>
              </a:rPr>
              <a:t>DỤNG CỤ</a:t>
            </a:r>
            <a:endParaRPr lang="zh-CN" altLang="en-US" sz="16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Hộp Văn bản 1">
            <a:extLst>
              <a:ext uri="{FF2B5EF4-FFF2-40B4-BE49-F238E27FC236}">
                <a16:creationId xmlns:a16="http://schemas.microsoft.com/office/drawing/2014/main" id="{93F3A718-43CB-45FE-989B-CDC870933615}"/>
              </a:ext>
            </a:extLst>
          </p:cNvPr>
          <p:cNvSpPr txBox="1"/>
          <p:nvPr/>
        </p:nvSpPr>
        <p:spPr>
          <a:xfrm>
            <a:off x="4085208" y="319028"/>
            <a:ext cx="516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HOẠT ĐỘNG TRẢI NGHIỆM</a:t>
            </a:r>
          </a:p>
        </p:txBody>
      </p:sp>
      <p:sp>
        <p:nvSpPr>
          <p:cNvPr id="44" name="Hộp Văn bản 2">
            <a:extLst>
              <a:ext uri="{FF2B5EF4-FFF2-40B4-BE49-F238E27FC236}">
                <a16:creationId xmlns:a16="http://schemas.microsoft.com/office/drawing/2014/main" id="{D564EB5F-1B63-4F7F-9810-511531BCDCC9}"/>
              </a:ext>
            </a:extLst>
          </p:cNvPr>
          <p:cNvSpPr txBox="1"/>
          <p:nvPr/>
        </p:nvSpPr>
        <p:spPr>
          <a:xfrm>
            <a:off x="2140993" y="885067"/>
            <a:ext cx="895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Bài 20: Em bảo vệ cảnh quan thiên nhiên</a:t>
            </a:r>
            <a:r>
              <a:rPr lang="en-US" sz="2800" b="1" dirty="0"/>
              <a:t> (</a:t>
            </a:r>
            <a:r>
              <a:rPr lang="en-US" sz="2800" b="1" dirty="0" err="1"/>
              <a:t>tiết</a:t>
            </a:r>
            <a:r>
              <a:rPr lang="en-US" sz="2800" b="1" dirty="0"/>
              <a:t> 1)</a:t>
            </a:r>
            <a:endParaRPr lang="vi-VN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539812" y="2608471"/>
            <a:ext cx="3486432" cy="22814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</a:rPr>
              <a:t>Hoạt động 1: </a:t>
            </a:r>
            <a:r>
              <a:rPr lang="vi-VN" sz="3200" b="1" dirty="0"/>
              <a:t>Thảo luận cùng bạn để trả lời câu hỏi: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20085" y="5795476"/>
            <a:ext cx="3478108" cy="22814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</a:rPr>
              <a:t>Hoạt động 2: </a:t>
            </a:r>
            <a:r>
              <a:rPr lang="vi-VN" sz="3200" b="1" dirty="0"/>
              <a:t>Nêu những việc cần làm để bảo vệ thiên nhiên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00"/>
                            </p:stCondLst>
                            <p:childTnLst>
                              <p:par>
                                <p:cTn id="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00"/>
                            </p:stCondLst>
                            <p:childTnLst>
                              <p:par>
                                <p:cTn id="5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9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70" grpId="0"/>
      <p:bldP spid="48171" grpId="0"/>
      <p:bldP spid="48172" grpId="0"/>
      <p:bldP spid="48173" grpId="0"/>
      <p:bldP spid="48174" grpId="0"/>
      <p:bldP spid="48175" grpId="0"/>
      <p:bldP spid="45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181FF37-B73A-4F26-9EFB-646D688E0169"/>
  <p:tag name="ISPRING_CMI5_LAUNCH_METHOD" val="any window"/>
  <p:tag name="ISPRING_SCORM_RATE_SLIDES" val="1"/>
  <p:tag name="ISPRINGCLOUDFOLDERID" val="1"/>
  <p:tag name="ISPRINGONLINEFOLDERID" val="1"/>
  <p:tag name="ISPRING_OUTPUT_FOLDER" val="[[&quot;\uFFFD \\\b{8844B84A-89C5-44A8-B365-BD6EB88B1DCD}&quot;,&quot;C:\\Users\\trong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bài 20- Em bảo vệ cảnh quan thiên nhiên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F12723-F5E9-4A63-BB33-BAD8EEA7054D}:2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4ADD41-F45E-4AD6-BC11-1F8DAF6A9911}:2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EA594D-9E0B-4EE8-BC6A-9E1197B3BBD7}:2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B92695-B6A6-4E3F-8926-3A05C45DBC9D}:2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73E063-9A02-4711-B0F0-927F8E0CDA9C}:281"/>
</p:tagLst>
</file>

<file path=ppt/theme/theme1.xml><?xml version="1.0" encoding="utf-8"?>
<a:theme xmlns:a="http://schemas.openxmlformats.org/drawingml/2006/main" name="默认设计模板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217</Words>
  <Application>Microsoft Office PowerPoint</Application>
  <PresentationFormat>Custom</PresentationFormat>
  <Paragraphs>32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UTM Avo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20- Em bảo vệ cảnh quan thiên nhiên</dc:title>
  <dc:creator>优品PPT</dc:creator>
  <dc:description>http://www.ypppt.com/</dc:description>
  <cp:lastModifiedBy>Hòa Trọng</cp:lastModifiedBy>
  <cp:revision>70</cp:revision>
  <dcterms:created xsi:type="dcterms:W3CDTF">2015-09-14T06:10:05Z</dcterms:created>
  <dcterms:modified xsi:type="dcterms:W3CDTF">2026-04-30T10:13:17Z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