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media/image1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5" r:id="rId1"/>
  </p:sldMasterIdLst>
  <p:notesMasterIdLst>
    <p:notesMasterId r:id="rId10"/>
  </p:notesMasterIdLst>
  <p:sldIdLst>
    <p:sldId id="257" r:id="rId2"/>
    <p:sldId id="297" r:id="rId3"/>
    <p:sldId id="301" r:id="rId4"/>
    <p:sldId id="302" r:id="rId5"/>
    <p:sldId id="544" r:id="rId6"/>
    <p:sldId id="303" r:id="rId7"/>
    <p:sldId id="304" r:id="rId8"/>
    <p:sldId id="543"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222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6C584-352C-4988-8CFF-68B6407AB2E8}"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BEA9D-5952-4391-97C6-0829C687DBC9}" type="slidenum">
              <a:rPr lang="en-US" smtClean="0"/>
              <a:t>‹#›</a:t>
            </a:fld>
            <a:endParaRPr lang="en-US"/>
          </a:p>
        </p:txBody>
      </p:sp>
    </p:spTree>
    <p:extLst>
      <p:ext uri="{BB962C8B-B14F-4D97-AF65-F5344CB8AC3E}">
        <p14:creationId xmlns:p14="http://schemas.microsoft.com/office/powerpoint/2010/main" val="229540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1</a:t>
            </a:fld>
            <a:endParaRPr lang="en-US"/>
          </a:p>
        </p:txBody>
      </p:sp>
    </p:spTree>
    <p:extLst>
      <p:ext uri="{BB962C8B-B14F-4D97-AF65-F5344CB8AC3E}">
        <p14:creationId xmlns:p14="http://schemas.microsoft.com/office/powerpoint/2010/main" val="352377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2</a:t>
            </a:fld>
            <a:endParaRPr lang="en-US"/>
          </a:p>
        </p:txBody>
      </p:sp>
    </p:spTree>
    <p:extLst>
      <p:ext uri="{BB962C8B-B14F-4D97-AF65-F5344CB8AC3E}">
        <p14:creationId xmlns:p14="http://schemas.microsoft.com/office/powerpoint/2010/main" val="384739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3</a:t>
            </a:fld>
            <a:endParaRPr lang="en-US"/>
          </a:p>
        </p:txBody>
      </p:sp>
    </p:spTree>
    <p:extLst>
      <p:ext uri="{BB962C8B-B14F-4D97-AF65-F5344CB8AC3E}">
        <p14:creationId xmlns:p14="http://schemas.microsoft.com/office/powerpoint/2010/main" val="1472482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4</a:t>
            </a:fld>
            <a:endParaRPr lang="en-US"/>
          </a:p>
        </p:txBody>
      </p:sp>
    </p:spTree>
    <p:extLst>
      <p:ext uri="{BB962C8B-B14F-4D97-AF65-F5344CB8AC3E}">
        <p14:creationId xmlns:p14="http://schemas.microsoft.com/office/powerpoint/2010/main" val="249334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5</a:t>
            </a:fld>
            <a:endParaRPr lang="en-US"/>
          </a:p>
        </p:txBody>
      </p:sp>
    </p:spTree>
    <p:extLst>
      <p:ext uri="{BB962C8B-B14F-4D97-AF65-F5344CB8AC3E}">
        <p14:creationId xmlns:p14="http://schemas.microsoft.com/office/powerpoint/2010/main" val="251090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6</a:t>
            </a:fld>
            <a:endParaRPr lang="en-US"/>
          </a:p>
        </p:txBody>
      </p:sp>
    </p:spTree>
    <p:extLst>
      <p:ext uri="{BB962C8B-B14F-4D97-AF65-F5344CB8AC3E}">
        <p14:creationId xmlns:p14="http://schemas.microsoft.com/office/powerpoint/2010/main" val="2903614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7</a:t>
            </a:fld>
            <a:endParaRPr lang="en-US"/>
          </a:p>
        </p:txBody>
      </p:sp>
    </p:spTree>
    <p:extLst>
      <p:ext uri="{BB962C8B-B14F-4D97-AF65-F5344CB8AC3E}">
        <p14:creationId xmlns:p14="http://schemas.microsoft.com/office/powerpoint/2010/main" val="229504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14BEA9D-5952-4391-97C6-0829C687DBC9}" type="slidenum">
              <a:rPr lang="en-US" smtClean="0"/>
              <a:t>8</a:t>
            </a:fld>
            <a:endParaRPr lang="en-US"/>
          </a:p>
        </p:txBody>
      </p:sp>
    </p:spTree>
    <p:extLst>
      <p:ext uri="{BB962C8B-B14F-4D97-AF65-F5344CB8AC3E}">
        <p14:creationId xmlns:p14="http://schemas.microsoft.com/office/powerpoint/2010/main" val="296896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5FB4-98B5-49C0-857F-9EDD7ABB4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7AFCF1-012A-44DA-B33B-437159B14A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4361BC-6F83-46BB-93EF-337BF23894C0}"/>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5" name="Footer Placeholder 4">
            <a:extLst>
              <a:ext uri="{FF2B5EF4-FFF2-40B4-BE49-F238E27FC236}">
                <a16:creationId xmlns:a16="http://schemas.microsoft.com/office/drawing/2014/main" id="{77AF5897-48F9-4B97-A0A5-2C345CC0E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28DE2-B4FB-4090-988D-40686BFC9B72}"/>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222623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F52-DB32-4B32-A747-B977DF849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CD246-16DB-4559-834D-EE00891FBF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3AB63-F948-495D-919B-9AF5A34FD051}"/>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5" name="Footer Placeholder 4">
            <a:extLst>
              <a:ext uri="{FF2B5EF4-FFF2-40B4-BE49-F238E27FC236}">
                <a16:creationId xmlns:a16="http://schemas.microsoft.com/office/drawing/2014/main" id="{E9A2A980-71DD-4513-9115-08FBC63F2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50F142-7E54-4553-8663-8233F9DE129A}"/>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3077202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D9F12-5960-40AB-9D33-31AF7A2868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B86E0C-1186-455E-BCAC-2273EB37AE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E1B2F-6A38-4715-962D-503C37C0C157}"/>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5" name="Footer Placeholder 4">
            <a:extLst>
              <a:ext uri="{FF2B5EF4-FFF2-40B4-BE49-F238E27FC236}">
                <a16:creationId xmlns:a16="http://schemas.microsoft.com/office/drawing/2014/main" id="{19F1ED17-0BE9-4EB8-95F2-305E2FA35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1C075-0128-442E-B21F-8FAB960C5CA8}"/>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2548950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31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B0A5-6867-4C2B-9D30-BC10E5985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4EC7E-09A9-45A5-9E74-9D7E8779E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C5DBC-8843-4670-91FF-10703D3EB1E1}"/>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5" name="Footer Placeholder 4">
            <a:extLst>
              <a:ext uri="{FF2B5EF4-FFF2-40B4-BE49-F238E27FC236}">
                <a16:creationId xmlns:a16="http://schemas.microsoft.com/office/drawing/2014/main" id="{839551A5-845F-4812-939C-CBDD0F3AF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A93A0-671E-4BB0-907C-7137824EBAFE}"/>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2958568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EB4A-88DF-4CCF-AB0C-6D91FD3329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18BC25-07CB-4552-9924-08A439294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B2DF5C-805F-412E-BD92-378E7C276B2E}"/>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5" name="Footer Placeholder 4">
            <a:extLst>
              <a:ext uri="{FF2B5EF4-FFF2-40B4-BE49-F238E27FC236}">
                <a16:creationId xmlns:a16="http://schemas.microsoft.com/office/drawing/2014/main" id="{9E60080F-9C14-495E-B13F-B25A5615B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53C9D4-B50C-43FE-8DDB-60F96B7C97FF}"/>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473829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AB45-5987-4D0D-8203-BBFF9B0B9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BE6950-0C8B-4391-8E0D-0C7BCD7C82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23BFD4-EC2A-4C74-8A32-F7858CE227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347270-1558-41DF-A630-6AF5B85C2384}"/>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6" name="Footer Placeholder 5">
            <a:extLst>
              <a:ext uri="{FF2B5EF4-FFF2-40B4-BE49-F238E27FC236}">
                <a16:creationId xmlns:a16="http://schemas.microsoft.com/office/drawing/2014/main" id="{140161B5-5BAA-4661-8182-D76D98CD37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BF113A-F18E-4C25-B464-A72FF1D29BA9}"/>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2049074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4ECD-1033-412F-862A-5748B0A24E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1307D8-D05A-4BCE-81FE-87E85B9A0D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E05D1-FFD9-4390-9080-94D849CC70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0B82D2-B21F-455D-8235-2A9AAF8DA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C385F8-339E-4D31-9DED-9E74379E8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A935AE-5025-4C6F-963B-9664BE8E4E0D}"/>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8" name="Footer Placeholder 7">
            <a:extLst>
              <a:ext uri="{FF2B5EF4-FFF2-40B4-BE49-F238E27FC236}">
                <a16:creationId xmlns:a16="http://schemas.microsoft.com/office/drawing/2014/main" id="{12213E6A-C884-4CD5-874C-4EC843E05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C5BDD4-9ABA-42B8-A49F-650AEB3848BA}"/>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3627536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D995-6E4D-4CDE-A659-7B755B98AF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1DBD6A-3C36-478A-8A96-4D6C99B03DB5}"/>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4" name="Footer Placeholder 3">
            <a:extLst>
              <a:ext uri="{FF2B5EF4-FFF2-40B4-BE49-F238E27FC236}">
                <a16:creationId xmlns:a16="http://schemas.microsoft.com/office/drawing/2014/main" id="{BEC0CD46-960E-4E31-ADEE-EE24E93143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CEE1F7-44F1-426D-BF81-D2ADE880325D}"/>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348886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1CB002-3FF8-4C24-A1B5-9359959B6758}"/>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3" name="Footer Placeholder 2">
            <a:extLst>
              <a:ext uri="{FF2B5EF4-FFF2-40B4-BE49-F238E27FC236}">
                <a16:creationId xmlns:a16="http://schemas.microsoft.com/office/drawing/2014/main" id="{B01ED888-6258-4134-B031-D93517C40E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462546-9323-4714-87F9-7B8344B3AEED}"/>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3280604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63C5-E900-460D-9925-F449938E9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4CE477-C0BC-4AF3-9A26-2C49D9EB00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234D9B-32C7-4316-B093-430B06E56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66D0B-3AB8-441D-BF62-B95CDAA9C2F1}"/>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6" name="Footer Placeholder 5">
            <a:extLst>
              <a:ext uri="{FF2B5EF4-FFF2-40B4-BE49-F238E27FC236}">
                <a16:creationId xmlns:a16="http://schemas.microsoft.com/office/drawing/2014/main" id="{CC98D047-26DE-4895-8779-4342B36D9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EE6FE-EF8F-4597-917D-EBC9A4B80AE2}"/>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4103663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12B7-8621-490E-8AB3-042A1AC2B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95B17-F518-4B0D-935E-20920285C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E33672-2B8A-4B1B-B4F8-51CFE1221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5B45D-626F-49A5-A2D7-85A2B33B311E}"/>
              </a:ext>
            </a:extLst>
          </p:cNvPr>
          <p:cNvSpPr>
            <a:spLocks noGrp="1"/>
          </p:cNvSpPr>
          <p:nvPr>
            <p:ph type="dt" sz="half" idx="10"/>
          </p:nvPr>
        </p:nvSpPr>
        <p:spPr/>
        <p:txBody>
          <a:bodyPr/>
          <a:lstStyle/>
          <a:p>
            <a:fld id="{47B15D63-A407-46BF-90A4-6E625821C91C}" type="datetimeFigureOut">
              <a:rPr lang="en-US" smtClean="0"/>
              <a:t>4/30/2026</a:t>
            </a:fld>
            <a:endParaRPr lang="en-US"/>
          </a:p>
        </p:txBody>
      </p:sp>
      <p:sp>
        <p:nvSpPr>
          <p:cNvPr id="6" name="Footer Placeholder 5">
            <a:extLst>
              <a:ext uri="{FF2B5EF4-FFF2-40B4-BE49-F238E27FC236}">
                <a16:creationId xmlns:a16="http://schemas.microsoft.com/office/drawing/2014/main" id="{6E3E5A51-1B39-41B5-B160-060EA258A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8E7FA-BFCC-46CE-9DDE-561CCE0A3A28}"/>
              </a:ext>
            </a:extLst>
          </p:cNvPr>
          <p:cNvSpPr>
            <a:spLocks noGrp="1"/>
          </p:cNvSpPr>
          <p:nvPr>
            <p:ph type="sldNum" sz="quarter" idx="12"/>
          </p:nvPr>
        </p:nvSpPr>
        <p:spPr/>
        <p:txBody>
          <a:bodyPr/>
          <a:lstStyle/>
          <a:p>
            <a:fld id="{A6FD379B-261A-459A-83F2-C802935B6332}" type="slidenum">
              <a:rPr lang="en-US" smtClean="0"/>
              <a:t>‹#›</a:t>
            </a:fld>
            <a:endParaRPr lang="en-US"/>
          </a:p>
        </p:txBody>
      </p:sp>
    </p:spTree>
    <p:extLst>
      <p:ext uri="{BB962C8B-B14F-4D97-AF65-F5344CB8AC3E}">
        <p14:creationId xmlns:p14="http://schemas.microsoft.com/office/powerpoint/2010/main" val="1947056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770DF-B74C-4519-ACE1-3AD8467F89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4C409B-7500-4FD3-B003-FE32C9127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4CAE1-C1B6-4BC0-8ABB-697F6F8F9B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15D63-A407-46BF-90A4-6E625821C91C}" type="datetimeFigureOut">
              <a:rPr lang="en-US" smtClean="0"/>
              <a:t>4/30/2026</a:t>
            </a:fld>
            <a:endParaRPr lang="en-US"/>
          </a:p>
        </p:txBody>
      </p:sp>
      <p:sp>
        <p:nvSpPr>
          <p:cNvPr id="5" name="Footer Placeholder 4">
            <a:extLst>
              <a:ext uri="{FF2B5EF4-FFF2-40B4-BE49-F238E27FC236}">
                <a16:creationId xmlns:a16="http://schemas.microsoft.com/office/drawing/2014/main" id="{48DDD784-BAD4-4280-8A68-74591F368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3B606-5529-4291-ACD1-F7A7DA87E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D379B-261A-459A-83F2-C802935B6332}" type="slidenum">
              <a:rPr lang="en-US" smtClean="0"/>
              <a:t>‹#›</a:t>
            </a:fld>
            <a:endParaRPr lang="en-US"/>
          </a:p>
        </p:txBody>
      </p:sp>
    </p:spTree>
    <p:extLst>
      <p:ext uri="{BB962C8B-B14F-4D97-AF65-F5344CB8AC3E}">
        <p14:creationId xmlns:p14="http://schemas.microsoft.com/office/powerpoint/2010/main" val="29908475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13" y="0"/>
            <a:ext cx="12192000" cy="6858000"/>
          </a:xfrm>
          <a:prstGeom prst="rect">
            <a:avLst/>
          </a:prstGeom>
        </p:spPr>
      </p:pic>
      <p:sp>
        <p:nvSpPr>
          <p:cNvPr id="6" name="TextBox 5">
            <a:extLst>
              <a:ext uri="{FF2B5EF4-FFF2-40B4-BE49-F238E27FC236}">
                <a16:creationId xmlns:a16="http://schemas.microsoft.com/office/drawing/2014/main" id="{15D54407-1692-406A-B2F2-06E50482FAE1}"/>
              </a:ext>
            </a:extLst>
          </p:cNvPr>
          <p:cNvSpPr txBox="1"/>
          <p:nvPr/>
        </p:nvSpPr>
        <p:spPr>
          <a:xfrm>
            <a:off x="3060963" y="1499520"/>
            <a:ext cx="7081520" cy="707886"/>
          </a:xfrm>
          <a:prstGeom prst="rect">
            <a:avLst/>
          </a:prstGeom>
          <a:noFill/>
        </p:spPr>
        <p:txBody>
          <a:bodyPr wrap="square" rtlCol="0">
            <a:spAutoFit/>
          </a:bodyPr>
          <a:lstStyle/>
          <a:p>
            <a:r>
              <a:rPr lang="lt-LT" sz="4000" b="1" dirty="0">
                <a:solidFill>
                  <a:srgbClr val="0000CC"/>
                </a:solidFill>
                <a:latin typeface="HP001 4H" panose="020B0603050302020204" pitchFamily="34" charset="-127"/>
                <a:ea typeface="HP001 4H" panose="020B0603050302020204" pitchFamily="34" charset="-127"/>
              </a:rPr>
              <a:t> HĲt đųg Ǉrải </a:t>
            </a:r>
            <a:r>
              <a:rPr lang="en-US" sz="4000" b="1" dirty="0">
                <a:solidFill>
                  <a:srgbClr val="0000CC"/>
                </a:solidFill>
                <a:latin typeface="HP001 4H" panose="020B0603050302020204" pitchFamily="34" charset="-127"/>
                <a:ea typeface="HP001 4H" panose="020B0603050302020204" pitchFamily="34" charset="-127"/>
              </a:rPr>
              <a:t>n</a:t>
            </a:r>
            <a:r>
              <a:rPr lang="el-GR" sz="4000" b="1" dirty="0">
                <a:solidFill>
                  <a:srgbClr val="0000CC"/>
                </a:solidFill>
                <a:latin typeface="HP001 4H" panose="020B0603050302020204" pitchFamily="34" charset="-127"/>
                <a:ea typeface="HP001 4H" panose="020B0603050302020204" pitchFamily="34" charset="-127"/>
              </a:rPr>
              <a:t>θΗ</a:t>
            </a:r>
            <a:r>
              <a:rPr lang="lt-LT" sz="4000" b="1" dirty="0">
                <a:solidFill>
                  <a:srgbClr val="0000CC"/>
                </a:solidFill>
                <a:latin typeface="HP001 4H" panose="020B0603050302020204" pitchFamily="34" charset="-127"/>
                <a:ea typeface="HP001 4H" panose="020B0603050302020204" pitchFamily="34" charset="-127"/>
              </a:rPr>
              <a:t>İm</a:t>
            </a:r>
            <a:endParaRPr lang="en-US" sz="4000" b="1" dirty="0">
              <a:solidFill>
                <a:srgbClr val="0000CC"/>
              </a:solidFill>
              <a:latin typeface="HP001 4H" panose="020B0603050302020204" pitchFamily="34" charset="-127"/>
              <a:ea typeface="HP001 4H" panose="020B0603050302020204" pitchFamily="34" charset="-127"/>
            </a:endParaRPr>
          </a:p>
        </p:txBody>
      </p:sp>
      <p:sp>
        <p:nvSpPr>
          <p:cNvPr id="7" name="TextBox 6">
            <a:extLst>
              <a:ext uri="{FF2B5EF4-FFF2-40B4-BE49-F238E27FC236}">
                <a16:creationId xmlns:a16="http://schemas.microsoft.com/office/drawing/2014/main" id="{B35BBAF5-DB85-4214-ABB0-5D2270AE0730}"/>
              </a:ext>
            </a:extLst>
          </p:cNvPr>
          <p:cNvSpPr txBox="1"/>
          <p:nvPr/>
        </p:nvSpPr>
        <p:spPr>
          <a:xfrm>
            <a:off x="2236427" y="2207406"/>
            <a:ext cx="7081520" cy="646331"/>
          </a:xfrm>
          <a:prstGeom prst="rect">
            <a:avLst/>
          </a:prstGeom>
          <a:noFill/>
        </p:spPr>
        <p:txBody>
          <a:bodyPr wrap="square" rtlCol="0">
            <a:spAutoFit/>
          </a:bodyPr>
          <a:lstStyle/>
          <a:p>
            <a:r>
              <a:rPr lang="en-US" sz="3600" b="1" dirty="0">
                <a:latin typeface="HP001 4H" panose="020B0603050302020204" pitchFamily="34" charset="-127"/>
                <a:ea typeface="HP001 4H" panose="020B0603050302020204" pitchFamily="34" charset="-127"/>
              </a:rPr>
              <a:t> </a:t>
            </a:r>
            <a:r>
              <a:rPr lang="en-US" sz="3600" b="1" u="sng" dirty="0" err="1">
                <a:solidFill>
                  <a:srgbClr val="FF0000"/>
                </a:solidFill>
                <a:latin typeface="HP001 4H" panose="020B0603050302020204" pitchFamily="34" charset="-127"/>
                <a:ea typeface="HP001 4H" panose="020B0603050302020204" pitchFamily="34" charset="-127"/>
              </a:rPr>
              <a:t>Bài</a:t>
            </a:r>
            <a:r>
              <a:rPr lang="en-US" sz="3600" b="1" u="sng" dirty="0">
                <a:solidFill>
                  <a:srgbClr val="FF0000"/>
                </a:solidFill>
                <a:latin typeface="HP001 4H" panose="020B0603050302020204" pitchFamily="34" charset="-127"/>
                <a:ea typeface="HP001 4H" panose="020B0603050302020204" pitchFamily="34" charset="-127"/>
              </a:rPr>
              <a:t> 9:</a:t>
            </a:r>
            <a:r>
              <a:rPr lang="en-US" sz="3600" b="1" dirty="0">
                <a:solidFill>
                  <a:srgbClr val="FF0000"/>
                </a:solidFill>
                <a:latin typeface="HP001 4H" panose="020B0603050302020204" pitchFamily="34" charset="-127"/>
                <a:ea typeface="HP001 4H" panose="020B0603050302020204" pitchFamily="34" charset="-127"/>
              </a:rPr>
              <a:t> </a:t>
            </a:r>
            <a:r>
              <a:rPr lang="en-US" sz="3600" b="1" dirty="0" err="1">
                <a:solidFill>
                  <a:srgbClr val="FF0000"/>
                </a:solidFill>
                <a:latin typeface="HP001 4H" panose="020B0603050302020204" pitchFamily="34" charset="-127"/>
                <a:ea typeface="HP001 4H" panose="020B0603050302020204" pitchFamily="34" charset="-127"/>
              </a:rPr>
              <a:t>PhŜg</a:t>
            </a:r>
            <a:r>
              <a:rPr lang="en-US" sz="3600" b="1" dirty="0">
                <a:solidFill>
                  <a:srgbClr val="FF0000"/>
                </a:solidFill>
                <a:latin typeface="HP001 4H" panose="020B0603050302020204" pitchFamily="34" charset="-127"/>
                <a:ea typeface="HP001 4H" panose="020B0603050302020204" pitchFamily="34" charset="-127"/>
              </a:rPr>
              <a:t> </a:t>
            </a:r>
            <a:r>
              <a:rPr lang="en-US" sz="3600" b="1" dirty="0" err="1">
                <a:solidFill>
                  <a:srgbClr val="FF0000"/>
                </a:solidFill>
                <a:latin typeface="HP001 4H" panose="020B0603050302020204" pitchFamily="34" charset="-127"/>
                <a:ea typeface="HP001 4H" panose="020B0603050302020204" pitchFamily="34" charset="-127"/>
              </a:rPr>
              <a:t>Ǉrá</a:t>
            </a:r>
            <a:r>
              <a:rPr lang="el-GR" sz="3600" b="1" dirty="0">
                <a:solidFill>
                  <a:srgbClr val="FF0000"/>
                </a:solidFill>
                <a:latin typeface="HP001 4H" panose="020B0603050302020204" pitchFamily="34" charset="-127"/>
                <a:ea typeface="HP001 4H" panose="020B0603050302020204" pitchFamily="34" charset="-127"/>
              </a:rPr>
              <a:t>ζ λ</a:t>
            </a:r>
            <a:r>
              <a:rPr lang="en-US" sz="3600" b="1" dirty="0">
                <a:solidFill>
                  <a:srgbClr val="FF0000"/>
                </a:solidFill>
                <a:latin typeface="HP001 4H" panose="020B0603050302020204" pitchFamily="34" charset="-127"/>
                <a:ea typeface="HP001 4H" panose="020B0603050302020204" pitchFamily="34" charset="-127"/>
              </a:rPr>
              <a:t>Ż </a:t>
            </a:r>
            <a:r>
              <a:rPr lang="en-US" sz="3600" b="1" dirty="0" err="1">
                <a:solidFill>
                  <a:srgbClr val="FF0000"/>
                </a:solidFill>
                <a:latin typeface="HP001 4H" panose="020B0603050302020204" pitchFamily="34" charset="-127"/>
                <a:ea typeface="HP001 4H" panose="020B0603050302020204" pitchFamily="34" charset="-127"/>
              </a:rPr>
              <a:t>bắt</a:t>
            </a:r>
            <a:r>
              <a:rPr lang="en-US" sz="3600" b="1" dirty="0">
                <a:solidFill>
                  <a:srgbClr val="FF0000"/>
                </a:solidFill>
                <a:latin typeface="HP001 4H" panose="020B0603050302020204" pitchFamily="34" charset="-127"/>
                <a:ea typeface="HP001 4H" panose="020B0603050302020204" pitchFamily="34" charset="-127"/>
              </a:rPr>
              <a:t> </a:t>
            </a:r>
            <a:r>
              <a:rPr lang="en-US" sz="3600" b="1" dirty="0" err="1">
                <a:solidFill>
                  <a:srgbClr val="FF0000"/>
                </a:solidFill>
                <a:latin typeface="HP001 4H" panose="020B0603050302020204" pitchFamily="34" charset="-127"/>
                <a:ea typeface="HP001 4H" panose="020B0603050302020204" pitchFamily="34" charset="-127"/>
              </a:rPr>
              <a:t>nạt</a:t>
            </a:r>
            <a:endParaRPr lang="en-US" sz="3600" b="1" dirty="0">
              <a:solidFill>
                <a:srgbClr val="FF0000"/>
              </a:solidFill>
              <a:latin typeface="HP001 4H" panose="020B0603050302020204" pitchFamily="34" charset="-127"/>
              <a:ea typeface="HP001 4H" panose="020B0603050302020204" pitchFamily="34" charset="-127"/>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0918A4C-2B6E-4754-8551-05ECF4D6D418}"/>
              </a:ext>
            </a:extLst>
          </p:cNvPr>
          <p:cNvSpPr/>
          <p:nvPr/>
        </p:nvSpPr>
        <p:spPr>
          <a:xfrm>
            <a:off x="726217" y="1285519"/>
            <a:ext cx="1777363" cy="9233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文本框 3"/>
          <p:cNvSpPr txBox="1"/>
          <p:nvPr/>
        </p:nvSpPr>
        <p:spPr>
          <a:xfrm>
            <a:off x="1239520" y="331395"/>
            <a:ext cx="10423824" cy="584775"/>
          </a:xfrm>
          <a:prstGeom prst="rect">
            <a:avLst/>
          </a:prstGeom>
          <a:noFill/>
        </p:spPr>
        <p:txBody>
          <a:bodyPr wrap="square" rtlCol="0">
            <a:spAutoFit/>
          </a:bodyPr>
          <a:lstStyle/>
          <a:p>
            <a:r>
              <a:rPr lang="vi-VN" altLang="zh-CN" sz="3200" b="1" dirty="0">
                <a:latin typeface="UTM Avo" panose="02040603050506020204" pitchFamily="18" charset="0"/>
                <a:ea typeface="字魂17号-萌趣果冻体" panose="02000000000000000000" pitchFamily="2" charset="-122"/>
              </a:rPr>
              <a:t>Hoạt động 1: </a:t>
            </a:r>
            <a:r>
              <a:rPr lang="vi-VN" altLang="zh-CN" sz="3200" dirty="0">
                <a:latin typeface="UTM Avo" panose="02040603050506020204" pitchFamily="18" charset="0"/>
                <a:ea typeface="字魂17号-萌趣果冻体" panose="02000000000000000000" pitchFamily="2" charset="-122"/>
              </a:rPr>
              <a:t>Hành động bắt nạt và cách ứng xử</a:t>
            </a:r>
            <a:endParaRPr lang="en-US" altLang="zh-CN" sz="3200" dirty="0">
              <a:latin typeface="UTM Avo" panose="02040603050506020204" pitchFamily="18" charset="0"/>
              <a:ea typeface="字魂17号-萌趣果冻体" panose="02000000000000000000" pitchFamily="2" charset="-122"/>
            </a:endParaRPr>
          </a:p>
        </p:txBody>
      </p:sp>
      <p:sp>
        <p:nvSpPr>
          <p:cNvPr id="21" name="文本框 3"/>
          <p:cNvSpPr txBox="1"/>
          <p:nvPr/>
        </p:nvSpPr>
        <p:spPr>
          <a:xfrm>
            <a:off x="785447" y="5086985"/>
            <a:ext cx="10232004" cy="768350"/>
          </a:xfrm>
          <a:prstGeom prst="rect">
            <a:avLst/>
          </a:prstGeom>
          <a:noFill/>
        </p:spPr>
        <p:txBody>
          <a:bodyPr wrap="square" rtlCol="0">
            <a:spAutoFit/>
          </a:bodyPr>
          <a:lstStyle/>
          <a:p>
            <a:r>
              <a:rPr lang="en-US" sz="4400" b="1">
                <a:solidFill>
                  <a:srgbClr val="002060"/>
                </a:solidFill>
                <a:latin typeface="UTM Avo" panose="02040603050506020204" pitchFamily="18" charset="0"/>
                <a:ea typeface="字魂17号-萌趣果冻体" panose="02000000000000000000" pitchFamily="2" charset="-122"/>
              </a:rPr>
              <a:t>  </a:t>
            </a:r>
            <a:endParaRPr lang="en-US" sz="4400" b="1" dirty="0">
              <a:solidFill>
                <a:srgbClr val="002060"/>
              </a:solidFill>
              <a:latin typeface="UTM Avo" panose="02040603050506020204" pitchFamily="18" charset="0"/>
              <a:ea typeface="字魂17号-萌趣果冻体" panose="02000000000000000000" pitchFamily="2"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8" y="102779"/>
            <a:ext cx="1162482" cy="899886"/>
          </a:xfrm>
          <a:prstGeom prst="rect">
            <a:avLst/>
          </a:prstGeom>
        </p:spPr>
      </p:pic>
      <p:pic>
        <p:nvPicPr>
          <p:cNvPr id="5" name="Picture 4">
            <a:extLst>
              <a:ext uri="{FF2B5EF4-FFF2-40B4-BE49-F238E27FC236}">
                <a16:creationId xmlns:a16="http://schemas.microsoft.com/office/drawing/2014/main" id="{93C5A59F-948F-4039-A693-F43CB0389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802" y="864165"/>
            <a:ext cx="7219931" cy="5993835"/>
          </a:xfrm>
          <a:prstGeom prst="rect">
            <a:avLst/>
          </a:prstGeom>
        </p:spPr>
      </p:pic>
      <p:sp>
        <p:nvSpPr>
          <p:cNvPr id="3" name="Cloud 2">
            <a:extLst>
              <a:ext uri="{FF2B5EF4-FFF2-40B4-BE49-F238E27FC236}">
                <a16:creationId xmlns:a16="http://schemas.microsoft.com/office/drawing/2014/main" id="{DBA451EE-B9C1-4F0A-80D6-3A8FCD986496}"/>
              </a:ext>
            </a:extLst>
          </p:cNvPr>
          <p:cNvSpPr/>
          <p:nvPr/>
        </p:nvSpPr>
        <p:spPr>
          <a:xfrm>
            <a:off x="133994" y="3429000"/>
            <a:ext cx="4067334" cy="201676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latin typeface="UTM Avo" panose="02040603050506020204" pitchFamily="18" charset="0"/>
              </a:rPr>
              <a:t>Tranh</a:t>
            </a:r>
            <a:r>
              <a:rPr lang="en-US" sz="3200" dirty="0">
                <a:latin typeface="UTM Avo" panose="02040603050506020204" pitchFamily="18" charset="0"/>
              </a:rPr>
              <a:t> </a:t>
            </a:r>
            <a:r>
              <a:rPr lang="en-US" sz="3200" dirty="0" err="1">
                <a:latin typeface="UTM Avo" panose="02040603050506020204" pitchFamily="18" charset="0"/>
              </a:rPr>
              <a:t>vẽ</a:t>
            </a:r>
            <a:r>
              <a:rPr lang="en-US" sz="3200" dirty="0">
                <a:latin typeface="UTM Avo" panose="02040603050506020204" pitchFamily="18" charset="0"/>
              </a:rPr>
              <a:t> </a:t>
            </a:r>
            <a:r>
              <a:rPr lang="en-US" sz="3200" dirty="0" err="1">
                <a:latin typeface="UTM Avo" panose="02040603050506020204" pitchFamily="18" charset="0"/>
              </a:rPr>
              <a:t>gì</a:t>
            </a:r>
            <a:r>
              <a:rPr lang="en-US" sz="3200" dirty="0">
                <a:latin typeface="UTM Avo" panose="02040603050506020204" pitchFamily="18" charset="0"/>
              </a:rPr>
              <a:t>?</a:t>
            </a:r>
          </a:p>
        </p:txBody>
      </p:sp>
      <p:sp>
        <p:nvSpPr>
          <p:cNvPr id="7" name="Rectangle 6">
            <a:extLst>
              <a:ext uri="{FF2B5EF4-FFF2-40B4-BE49-F238E27FC236}">
                <a16:creationId xmlns:a16="http://schemas.microsoft.com/office/drawing/2014/main" id="{E0AADB62-82AF-4D3F-82B1-6B4AD718E6B6}"/>
              </a:ext>
            </a:extLst>
          </p:cNvPr>
          <p:cNvSpPr/>
          <p:nvPr/>
        </p:nvSpPr>
        <p:spPr>
          <a:xfrm>
            <a:off x="785448" y="1299487"/>
            <a:ext cx="1835832"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rgbClr val="FFFF00"/>
                </a:solidFill>
              </a:rPr>
              <a:t>S/37</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650" y="612844"/>
            <a:ext cx="11251030" cy="5632311"/>
          </a:xfrm>
          <a:prstGeom prst="rect">
            <a:avLst/>
          </a:prstGeom>
        </p:spPr>
        <p:txBody>
          <a:bodyPr wrap="square">
            <a:spAutoFit/>
          </a:bodyPr>
          <a:lstStyle/>
          <a:p>
            <a:pPr marL="571500" lvl="0" indent="-571500">
              <a:buFontTx/>
              <a:buChar char="-"/>
            </a:pPr>
            <a:r>
              <a:rPr lang="vi-VN" sz="4000" dirty="0">
                <a:solidFill>
                  <a:srgbClr val="0000CC"/>
                </a:solidFill>
                <a:latin typeface="UTM Avo" panose="02040603050506020204" pitchFamily="18" charset="0"/>
                <a:ea typeface="字魂17号-萌趣果冻体" panose="02000000000000000000" pitchFamily="2" charset="-122"/>
              </a:rPr>
              <a:t>Một số biểu hiện của hành vi bắt nạt:</a:t>
            </a:r>
          </a:p>
          <a:p>
            <a:pPr lvl="0"/>
            <a:r>
              <a:rPr lang="vi-VN" sz="4000" dirty="0">
                <a:solidFill>
                  <a:srgbClr val="0000CC"/>
                </a:solidFill>
                <a:latin typeface="UTM Avo" panose="02040603050506020204" pitchFamily="18" charset="0"/>
                <a:ea typeface="字魂17号-萌趣果冻体" panose="02000000000000000000" pitchFamily="2" charset="-122"/>
              </a:rPr>
              <a:t>+ Đuổi, đánh bạn</a:t>
            </a:r>
          </a:p>
          <a:p>
            <a:pPr lvl="0"/>
            <a:r>
              <a:rPr lang="vi-VN" sz="4000" dirty="0">
                <a:solidFill>
                  <a:srgbClr val="0000CC"/>
                </a:solidFill>
                <a:latin typeface="UTM Avo" panose="02040603050506020204" pitchFamily="18" charset="0"/>
                <a:ea typeface="字魂17号-萌趣果冻体" panose="02000000000000000000" pitchFamily="2" charset="-122"/>
              </a:rPr>
              <a:t>+ Trấn lột đồ ăn sáng</a:t>
            </a:r>
          </a:p>
          <a:p>
            <a:pPr lvl="0"/>
            <a:r>
              <a:rPr lang="vi-VN" sz="4000" dirty="0">
                <a:solidFill>
                  <a:srgbClr val="0000CC"/>
                </a:solidFill>
                <a:latin typeface="UTM Avo" panose="02040603050506020204" pitchFamily="18" charset="0"/>
                <a:ea typeface="字魂17号-萌趣果冻体" panose="02000000000000000000" pitchFamily="2" charset="-122"/>
              </a:rPr>
              <a:t>+ Bắt xách cặp, bắt rót nước cho mình</a:t>
            </a:r>
          </a:p>
          <a:p>
            <a:pPr lvl="0"/>
            <a:r>
              <a:rPr lang="vi-VN" sz="4000" dirty="0">
                <a:solidFill>
                  <a:srgbClr val="0000CC"/>
                </a:solidFill>
                <a:latin typeface="UTM Avo" panose="02040603050506020204" pitchFamily="18" charset="0"/>
                <a:ea typeface="字魂17号-萌趣果冻体" panose="02000000000000000000" pitchFamily="2" charset="-122"/>
              </a:rPr>
              <a:t>+ Lấy đồ dùng học tập</a:t>
            </a:r>
          </a:p>
          <a:p>
            <a:pPr lvl="0"/>
            <a:r>
              <a:rPr lang="vi-VN" sz="4000" dirty="0">
                <a:solidFill>
                  <a:srgbClr val="0000CC"/>
                </a:solidFill>
                <a:latin typeface="UTM Avo" panose="02040603050506020204" pitchFamily="18" charset="0"/>
                <a:ea typeface="字魂17号-萌趣果冻体" panose="02000000000000000000" pitchFamily="2" charset="-122"/>
              </a:rPr>
              <a:t>+ Chế giễu,xúc phạm ( bệnh tật, hoàn cảnh gia đình)</a:t>
            </a:r>
          </a:p>
          <a:p>
            <a:pPr lvl="0"/>
            <a:r>
              <a:rPr lang="vi-VN" sz="4000" dirty="0">
                <a:solidFill>
                  <a:srgbClr val="0000CC"/>
                </a:solidFill>
                <a:latin typeface="UTM Avo" panose="02040603050506020204" pitchFamily="18" charset="0"/>
                <a:ea typeface="字魂17号-萌趣果冻体" panose="02000000000000000000" pitchFamily="2" charset="-122"/>
              </a:rPr>
              <a:t>+ Đe dọa, cấm nói với cô giáo, bố mẹ...</a:t>
            </a:r>
          </a:p>
          <a:p>
            <a:pPr lvl="0"/>
            <a:endParaRPr lang="en-US" sz="4000" dirty="0">
              <a:solidFill>
                <a:srgbClr val="0000CC"/>
              </a:solidFill>
              <a:latin typeface="UTM Avo" panose="02040603050506020204" pitchFamily="18" charset="0"/>
              <a:ea typeface="字魂17号-萌趣果冻体" panose="02000000000000000000" pitchFamily="2" charset="-122"/>
            </a:endParaRPr>
          </a:p>
        </p:txBody>
      </p:sp>
    </p:spTree>
    <p:custDataLst>
      <p:tags r:id="rId1"/>
    </p:custDataLst>
    <p:extLst>
      <p:ext uri="{BB962C8B-B14F-4D97-AF65-F5344CB8AC3E}">
        <p14:creationId xmlns:p14="http://schemas.microsoft.com/office/powerpoint/2010/main" val="907171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175" y="888814"/>
            <a:ext cx="7718419" cy="5969186"/>
          </a:xfrm>
          <a:prstGeom prst="rect">
            <a:avLst/>
          </a:prstGeom>
        </p:spPr>
      </p:pic>
      <p:sp>
        <p:nvSpPr>
          <p:cNvPr id="4" name="TextBox 3">
            <a:extLst>
              <a:ext uri="{FF2B5EF4-FFF2-40B4-BE49-F238E27FC236}">
                <a16:creationId xmlns:a16="http://schemas.microsoft.com/office/drawing/2014/main" id="{536A9C0C-09EA-47F4-91AE-FB4793485881}"/>
              </a:ext>
            </a:extLst>
          </p:cNvPr>
          <p:cNvSpPr txBox="1"/>
          <p:nvPr/>
        </p:nvSpPr>
        <p:spPr>
          <a:xfrm>
            <a:off x="1503680" y="369529"/>
            <a:ext cx="7843520" cy="523220"/>
          </a:xfrm>
          <a:prstGeom prst="rect">
            <a:avLst/>
          </a:prstGeom>
          <a:noFill/>
        </p:spPr>
        <p:txBody>
          <a:bodyPr wrap="square" rtlCol="0">
            <a:spAutoFit/>
          </a:bodyPr>
          <a:lstStyle/>
          <a:p>
            <a:r>
              <a:rPr lang="en-US" sz="2800" dirty="0" err="1">
                <a:latin typeface="UTM Avo" panose="02040603050506020204" pitchFamily="18" charset="0"/>
              </a:rPr>
              <a:t>Lựa</a:t>
            </a:r>
            <a:r>
              <a:rPr lang="en-US" sz="2800" dirty="0">
                <a:latin typeface="UTM Avo" panose="02040603050506020204" pitchFamily="18" charset="0"/>
              </a:rPr>
              <a:t> </a:t>
            </a:r>
            <a:r>
              <a:rPr lang="en-US" sz="2800" dirty="0" err="1">
                <a:latin typeface="UTM Avo" panose="02040603050506020204" pitchFamily="18" charset="0"/>
              </a:rPr>
              <a:t>chọn</a:t>
            </a:r>
            <a:r>
              <a:rPr lang="en-US" sz="2800" dirty="0">
                <a:latin typeface="UTM Avo" panose="02040603050506020204" pitchFamily="18" charset="0"/>
              </a:rPr>
              <a:t> </a:t>
            </a:r>
            <a:r>
              <a:rPr lang="en-US" sz="2800" dirty="0" err="1">
                <a:latin typeface="UTM Avo" panose="02040603050506020204" pitchFamily="18" charset="0"/>
              </a:rPr>
              <a:t>cách</a:t>
            </a:r>
            <a:r>
              <a:rPr lang="en-US" sz="2800" dirty="0">
                <a:latin typeface="UTM Avo" panose="02040603050506020204" pitchFamily="18" charset="0"/>
              </a:rPr>
              <a:t> </a:t>
            </a:r>
            <a:r>
              <a:rPr lang="en-US" sz="2800" dirty="0" err="1">
                <a:latin typeface="UTM Avo" panose="02040603050506020204" pitchFamily="18" charset="0"/>
              </a:rPr>
              <a:t>ứng</a:t>
            </a:r>
            <a:r>
              <a:rPr lang="en-US" sz="2800" dirty="0">
                <a:latin typeface="UTM Avo" panose="02040603050506020204" pitchFamily="18" charset="0"/>
              </a:rPr>
              <a:t> </a:t>
            </a:r>
            <a:r>
              <a:rPr lang="en-US" sz="2800" dirty="0" err="1">
                <a:latin typeface="UTM Avo" panose="02040603050506020204" pitchFamily="18" charset="0"/>
              </a:rPr>
              <a:t>xử</a:t>
            </a:r>
            <a:r>
              <a:rPr lang="en-US" sz="2800" dirty="0">
                <a:latin typeface="UTM Avo" panose="02040603050506020204" pitchFamily="18" charset="0"/>
              </a:rPr>
              <a:t> </a:t>
            </a:r>
            <a:r>
              <a:rPr lang="en-US" sz="2800" dirty="0" err="1">
                <a:latin typeface="UTM Avo" panose="02040603050506020204" pitchFamily="18" charset="0"/>
              </a:rPr>
              <a:t>khi</a:t>
            </a:r>
            <a:r>
              <a:rPr lang="en-US" sz="2800" dirty="0">
                <a:latin typeface="UTM Avo" panose="02040603050506020204" pitchFamily="18" charset="0"/>
              </a:rPr>
              <a:t> </a:t>
            </a:r>
            <a:r>
              <a:rPr lang="en-US" sz="2800" dirty="0" err="1">
                <a:latin typeface="UTM Avo" panose="02040603050506020204" pitchFamily="18" charset="0"/>
              </a:rPr>
              <a:t>bị</a:t>
            </a:r>
            <a:r>
              <a:rPr lang="en-US" sz="2800" dirty="0">
                <a:latin typeface="UTM Avo" panose="02040603050506020204" pitchFamily="18" charset="0"/>
              </a:rPr>
              <a:t> </a:t>
            </a:r>
            <a:r>
              <a:rPr lang="en-US" sz="2800" dirty="0" err="1">
                <a:latin typeface="UTM Avo" panose="02040603050506020204" pitchFamily="18" charset="0"/>
              </a:rPr>
              <a:t>bắt</a:t>
            </a:r>
            <a:r>
              <a:rPr lang="en-US" sz="2800" dirty="0">
                <a:latin typeface="UTM Avo" panose="02040603050506020204" pitchFamily="18" charset="0"/>
              </a:rPr>
              <a:t> </a:t>
            </a:r>
            <a:r>
              <a:rPr lang="en-US" sz="2800" dirty="0" err="1">
                <a:latin typeface="UTM Avo" panose="02040603050506020204" pitchFamily="18" charset="0"/>
              </a:rPr>
              <a:t>nạt</a:t>
            </a:r>
            <a:endParaRPr lang="en-US" sz="28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1947115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5A44B0-940F-4C7F-80A8-8EEE0108FA7C}"/>
              </a:ext>
            </a:extLst>
          </p:cNvPr>
          <p:cNvPicPr>
            <a:picLocks noChangeAspect="1"/>
          </p:cNvPicPr>
          <p:nvPr/>
        </p:nvPicPr>
        <p:blipFill>
          <a:blip r:embed="rId4"/>
          <a:stretch>
            <a:fillRect/>
          </a:stretch>
        </p:blipFill>
        <p:spPr>
          <a:xfrm>
            <a:off x="-1" y="1786954"/>
            <a:ext cx="3826851" cy="3410890"/>
          </a:xfrm>
          <a:prstGeom prst="rect">
            <a:avLst/>
          </a:prstGeom>
        </p:spPr>
      </p:pic>
      <p:pic>
        <p:nvPicPr>
          <p:cNvPr id="3" name="Picture 2">
            <a:extLst>
              <a:ext uri="{FF2B5EF4-FFF2-40B4-BE49-F238E27FC236}">
                <a16:creationId xmlns:a16="http://schemas.microsoft.com/office/drawing/2014/main" id="{6CA07190-E195-4547-8DEB-C7BEDE6D7317}"/>
              </a:ext>
            </a:extLst>
          </p:cNvPr>
          <p:cNvPicPr>
            <a:picLocks noChangeAspect="1"/>
          </p:cNvPicPr>
          <p:nvPr/>
        </p:nvPicPr>
        <p:blipFill>
          <a:blip r:embed="rId5"/>
          <a:stretch>
            <a:fillRect/>
          </a:stretch>
        </p:blipFill>
        <p:spPr>
          <a:xfrm>
            <a:off x="4280958" y="2050002"/>
            <a:ext cx="3720972" cy="3410890"/>
          </a:xfrm>
          <a:prstGeom prst="rect">
            <a:avLst/>
          </a:prstGeom>
        </p:spPr>
      </p:pic>
      <p:pic>
        <p:nvPicPr>
          <p:cNvPr id="4" name="Picture 3">
            <a:extLst>
              <a:ext uri="{FF2B5EF4-FFF2-40B4-BE49-F238E27FC236}">
                <a16:creationId xmlns:a16="http://schemas.microsoft.com/office/drawing/2014/main" id="{7945C5C6-FA91-4E64-A7D1-E841B18E887A}"/>
              </a:ext>
            </a:extLst>
          </p:cNvPr>
          <p:cNvPicPr>
            <a:picLocks noChangeAspect="1"/>
          </p:cNvPicPr>
          <p:nvPr/>
        </p:nvPicPr>
        <p:blipFill>
          <a:blip r:embed="rId6"/>
          <a:stretch>
            <a:fillRect/>
          </a:stretch>
        </p:blipFill>
        <p:spPr>
          <a:xfrm>
            <a:off x="7970677" y="1772576"/>
            <a:ext cx="3826851" cy="3425268"/>
          </a:xfrm>
          <a:prstGeom prst="rect">
            <a:avLst/>
          </a:prstGeom>
        </p:spPr>
      </p:pic>
    </p:spTree>
    <p:custDataLst>
      <p:tags r:id="rId1"/>
    </p:custDataLst>
    <p:extLst>
      <p:ext uri="{BB962C8B-B14F-4D97-AF65-F5344CB8AC3E}">
        <p14:creationId xmlns:p14="http://schemas.microsoft.com/office/powerpoint/2010/main" val="80791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56892" y="1135573"/>
            <a:ext cx="4073768" cy="2133587"/>
          </a:xfrm>
          <a:prstGeom prst="ellipse">
            <a:avLst/>
          </a:prstGeom>
          <a:solidFill>
            <a:schemeClr val="accent4">
              <a:lumMod val="20000"/>
              <a:lumOff val="80000"/>
            </a:schemeClr>
          </a:solidFill>
        </p:spPr>
        <p:style>
          <a:lnRef idx="0">
            <a:schemeClr val="dk1"/>
          </a:lnRef>
          <a:fillRef idx="3">
            <a:schemeClr val="dk1"/>
          </a:fillRef>
          <a:effectRef idx="3">
            <a:schemeClr val="dk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000" b="1" spc="50" dirty="0">
                <a:ln w="11430"/>
                <a:solidFill>
                  <a:schemeClr val="tx1">
                    <a:lumMod val="85000"/>
                    <a:lumOff val="15000"/>
                  </a:schemeClr>
                </a:solidFill>
                <a:latin typeface="UTM Avo" pitchFamily="18" charset="0"/>
              </a:rPr>
              <a:t>Cách ứng xử khi bị bắt nạt</a:t>
            </a:r>
            <a:endParaRPr lang="en-US" sz="4000" b="1" spc="50" dirty="0">
              <a:ln w="11430"/>
              <a:solidFill>
                <a:schemeClr val="tx1">
                  <a:lumMod val="85000"/>
                  <a:lumOff val="15000"/>
                </a:schemeClr>
              </a:solidFill>
              <a:latin typeface="UTM Avo" pitchFamily="18" charset="0"/>
            </a:endParaRPr>
          </a:p>
        </p:txBody>
      </p:sp>
      <p:cxnSp>
        <p:nvCxnSpPr>
          <p:cNvPr id="4" name="Straight Arrow Connector 3"/>
          <p:cNvCxnSpPr/>
          <p:nvPr/>
        </p:nvCxnSpPr>
        <p:spPr>
          <a:xfrm>
            <a:off x="6770076" y="3269160"/>
            <a:ext cx="228600" cy="685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818185" y="3164873"/>
            <a:ext cx="246185" cy="790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930660" y="2603387"/>
            <a:ext cx="533400" cy="53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19" idx="3"/>
          </p:cNvCxnSpPr>
          <p:nvPr/>
        </p:nvCxnSpPr>
        <p:spPr>
          <a:xfrm flipH="1">
            <a:off x="3440723" y="2721095"/>
            <a:ext cx="750276" cy="345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39970" y="2425087"/>
            <a:ext cx="3100753" cy="12836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800">
                <a:solidFill>
                  <a:schemeClr val="tx1"/>
                </a:solidFill>
                <a:latin typeface="UTM Avo" pitchFamily="18" charset="0"/>
              </a:rPr>
              <a:t>Yêu cầu người có hành vi bắt nạt dừng lại</a:t>
            </a:r>
            <a:endParaRPr lang="en-US" sz="2800">
              <a:solidFill>
                <a:schemeClr val="tx1"/>
              </a:solidFill>
              <a:latin typeface="UTM Avo" pitchFamily="18" charset="0"/>
            </a:endParaRPr>
          </a:p>
        </p:txBody>
      </p:sp>
      <p:sp>
        <p:nvSpPr>
          <p:cNvPr id="20" name="Rounded Rectangle 19"/>
          <p:cNvSpPr/>
          <p:nvPr/>
        </p:nvSpPr>
        <p:spPr>
          <a:xfrm>
            <a:off x="1254368" y="4054848"/>
            <a:ext cx="3962402" cy="13948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dirty="0">
                <a:solidFill>
                  <a:schemeClr val="tx1"/>
                </a:solidFill>
                <a:latin typeface="UTM Avo" pitchFamily="18" charset="0"/>
              </a:rPr>
              <a:t> Gọi điện thoại số 111</a:t>
            </a:r>
            <a:endParaRPr lang="en-US" sz="3200" dirty="0">
              <a:solidFill>
                <a:schemeClr val="tx1"/>
              </a:solidFill>
              <a:latin typeface="UTM Avo" pitchFamily="18" charset="0"/>
            </a:endParaRPr>
          </a:p>
        </p:txBody>
      </p:sp>
      <p:sp>
        <p:nvSpPr>
          <p:cNvPr id="31" name="Rounded Rectangle 30"/>
          <p:cNvSpPr/>
          <p:nvPr/>
        </p:nvSpPr>
        <p:spPr>
          <a:xfrm>
            <a:off x="8464060" y="2612643"/>
            <a:ext cx="3176952" cy="11229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800">
                <a:solidFill>
                  <a:schemeClr val="tx1"/>
                </a:solidFill>
                <a:latin typeface="UTM Avo" pitchFamily="18" charset="0"/>
              </a:rPr>
              <a:t>Kêu to để mọi người giúp đỡ</a:t>
            </a:r>
            <a:endParaRPr lang="en-US" sz="2800">
              <a:solidFill>
                <a:schemeClr val="tx1"/>
              </a:solidFill>
              <a:latin typeface="UTM Avo" pitchFamily="18" charset="0"/>
            </a:endParaRPr>
          </a:p>
        </p:txBody>
      </p:sp>
      <p:sp>
        <p:nvSpPr>
          <p:cNvPr id="28" name="TextBox 27"/>
          <p:cNvSpPr txBox="1"/>
          <p:nvPr/>
        </p:nvSpPr>
        <p:spPr>
          <a:xfrm>
            <a:off x="8241323" y="4928159"/>
            <a:ext cx="184731" cy="369332"/>
          </a:xfrm>
          <a:prstGeom prst="rect">
            <a:avLst/>
          </a:prstGeom>
          <a:noFill/>
        </p:spPr>
        <p:txBody>
          <a:bodyPr wrap="none" rtlCol="0">
            <a:spAutoFit/>
          </a:bodyPr>
          <a:lstStyle/>
          <a:p>
            <a:endParaRPr lang="en-US"/>
          </a:p>
        </p:txBody>
      </p:sp>
      <p:sp>
        <p:nvSpPr>
          <p:cNvPr id="42" name="Rounded Rectangle 41"/>
          <p:cNvSpPr/>
          <p:nvPr/>
        </p:nvSpPr>
        <p:spPr>
          <a:xfrm>
            <a:off x="5846884" y="4054847"/>
            <a:ext cx="3962402" cy="12836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800" dirty="0">
                <a:solidFill>
                  <a:schemeClr val="tx1"/>
                </a:solidFill>
                <a:latin typeface="UTM Avo" pitchFamily="18" charset="0"/>
              </a:rPr>
              <a:t>Mách thầy, cô giáo</a:t>
            </a:r>
            <a:endParaRPr lang="en-US" sz="2800" dirty="0">
              <a:solidFill>
                <a:schemeClr val="tx1"/>
              </a:solidFill>
              <a:latin typeface="UTM Avo" pitchFamily="18" charset="0"/>
            </a:endParaRPr>
          </a:p>
        </p:txBody>
      </p:sp>
    </p:spTree>
    <p:custDataLst>
      <p:tags r:id="rId1"/>
    </p:custDataLst>
    <p:extLst>
      <p:ext uri="{BB962C8B-B14F-4D97-AF65-F5344CB8AC3E}">
        <p14:creationId xmlns:p14="http://schemas.microsoft.com/office/powerpoint/2010/main" val="4072675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P spid="3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69" y="0"/>
            <a:ext cx="1715989" cy="1370195"/>
          </a:xfrm>
          <a:prstGeom prst="rect">
            <a:avLst/>
          </a:prstGeom>
        </p:spPr>
      </p:pic>
      <p:sp>
        <p:nvSpPr>
          <p:cNvPr id="8" name="文本框 3"/>
          <p:cNvSpPr txBox="1"/>
          <p:nvPr/>
        </p:nvSpPr>
        <p:spPr>
          <a:xfrm>
            <a:off x="1394320" y="361931"/>
            <a:ext cx="10220961" cy="646331"/>
          </a:xfrm>
          <a:prstGeom prst="rect">
            <a:avLst/>
          </a:prstGeom>
          <a:noFill/>
        </p:spPr>
        <p:txBody>
          <a:bodyPr wrap="square" rtlCol="0">
            <a:spAutoFit/>
          </a:bodyPr>
          <a:lstStyle/>
          <a:p>
            <a:r>
              <a:rPr lang="vi-VN" altLang="zh-CN" sz="3600" b="1" dirty="0">
                <a:latin typeface="UTM Avo" panose="02040603050506020204" pitchFamily="18" charset="0"/>
                <a:ea typeface="字魂17号-萌趣果冻体" panose="02000000000000000000" pitchFamily="2" charset="-122"/>
              </a:rPr>
              <a:t>Hoạt động 2: </a:t>
            </a:r>
            <a:r>
              <a:rPr lang="vi-VN" altLang="zh-CN" sz="3600" dirty="0">
                <a:latin typeface="UTM Avo" panose="02040603050506020204" pitchFamily="18" charset="0"/>
                <a:ea typeface="字魂17号-萌趣果冻体" panose="02000000000000000000" pitchFamily="2" charset="-122"/>
              </a:rPr>
              <a:t>Xử lí các tình huống bị bắt nạt</a:t>
            </a:r>
            <a:endParaRPr lang="en-US" altLang="zh-CN" sz="3600" dirty="0">
              <a:latin typeface="UTM Avo" panose="02040603050506020204" pitchFamily="18" charset="0"/>
              <a:ea typeface="字魂17号-萌趣果冻体" panose="02000000000000000000" pitchFamily="2" charset="-122"/>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99" y="1158240"/>
            <a:ext cx="9753601" cy="5448065"/>
          </a:xfrm>
          <a:prstGeom prst="rect">
            <a:avLst/>
          </a:prstGeom>
        </p:spPr>
      </p:pic>
    </p:spTree>
    <p:custDataLst>
      <p:tags r:id="rId1"/>
    </p:custDataLst>
    <p:extLst>
      <p:ext uri="{BB962C8B-B14F-4D97-AF65-F5344CB8AC3E}">
        <p14:creationId xmlns:p14="http://schemas.microsoft.com/office/powerpoint/2010/main" val="1773918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142F7-2907-41DA-87AD-596BAA6422D1}"/>
              </a:ext>
            </a:extLst>
          </p:cNvPr>
          <p:cNvSpPr txBox="1"/>
          <p:nvPr/>
        </p:nvSpPr>
        <p:spPr>
          <a:xfrm>
            <a:off x="3352800" y="2791548"/>
            <a:ext cx="5665077" cy="2246769"/>
          </a:xfrm>
          <a:prstGeom prst="rect">
            <a:avLst/>
          </a:prstGeom>
          <a:noFill/>
        </p:spPr>
        <p:txBody>
          <a:bodyPr wrap="square" rtlCol="0">
            <a:spAutoFit/>
          </a:bodyPr>
          <a:lstStyle/>
          <a:p>
            <a:pPr algn="just"/>
            <a:r>
              <a:rPr lang="vi-VN" sz="2800" dirty="0">
                <a:latin typeface="UTM Avo" panose="02040603050506020204" pitchFamily="18" charset="0"/>
              </a:rPr>
              <a:t>Khi bị bắt nạt, em cần nói để họ dừng lại, nếu không được phải báo ngay cho người lớn biết để giúp đỡ và thoát khỏi tình trạng bị bắt nạt.</a:t>
            </a:r>
            <a:endParaRPr lang="en-US" sz="2800" dirty="0">
              <a:latin typeface="UTM Avo" panose="02040603050506020204" pitchFamily="18" charset="0"/>
            </a:endParaRPr>
          </a:p>
        </p:txBody>
      </p:sp>
      <p:sp>
        <p:nvSpPr>
          <p:cNvPr id="3" name="Rectangle 2">
            <a:extLst>
              <a:ext uri="{FF2B5EF4-FFF2-40B4-BE49-F238E27FC236}">
                <a16:creationId xmlns:a16="http://schemas.microsoft.com/office/drawing/2014/main" id="{CDA17C91-3AF0-4B24-A971-1188BDB79532}"/>
              </a:ext>
            </a:extLst>
          </p:cNvPr>
          <p:cNvSpPr/>
          <p:nvPr/>
        </p:nvSpPr>
        <p:spPr>
          <a:xfrm>
            <a:off x="4537720" y="1742094"/>
            <a:ext cx="3116559"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latin typeface="UTM Avo" panose="02040603050506020204" pitchFamily="18" charset="0"/>
              </a:rPr>
              <a:t>Kết</a:t>
            </a:r>
            <a:r>
              <a:rPr lang="en-US" sz="5400" b="0" cap="none" spc="0" dirty="0">
                <a:ln w="0"/>
                <a:solidFill>
                  <a:schemeClr val="accent1"/>
                </a:solidFill>
                <a:effectLst>
                  <a:outerShdw blurRad="38100" dist="25400" dir="5400000" algn="ctr" rotWithShape="0">
                    <a:srgbClr val="6E747A">
                      <a:alpha val="43000"/>
                    </a:srgbClr>
                  </a:outerShdw>
                </a:effectLst>
                <a:latin typeface="UTM Avo" panose="02040603050506020204" pitchFamily="18" charset="0"/>
              </a:rPr>
              <a:t> </a:t>
            </a:r>
            <a:r>
              <a:rPr lang="en-US" sz="5400" b="0" cap="none" spc="0" dirty="0" err="1">
                <a:ln w="0"/>
                <a:solidFill>
                  <a:schemeClr val="accent1"/>
                </a:solidFill>
                <a:effectLst>
                  <a:outerShdw blurRad="38100" dist="25400" dir="5400000" algn="ctr" rotWithShape="0">
                    <a:srgbClr val="6E747A">
                      <a:alpha val="43000"/>
                    </a:srgbClr>
                  </a:outerShdw>
                </a:effectLst>
                <a:latin typeface="UTM Avo" panose="02040603050506020204" pitchFamily="18" charset="0"/>
              </a:rPr>
              <a:t>luận</a:t>
            </a:r>
            <a:r>
              <a:rPr lang="en-US" sz="5400" b="0" cap="none" spc="0" dirty="0">
                <a:ln w="0"/>
                <a:solidFill>
                  <a:schemeClr val="accent1"/>
                </a:solidFill>
                <a:effectLst>
                  <a:outerShdw blurRad="38100" dist="25400" dir="5400000" algn="ctr" rotWithShape="0">
                    <a:srgbClr val="6E747A">
                      <a:alpha val="43000"/>
                    </a:srgbClr>
                  </a:outerShdw>
                </a:effectLst>
                <a:latin typeface="UTM Avo" panose="02040603050506020204" pitchFamily="18" charset="0"/>
              </a:rPr>
              <a:t>:</a:t>
            </a:r>
          </a:p>
        </p:txBody>
      </p:sp>
    </p:spTree>
    <p:custDataLst>
      <p:tags r:id="rId1"/>
    </p:custDataLst>
    <p:extLst>
      <p:ext uri="{BB962C8B-B14F-4D97-AF65-F5344CB8AC3E}">
        <p14:creationId xmlns:p14="http://schemas.microsoft.com/office/powerpoint/2010/main" val="3936561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230B233-B4EF-4CE8-A37B-541AC4598F1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 \\\b{8844B84A-89C5-44A8-B365-BD6EB88B1DCD}&quot;,&quot;C:\\Users\\trong\\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9- Phòng tránh bị bắt nạt"/>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E6A1D6AF-136B-4767-A500-579F5FA262FB}:257"/>
</p:tagLst>
</file>

<file path=ppt/tags/tag3.xml><?xml version="1.0" encoding="utf-8"?>
<p:tagLst xmlns:a="http://schemas.openxmlformats.org/drawingml/2006/main" xmlns:r="http://schemas.openxmlformats.org/officeDocument/2006/relationships" xmlns:p="http://schemas.openxmlformats.org/presentationml/2006/main">
  <p:tag name="GENSWF_SLIDE_UID" val="{F362A5D1-533F-49DF-98CF-5EA3777717AD}:297"/>
</p:tagLst>
</file>

<file path=ppt/tags/tag4.xml><?xml version="1.0" encoding="utf-8"?>
<p:tagLst xmlns:a="http://schemas.openxmlformats.org/drawingml/2006/main" xmlns:r="http://schemas.openxmlformats.org/officeDocument/2006/relationships" xmlns:p="http://schemas.openxmlformats.org/presentationml/2006/main">
  <p:tag name="GENSWF_SLIDE_UID" val="{458404CE-63B3-4E9F-98DB-7B399CDD080F}:301"/>
</p:tagLst>
</file>

<file path=ppt/tags/tag5.xml><?xml version="1.0" encoding="utf-8"?>
<p:tagLst xmlns:a="http://schemas.openxmlformats.org/drawingml/2006/main" xmlns:r="http://schemas.openxmlformats.org/officeDocument/2006/relationships" xmlns:p="http://schemas.openxmlformats.org/presentationml/2006/main">
  <p:tag name="GENSWF_SLIDE_UID" val="{A6898951-4B7F-4BD6-ADAD-E6E5110CEFAA}:302"/>
</p:tagLst>
</file>

<file path=ppt/tags/tag6.xml><?xml version="1.0" encoding="utf-8"?>
<p:tagLst xmlns:a="http://schemas.openxmlformats.org/drawingml/2006/main" xmlns:r="http://schemas.openxmlformats.org/officeDocument/2006/relationships" xmlns:p="http://schemas.openxmlformats.org/presentationml/2006/main">
  <p:tag name="GENSWF_SLIDE_UID" val="{75489FA9-9809-4E03-BB7A-EE138CED465F}:544"/>
</p:tagLst>
</file>

<file path=ppt/tags/tag7.xml><?xml version="1.0" encoding="utf-8"?>
<p:tagLst xmlns:a="http://schemas.openxmlformats.org/drawingml/2006/main" xmlns:r="http://schemas.openxmlformats.org/officeDocument/2006/relationships" xmlns:p="http://schemas.openxmlformats.org/presentationml/2006/main">
  <p:tag name="GENSWF_SLIDE_UID" val="{CD8D2E7D-CEDA-4907-8BFA-016B98FA7298}:303"/>
</p:tagLst>
</file>

<file path=ppt/tags/tag8.xml><?xml version="1.0" encoding="utf-8"?>
<p:tagLst xmlns:a="http://schemas.openxmlformats.org/drawingml/2006/main" xmlns:r="http://schemas.openxmlformats.org/officeDocument/2006/relationships" xmlns:p="http://schemas.openxmlformats.org/presentationml/2006/main">
  <p:tag name="GENSWF_SLIDE_UID" val="{42D2D5BC-9A94-4CFD-ABF5-AB65B4E761E0}:304"/>
</p:tagLst>
</file>

<file path=ppt/tags/tag9.xml><?xml version="1.0" encoding="utf-8"?>
<p:tagLst xmlns:a="http://schemas.openxmlformats.org/drawingml/2006/main" xmlns:r="http://schemas.openxmlformats.org/officeDocument/2006/relationships" xmlns:p="http://schemas.openxmlformats.org/presentationml/2006/main">
  <p:tag name="GENSWF_SLIDE_UID" val="{E53FBD05-368F-4A34-A9C4-B33EB81FCFD4}:5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1685</TotalTime>
  <Words>205</Words>
  <Application>Microsoft Office PowerPoint</Application>
  <PresentationFormat>Widescreen</PresentationFormat>
  <Paragraphs>30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HP001 4H</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Phòng tránh bị bắt nạt</dc:title>
  <dc:creator>User</dc:creator>
  <cp:lastModifiedBy>Hòa Trọng</cp:lastModifiedBy>
  <cp:revision>124</cp:revision>
  <dcterms:created xsi:type="dcterms:W3CDTF">2020-08-23T07:01:00Z</dcterms:created>
  <dcterms:modified xsi:type="dcterms:W3CDTF">2026-04-30T09:26:19Z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