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96" r:id="rId2"/>
    <p:sldId id="297" r:id="rId3"/>
    <p:sldId id="284" r:id="rId4"/>
    <p:sldId id="291" r:id="rId5"/>
    <p:sldId id="292" r:id="rId6"/>
    <p:sldId id="293" r:id="rId7"/>
    <p:sldId id="294" r:id="rId8"/>
    <p:sldId id="285" r:id="rId9"/>
    <p:sldId id="295" r:id="rId10"/>
    <p:sldId id="286" r:id="rId11"/>
    <p:sldId id="288" r:id="rId12"/>
    <p:sldId id="298" r:id="rId13"/>
  </p:sldIdLst>
  <p:sldSz cx="9144000" cy="5143500" type="screen16x9"/>
  <p:notesSz cx="9144000" cy="6858000"/>
  <p:embeddedFontLst>
    <p:embeddedFont>
      <p:font typeface="Arial-Rounded" panose="020B0500000000000000" charset="0"/>
      <p:regular r:id="rId15"/>
    </p:embeddedFont>
    <p:embeddedFont>
      <p:font typeface="Fira Sans Condensed Medium" panose="020B060402020202020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 Rounded MT Bold" panose="020F0704030504030204" pitchFamily="34" charset="0"/>
      <p:regular r:id="rId22"/>
    </p:embeddedFont>
    <p:embeddedFont>
      <p:font typeface=".VnArial" panose="020B7200000000000000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F"/>
    <a:srgbClr val="D7E872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7" autoAdjust="0"/>
    <p:restoredTop sz="93455" autoAdjust="0"/>
  </p:normalViewPr>
  <p:slideViewPr>
    <p:cSldViewPr>
      <p:cViewPr varScale="1">
        <p:scale>
          <a:sx n="89" d="100"/>
          <a:sy n="89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7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tư</a:t>
            </a:r>
            <a:r>
              <a:rPr lang="en-US" baseline="0"/>
              <a:t> duy trước rồi qua slide sau GV minh hoạ 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GD bảo</a:t>
            </a:r>
            <a:r>
              <a:rPr lang="en-US" baseline="0"/>
              <a:t> vệ môi trường, tình yêu thiên nhiên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036;g6c6532119b_0_8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Google Shape;1037;g6c6532119b_0_80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  <a:buFont typeface="Arial" pitchFamily="34" charset="0"/>
              <a:buChar char="●"/>
            </a:pP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0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0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quan sát</a:t>
            </a:r>
            <a:r>
              <a:rPr lang="en-US" baseline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quan sát</a:t>
            </a:r>
            <a:r>
              <a:rPr lang="en-US" baseline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quan sát</a:t>
            </a:r>
            <a:r>
              <a:rPr lang="en-US" baseline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quan sát</a:t>
            </a:r>
            <a:r>
              <a:rPr lang="en-US" baseline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quan sát</a:t>
            </a:r>
            <a:r>
              <a:rPr lang="en-US" baseline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HDHS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66;p21"/>
          <p:cNvSpPr/>
          <p:nvPr/>
        </p:nvSpPr>
        <p:spPr>
          <a:xfrm>
            <a:off x="8732838" y="758825"/>
            <a:ext cx="1198562" cy="13493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267;p21"/>
          <p:cNvSpPr>
            <a:spLocks/>
          </p:cNvSpPr>
          <p:nvPr/>
        </p:nvSpPr>
        <p:spPr bwMode="auto">
          <a:xfrm>
            <a:off x="8318500" y="1033463"/>
            <a:ext cx="1200150" cy="134937"/>
          </a:xfrm>
          <a:custGeom>
            <a:avLst/>
            <a:gdLst>
              <a:gd name="T0" fmla="*/ 0 w 36202"/>
              <a:gd name="T1" fmla="*/ 2147483647 h 4079"/>
              <a:gd name="T2" fmla="*/ 2147483647 w 36202"/>
              <a:gd name="T3" fmla="*/ 2147483647 h 4079"/>
              <a:gd name="T4" fmla="*/ 2147483647 w 36202"/>
              <a:gd name="T5" fmla="*/ 2147483647 h 4079"/>
              <a:gd name="T6" fmla="*/ 2147483647 w 36202"/>
              <a:gd name="T7" fmla="*/ 2147483647 h 4079"/>
              <a:gd name="T8" fmla="*/ 2147483647 w 36202"/>
              <a:gd name="T9" fmla="*/ 2147483647 h 4079"/>
              <a:gd name="T10" fmla="*/ 2147483647 w 36202"/>
              <a:gd name="T11" fmla="*/ 0 h 4079"/>
              <a:gd name="T12" fmla="*/ 2147483647 w 36202"/>
              <a:gd name="T13" fmla="*/ 2147483647 h 4079"/>
              <a:gd name="T14" fmla="*/ 2147483647 w 36202"/>
              <a:gd name="T15" fmla="*/ 2147483647 h 4079"/>
              <a:gd name="T16" fmla="*/ 2147483647 w 36202"/>
              <a:gd name="T17" fmla="*/ 2147483647 h 4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627" tIns="34313" rIns="68627" bIns="34313"/>
          <a:lstStyle/>
          <a:p>
            <a:endParaRPr lang="en-US"/>
          </a:p>
        </p:txBody>
      </p:sp>
      <p:sp>
        <p:nvSpPr>
          <p:cNvPr id="11" name="Google Shape;268;p21"/>
          <p:cNvSpPr>
            <a:spLocks/>
          </p:cNvSpPr>
          <p:nvPr/>
        </p:nvSpPr>
        <p:spPr bwMode="auto">
          <a:xfrm rot="7641468">
            <a:off x="8214519" y="499269"/>
            <a:ext cx="260350" cy="227012"/>
          </a:xfrm>
          <a:custGeom>
            <a:avLst/>
            <a:gdLst>
              <a:gd name="T0" fmla="*/ 2147483647 w 29249"/>
              <a:gd name="T1" fmla="*/ 0 h 25547"/>
              <a:gd name="T2" fmla="*/ 0 w 29249"/>
              <a:gd name="T3" fmla="*/ 2147483647 h 25547"/>
              <a:gd name="T4" fmla="*/ 2147483647 w 29249"/>
              <a:gd name="T5" fmla="*/ 2147483647 h 25547"/>
              <a:gd name="T6" fmla="*/ 2147483647 w 29249"/>
              <a:gd name="T7" fmla="*/ 0 h 255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lnTo>
                  <a:pt x="14439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12" name="Google Shape;269;p21"/>
          <p:cNvSpPr>
            <a:spLocks/>
          </p:cNvSpPr>
          <p:nvPr/>
        </p:nvSpPr>
        <p:spPr bwMode="auto">
          <a:xfrm rot="2700000">
            <a:off x="528638" y="4695825"/>
            <a:ext cx="314325" cy="130175"/>
          </a:xfrm>
          <a:custGeom>
            <a:avLst/>
            <a:gdLst>
              <a:gd name="T0" fmla="*/ 2147483647 w 12588"/>
              <a:gd name="T1" fmla="*/ 0 h 5184"/>
              <a:gd name="T2" fmla="*/ 0 w 12588"/>
              <a:gd name="T3" fmla="*/ 2147483647 h 51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13" name="Google Shape;270;p21"/>
          <p:cNvSpPr>
            <a:spLocks/>
          </p:cNvSpPr>
          <p:nvPr/>
        </p:nvSpPr>
        <p:spPr bwMode="auto">
          <a:xfrm>
            <a:off x="-134938" y="4291013"/>
            <a:ext cx="1200151" cy="134937"/>
          </a:xfrm>
          <a:custGeom>
            <a:avLst/>
            <a:gdLst>
              <a:gd name="T0" fmla="*/ 0 w 36202"/>
              <a:gd name="T1" fmla="*/ 2147483647 h 4079"/>
              <a:gd name="T2" fmla="*/ 2147483647 w 36202"/>
              <a:gd name="T3" fmla="*/ 2147483647 h 4079"/>
              <a:gd name="T4" fmla="*/ 2147483647 w 36202"/>
              <a:gd name="T5" fmla="*/ 2147483647 h 4079"/>
              <a:gd name="T6" fmla="*/ 2147483647 w 36202"/>
              <a:gd name="T7" fmla="*/ 2147483647 h 4079"/>
              <a:gd name="T8" fmla="*/ 2147483647 w 36202"/>
              <a:gd name="T9" fmla="*/ 2147483647 h 4079"/>
              <a:gd name="T10" fmla="*/ 2147483647 w 36202"/>
              <a:gd name="T11" fmla="*/ 0 h 4079"/>
              <a:gd name="T12" fmla="*/ 2147483647 w 36202"/>
              <a:gd name="T13" fmla="*/ 2147483647 h 4079"/>
              <a:gd name="T14" fmla="*/ 2147483647 w 36202"/>
              <a:gd name="T15" fmla="*/ 2147483647 h 4079"/>
              <a:gd name="T16" fmla="*/ 2147483647 w 36202"/>
              <a:gd name="T17" fmla="*/ 2147483647 h 4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627" tIns="34313" rIns="68627" bIns="34313"/>
          <a:lstStyle/>
          <a:p>
            <a:endParaRPr lang="en-US"/>
          </a:p>
        </p:txBody>
      </p:sp>
      <p:sp>
        <p:nvSpPr>
          <p:cNvPr id="14" name="Google Shape;271;p21"/>
          <p:cNvSpPr/>
          <p:nvPr/>
        </p:nvSpPr>
        <p:spPr>
          <a:xfrm rot="7641468">
            <a:off x="151607" y="3898106"/>
            <a:ext cx="260350" cy="227013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72;p21"/>
          <p:cNvSpPr/>
          <p:nvPr/>
        </p:nvSpPr>
        <p:spPr>
          <a:xfrm>
            <a:off x="8237538" y="4603750"/>
            <a:ext cx="1200150" cy="13493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273;p21"/>
          <p:cNvSpPr>
            <a:spLocks/>
          </p:cNvSpPr>
          <p:nvPr/>
        </p:nvSpPr>
        <p:spPr bwMode="auto">
          <a:xfrm rot="7641468">
            <a:off x="335756" y="988219"/>
            <a:ext cx="258763" cy="225425"/>
          </a:xfrm>
          <a:custGeom>
            <a:avLst/>
            <a:gdLst>
              <a:gd name="T0" fmla="*/ 2147483647 w 29249"/>
              <a:gd name="T1" fmla="*/ 0 h 25547"/>
              <a:gd name="T2" fmla="*/ 0 w 29249"/>
              <a:gd name="T3" fmla="*/ 2147483647 h 25547"/>
              <a:gd name="T4" fmla="*/ 2147483647 w 29249"/>
              <a:gd name="T5" fmla="*/ 2147483647 h 25547"/>
              <a:gd name="T6" fmla="*/ 2147483647 w 29249"/>
              <a:gd name="T7" fmla="*/ 0 h 255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lnTo>
                  <a:pt x="14439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17" name="Google Shape;274;p21"/>
          <p:cNvSpPr/>
          <p:nvPr/>
        </p:nvSpPr>
        <p:spPr>
          <a:xfrm rot="2700000">
            <a:off x="-134938" y="688975"/>
            <a:ext cx="314325" cy="130176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75;p21"/>
          <p:cNvSpPr>
            <a:spLocks/>
          </p:cNvSpPr>
          <p:nvPr/>
        </p:nvSpPr>
        <p:spPr bwMode="auto">
          <a:xfrm>
            <a:off x="7867650" y="4291013"/>
            <a:ext cx="307975" cy="306387"/>
          </a:xfrm>
          <a:custGeom>
            <a:avLst/>
            <a:gdLst>
              <a:gd name="T0" fmla="*/ 2147483647 w 23325"/>
              <a:gd name="T1" fmla="*/ 2147483647 h 23325"/>
              <a:gd name="T2" fmla="*/ 2147483647 w 23325"/>
              <a:gd name="T3" fmla="*/ 2147483647 h 23325"/>
              <a:gd name="T4" fmla="*/ 2147483647 w 23325"/>
              <a:gd name="T5" fmla="*/ 0 h 23325"/>
              <a:gd name="T6" fmla="*/ 2147483647 w 23325"/>
              <a:gd name="T7" fmla="*/ 2147483647 h 233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194240" y="2741500"/>
            <a:ext cx="1818000" cy="111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3756402" y="1806728"/>
            <a:ext cx="1743600" cy="1112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800508" y="2500721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3325529" y="276563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6250641" y="2741500"/>
            <a:ext cx="1818000" cy="111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5856858" y="2500721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658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32354" y="5"/>
            <a:ext cx="9176354" cy="1185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6" tIns="34317" rIns="68636" bIns="34317" anchor="ctr"/>
          <a:lstStyle/>
          <a:p>
            <a:pPr algn="ctr" defTabSz="68634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533400" y="784225"/>
            <a:ext cx="8077200" cy="2246313"/>
            <a:chOff x="708819" y="914400"/>
            <a:chExt cx="10744200" cy="2995591"/>
          </a:xfrm>
        </p:grpSpPr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08819" y="438182"/>
                <a:ext cx="10744200" cy="167636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6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60860" y="514681"/>
                <a:ext cx="10440119" cy="137169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6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10730826" y="914400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0728715" y="1428838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ectangle 5"/>
            <p:cNvSpPr/>
            <p:nvPr/>
          </p:nvSpPr>
          <p:spPr>
            <a:xfrm>
              <a:off x="10792066" y="1073178"/>
              <a:ext cx="105584" cy="453043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360363" y="157163"/>
            <a:ext cx="1774825" cy="1127125"/>
            <a:chOff x="1143000" y="742950"/>
            <a:chExt cx="3962400" cy="2521527"/>
          </a:xfrm>
        </p:grpSpPr>
        <p:sp>
          <p:nvSpPr>
            <p:cNvPr id="27" name="Cloud 26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Cloud 27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itle 6"/>
          <p:cNvSpPr txBox="1">
            <a:spLocks/>
          </p:cNvSpPr>
          <p:nvPr/>
        </p:nvSpPr>
        <p:spPr>
          <a:xfrm rot="20980918">
            <a:off x="700081" y="1043697"/>
            <a:ext cx="1297878" cy="383290"/>
          </a:xfrm>
          <a:prstGeom prst="rect">
            <a:avLst/>
          </a:prstGeom>
        </p:spPr>
        <p:txBody>
          <a:bodyPr spcFirstLastPara="1" lIns="68636" tIns="34317" rIns="68636" bIns="34317" anchor="ctr">
            <a:prstTxWarp prst="textArchUp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 b="1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>
                <a:latin typeface="Arial" pitchFamily="34" charset="0"/>
                <a:cs typeface="Arial" pitchFamily="34" charset="0"/>
              </a:rPr>
            </a:br>
            <a:r>
              <a:rPr lang="vi-VN" sz="2700" b="1" dirty="0">
                <a:latin typeface="Arial" pitchFamily="34" charset="0"/>
                <a:cs typeface="Arial" pitchFamily="34" charset="0"/>
              </a:rPr>
              <a:t>10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041650"/>
            <a:ext cx="5921375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647700" y="1562100"/>
            <a:ext cx="7848600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vi-VN" sz="36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ÔN TẬP CÁC SỐ VÀ PHÉP TÍNH TRONG PHẠM VI 100 (Tiết 1)</a:t>
            </a:r>
          </a:p>
        </p:txBody>
      </p:sp>
      <p:sp>
        <p:nvSpPr>
          <p:cNvPr id="32" name="TextBox 32"/>
          <p:cNvSpPr txBox="1">
            <a:spLocks noChangeArrowheads="1"/>
          </p:cNvSpPr>
          <p:nvPr/>
        </p:nvSpPr>
        <p:spPr bwMode="auto">
          <a:xfrm>
            <a:off x="647700" y="1031875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>
                <a:latin typeface="Arial Rounded MT Bold" pitchFamily="34" charset="0"/>
                <a:cs typeface="Arial-Rounded" pitchFamily="34" charset="0"/>
              </a:rPr>
              <a:t>Bài</a:t>
            </a:r>
            <a:r>
              <a:rPr lang="vi-VN" sz="3600" b="1" dirty="0">
                <a:latin typeface="Arial Rounded MT Bold" pitchFamily="34" charset="0"/>
                <a:cs typeface="Arial-Rounded" pitchFamily="34" charset="0"/>
              </a:rPr>
              <a:t> 39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77809" y="230511"/>
            <a:ext cx="69661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70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b="4838"/>
          <a:stretch/>
        </p:blipFill>
        <p:spPr>
          <a:xfrm>
            <a:off x="2514600" y="1028700"/>
            <a:ext cx="4975150" cy="2724150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723900" y="3942746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Ai có bước chân dài nhất?</a:t>
            </a: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723900" y="4381500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Ai có bước chân ngắn nhất?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00400" y="375285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4"/>
          <p:cNvSpPr txBox="1">
            <a:spLocks/>
          </p:cNvSpPr>
          <p:nvPr/>
        </p:nvSpPr>
        <p:spPr>
          <a:xfrm>
            <a:off x="2913161" y="3698773"/>
            <a:ext cx="1318334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itchFamily="34" charset="0"/>
                <a:cs typeface="Arial" pitchFamily="34" charset="0"/>
              </a:rPr>
              <a:t>32 cm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994730" y="351417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4"/>
          <p:cNvSpPr txBox="1">
            <a:spLocks/>
          </p:cNvSpPr>
          <p:nvPr/>
        </p:nvSpPr>
        <p:spPr>
          <a:xfrm>
            <a:off x="4707491" y="3460093"/>
            <a:ext cx="1318334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30 cm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333023" y="3704066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4"/>
          <p:cNvSpPr txBox="1">
            <a:spLocks/>
          </p:cNvSpPr>
          <p:nvPr/>
        </p:nvSpPr>
        <p:spPr>
          <a:xfrm>
            <a:off x="6045784" y="3649989"/>
            <a:ext cx="1318334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itchFamily="34" charset="0"/>
                <a:cs typeface="Arial" pitchFamily="34" charset="0"/>
              </a:rPr>
              <a:t>34 cm</a:t>
            </a:r>
          </a:p>
        </p:txBody>
      </p: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102613" y="6849"/>
            <a:ext cx="8824912" cy="1010678"/>
            <a:chOff x="147637" y="-7627"/>
            <a:chExt cx="8824479" cy="1010678"/>
          </a:xfrm>
        </p:grpSpPr>
        <p:sp>
          <p:nvSpPr>
            <p:cNvPr id="14" name="Title 4"/>
            <p:cNvSpPr txBox="1">
              <a:spLocks/>
            </p:cNvSpPr>
            <p:nvPr/>
          </p:nvSpPr>
          <p:spPr bwMode="auto">
            <a:xfrm>
              <a:off x="679350" y="-7627"/>
              <a:ext cx="8292766" cy="1010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Độ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dài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bước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chân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Mai,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Nam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lần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lượt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32 cm, 30 cm, 34 cm.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30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188268"/>
            <a:ext cx="3876676" cy="369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4"/>
          <p:cNvSpPr txBox="1">
            <a:spLocks/>
          </p:cNvSpPr>
          <p:nvPr/>
        </p:nvSpPr>
        <p:spPr>
          <a:xfrm>
            <a:off x="5638800" y="18573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6781800" y="1860338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5651500" y="2609638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807200" y="26225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102613" y="11032"/>
            <a:ext cx="8824912" cy="1345213"/>
            <a:chOff x="147637" y="-3444"/>
            <a:chExt cx="8824479" cy="1345213"/>
          </a:xfrm>
        </p:grpSpPr>
        <p:sp>
          <p:nvSpPr>
            <p:cNvPr id="10" name="Title 4"/>
            <p:cNvSpPr txBox="1">
              <a:spLocks/>
            </p:cNvSpPr>
            <p:nvPr/>
          </p:nvSpPr>
          <p:spPr bwMode="auto">
            <a:xfrm>
              <a:off x="679350" y="-3444"/>
              <a:ext cx="8292766" cy="134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ghép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hai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ba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tấm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thẻ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vẽ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để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hai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chữ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thể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ghép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nào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448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0"/>
          <p:cNvSpPr/>
          <p:nvPr/>
        </p:nvSpPr>
        <p:spPr>
          <a:xfrm rot="10800000" flipH="1">
            <a:off x="3597275" y="1773238"/>
            <a:ext cx="2081213" cy="20812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9" name="Google Shape;1040;p90"/>
          <p:cNvSpPr>
            <a:spLocks noChangeArrowheads="1"/>
          </p:cNvSpPr>
          <p:nvPr/>
        </p:nvSpPr>
        <p:spPr bwMode="auto">
          <a:xfrm>
            <a:off x="6088063" y="1803400"/>
            <a:ext cx="2079625" cy="2081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341" tIns="91341" rIns="91341" bIns="91341" anchor="ctr"/>
          <a:lstStyle/>
          <a:p>
            <a:pPr defTabSz="68652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652" name="Google Shape;1041;p90"/>
          <p:cNvSpPr>
            <a:spLocks noChangeArrowheads="1"/>
          </p:cNvSpPr>
          <p:nvPr/>
        </p:nvSpPr>
        <p:spPr bwMode="auto">
          <a:xfrm>
            <a:off x="1101725" y="1803400"/>
            <a:ext cx="2081213" cy="2081213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41" tIns="91341" rIns="91341" bIns="91341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en-US"/>
          </a:p>
        </p:txBody>
      </p:sp>
      <p:sp>
        <p:nvSpPr>
          <p:cNvPr id="1042" name="Google Shape;1042;p90"/>
          <p:cNvSpPr/>
          <p:nvPr/>
        </p:nvSpPr>
        <p:spPr>
          <a:xfrm>
            <a:off x="812800" y="1498600"/>
            <a:ext cx="2659063" cy="266065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4" name="Google Shape;1043;p90"/>
          <p:cNvSpPr>
            <a:spLocks noGrp="1"/>
          </p:cNvSpPr>
          <p:nvPr>
            <p:ph type="ctrTitle" idx="6"/>
          </p:nvPr>
        </p:nvSpPr>
        <p:spPr>
          <a:xfrm>
            <a:off x="1187450" y="280988"/>
            <a:ext cx="6769100" cy="9461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Quicksand Light"/>
              <a:buNone/>
            </a:pPr>
            <a:r>
              <a:rPr lang="en-US" sz="5400">
                <a:solidFill>
                  <a:srgbClr val="002060"/>
                </a:solidFill>
                <a:latin typeface="Arial-Rounded" pitchFamily="34" charset="0"/>
              </a:rPr>
              <a:t>Dặn dò</a:t>
            </a:r>
          </a:p>
        </p:txBody>
      </p:sp>
      <p:sp>
        <p:nvSpPr>
          <p:cNvPr id="27655" name="Google Shape;1044;p90"/>
          <p:cNvSpPr>
            <a:spLocks noGrp="1"/>
          </p:cNvSpPr>
          <p:nvPr>
            <p:ph type="ctrTitle" idx="3"/>
          </p:nvPr>
        </p:nvSpPr>
        <p:spPr>
          <a:xfrm>
            <a:off x="3702050" y="2098675"/>
            <a:ext cx="1968500" cy="14287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280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Thực hành lại các bài tập</a:t>
            </a: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3308350" y="1498600"/>
            <a:ext cx="2660650" cy="266065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90"/>
          <p:cNvSpPr/>
          <p:nvPr/>
        </p:nvSpPr>
        <p:spPr>
          <a:xfrm>
            <a:off x="5797550" y="1498600"/>
            <a:ext cx="2660650" cy="266065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8" name="Google Shape;1049;p90"/>
          <p:cNvSpPr>
            <a:spLocks noGrp="1"/>
          </p:cNvSpPr>
          <p:nvPr>
            <p:ph type="ctrTitle"/>
          </p:nvPr>
        </p:nvSpPr>
        <p:spPr>
          <a:xfrm>
            <a:off x="1247775" y="2465388"/>
            <a:ext cx="1789113" cy="9953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280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Xem lại nội dung bài đã học</a:t>
            </a:r>
          </a:p>
        </p:txBody>
      </p:sp>
      <p:sp>
        <p:nvSpPr>
          <p:cNvPr id="27659" name="Google Shape;1051;p90"/>
          <p:cNvSpPr>
            <a:spLocks noGrp="1"/>
          </p:cNvSpPr>
          <p:nvPr>
            <p:ph type="ctrTitle" idx="5"/>
          </p:nvPr>
        </p:nvSpPr>
        <p:spPr>
          <a:xfrm>
            <a:off x="5937250" y="2228850"/>
            <a:ext cx="2381250" cy="9937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b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</a:b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39 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ea typeface="Luckiest Guy"/>
                <a:cs typeface="Arial" pitchFamily="34" charset="0"/>
                <a:sym typeface="Quicksand Light"/>
              </a:rPr>
              <a:t>(Tiết 2)</a:t>
            </a:r>
            <a:endParaRPr lang="en-US" sz="2800" dirty="0">
              <a:solidFill>
                <a:srgbClr val="002060"/>
              </a:solidFill>
              <a:latin typeface="Arial-Rounded" pitchFamily="34" charset="0"/>
              <a:ea typeface="Luckiest Guy"/>
              <a:cs typeface="Luckiest Guy"/>
              <a:sym typeface="Quicksand Light"/>
            </a:endParaRPr>
          </a:p>
        </p:txBody>
      </p:sp>
      <p:pic>
        <p:nvPicPr>
          <p:cNvPr id="2766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2" t="28300" r="19592" b="36795"/>
          <a:stretch>
            <a:fillRect/>
          </a:stretch>
        </p:blipFill>
        <p:spPr bwMode="auto">
          <a:xfrm>
            <a:off x="1023938" y="3778250"/>
            <a:ext cx="216693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2" t="3790" r="4218" b="70509"/>
          <a:stretch>
            <a:fillRect/>
          </a:stretch>
        </p:blipFill>
        <p:spPr bwMode="auto">
          <a:xfrm>
            <a:off x="5381625" y="1143000"/>
            <a:ext cx="11731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4" b="10170"/>
          <a:stretch>
            <a:fillRect/>
          </a:stretch>
        </p:blipFill>
        <p:spPr bwMode="auto">
          <a:xfrm>
            <a:off x="3467100" y="4184650"/>
            <a:ext cx="2330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8" r="56093" b="72638"/>
          <a:stretch>
            <a:fillRect/>
          </a:stretch>
        </p:blipFill>
        <p:spPr bwMode="auto">
          <a:xfrm>
            <a:off x="1192213" y="695325"/>
            <a:ext cx="16478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t="28300" r="22482" b="36795"/>
          <a:stretch>
            <a:fillRect/>
          </a:stretch>
        </p:blipFill>
        <p:spPr bwMode="auto">
          <a:xfrm>
            <a:off x="6072188" y="3778250"/>
            <a:ext cx="216693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014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4738" y="4633913"/>
            <a:ext cx="2933700" cy="46196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91356" tIns="45677" rIns="91356" bIns="45677">
            <a:spAutoFit/>
          </a:bodyPr>
          <a:lstStyle/>
          <a:p>
            <a:pPr algn="r" defTabSz="68615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400" kern="0" dirty="0" err="1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Sách</a:t>
            </a:r>
            <a:r>
              <a:rPr lang="en-US" sz="2400" kern="0" dirty="0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+mn-lt"/>
                <a:ea typeface="Arial"/>
                <a:cs typeface="+mn-cs"/>
                <a:sym typeface="Arial"/>
              </a:rPr>
              <a:t>Toán</a:t>
            </a:r>
            <a:r>
              <a:rPr lang="en-US" sz="2400" b="1" kern="0" dirty="0" err="1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_</a:t>
            </a:r>
            <a:r>
              <a:rPr lang="en-US" sz="2400" kern="0" dirty="0" err="1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trang</a:t>
            </a:r>
            <a:r>
              <a:rPr lang="en-US" sz="2400" kern="0" dirty="0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 </a:t>
            </a:r>
            <a:r>
              <a:rPr lang="vi-VN" sz="2400" kern="0" dirty="0">
                <a:solidFill>
                  <a:srgbClr val="002060"/>
                </a:solidFill>
                <a:latin typeface="+mn-lt"/>
                <a:ea typeface="Arial"/>
                <a:cs typeface="+mn-cs"/>
                <a:sym typeface="Arial"/>
              </a:rPr>
              <a:t>94</a:t>
            </a:r>
            <a:endParaRPr lang="en-US" sz="2400" b="1" kern="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+mn-cs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35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48503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Chục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Đơn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Viết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Đọc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4578524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38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76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4966396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7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354268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74214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617220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4" name="Title 4"/>
          <p:cNvSpPr txBox="1">
            <a:spLocks/>
          </p:cNvSpPr>
          <p:nvPr/>
        </p:nvSpPr>
        <p:spPr>
          <a:xfrm>
            <a:off x="38719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mươi lăm</a:t>
            </a:r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19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04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979383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161676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Chục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Đơn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Viết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Đọc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080696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468568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85644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628650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97938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979384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44</a:t>
            </a:r>
          </a:p>
        </p:txBody>
      </p:sp>
      <p:grpSp>
        <p:nvGrpSpPr>
          <p:cNvPr id="16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17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65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3223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Chục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Đơn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Viết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Đọc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Sáu mươi mốt</a:t>
            </a: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61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47" t="37417" r="55292" b="47877"/>
          <a:stretch/>
        </p:blipFill>
        <p:spPr bwMode="auto">
          <a:xfrm>
            <a:off x="2363489" y="854958"/>
            <a:ext cx="4140749" cy="173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13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20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52384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Chục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Đơn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Viết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Đọc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Tám mươi</a:t>
            </a: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80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88" t="45755" r="55374" b="40975"/>
          <a:stretch/>
        </p:blipFill>
        <p:spPr bwMode="auto">
          <a:xfrm>
            <a:off x="2387868" y="903642"/>
            <a:ext cx="4190463" cy="159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13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57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68759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Chục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Đơn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vị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Viết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Đọc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endParaRPr lang="en-US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53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2" t="45313" r="55051" b="39412"/>
          <a:stretch/>
        </p:blipFill>
        <p:spPr bwMode="auto">
          <a:xfrm>
            <a:off x="2534223" y="898913"/>
            <a:ext cx="3790237" cy="163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10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770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t="40365" r="21231" b="35417"/>
          <a:stretch/>
        </p:blipFill>
        <p:spPr bwMode="auto">
          <a:xfrm>
            <a:off x="1" y="1386320"/>
            <a:ext cx="9144000" cy="235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085430" y="1714500"/>
            <a:ext cx="477754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035581" y="1624919"/>
            <a:ext cx="525567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4" name="Oval 13"/>
          <p:cNvSpPr/>
          <p:nvPr/>
        </p:nvSpPr>
        <p:spPr>
          <a:xfrm>
            <a:off x="4838143" y="1633764"/>
            <a:ext cx="477754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4622612" y="1544183"/>
            <a:ext cx="952696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16" name="Oval 15"/>
          <p:cNvSpPr/>
          <p:nvPr/>
        </p:nvSpPr>
        <p:spPr>
          <a:xfrm>
            <a:off x="6982220" y="1670504"/>
            <a:ext cx="477754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6766689" y="1580923"/>
            <a:ext cx="952696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8" name="Oval 17"/>
          <p:cNvSpPr/>
          <p:nvPr/>
        </p:nvSpPr>
        <p:spPr>
          <a:xfrm>
            <a:off x="8472622" y="1742395"/>
            <a:ext cx="477754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8422773" y="1652814"/>
            <a:ext cx="525567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grpSp>
        <p:nvGrpSpPr>
          <p:cNvPr id="20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21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2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  <p:sp>
        <p:nvSpPr>
          <p:cNvPr id="23" name="Title 4"/>
          <p:cNvSpPr txBox="1">
            <a:spLocks/>
          </p:cNvSpPr>
          <p:nvPr/>
        </p:nvSpPr>
        <p:spPr>
          <a:xfrm>
            <a:off x="617186" y="754993"/>
            <a:ext cx="535879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5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 txBox="1">
            <a:spLocks/>
          </p:cNvSpPr>
          <p:nvPr/>
        </p:nvSpPr>
        <p:spPr>
          <a:xfrm>
            <a:off x="533400" y="1455057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" pitchFamily="34" charset="0"/>
                <a:cs typeface="Arial" pitchFamily="34" charset="0"/>
              </a:rPr>
              <a:t>47 =        +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544883" y="1428750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66222" y="1450519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231276" y="1439634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3007197" y="1428750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567906" y="2627085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" pitchFamily="34" charset="0"/>
                <a:cs typeface="Arial" pitchFamily="34" charset="0"/>
              </a:rPr>
              <a:t>53 =        +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1579389" y="2600778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800728" y="2622547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265782" y="2611662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262086" y="2617107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4876404" y="2628900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" pitchFamily="34" charset="0"/>
                <a:cs typeface="Arial" pitchFamily="34" charset="0"/>
              </a:rPr>
              <a:t>69 =        +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574280" y="2613477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04296" y="26289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47838" y="2677251"/>
            <a:ext cx="640080" cy="64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4"/>
          <p:cNvSpPr txBox="1">
            <a:spLocks/>
          </p:cNvSpPr>
          <p:nvPr/>
        </p:nvSpPr>
        <p:spPr>
          <a:xfrm>
            <a:off x="5989566" y="2598057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2819400" y="3924300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" pitchFamily="34" charset="0"/>
                <a:cs typeface="Arial" pitchFamily="34" charset="0"/>
              </a:rPr>
              <a:t>96 =        +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147292" y="39243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90834" y="3972651"/>
            <a:ext cx="640080" cy="64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3932562" y="3893457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478881" y="3948789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475185" y="3954234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Title 4"/>
          <p:cNvSpPr txBox="1">
            <a:spLocks/>
          </p:cNvSpPr>
          <p:nvPr/>
        </p:nvSpPr>
        <p:spPr>
          <a:xfrm>
            <a:off x="617186" y="754993"/>
            <a:ext cx="535879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grpSp>
        <p:nvGrpSpPr>
          <p:cNvPr id="28" name="Group 76"/>
          <p:cNvGrpSpPr>
            <a:grpSpLocks/>
          </p:cNvGrpSpPr>
          <p:nvPr/>
        </p:nvGrpSpPr>
        <p:grpSpPr bwMode="auto">
          <a:xfrm>
            <a:off x="102613" y="111313"/>
            <a:ext cx="8824912" cy="533400"/>
            <a:chOff x="147637" y="96837"/>
            <a:chExt cx="8824479" cy="533400"/>
          </a:xfrm>
        </p:grpSpPr>
        <p:sp>
          <p:nvSpPr>
            <p:cNvPr id="38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Số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2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61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1" grpId="0"/>
      <p:bldP spid="40" grpId="0" animBg="1"/>
      <p:bldP spid="41" grpId="0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9CD7B36-DDED-4420-8ACC-BC0CA6506FC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9- Luyện tập ( Tiết 1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E4908A-0279-4B38-9555-83B4834C07D1}:2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AD6446-3504-4258-9A42-C33E27E2766D}:2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024497-C71A-45B0-9F6B-B9A277E69FDA}:2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853619-1393-4805-95F1-A48594444CB8}:2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3F5688-6E9A-4699-BF8D-2BD51323E83E}:2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B3B5BB-6223-4A08-8015-581A10789CF6}:2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BECE31-EB55-4439-BDC5-D84E464D2732}:2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128502-1260-4851-9757-D8F02FC229EB}: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5CDE21-7F95-417F-86DA-A05699742DAF}:2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B2D368-57AE-4784-B0B9-6C3D0EAE0E59}:2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4614C6-8CC7-46C3-AC35-36901D6AF727}: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96BB1A-2C4E-488F-A5E8-2918B3132411}:2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355</Words>
  <Application>Microsoft Office PowerPoint</Application>
  <PresentationFormat>On-screen Show (16:9)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Luckiest Guy</vt:lpstr>
      <vt:lpstr>Arial-Rounded</vt:lpstr>
      <vt:lpstr>Quicksand Light</vt:lpstr>
      <vt:lpstr>Fira Sans Condensed Medium</vt:lpstr>
      <vt:lpstr>Calibri</vt:lpstr>
      <vt:lpstr>Times New Roman</vt:lpstr>
      <vt:lpstr>Quicksand</vt:lpstr>
      <vt:lpstr>Arial Rounded MT Bold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39- Luyện tập ( Tiết 1)</dc:title>
  <dc:creator>vvxel</dc:creator>
  <cp:lastModifiedBy>Admin</cp:lastModifiedBy>
  <cp:revision>79</cp:revision>
  <dcterms:created xsi:type="dcterms:W3CDTF">2018-01-14T04:30:44Z</dcterms:created>
  <dcterms:modified xsi:type="dcterms:W3CDTF">2026-04-08T06:04:18Z</dcterms:modified>
</cp:coreProperties>
</file>