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2" r:id="rId2"/>
    <p:sldId id="274" r:id="rId3"/>
    <p:sldId id="280" r:id="rId4"/>
    <p:sldId id="281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96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0B23C-A550-4125-BD3B-D4B5ECFD77C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72949-67E3-4EB6-983C-F38C9924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8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5D6E54-C229-D853-A257-3BE3A1D4FD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190500"/>
            <a:ext cx="2380952" cy="23809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-341026" y="7568013"/>
            <a:ext cx="9940527" cy="3243097"/>
          </a:xfrm>
          <a:custGeom>
            <a:avLst/>
            <a:gdLst/>
            <a:ahLst/>
            <a:cxnLst/>
            <a:rect l="l" t="t" r="r" b="b"/>
            <a:pathLst>
              <a:path w="9940527" h="3243097">
                <a:moveTo>
                  <a:pt x="9940527" y="0"/>
                </a:moveTo>
                <a:lnTo>
                  <a:pt x="0" y="0"/>
                </a:lnTo>
                <a:lnTo>
                  <a:pt x="0" y="3243097"/>
                </a:lnTo>
                <a:lnTo>
                  <a:pt x="9940527" y="3243097"/>
                </a:lnTo>
                <a:lnTo>
                  <a:pt x="99405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933294" y="7825521"/>
            <a:ext cx="8542734" cy="2787067"/>
          </a:xfrm>
          <a:custGeom>
            <a:avLst/>
            <a:gdLst/>
            <a:ahLst/>
            <a:cxnLst/>
            <a:rect l="l" t="t" r="r" b="b"/>
            <a:pathLst>
              <a:path w="8542734" h="2787067">
                <a:moveTo>
                  <a:pt x="0" y="0"/>
                </a:moveTo>
                <a:lnTo>
                  <a:pt x="8542734" y="0"/>
                </a:lnTo>
                <a:lnTo>
                  <a:pt x="8542734" y="2787066"/>
                </a:lnTo>
                <a:lnTo>
                  <a:pt x="0" y="2787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448893" y="7619010"/>
            <a:ext cx="2248925" cy="2993578"/>
          </a:xfrm>
          <a:custGeom>
            <a:avLst/>
            <a:gdLst/>
            <a:ahLst/>
            <a:cxnLst/>
            <a:rect l="l" t="t" r="r" b="b"/>
            <a:pathLst>
              <a:path w="2248925" h="2993578">
                <a:moveTo>
                  <a:pt x="0" y="0"/>
                </a:moveTo>
                <a:lnTo>
                  <a:pt x="2248925" y="0"/>
                </a:lnTo>
                <a:lnTo>
                  <a:pt x="2248925" y="2993577"/>
                </a:lnTo>
                <a:lnTo>
                  <a:pt x="0" y="2993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41026" y="7568013"/>
            <a:ext cx="2401187" cy="3196256"/>
          </a:xfrm>
          <a:custGeom>
            <a:avLst/>
            <a:gdLst/>
            <a:ahLst/>
            <a:cxnLst/>
            <a:rect l="l" t="t" r="r" b="b"/>
            <a:pathLst>
              <a:path w="2401187" h="3196256">
                <a:moveTo>
                  <a:pt x="0" y="0"/>
                </a:moveTo>
                <a:lnTo>
                  <a:pt x="2401187" y="0"/>
                </a:lnTo>
                <a:lnTo>
                  <a:pt x="2401187" y="3196257"/>
                </a:lnTo>
                <a:lnTo>
                  <a:pt x="0" y="3196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685800" y="723900"/>
            <a:ext cx="16916399" cy="9448800"/>
            <a:chOff x="0" y="0"/>
            <a:chExt cx="3847845" cy="1288125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3847845" cy="1288125"/>
            </a:xfrm>
            <a:custGeom>
              <a:avLst/>
              <a:gdLst/>
              <a:ahLst/>
              <a:cxnLst/>
              <a:rect l="l" t="t" r="r" b="b"/>
              <a:pathLst>
                <a:path w="3847845" h="1288125">
                  <a:moveTo>
                    <a:pt x="14838" y="0"/>
                  </a:moveTo>
                  <a:lnTo>
                    <a:pt x="3833007" y="0"/>
                  </a:lnTo>
                  <a:cubicBezTo>
                    <a:pt x="3836942" y="0"/>
                    <a:pt x="3840716" y="1563"/>
                    <a:pt x="3843499" y="4346"/>
                  </a:cubicBezTo>
                  <a:cubicBezTo>
                    <a:pt x="3846282" y="7128"/>
                    <a:pt x="3847845" y="10902"/>
                    <a:pt x="3847845" y="14838"/>
                  </a:cubicBezTo>
                  <a:lnTo>
                    <a:pt x="3847845" y="1273288"/>
                  </a:lnTo>
                  <a:cubicBezTo>
                    <a:pt x="3847845" y="1281482"/>
                    <a:pt x="3841202" y="1288125"/>
                    <a:pt x="3833007" y="1288125"/>
                  </a:cubicBezTo>
                  <a:lnTo>
                    <a:pt x="14838" y="1288125"/>
                  </a:lnTo>
                  <a:cubicBezTo>
                    <a:pt x="6643" y="1288125"/>
                    <a:pt x="0" y="1281482"/>
                    <a:pt x="0" y="1273288"/>
                  </a:cubicBezTo>
                  <a:lnTo>
                    <a:pt x="0" y="14838"/>
                  </a:lnTo>
                  <a:cubicBezTo>
                    <a:pt x="0" y="10902"/>
                    <a:pt x="1563" y="7128"/>
                    <a:pt x="4346" y="4346"/>
                  </a:cubicBezTo>
                  <a:cubicBezTo>
                    <a:pt x="7128" y="1563"/>
                    <a:pt x="10902" y="0"/>
                    <a:pt x="1483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3847845" cy="1326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D31DBC5-2121-8798-AC03-77C5935F01DC}"/>
              </a:ext>
            </a:extLst>
          </p:cNvPr>
          <p:cNvGrpSpPr/>
          <p:nvPr/>
        </p:nvGrpSpPr>
        <p:grpSpPr>
          <a:xfrm>
            <a:off x="685800" y="647700"/>
            <a:ext cx="7824678" cy="3138599"/>
            <a:chOff x="676348" y="769676"/>
            <a:chExt cx="3968803" cy="20923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73B4CE5-0380-72E0-D8C1-3DD9E4F72A18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defTabSz="1371600">
                <a:defRPr/>
              </a:pPr>
              <a:endParaRPr lang="vi-VN" sz="2700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599C6A-0008-3DB9-7E87-2E08232B65F6}"/>
                </a:ext>
              </a:extLst>
            </p:cNvPr>
            <p:cNvSpPr txBox="1"/>
            <p:nvPr/>
          </p:nvSpPr>
          <p:spPr>
            <a:xfrm rot="20877293">
              <a:off x="1031120" y="1174529"/>
              <a:ext cx="340648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vi-VN" sz="4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Người được tả trong bài văn trên là ai?</a:t>
              </a:r>
              <a:endPara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Freeform 23">
            <a:extLst>
              <a:ext uri="{FF2B5EF4-FFF2-40B4-BE49-F238E27FC236}">
                <a16:creationId xmlns:a16="http://schemas.microsoft.com/office/drawing/2014/main" id="{D050F2A9-6F7D-D7F5-39B1-CD6DA7B13211}"/>
              </a:ext>
            </a:extLst>
          </p:cNvPr>
          <p:cNvSpPr/>
          <p:nvPr/>
        </p:nvSpPr>
        <p:spPr>
          <a:xfrm>
            <a:off x="938396" y="5365731"/>
            <a:ext cx="6105453" cy="4742961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1371600">
              <a:defRPr/>
            </a:pPr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847E9-EC31-5603-08AE-AA6E7404A3F4}"/>
              </a:ext>
            </a:extLst>
          </p:cNvPr>
          <p:cNvSpPr txBox="1"/>
          <p:nvPr/>
        </p:nvSpPr>
        <p:spPr>
          <a:xfrm>
            <a:off x="7620000" y="4152900"/>
            <a:ext cx="87741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/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 được tả trong bài văn trên là Thắng, cậu bé được ví như con cá vược của thôn Bần, là người bơi giỏi trong số đám trẻ của thôn.</a:t>
            </a:r>
          </a:p>
        </p:txBody>
      </p:sp>
    </p:spTree>
    <p:extLst>
      <p:ext uri="{BB962C8B-B14F-4D97-AF65-F5344CB8AC3E}">
        <p14:creationId xmlns:p14="http://schemas.microsoft.com/office/powerpoint/2010/main" val="18415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-341026" y="7568013"/>
            <a:ext cx="9940527" cy="3243097"/>
          </a:xfrm>
          <a:custGeom>
            <a:avLst/>
            <a:gdLst/>
            <a:ahLst/>
            <a:cxnLst/>
            <a:rect l="l" t="t" r="r" b="b"/>
            <a:pathLst>
              <a:path w="9940527" h="3243097">
                <a:moveTo>
                  <a:pt x="9940527" y="0"/>
                </a:moveTo>
                <a:lnTo>
                  <a:pt x="0" y="0"/>
                </a:lnTo>
                <a:lnTo>
                  <a:pt x="0" y="3243097"/>
                </a:lnTo>
                <a:lnTo>
                  <a:pt x="9940527" y="3243097"/>
                </a:lnTo>
                <a:lnTo>
                  <a:pt x="99405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933294" y="7825521"/>
            <a:ext cx="8542734" cy="2787067"/>
          </a:xfrm>
          <a:custGeom>
            <a:avLst/>
            <a:gdLst/>
            <a:ahLst/>
            <a:cxnLst/>
            <a:rect l="l" t="t" r="r" b="b"/>
            <a:pathLst>
              <a:path w="8542734" h="2787067">
                <a:moveTo>
                  <a:pt x="0" y="0"/>
                </a:moveTo>
                <a:lnTo>
                  <a:pt x="8542734" y="0"/>
                </a:lnTo>
                <a:lnTo>
                  <a:pt x="8542734" y="2787066"/>
                </a:lnTo>
                <a:lnTo>
                  <a:pt x="0" y="2787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448893" y="7619010"/>
            <a:ext cx="2248925" cy="2993578"/>
          </a:xfrm>
          <a:custGeom>
            <a:avLst/>
            <a:gdLst/>
            <a:ahLst/>
            <a:cxnLst/>
            <a:rect l="l" t="t" r="r" b="b"/>
            <a:pathLst>
              <a:path w="2248925" h="2993578">
                <a:moveTo>
                  <a:pt x="0" y="0"/>
                </a:moveTo>
                <a:lnTo>
                  <a:pt x="2248925" y="0"/>
                </a:lnTo>
                <a:lnTo>
                  <a:pt x="2248925" y="2993577"/>
                </a:lnTo>
                <a:lnTo>
                  <a:pt x="0" y="2993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41026" y="7568013"/>
            <a:ext cx="2401187" cy="3196256"/>
          </a:xfrm>
          <a:custGeom>
            <a:avLst/>
            <a:gdLst/>
            <a:ahLst/>
            <a:cxnLst/>
            <a:rect l="l" t="t" r="r" b="b"/>
            <a:pathLst>
              <a:path w="2401187" h="3196256">
                <a:moveTo>
                  <a:pt x="0" y="0"/>
                </a:moveTo>
                <a:lnTo>
                  <a:pt x="2401187" y="0"/>
                </a:lnTo>
                <a:lnTo>
                  <a:pt x="2401187" y="3196257"/>
                </a:lnTo>
                <a:lnTo>
                  <a:pt x="0" y="3196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685800" y="723900"/>
            <a:ext cx="16916399" cy="9448800"/>
            <a:chOff x="0" y="0"/>
            <a:chExt cx="3847845" cy="1288125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3847845" cy="1288125"/>
            </a:xfrm>
            <a:custGeom>
              <a:avLst/>
              <a:gdLst/>
              <a:ahLst/>
              <a:cxnLst/>
              <a:rect l="l" t="t" r="r" b="b"/>
              <a:pathLst>
                <a:path w="3847845" h="1288125">
                  <a:moveTo>
                    <a:pt x="14838" y="0"/>
                  </a:moveTo>
                  <a:lnTo>
                    <a:pt x="3833007" y="0"/>
                  </a:lnTo>
                  <a:cubicBezTo>
                    <a:pt x="3836942" y="0"/>
                    <a:pt x="3840716" y="1563"/>
                    <a:pt x="3843499" y="4346"/>
                  </a:cubicBezTo>
                  <a:cubicBezTo>
                    <a:pt x="3846282" y="7128"/>
                    <a:pt x="3847845" y="10902"/>
                    <a:pt x="3847845" y="14838"/>
                  </a:cubicBezTo>
                  <a:lnTo>
                    <a:pt x="3847845" y="1273288"/>
                  </a:lnTo>
                  <a:cubicBezTo>
                    <a:pt x="3847845" y="1281482"/>
                    <a:pt x="3841202" y="1288125"/>
                    <a:pt x="3833007" y="1288125"/>
                  </a:cubicBezTo>
                  <a:lnTo>
                    <a:pt x="14838" y="1288125"/>
                  </a:lnTo>
                  <a:cubicBezTo>
                    <a:pt x="6643" y="1288125"/>
                    <a:pt x="0" y="1281482"/>
                    <a:pt x="0" y="1273288"/>
                  </a:cubicBezTo>
                  <a:lnTo>
                    <a:pt x="0" y="14838"/>
                  </a:lnTo>
                  <a:cubicBezTo>
                    <a:pt x="0" y="10902"/>
                    <a:pt x="1563" y="7128"/>
                    <a:pt x="4346" y="4346"/>
                  </a:cubicBezTo>
                  <a:cubicBezTo>
                    <a:pt x="7128" y="1563"/>
                    <a:pt x="10902" y="0"/>
                    <a:pt x="1483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3847845" cy="1326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D31DBC5-2121-8798-AC03-77C5935F01DC}"/>
              </a:ext>
            </a:extLst>
          </p:cNvPr>
          <p:cNvGrpSpPr/>
          <p:nvPr/>
        </p:nvGrpSpPr>
        <p:grpSpPr>
          <a:xfrm>
            <a:off x="685800" y="647700"/>
            <a:ext cx="9906000" cy="3400979"/>
            <a:chOff x="676348" y="769676"/>
            <a:chExt cx="3968803" cy="2267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73B4CE5-0380-72E0-D8C1-3DD9E4F72A18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599C6A-0008-3DB9-7E87-2E08232B65F6}"/>
                </a:ext>
              </a:extLst>
            </p:cNvPr>
            <p:cNvSpPr txBox="1"/>
            <p:nvPr/>
          </p:nvSpPr>
          <p:spPr>
            <a:xfrm rot="20877293">
              <a:off x="975658" y="1169817"/>
              <a:ext cx="3406483" cy="18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Tìm phần mở bài, thân bài, kết bài của bài văn trên và nêu nội dung chính của mỗi phần.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Freeform 23">
            <a:extLst>
              <a:ext uri="{FF2B5EF4-FFF2-40B4-BE49-F238E27FC236}">
                <a16:creationId xmlns:a16="http://schemas.microsoft.com/office/drawing/2014/main" id="{D050F2A9-6F7D-D7F5-39B1-CD6DA7B13211}"/>
              </a:ext>
            </a:extLst>
          </p:cNvPr>
          <p:cNvSpPr/>
          <p:nvPr/>
        </p:nvSpPr>
        <p:spPr>
          <a:xfrm>
            <a:off x="938396" y="5365731"/>
            <a:ext cx="6105453" cy="4742961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847E9-EC31-5603-08AE-AA6E7404A3F4}"/>
              </a:ext>
            </a:extLst>
          </p:cNvPr>
          <p:cNvSpPr txBox="1"/>
          <p:nvPr/>
        </p:nvSpPr>
        <p:spPr>
          <a:xfrm>
            <a:off x="6172200" y="4152900"/>
            <a:ext cx="11125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371600"/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5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Thắng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5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5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gờm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bọn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Top Corners One Rounded and One Snipped 11">
            <a:extLst>
              <a:ext uri="{FF2B5EF4-FFF2-40B4-BE49-F238E27FC236}">
                <a16:creationId xmlns:a16="http://schemas.microsoft.com/office/drawing/2014/main" id="{D0F2FE8C-DF0A-E8B0-2DDD-E60E935F097E}"/>
              </a:ext>
            </a:extLst>
          </p:cNvPr>
          <p:cNvSpPr/>
          <p:nvPr/>
        </p:nvSpPr>
        <p:spPr>
          <a:xfrm>
            <a:off x="7924800" y="6438900"/>
            <a:ext cx="8534400" cy="266700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</a:rPr>
              <a:t>Nội dung chính: </a:t>
            </a:r>
            <a:r>
              <a:rPr lang="vi-VN" sz="4800" dirty="0">
                <a:solidFill>
                  <a:srgbClr val="002060"/>
                </a:solidFill>
              </a:rPr>
              <a:t>Giới thiệu nhân vật Thắng và tài năng của cậu bé.</a:t>
            </a:r>
          </a:p>
        </p:txBody>
      </p:sp>
    </p:spTree>
    <p:extLst>
      <p:ext uri="{BB962C8B-B14F-4D97-AF65-F5344CB8AC3E}">
        <p14:creationId xmlns:p14="http://schemas.microsoft.com/office/powerpoint/2010/main" val="35163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-341026" y="7568013"/>
            <a:ext cx="9940527" cy="3243097"/>
          </a:xfrm>
          <a:custGeom>
            <a:avLst/>
            <a:gdLst/>
            <a:ahLst/>
            <a:cxnLst/>
            <a:rect l="l" t="t" r="r" b="b"/>
            <a:pathLst>
              <a:path w="9940527" h="3243097">
                <a:moveTo>
                  <a:pt x="9940527" y="0"/>
                </a:moveTo>
                <a:lnTo>
                  <a:pt x="0" y="0"/>
                </a:lnTo>
                <a:lnTo>
                  <a:pt x="0" y="3243097"/>
                </a:lnTo>
                <a:lnTo>
                  <a:pt x="9940527" y="3243097"/>
                </a:lnTo>
                <a:lnTo>
                  <a:pt x="99405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933294" y="7825521"/>
            <a:ext cx="8542734" cy="2787067"/>
          </a:xfrm>
          <a:custGeom>
            <a:avLst/>
            <a:gdLst/>
            <a:ahLst/>
            <a:cxnLst/>
            <a:rect l="l" t="t" r="r" b="b"/>
            <a:pathLst>
              <a:path w="8542734" h="2787067">
                <a:moveTo>
                  <a:pt x="0" y="0"/>
                </a:moveTo>
                <a:lnTo>
                  <a:pt x="8542734" y="0"/>
                </a:lnTo>
                <a:lnTo>
                  <a:pt x="8542734" y="2787066"/>
                </a:lnTo>
                <a:lnTo>
                  <a:pt x="0" y="2787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448893" y="7619010"/>
            <a:ext cx="2248925" cy="2993578"/>
          </a:xfrm>
          <a:custGeom>
            <a:avLst/>
            <a:gdLst/>
            <a:ahLst/>
            <a:cxnLst/>
            <a:rect l="l" t="t" r="r" b="b"/>
            <a:pathLst>
              <a:path w="2248925" h="2993578">
                <a:moveTo>
                  <a:pt x="0" y="0"/>
                </a:moveTo>
                <a:lnTo>
                  <a:pt x="2248925" y="0"/>
                </a:lnTo>
                <a:lnTo>
                  <a:pt x="2248925" y="2993577"/>
                </a:lnTo>
                <a:lnTo>
                  <a:pt x="0" y="2993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41026" y="7568013"/>
            <a:ext cx="2401187" cy="3196256"/>
          </a:xfrm>
          <a:custGeom>
            <a:avLst/>
            <a:gdLst/>
            <a:ahLst/>
            <a:cxnLst/>
            <a:rect l="l" t="t" r="r" b="b"/>
            <a:pathLst>
              <a:path w="2401187" h="3196256">
                <a:moveTo>
                  <a:pt x="0" y="0"/>
                </a:moveTo>
                <a:lnTo>
                  <a:pt x="2401187" y="0"/>
                </a:lnTo>
                <a:lnTo>
                  <a:pt x="2401187" y="3196257"/>
                </a:lnTo>
                <a:lnTo>
                  <a:pt x="0" y="3196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685800" y="723900"/>
            <a:ext cx="16916399" cy="9448800"/>
            <a:chOff x="0" y="0"/>
            <a:chExt cx="3847845" cy="1288125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3847845" cy="1288125"/>
            </a:xfrm>
            <a:custGeom>
              <a:avLst/>
              <a:gdLst/>
              <a:ahLst/>
              <a:cxnLst/>
              <a:rect l="l" t="t" r="r" b="b"/>
              <a:pathLst>
                <a:path w="3847845" h="1288125">
                  <a:moveTo>
                    <a:pt x="14838" y="0"/>
                  </a:moveTo>
                  <a:lnTo>
                    <a:pt x="3833007" y="0"/>
                  </a:lnTo>
                  <a:cubicBezTo>
                    <a:pt x="3836942" y="0"/>
                    <a:pt x="3840716" y="1563"/>
                    <a:pt x="3843499" y="4346"/>
                  </a:cubicBezTo>
                  <a:cubicBezTo>
                    <a:pt x="3846282" y="7128"/>
                    <a:pt x="3847845" y="10902"/>
                    <a:pt x="3847845" y="14838"/>
                  </a:cubicBezTo>
                  <a:lnTo>
                    <a:pt x="3847845" y="1273288"/>
                  </a:lnTo>
                  <a:cubicBezTo>
                    <a:pt x="3847845" y="1281482"/>
                    <a:pt x="3841202" y="1288125"/>
                    <a:pt x="3833007" y="1288125"/>
                  </a:cubicBezTo>
                  <a:lnTo>
                    <a:pt x="14838" y="1288125"/>
                  </a:lnTo>
                  <a:cubicBezTo>
                    <a:pt x="6643" y="1288125"/>
                    <a:pt x="0" y="1281482"/>
                    <a:pt x="0" y="1273288"/>
                  </a:cubicBezTo>
                  <a:lnTo>
                    <a:pt x="0" y="14838"/>
                  </a:lnTo>
                  <a:cubicBezTo>
                    <a:pt x="0" y="10902"/>
                    <a:pt x="1563" y="7128"/>
                    <a:pt x="4346" y="4346"/>
                  </a:cubicBezTo>
                  <a:cubicBezTo>
                    <a:pt x="7128" y="1563"/>
                    <a:pt x="10902" y="0"/>
                    <a:pt x="1483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3847845" cy="1326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730BE0-92D0-A7F3-0A1C-E241AAB02A62}"/>
              </a:ext>
            </a:extLst>
          </p:cNvPr>
          <p:cNvGrpSpPr/>
          <p:nvPr/>
        </p:nvGrpSpPr>
        <p:grpSpPr>
          <a:xfrm>
            <a:off x="1490472" y="342900"/>
            <a:ext cx="14740128" cy="1696212"/>
            <a:chOff x="1490472" y="749808"/>
            <a:chExt cx="9564624" cy="120700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B265BB4-8139-7E8A-F867-7B95C19F81C9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AA3847-CB69-BDDC-AEB6-BA1A91E7CBC2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BoosterNextFYBlack" panose="02000A03000000020004" pitchFamily="2" charset="-93"/>
                  <a:ea typeface="MS Mincho" panose="02020609040205080304" pitchFamily="49" charset="-128"/>
                  <a:cs typeface="+mn-cs"/>
                </a:rPr>
                <a:t>2. </a:t>
              </a: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BoosterNextFYBlack" panose="02000A03000000020004" pitchFamily="2" charset="-93"/>
                  <a:ea typeface="MS Mincho" panose="02020609040205080304" pitchFamily="49" charset="-128"/>
                  <a:cs typeface="+mn-cs"/>
                </a:rPr>
                <a:t>Trao đổi về những điểm cần lưu ý khi viết bài văn tả người.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80CB75E3-6E53-2DB4-127D-1DCB0986E150}"/>
              </a:ext>
            </a:extLst>
          </p:cNvPr>
          <p:cNvSpPr/>
          <p:nvPr/>
        </p:nvSpPr>
        <p:spPr>
          <a:xfrm>
            <a:off x="1676400" y="3238500"/>
            <a:ext cx="3276600" cy="16764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cục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74453904-4DDB-C22B-DCFC-833F5F2B4EAC}"/>
              </a:ext>
            </a:extLst>
          </p:cNvPr>
          <p:cNvSpPr/>
          <p:nvPr/>
        </p:nvSpPr>
        <p:spPr>
          <a:xfrm>
            <a:off x="8458200" y="3238500"/>
            <a:ext cx="8077200" cy="16764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lựa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chọn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tả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854FF176-2706-0686-A234-3FA744EED705}"/>
              </a:ext>
            </a:extLst>
          </p:cNvPr>
          <p:cNvSpPr/>
          <p:nvPr/>
        </p:nvSpPr>
        <p:spPr>
          <a:xfrm>
            <a:off x="7162800" y="5676900"/>
            <a:ext cx="3276600" cy="16764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0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-341026" y="7568013"/>
            <a:ext cx="9940527" cy="3243097"/>
          </a:xfrm>
          <a:custGeom>
            <a:avLst/>
            <a:gdLst/>
            <a:ahLst/>
            <a:cxnLst/>
            <a:rect l="l" t="t" r="r" b="b"/>
            <a:pathLst>
              <a:path w="9940527" h="3243097">
                <a:moveTo>
                  <a:pt x="9940527" y="0"/>
                </a:moveTo>
                <a:lnTo>
                  <a:pt x="0" y="0"/>
                </a:lnTo>
                <a:lnTo>
                  <a:pt x="0" y="3243097"/>
                </a:lnTo>
                <a:lnTo>
                  <a:pt x="9940527" y="3243097"/>
                </a:lnTo>
                <a:lnTo>
                  <a:pt x="99405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933294" y="7825521"/>
            <a:ext cx="8542734" cy="2787067"/>
          </a:xfrm>
          <a:custGeom>
            <a:avLst/>
            <a:gdLst/>
            <a:ahLst/>
            <a:cxnLst/>
            <a:rect l="l" t="t" r="r" b="b"/>
            <a:pathLst>
              <a:path w="8542734" h="2787067">
                <a:moveTo>
                  <a:pt x="0" y="0"/>
                </a:moveTo>
                <a:lnTo>
                  <a:pt x="8542734" y="0"/>
                </a:lnTo>
                <a:lnTo>
                  <a:pt x="8542734" y="2787066"/>
                </a:lnTo>
                <a:lnTo>
                  <a:pt x="0" y="2787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448893" y="7619010"/>
            <a:ext cx="2248925" cy="2993578"/>
          </a:xfrm>
          <a:custGeom>
            <a:avLst/>
            <a:gdLst/>
            <a:ahLst/>
            <a:cxnLst/>
            <a:rect l="l" t="t" r="r" b="b"/>
            <a:pathLst>
              <a:path w="2248925" h="2993578">
                <a:moveTo>
                  <a:pt x="0" y="0"/>
                </a:moveTo>
                <a:lnTo>
                  <a:pt x="2248925" y="0"/>
                </a:lnTo>
                <a:lnTo>
                  <a:pt x="2248925" y="2993577"/>
                </a:lnTo>
                <a:lnTo>
                  <a:pt x="0" y="2993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41026" y="7568013"/>
            <a:ext cx="2401187" cy="3196256"/>
          </a:xfrm>
          <a:custGeom>
            <a:avLst/>
            <a:gdLst/>
            <a:ahLst/>
            <a:cxnLst/>
            <a:rect l="l" t="t" r="r" b="b"/>
            <a:pathLst>
              <a:path w="2401187" h="3196256">
                <a:moveTo>
                  <a:pt x="0" y="0"/>
                </a:moveTo>
                <a:lnTo>
                  <a:pt x="2401187" y="0"/>
                </a:lnTo>
                <a:lnTo>
                  <a:pt x="2401187" y="3196257"/>
                </a:lnTo>
                <a:lnTo>
                  <a:pt x="0" y="3196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685800" y="723900"/>
            <a:ext cx="16916399" cy="9448800"/>
            <a:chOff x="0" y="0"/>
            <a:chExt cx="3847845" cy="1288125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3847845" cy="1288125"/>
            </a:xfrm>
            <a:custGeom>
              <a:avLst/>
              <a:gdLst/>
              <a:ahLst/>
              <a:cxnLst/>
              <a:rect l="l" t="t" r="r" b="b"/>
              <a:pathLst>
                <a:path w="3847845" h="1288125">
                  <a:moveTo>
                    <a:pt x="14838" y="0"/>
                  </a:moveTo>
                  <a:lnTo>
                    <a:pt x="3833007" y="0"/>
                  </a:lnTo>
                  <a:cubicBezTo>
                    <a:pt x="3836942" y="0"/>
                    <a:pt x="3840716" y="1563"/>
                    <a:pt x="3843499" y="4346"/>
                  </a:cubicBezTo>
                  <a:cubicBezTo>
                    <a:pt x="3846282" y="7128"/>
                    <a:pt x="3847845" y="10902"/>
                    <a:pt x="3847845" y="14838"/>
                  </a:cubicBezTo>
                  <a:lnTo>
                    <a:pt x="3847845" y="1273288"/>
                  </a:lnTo>
                  <a:cubicBezTo>
                    <a:pt x="3847845" y="1281482"/>
                    <a:pt x="3841202" y="1288125"/>
                    <a:pt x="3833007" y="1288125"/>
                  </a:cubicBezTo>
                  <a:lnTo>
                    <a:pt x="14838" y="1288125"/>
                  </a:lnTo>
                  <a:cubicBezTo>
                    <a:pt x="6643" y="1288125"/>
                    <a:pt x="0" y="1281482"/>
                    <a:pt x="0" y="1273288"/>
                  </a:cubicBezTo>
                  <a:lnTo>
                    <a:pt x="0" y="14838"/>
                  </a:lnTo>
                  <a:cubicBezTo>
                    <a:pt x="0" y="10902"/>
                    <a:pt x="1563" y="7128"/>
                    <a:pt x="4346" y="4346"/>
                  </a:cubicBezTo>
                  <a:cubicBezTo>
                    <a:pt x="7128" y="1563"/>
                    <a:pt x="10902" y="0"/>
                    <a:pt x="1483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3847845" cy="1326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0EF11C0-BAB1-764F-1404-DE988C57A37F}"/>
              </a:ext>
            </a:extLst>
          </p:cNvPr>
          <p:cNvSpPr txBox="1"/>
          <p:nvPr/>
        </p:nvSpPr>
        <p:spPr>
          <a:xfrm>
            <a:off x="2667000" y="800100"/>
            <a:ext cx="13654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Những điểm cần lưu ý khi viết bài văn tả người: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BDE2BE-BF7C-D004-8A11-04346EF48C70}"/>
              </a:ext>
            </a:extLst>
          </p:cNvPr>
          <p:cNvGrpSpPr/>
          <p:nvPr/>
        </p:nvGrpSpPr>
        <p:grpSpPr>
          <a:xfrm>
            <a:off x="1905000" y="2400300"/>
            <a:ext cx="14935200" cy="7467600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C69E1D-5597-74A9-46DC-6EDBFDFD8FC3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16025D9-1289-1D3B-7327-1D1A3D09E62F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5" name="Rectangle: Diagonal Corners Rounded 14">
                  <a:extLst>
                    <a:ext uri="{FF2B5EF4-FFF2-40B4-BE49-F238E27FC236}">
                      <a16:creationId xmlns:a16="http://schemas.microsoft.com/office/drawing/2014/main" id="{3CA4BEFA-A9A6-22AC-87D8-975869219BD0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" name="Rectangle: Diagonal Corners Rounded 15">
                  <a:extLst>
                    <a:ext uri="{FF2B5EF4-FFF2-40B4-BE49-F238E27FC236}">
                      <a16:creationId xmlns:a16="http://schemas.microsoft.com/office/drawing/2014/main" id="{DFF2B2CB-EA74-DCAC-7640-DF8E9CDFB83D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B5E281-1CC4-A1B5-82AC-19B3A70573EE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DF570B-23DF-404B-FDAA-E2625CCE2B51}"/>
                </a:ext>
              </a:extLst>
            </p:cNvPr>
            <p:cNvSpPr txBox="1"/>
            <p:nvPr/>
          </p:nvSpPr>
          <p:spPr>
            <a:xfrm>
              <a:off x="1189813" y="2674671"/>
              <a:ext cx="6428630" cy="2937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nl-NL" sz="3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+ Bố cục của bài văn phải đảm bảo có đủ 3 phần: mở bài, thân bài, kết bài.</a:t>
              </a:r>
              <a:endParaRPr lang="en-US" sz="3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+ Cách lựa chọn chi tiết miêu tả: cần chọn lựa các chi tiết tiêu biểu, khi miêu tả có thể làm rõ liên tưởng, hình dung về người được tả.</a:t>
              </a:r>
              <a:endParaRPr lang="en-US" sz="3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+ Cần quan sát người được tả thật kĩ: về ngoại hình, thói quen, cử chỉ, hành động, công việc, quan hệ của người đó với mọi người xung quanh.</a:t>
              </a:r>
              <a:endParaRPr lang="en-US" sz="3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+ Chọn từ ngữ miêu tả thích hợp: dùng từ ngữ phù hợp với người miêu tả về tuổi tác, giới tính, nghề nghiệp.</a:t>
              </a:r>
              <a:endParaRPr lang="en-US" sz="3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269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#9Slide03 BoosterNextFYBlack</vt:lpstr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Bfbfb Hfnfn</cp:lastModifiedBy>
  <cp:revision>19</cp:revision>
  <dcterms:created xsi:type="dcterms:W3CDTF">2006-08-16T00:00:00Z</dcterms:created>
  <dcterms:modified xsi:type="dcterms:W3CDTF">2026-01-12T08:51:50Z</dcterms:modified>
  <dc:identifier>DAGSGSjGnWM</dc:identifier>
</cp:coreProperties>
</file>