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7" r:id="rId3"/>
    <p:sldId id="278" r:id="rId4"/>
    <p:sldId id="280" r:id="rId5"/>
    <p:sldId id="279" r:id="rId6"/>
    <p:sldId id="345" r:id="rId7"/>
    <p:sldId id="346" r:id="rId8"/>
    <p:sldId id="347" r:id="rId9"/>
    <p:sldId id="348" r:id="rId10"/>
    <p:sldId id="349" r:id="rId11"/>
    <p:sldId id="350" r:id="rId12"/>
    <p:sldId id="351" r:id="rId13"/>
    <p:sldId id="352" r:id="rId14"/>
    <p:sldId id="353" r:id="rId15"/>
    <p:sldId id="274" r:id="rId16"/>
    <p:sldId id="354" r:id="rId17"/>
    <p:sldId id="355" r:id="rId18"/>
    <p:sldId id="35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96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1/27/2026</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36F9FCA6-C7D2-1944-96A6-4B3FF79EE16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2060358"/>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343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Nghe tiếng tôi từ ngoài ngõ, ngoại lập cập chạy ra cửa, dang hay tay đón tôi ngả vào.</a:t>
              </a:r>
            </a:p>
          </p:txBody>
        </p:sp>
      </p:grpSp>
    </p:spTree>
    <p:extLst>
      <p:ext uri="{BB962C8B-B14F-4D97-AF65-F5344CB8AC3E}">
        <p14:creationId xmlns:p14="http://schemas.microsoft.com/office/powerpoint/2010/main" val="268541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601713"/>
            <a:ext cx="10424799" cy="2309230"/>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7" y="6151765"/>
              <a:ext cx="15882390" cy="163668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chị Hà, một thành viên trong đoàn thanh niên của huyện về giúp đỡ dân làng chống úng.</a:t>
              </a:r>
            </a:p>
          </p:txBody>
        </p:sp>
      </p:grpSp>
    </p:spTree>
    <p:extLst>
      <p:ext uri="{BB962C8B-B14F-4D97-AF65-F5344CB8AC3E}">
        <p14:creationId xmlns:p14="http://schemas.microsoft.com/office/powerpoint/2010/main" val="8031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0"/>
            <a:ext cx="10424799" cy="3407229"/>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17748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trông chị xinh tươi, nước da trắng, môi hồng, tóc mai dài vắt cong lên như một dấu hỏi lộn ngược, có vài nốt tàn nhang trên má; hoạt động: chị cười nói nhiều, mỗi khi cười nốt tàn nhang lặn đi trên gò má đỏ ửng; tính tình: chắc tính chị vốn sôi nổi, cũng có thể hào hứng với chuyên đi giúp bà con nên chị vui như thế.</a:t>
              </a:r>
            </a:p>
          </p:txBody>
        </p:sp>
      </p:grpSp>
    </p:spTree>
    <p:extLst>
      <p:ext uri="{BB962C8B-B14F-4D97-AF65-F5344CB8AC3E}">
        <p14:creationId xmlns:p14="http://schemas.microsoft.com/office/powerpoint/2010/main" val="1046245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1"/>
            <a:ext cx="10424799" cy="2122716"/>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998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Trông chị thật xinh tươi: nước da trắng, môi hồng, tóc mai dài vắt cong lên như một dấu hỏi lộn ngược.</a:t>
              </a:r>
            </a:p>
          </p:txBody>
        </p:sp>
      </p:grpSp>
    </p:spTree>
    <p:extLst>
      <p:ext uri="{BB962C8B-B14F-4D97-AF65-F5344CB8AC3E}">
        <p14:creationId xmlns:p14="http://schemas.microsoft.com/office/powerpoint/2010/main" val="194009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1547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 vào dàn ý trong hoạt động Viết ở Bài 4, viết đoạn văn tả một người thân trong gia đình em hoặc một người đã để lại cho em những ấn tượng tốt đẹp.</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pic>
        <p:nvPicPr>
          <p:cNvPr id="4" name="Picture 3">
            <a:extLst>
              <a:ext uri="{FF2B5EF4-FFF2-40B4-BE49-F238E27FC236}">
                <a16:creationId xmlns:a16="http://schemas.microsoft.com/office/drawing/2014/main" id="{50794C47-FC8F-388A-4D18-B9C03336938D}"/>
              </a:ext>
            </a:extLst>
          </p:cNvPr>
          <p:cNvPicPr>
            <a:picLocks noChangeAspect="1"/>
          </p:cNvPicPr>
          <p:nvPr/>
        </p:nvPicPr>
        <p:blipFill>
          <a:blip r:embed="rId2"/>
          <a:stretch>
            <a:fillRect/>
          </a:stretch>
        </p:blipFill>
        <p:spPr>
          <a:xfrm>
            <a:off x="2122714" y="1978355"/>
            <a:ext cx="8011205" cy="4683702"/>
          </a:xfrm>
          <a:prstGeom prst="rect">
            <a:avLst/>
          </a:prstGeom>
        </p:spPr>
      </p:pic>
    </p:spTree>
    <p:extLst>
      <p:ext uri="{BB962C8B-B14F-4D97-AF65-F5344CB8AC3E}">
        <p14:creationId xmlns:p14="http://schemas.microsoft.com/office/powerpoint/2010/main" val="204231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10473728" y="4985657"/>
            <a:ext cx="1600779" cy="1729372"/>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98713" y="365216"/>
            <a:ext cx="11092543" cy="5632311"/>
          </a:xfrm>
          <a:prstGeom prst="rect">
            <a:avLst/>
          </a:prstGeom>
          <a:noFill/>
        </p:spPr>
        <p:txBody>
          <a:bodyPr wrap="square" rtlCol="0">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Ví dụ: </a:t>
            </a:r>
            <a:r>
              <a:rPr lang="vi-VN" sz="3000" dirty="0">
                <a:latin typeface="Tahoma" panose="020B0604030504040204" pitchFamily="34" charset="0"/>
                <a:ea typeface="Tahoma" panose="020B0604030504040204" pitchFamily="34" charset="0"/>
                <a:cs typeface="Tahoma" panose="020B0604030504040204" pitchFamily="34" charset="0"/>
              </a:rPr>
              <a:t>Một tháng trước gia đình em đã đón chào một thành viên mới, đó là bé Bảo Anh. Mới sinh ra Bảo Anh nhỏ xíu, chân tay ngắn ngủi tròn tròn nhìn vô cùng đáng yêu. Bé có nước da hồng hào giống mẹ, đôi mắt to tròn đen lúng liếng, chiếc miệng nhỏ hồng hồng lúc nào cũng chu lên. Bảo Anh là một em bé rất hiếu động, tay nhỏ chân nhỏ lúc nào cũng ngọ nguậy, đôi mắt xinh xắn luôn nhìn chăm chú vào người đối diện như muốn trò chuyện. Mỗi khi đói bé sẽ khóc thật to để thu hút sự chú ý của mẹ, đến khi no bụng lại thỏa mãn cười toe rồi chìm vào giấc ngủ. Từ khi có thêm thành viên mới, gia đình em ai nấy đều cảm thấy vui vẻ, hạnh phúc. Em sẽ cùng với bố mẹ yêu thương, chăm sóc thật tốt cho Bảo Anh.</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3E00217E-4968-3860-515A-CFD5C3EEA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77" y="402520"/>
            <a:ext cx="7193903" cy="5791702"/>
          </a:xfrm>
          <a:prstGeom prst="rect">
            <a:avLst/>
          </a:prstGeom>
        </p:spPr>
      </p:pic>
    </p:spTree>
    <p:extLst>
      <p:ext uri="{BB962C8B-B14F-4D97-AF65-F5344CB8AC3E}">
        <p14:creationId xmlns:p14="http://schemas.microsoft.com/office/powerpoint/2010/main" val="329466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một sản phẩm (viết thiệp, vẽ tranh,...) tặng người thân hoặc người bạn mà em yêu quý. Chia sẻ với người nhận điều em muốn thể hiện qua sản phẩm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pic>
        <p:nvPicPr>
          <p:cNvPr id="2050" name="Picture 2" descr="Viết đoạn văn tả người trang 28, 29 lớp 5 | Kết nối tri thức Giải Tiếng Việt lớp 5">
            <a:extLst>
              <a:ext uri="{FF2B5EF4-FFF2-40B4-BE49-F238E27FC236}">
                <a16:creationId xmlns:a16="http://schemas.microsoft.com/office/drawing/2014/main" id="{070CBA98-11DF-4761-0415-20F7D17E4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6" y="2071688"/>
            <a:ext cx="8186275" cy="25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0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đọc bài thơ thể hiện vẻ đẹp cuộc sống (những việc làm thể hiện sự tận tâm với công việc; tình cảm yêu thương, sự quan tâm trong gia đình, cộng đồng;...).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sp>
        <p:nvSpPr>
          <p:cNvPr id="3" name="TextBox 2">
            <a:extLst>
              <a:ext uri="{FF2B5EF4-FFF2-40B4-BE49-F238E27FC236}">
                <a16:creationId xmlns:a16="http://schemas.microsoft.com/office/drawing/2014/main" id="{3344FE5C-53DC-BCE4-9532-5B7A26F526B0}"/>
              </a:ext>
            </a:extLst>
          </p:cNvPr>
          <p:cNvSpPr txBox="1"/>
          <p:nvPr/>
        </p:nvSpPr>
        <p:spPr>
          <a:xfrm>
            <a:off x="3570514" y="1785257"/>
            <a:ext cx="7870372" cy="4678204"/>
          </a:xfrm>
          <a:prstGeom prst="rect">
            <a:avLst/>
          </a:prstGeom>
          <a:noFill/>
        </p:spPr>
        <p:txBody>
          <a:bodyPr wrap="square" rtlCol="0">
            <a:spAutoFit/>
          </a:bodyPr>
          <a:lstStyle/>
          <a:p>
            <a:pPr algn="ctr"/>
            <a:r>
              <a:rPr lang="vi-VN" sz="2000" b="1" i="0" dirty="0">
                <a:solidFill>
                  <a:srgbClr val="FF0000"/>
                </a:solidFill>
                <a:effectLst/>
                <a:latin typeface="Cambria" panose="02040503050406030204" pitchFamily="18" charset="0"/>
                <a:ea typeface="Cambria" panose="02040503050406030204" pitchFamily="18" charset="0"/>
              </a:rPr>
              <a:t>Vườn ươm gia đình</a:t>
            </a:r>
            <a:endParaRPr lang="vi-VN" sz="2000" b="0" i="0" dirty="0">
              <a:solidFill>
                <a:srgbClr val="FF0000"/>
              </a:solidFill>
              <a:effectLst/>
              <a:latin typeface="Cambria" panose="02040503050406030204" pitchFamily="18" charset="0"/>
              <a:ea typeface="Cambria" panose="02040503050406030204" pitchFamily="18" charset="0"/>
            </a:endParaRPr>
          </a:p>
          <a:p>
            <a:pPr algn="ctr"/>
            <a:r>
              <a:rPr lang="vi-VN" sz="2000" b="0" i="0" dirty="0">
                <a:solidFill>
                  <a:srgbClr val="FF0000"/>
                </a:solidFill>
                <a:effectLst/>
                <a:latin typeface="Cambria" panose="02040503050406030204" pitchFamily="18" charset="0"/>
                <a:ea typeface="Cambria" panose="02040503050406030204" pitchFamily="18" charset="0"/>
              </a:rPr>
              <a:t>Đẹp thay hai tiếng gia đình,</a:t>
            </a:r>
          </a:p>
          <a:p>
            <a:pPr algn="ctr"/>
            <a:r>
              <a:rPr lang="vi-VN" sz="2000" b="0" i="0" dirty="0">
                <a:solidFill>
                  <a:srgbClr val="FF0000"/>
                </a:solidFill>
                <a:effectLst/>
                <a:latin typeface="Cambria" panose="02040503050406030204" pitchFamily="18" charset="0"/>
                <a:ea typeface="Cambria" panose="02040503050406030204" pitchFamily="18" charset="0"/>
              </a:rPr>
              <a:t>Trong ngần câu hát, lung linh vang hòa.</a:t>
            </a:r>
          </a:p>
          <a:p>
            <a:pPr algn="ctr"/>
            <a:r>
              <a:rPr lang="vi-VN" sz="2000" b="0" i="0" dirty="0">
                <a:solidFill>
                  <a:srgbClr val="FF0000"/>
                </a:solidFill>
                <a:effectLst/>
                <a:latin typeface="Cambria" panose="02040503050406030204" pitchFamily="18" charset="0"/>
                <a:ea typeface="Cambria" panose="02040503050406030204" pitchFamily="18" charset="0"/>
              </a:rPr>
              <a:t>An vui hạnh phúc, mái nhà,</a:t>
            </a:r>
          </a:p>
          <a:p>
            <a:pPr algn="ctr"/>
            <a:r>
              <a:rPr lang="vi-VN" sz="2000" b="0" i="0" dirty="0">
                <a:solidFill>
                  <a:srgbClr val="FF0000"/>
                </a:solidFill>
                <a:effectLst/>
                <a:latin typeface="Cambria" panose="02040503050406030204" pitchFamily="18" charset="0"/>
                <a:ea typeface="Cambria" panose="02040503050406030204" pitchFamily="18" charset="0"/>
              </a:rPr>
              <a:t>Có công dưỡng dục mẹ cha tháng ngày.</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Anh em trên dưới sum vầy,</a:t>
            </a:r>
          </a:p>
          <a:p>
            <a:pPr algn="ctr"/>
            <a:r>
              <a:rPr lang="vi-VN" sz="2000" b="0" i="0" dirty="0">
                <a:solidFill>
                  <a:srgbClr val="FF0000"/>
                </a:solidFill>
                <a:effectLst/>
                <a:latin typeface="Cambria" panose="02040503050406030204" pitchFamily="18" charset="0"/>
                <a:ea typeface="Cambria" panose="02040503050406030204" pitchFamily="18" charset="0"/>
              </a:rPr>
              <a:t>Nâng niu đùm bọc đong đầy mến thương.</a:t>
            </a:r>
          </a:p>
          <a:p>
            <a:pPr algn="ctr"/>
            <a:r>
              <a:rPr lang="vi-VN" sz="2000" b="0" i="0" dirty="0">
                <a:solidFill>
                  <a:srgbClr val="FF0000"/>
                </a:solidFill>
                <a:effectLst/>
                <a:latin typeface="Cambria" panose="02040503050406030204" pitchFamily="18" charset="0"/>
                <a:ea typeface="Cambria" panose="02040503050406030204" pitchFamily="18" charset="0"/>
              </a:rPr>
              <a:t>Đường dài có những nắng sương,</a:t>
            </a:r>
          </a:p>
          <a:p>
            <a:pPr algn="ctr"/>
            <a:r>
              <a:rPr lang="vi-VN" sz="2000" b="0" i="0" dirty="0">
                <a:solidFill>
                  <a:srgbClr val="FF0000"/>
                </a:solidFill>
                <a:effectLst/>
                <a:latin typeface="Cambria" panose="02040503050406030204" pitchFamily="18" charset="0"/>
                <a:ea typeface="Cambria" panose="02040503050406030204" pitchFamily="18" charset="0"/>
              </a:rPr>
              <a:t>Vẫn luôn nồng ấm, ngát hương ân tình.</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Niềm tin, cậy, mến trung trinh,</a:t>
            </a:r>
          </a:p>
          <a:p>
            <a:pPr algn="ctr"/>
            <a:r>
              <a:rPr lang="vi-VN" sz="2000" b="0" i="0" dirty="0">
                <a:solidFill>
                  <a:srgbClr val="FF0000"/>
                </a:solidFill>
                <a:effectLst/>
                <a:latin typeface="Cambria" panose="02040503050406030204" pitchFamily="18" charset="0"/>
                <a:ea typeface="Cambria" panose="02040503050406030204" pitchFamily="18" charset="0"/>
              </a:rPr>
              <a:t>Hằng luôn suy ngẫm câu kinh sớm chiều.</a:t>
            </a:r>
          </a:p>
          <a:p>
            <a:pPr algn="ctr"/>
            <a:r>
              <a:rPr lang="vi-VN" sz="2000" b="0" i="0" dirty="0">
                <a:solidFill>
                  <a:srgbClr val="FF0000"/>
                </a:solidFill>
                <a:effectLst/>
                <a:latin typeface="Cambria" panose="02040503050406030204" pitchFamily="18" charset="0"/>
                <a:ea typeface="Cambria" panose="02040503050406030204" pitchFamily="18" charset="0"/>
              </a:rPr>
              <a:t>Vườn hoa tươi thắm mỹ miều,</a:t>
            </a:r>
          </a:p>
          <a:p>
            <a:pPr algn="ctr"/>
            <a:r>
              <a:rPr lang="vi-VN" sz="2000" b="0" i="0" dirty="0">
                <a:solidFill>
                  <a:srgbClr val="FF0000"/>
                </a:solidFill>
                <a:effectLst/>
                <a:latin typeface="Cambria" panose="02040503050406030204" pitchFamily="18" charset="0"/>
                <a:ea typeface="Cambria" panose="02040503050406030204" pitchFamily="18" charset="0"/>
              </a:rPr>
              <a:t>Gia đình có Chúa ngợp nhiều Thánh ân.</a:t>
            </a:r>
          </a:p>
        </p:txBody>
      </p:sp>
    </p:spTree>
    <p:extLst>
      <p:ext uri="{BB962C8B-B14F-4D97-AF65-F5344CB8AC3E}">
        <p14:creationId xmlns:p14="http://schemas.microsoft.com/office/powerpoint/2010/main" val="279838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785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630942"/>
          </a:xfrm>
          <a:prstGeom prst="rect">
            <a:avLst/>
          </a:prstGeom>
          <a:noFill/>
        </p:spPr>
        <p:txBody>
          <a:bodyPr wrap="square" rtlCol="0">
            <a:spAutoFit/>
          </a:bodyPr>
          <a:lstStyle/>
          <a:p>
            <a:pPr algn="ctr">
              <a:spcBef>
                <a:spcPts val="1200"/>
              </a:spcBef>
              <a:spcAft>
                <a:spcPts val="1200"/>
              </a:spcAft>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Đọc các đoạn văn dưới đây và trả lời câu hỏi.</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extLst>
              <p:ext uri="{D42A27DB-BD31-4B8C-83A1-F6EECF244321}">
                <p14:modId xmlns:p14="http://schemas.microsoft.com/office/powerpoint/2010/main" val="3206762579"/>
              </p:ext>
            </p:extLst>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sp>
        <p:nvSpPr>
          <p:cNvPr id="8" name="Rectangle 7">
            <a:extLst>
              <a:ext uri="{FF2B5EF4-FFF2-40B4-BE49-F238E27FC236}">
                <a16:creationId xmlns:a16="http://schemas.microsoft.com/office/drawing/2014/main" id="{DAF0A9A2-6E53-CD72-227F-2A79B57D848A}"/>
              </a:ext>
            </a:extLst>
          </p:cNvPr>
          <p:cNvSpPr/>
          <p:nvPr/>
        </p:nvSpPr>
        <p:spPr>
          <a:xfrm>
            <a:off x="740228" y="1578429"/>
            <a:ext cx="10907485" cy="4299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algn="r"/>
            <a:r>
              <a:rPr lang="vi-VN" sz="2400" dirty="0">
                <a:solidFill>
                  <a:srgbClr val="002060"/>
                </a:solidFill>
                <a:latin typeface="Cambria" panose="02040503050406030204" pitchFamily="18" charset="0"/>
                <a:ea typeface="Cambria" panose="02040503050406030204" pitchFamily="18" charset="0"/>
              </a:rPr>
              <a:t>(Theo Lê Văn Trường)</a:t>
            </a:r>
          </a:p>
        </p:txBody>
      </p:sp>
      <p:sp>
        <p:nvSpPr>
          <p:cNvPr id="7" name="Rectangle 6">
            <a:extLst>
              <a:ext uri="{FF2B5EF4-FFF2-40B4-BE49-F238E27FC236}">
                <a16:creationId xmlns:a16="http://schemas.microsoft.com/office/drawing/2014/main" id="{3A9E9035-EAB8-19EB-F9EA-A5D75ADEA659}"/>
              </a:ext>
            </a:extLst>
          </p:cNvPr>
          <p:cNvSpPr/>
          <p:nvPr/>
        </p:nvSpPr>
        <p:spPr>
          <a:xfrm>
            <a:off x="685800" y="3614057"/>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algn="r"/>
            <a:r>
              <a:rPr lang="vi-VN" sz="2400" dirty="0">
                <a:solidFill>
                  <a:srgbClr val="002060"/>
                </a:solidFill>
                <a:latin typeface="Cambria" panose="02040503050406030204" pitchFamily="18" charset="0"/>
                <a:ea typeface="Cambria" panose="02040503050406030204" pitchFamily="18" charset="0"/>
              </a:rPr>
              <a:t>(Theo Bùi Hiển)</a:t>
            </a: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7" name="Group 6">
            <a:extLst>
              <a:ext uri="{FF2B5EF4-FFF2-40B4-BE49-F238E27FC236}">
                <a16:creationId xmlns:a16="http://schemas.microsoft.com/office/drawing/2014/main" id="{D9712A40-EECF-1FB7-4299-D9758FE308A4}"/>
              </a:ext>
            </a:extLst>
          </p:cNvPr>
          <p:cNvGrpSpPr/>
          <p:nvPr/>
        </p:nvGrpSpPr>
        <p:grpSpPr>
          <a:xfrm>
            <a:off x="613317" y="738771"/>
            <a:ext cx="8385717" cy="956216"/>
            <a:chOff x="1028678" y="5940041"/>
            <a:chExt cx="16528873" cy="2046661"/>
          </a:xfrm>
        </p:grpSpPr>
        <p:grpSp>
          <p:nvGrpSpPr>
            <p:cNvPr id="8" name="Group 16">
              <a:extLst>
                <a:ext uri="{FF2B5EF4-FFF2-40B4-BE49-F238E27FC236}">
                  <a16:creationId xmlns:a16="http://schemas.microsoft.com/office/drawing/2014/main" id="{EA9E6DFA-DBC9-01F1-A218-60E50E174CAB}"/>
                </a:ext>
              </a:extLst>
            </p:cNvPr>
            <p:cNvGrpSpPr/>
            <p:nvPr/>
          </p:nvGrpSpPr>
          <p:grpSpPr>
            <a:xfrm>
              <a:off x="1028678" y="5940041"/>
              <a:ext cx="16528873" cy="2046661"/>
              <a:chOff x="0" y="-38100"/>
              <a:chExt cx="3981628" cy="539038"/>
            </a:xfrm>
          </p:grpSpPr>
          <p:sp>
            <p:nvSpPr>
              <p:cNvPr id="10" name="Freeform 17">
                <a:extLst>
                  <a:ext uri="{FF2B5EF4-FFF2-40B4-BE49-F238E27FC236}">
                    <a16:creationId xmlns:a16="http://schemas.microsoft.com/office/drawing/2014/main" id="{CBE7A267-5BFE-24A8-3769-A908D8C69040}"/>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1" name="TextBox 18">
                <a:extLst>
                  <a:ext uri="{FF2B5EF4-FFF2-40B4-BE49-F238E27FC236}">
                    <a16:creationId xmlns:a16="http://schemas.microsoft.com/office/drawing/2014/main" id="{92A61A35-B33E-AD15-8850-1BE128174CDC}"/>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9" name="TextBox 48">
              <a:extLst>
                <a:ext uri="{FF2B5EF4-FFF2-40B4-BE49-F238E27FC236}">
                  <a16:creationId xmlns:a16="http://schemas.microsoft.com/office/drawing/2014/main" id="{D6D5EA89-B5C7-B9E5-B15A-5427E8BD1B09}"/>
                </a:ext>
              </a:extLst>
            </p:cNvPr>
            <p:cNvSpPr txBox="1"/>
            <p:nvPr/>
          </p:nvSpPr>
          <p:spPr>
            <a:xfrm>
              <a:off x="1333477" y="6151766"/>
              <a:ext cx="15882390" cy="749432"/>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ai?</a:t>
              </a:r>
            </a:p>
          </p:txBody>
        </p:sp>
      </p:grpSp>
      <p:grpSp>
        <p:nvGrpSpPr>
          <p:cNvPr id="14" name="Group 13">
            <a:extLst>
              <a:ext uri="{FF2B5EF4-FFF2-40B4-BE49-F238E27FC236}">
                <a16:creationId xmlns:a16="http://schemas.microsoft.com/office/drawing/2014/main" id="{938D535B-5EBF-7453-184B-992B1A4E5641}"/>
              </a:ext>
            </a:extLst>
          </p:cNvPr>
          <p:cNvGrpSpPr/>
          <p:nvPr/>
        </p:nvGrpSpPr>
        <p:grpSpPr>
          <a:xfrm>
            <a:off x="579864" y="2311092"/>
            <a:ext cx="8385717" cy="4067406"/>
            <a:chOff x="1028678" y="5940041"/>
            <a:chExt cx="16528873" cy="4164269"/>
          </a:xfrm>
        </p:grpSpPr>
        <p:grpSp>
          <p:nvGrpSpPr>
            <p:cNvPr id="15" name="Group 16">
              <a:extLst>
                <a:ext uri="{FF2B5EF4-FFF2-40B4-BE49-F238E27FC236}">
                  <a16:creationId xmlns:a16="http://schemas.microsoft.com/office/drawing/2014/main" id="{D703E100-065E-3E46-9B38-47A214337F22}"/>
                </a:ext>
              </a:extLst>
            </p:cNvPr>
            <p:cNvGrpSpPr/>
            <p:nvPr/>
          </p:nvGrpSpPr>
          <p:grpSpPr>
            <a:xfrm>
              <a:off x="1028678" y="5940041"/>
              <a:ext cx="16528873" cy="2046661"/>
              <a:chOff x="0" y="-38100"/>
              <a:chExt cx="3981628" cy="539038"/>
            </a:xfrm>
          </p:grpSpPr>
          <p:sp>
            <p:nvSpPr>
              <p:cNvPr id="17" name="Freeform 17">
                <a:extLst>
                  <a:ext uri="{FF2B5EF4-FFF2-40B4-BE49-F238E27FC236}">
                    <a16:creationId xmlns:a16="http://schemas.microsoft.com/office/drawing/2014/main" id="{C6DAC191-7467-59B3-23B9-7BF0D79CF63D}"/>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8" name="TextBox 18">
                <a:extLst>
                  <a:ext uri="{FF2B5EF4-FFF2-40B4-BE49-F238E27FC236}">
                    <a16:creationId xmlns:a16="http://schemas.microsoft.com/office/drawing/2014/main" id="{5E321BF4-9BF3-8F16-CC70-24E8483CB71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6" name="TextBox 48">
              <a:extLst>
                <a:ext uri="{FF2B5EF4-FFF2-40B4-BE49-F238E27FC236}">
                  <a16:creationId xmlns:a16="http://schemas.microsoft.com/office/drawing/2014/main" id="{5CE08993-E530-C4E1-6581-534832CFEE53}"/>
                </a:ext>
              </a:extLst>
            </p:cNvPr>
            <p:cNvSpPr txBox="1"/>
            <p:nvPr/>
          </p:nvSpPr>
          <p:spPr>
            <a:xfrm>
              <a:off x="1333477" y="6151767"/>
              <a:ext cx="15882390" cy="3952543"/>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Những từ ngữ nào làm nổi bật đặc điểm ngoại hình hoặc hoạt động của người đó?</a:t>
              </a:r>
            </a:p>
          </p:txBody>
        </p:sp>
      </p:grpSp>
      <p:grpSp>
        <p:nvGrpSpPr>
          <p:cNvPr id="19" name="Group 18">
            <a:extLst>
              <a:ext uri="{FF2B5EF4-FFF2-40B4-BE49-F238E27FC236}">
                <a16:creationId xmlns:a16="http://schemas.microsoft.com/office/drawing/2014/main" id="{FC3D8151-1A29-AC96-F6F7-D63D87D1C8F2}"/>
              </a:ext>
            </a:extLst>
          </p:cNvPr>
          <p:cNvGrpSpPr/>
          <p:nvPr/>
        </p:nvGrpSpPr>
        <p:grpSpPr>
          <a:xfrm>
            <a:off x="479503" y="4585943"/>
            <a:ext cx="8385717" cy="1867468"/>
            <a:chOff x="1028678" y="5940041"/>
            <a:chExt cx="16528873" cy="1911940"/>
          </a:xfrm>
        </p:grpSpPr>
        <p:grpSp>
          <p:nvGrpSpPr>
            <p:cNvPr id="20" name="Group 16">
              <a:extLst>
                <a:ext uri="{FF2B5EF4-FFF2-40B4-BE49-F238E27FC236}">
                  <a16:creationId xmlns:a16="http://schemas.microsoft.com/office/drawing/2014/main" id="{12A3E284-2CC8-1AA2-6FCF-5A7CCF8523DD}"/>
                </a:ext>
              </a:extLst>
            </p:cNvPr>
            <p:cNvGrpSpPr/>
            <p:nvPr/>
          </p:nvGrpSpPr>
          <p:grpSpPr>
            <a:xfrm>
              <a:off x="1028678" y="5940041"/>
              <a:ext cx="16528873" cy="1911940"/>
              <a:chOff x="0" y="-38100"/>
              <a:chExt cx="3981628" cy="503556"/>
            </a:xfrm>
          </p:grpSpPr>
          <p:sp>
            <p:nvSpPr>
              <p:cNvPr id="22" name="Freeform 17">
                <a:extLst>
                  <a:ext uri="{FF2B5EF4-FFF2-40B4-BE49-F238E27FC236}">
                    <a16:creationId xmlns:a16="http://schemas.microsoft.com/office/drawing/2014/main" id="{B0AD052A-34E2-13A2-72CD-3EC56E9390D2}"/>
                  </a:ext>
                </a:extLst>
              </p:cNvPr>
              <p:cNvSpPr/>
              <p:nvPr/>
            </p:nvSpPr>
            <p:spPr>
              <a:xfrm>
                <a:off x="0" y="0"/>
                <a:ext cx="3981628" cy="370084"/>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23" name="TextBox 18">
                <a:extLst>
                  <a:ext uri="{FF2B5EF4-FFF2-40B4-BE49-F238E27FC236}">
                    <a16:creationId xmlns:a16="http://schemas.microsoft.com/office/drawing/2014/main" id="{18438652-6988-ABF2-AD73-F071D25E680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21" name="TextBox 48">
              <a:extLst>
                <a:ext uri="{FF2B5EF4-FFF2-40B4-BE49-F238E27FC236}">
                  <a16:creationId xmlns:a16="http://schemas.microsoft.com/office/drawing/2014/main" id="{CEE7156A-5921-C269-5D63-77D8206B4B93}"/>
                </a:ext>
              </a:extLst>
            </p:cNvPr>
            <p:cNvSpPr txBox="1"/>
            <p:nvPr/>
          </p:nvSpPr>
          <p:spPr>
            <a:xfrm>
              <a:off x="1333477" y="6151767"/>
              <a:ext cx="15882390" cy="1260424"/>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Trong mỗi đoạn văn, chi tiết nào gây ấn tượng với em?</a:t>
              </a:r>
            </a:p>
          </p:txBody>
        </p:sp>
      </p:grpSp>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3657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4581427"/>
            <a:ext cx="9782540" cy="138394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ông nội của Nhụ.</a:t>
              </a:r>
            </a:p>
          </p:txBody>
        </p:sp>
      </p:grpSp>
      <p:cxnSp>
        <p:nvCxnSpPr>
          <p:cNvPr id="19" name="Straight Connector 18">
            <a:extLst>
              <a:ext uri="{FF2B5EF4-FFF2-40B4-BE49-F238E27FC236}">
                <a16:creationId xmlns:a16="http://schemas.microsoft.com/office/drawing/2014/main" id="{77B88B2C-B315-D78D-3558-49A7D6F8AB61}"/>
              </a:ext>
            </a:extLst>
          </p:cNvPr>
          <p:cNvCxnSpPr/>
          <p:nvPr/>
        </p:nvCxnSpPr>
        <p:spPr>
          <a:xfrm>
            <a:off x="1197429" y="859972"/>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29173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3439888"/>
            <a:ext cx="9782540" cy="2897080"/>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7394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Vóc người vẫn gọn và chắc, dáng đi dứt khoát như một ngọn sóng, nước da nâu sẫm; Hoạt động: Ông thường dùng tiếng “hầy” để kết thúc một câu nói, ông thường ra hiệu bằng mắt và bằng tay cả khi trên biển và khi ở nhà.</a:t>
              </a:r>
            </a:p>
          </p:txBody>
        </p:sp>
      </p:grpSp>
      <p:cxnSp>
        <p:nvCxnSpPr>
          <p:cNvPr id="19" name="Straight Connector 18">
            <a:extLst>
              <a:ext uri="{FF2B5EF4-FFF2-40B4-BE49-F238E27FC236}">
                <a16:creationId xmlns:a16="http://schemas.microsoft.com/office/drawing/2014/main" id="{77B88B2C-B315-D78D-3558-49A7D6F8AB61}"/>
              </a:ext>
            </a:extLst>
          </p:cNvPr>
          <p:cNvCxnSpPr>
            <a:cxnSpLocks/>
          </p:cNvCxnSpPr>
          <p:nvPr/>
        </p:nvCxnSpPr>
        <p:spPr>
          <a:xfrm>
            <a:off x="6727372" y="849087"/>
            <a:ext cx="472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9B03288-2E9B-6984-8420-0E187D25A4B4}"/>
              </a:ext>
            </a:extLst>
          </p:cNvPr>
          <p:cNvCxnSpPr>
            <a:cxnSpLocks/>
          </p:cNvCxnSpPr>
          <p:nvPr/>
        </p:nvCxnSpPr>
        <p:spPr>
          <a:xfrm>
            <a:off x="849086" y="1240973"/>
            <a:ext cx="10548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30F1B4-3E4B-2EDC-0EE3-ADBF29E2701C}"/>
              </a:ext>
            </a:extLst>
          </p:cNvPr>
          <p:cNvCxnSpPr>
            <a:cxnSpLocks/>
          </p:cNvCxnSpPr>
          <p:nvPr/>
        </p:nvCxnSpPr>
        <p:spPr>
          <a:xfrm>
            <a:off x="816429" y="1567545"/>
            <a:ext cx="10646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27F103-D839-A5B3-DDF8-609CDBA85DE5}"/>
              </a:ext>
            </a:extLst>
          </p:cNvPr>
          <p:cNvCxnSpPr>
            <a:cxnSpLocks/>
          </p:cNvCxnSpPr>
          <p:nvPr/>
        </p:nvCxnSpPr>
        <p:spPr>
          <a:xfrm>
            <a:off x="707572" y="1992088"/>
            <a:ext cx="947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8"/>
            <a:ext cx="10907485" cy="36249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288232" y="4397830"/>
            <a:ext cx="9782540" cy="145868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6957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Chi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em</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ấn</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tượng</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lang="vi-VN" sz="3200" b="1" i="0" dirty="0">
                  <a:solidFill>
                    <a:schemeClr val="bg1"/>
                  </a:solidFill>
                  <a:effectLst/>
                  <a:latin typeface="Cambria" panose="02040503050406030204" pitchFamily="18" charset="0"/>
                  <a:ea typeface="Cambria" panose="02040503050406030204" pitchFamily="18" charset="0"/>
                </a:rPr>
                <a:t>Mỗi khi kết thúc một câu nói, ông thường dùng tiếng “hầy”.</a:t>
              </a:r>
              <a:endParaRPr kumimoji="0" lang="vi-V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5542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1383943"/>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bà ngoại của bạn nhỏ.</a:t>
              </a:r>
            </a:p>
          </p:txBody>
        </p:sp>
      </p:grpSp>
    </p:spTree>
    <p:extLst>
      <p:ext uri="{BB962C8B-B14F-4D97-AF65-F5344CB8AC3E}">
        <p14:creationId xmlns:p14="http://schemas.microsoft.com/office/powerpoint/2010/main" val="189004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grpSp>
        <p:nvGrpSpPr>
          <p:cNvPr id="3" name="Group 2">
            <a:extLst>
              <a:ext uri="{FF2B5EF4-FFF2-40B4-BE49-F238E27FC236}">
                <a16:creationId xmlns:a16="http://schemas.microsoft.com/office/drawing/2014/main" id="{43A367A8-25CB-F963-03A8-1C8EB2D7574D}"/>
              </a:ext>
            </a:extLst>
          </p:cNvPr>
          <p:cNvGrpSpPr/>
          <p:nvPr/>
        </p:nvGrpSpPr>
        <p:grpSpPr>
          <a:xfrm>
            <a:off x="1375317" y="3971828"/>
            <a:ext cx="9782540" cy="2962372"/>
            <a:chOff x="1028678" y="5940041"/>
            <a:chExt cx="16528873" cy="2942678"/>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27309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Đoạn văn tập trung miêu tả tình cảm, cảm xúc, cử chỉ, việc làm của bà khi con cháu về thăm.</a:t>
              </a:r>
            </a:p>
          </p:txBody>
        </p:sp>
      </p:grpSp>
    </p:spTree>
    <p:extLst>
      <p:ext uri="{BB962C8B-B14F-4D97-AF65-F5344CB8AC3E}">
        <p14:creationId xmlns:p14="http://schemas.microsoft.com/office/powerpoint/2010/main" val="205337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2214</Words>
  <Application>Microsoft Office PowerPoint</Application>
  <PresentationFormat>Widescreen</PresentationFormat>
  <Paragraphs>56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Aa甜甜圈 (非商业使用)</vt:lpstr>
      <vt:lpstr>Arial</vt:lpstr>
      <vt:lpstr>Calibri</vt:lpstr>
      <vt:lpstr>Cambria</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Bfbfb Hfnfn</cp:lastModifiedBy>
  <cp:revision>21</cp:revision>
  <dcterms:created xsi:type="dcterms:W3CDTF">2024-11-10T13:20:53Z</dcterms:created>
  <dcterms:modified xsi:type="dcterms:W3CDTF">2026-01-27T01:57:59Z</dcterms:modified>
</cp:coreProperties>
</file>