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62" r:id="rId3"/>
    <p:sldId id="353" r:id="rId4"/>
    <p:sldId id="260" r:id="rId5"/>
    <p:sldId id="342" r:id="rId6"/>
    <p:sldId id="354" r:id="rId7"/>
    <p:sldId id="363" r:id="rId8"/>
    <p:sldId id="263" r:id="rId9"/>
    <p:sldId id="365" r:id="rId10"/>
    <p:sldId id="366" r:id="rId11"/>
    <p:sldId id="358"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0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828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31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18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292260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120116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38906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43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B497CC-AD7D-EA94-1EA2-258CCE163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C298404D-EDD5-2B74-A447-D0EEEF4349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E2C7521-2C09-2A95-81C6-0DFA05B36248}"/>
              </a:ext>
            </a:extLst>
          </p:cNvPr>
          <p:cNvSpPr>
            <a:spLocks noGrp="1"/>
          </p:cNvSpPr>
          <p:nvPr>
            <p:ph type="dt" sz="half" idx="10"/>
          </p:nvPr>
        </p:nvSpPr>
        <p:spPr>
          <a:xfrm>
            <a:off x="838200" y="6356350"/>
            <a:ext cx="2743200" cy="365125"/>
          </a:xfrm>
          <a:prstGeom prst="rect">
            <a:avLst/>
          </a:prstGeom>
        </p:spPr>
        <p:txBody>
          <a:bodyPr/>
          <a:lstStyle/>
          <a:p>
            <a:fld id="{6FF37232-8B02-4A57-A2F0-E895E7CE7251}" type="datetimeFigureOut">
              <a:rPr lang="vi-VN" smtClean="0"/>
              <a:t>24/02/2026</a:t>
            </a:fld>
            <a:endParaRPr lang="vi-VN"/>
          </a:p>
        </p:txBody>
      </p:sp>
      <p:sp>
        <p:nvSpPr>
          <p:cNvPr id="5" name="Chỗ dành sẵn cho Chân trang 4">
            <a:extLst>
              <a:ext uri="{FF2B5EF4-FFF2-40B4-BE49-F238E27FC236}">
                <a16:creationId xmlns:a16="http://schemas.microsoft.com/office/drawing/2014/main" id="{0DD5E4C5-5578-AEB3-8CF1-141249B937F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24DA3B7-6FA9-84BE-4D76-F9CD6946A782}"/>
              </a:ext>
            </a:extLst>
          </p:cNvPr>
          <p:cNvSpPr>
            <a:spLocks noGrp="1"/>
          </p:cNvSpPr>
          <p:nvPr>
            <p:ph type="sldNum" sz="quarter" idx="12"/>
          </p:nvPr>
        </p:nvSpPr>
        <p:spPr>
          <a:xfrm>
            <a:off x="8610600" y="6356350"/>
            <a:ext cx="2743200" cy="365125"/>
          </a:xfrm>
          <a:prstGeom prst="rect">
            <a:avLst/>
          </a:prstGeom>
        </p:spPr>
        <p:txBody>
          <a:bodyPr/>
          <a:lstStyle/>
          <a:p>
            <a:fld id="{6AC79E57-7E87-4041-901A-C383FD38DE91}" type="slidenum">
              <a:rPr lang="vi-VN" smtClean="0"/>
              <a:t>‹#›</a:t>
            </a:fld>
            <a:endParaRPr lang="vi-VN"/>
          </a:p>
        </p:txBody>
      </p:sp>
    </p:spTree>
    <p:extLst>
      <p:ext uri="{BB962C8B-B14F-4D97-AF65-F5344CB8AC3E}">
        <p14:creationId xmlns:p14="http://schemas.microsoft.com/office/powerpoint/2010/main" val="389332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52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FA38DCFE-5778-0F38-C989-21AD21AEDE4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08313" y="0"/>
            <a:ext cx="1609013" cy="1609013"/>
          </a:xfrm>
          <a:prstGeom prst="rect">
            <a:avLst/>
          </a:prstGeom>
        </p:spPr>
      </p:pic>
    </p:spTree>
    <p:extLst>
      <p:ext uri="{BB962C8B-B14F-4D97-AF65-F5344CB8AC3E}">
        <p14:creationId xmlns:p14="http://schemas.microsoft.com/office/powerpoint/2010/main" val="312213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ình ảnh 17" descr="Ảnh có chứa bầu trời, cối xay gió, cây cối, mây&#10;&#10;Mô tả được tạo tự động">
            <a:extLst>
              <a:ext uri="{FF2B5EF4-FFF2-40B4-BE49-F238E27FC236}">
                <a16:creationId xmlns:a16="http://schemas.microsoft.com/office/drawing/2014/main" id="{FC8A0472-D9F5-779D-82F8-AC90F7EEC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 name="Rectangle: Rounded Corners 7">
            <a:extLst>
              <a:ext uri="{FF2B5EF4-FFF2-40B4-BE49-F238E27FC236}">
                <a16:creationId xmlns:a16="http://schemas.microsoft.com/office/drawing/2014/main" id="{93019B97-1BAE-11F3-4D3F-CDA95BE1F3D7}"/>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 name="Rectangle: Rounded Corners 18">
            <a:extLst>
              <a:ext uri="{FF2B5EF4-FFF2-40B4-BE49-F238E27FC236}">
                <a16:creationId xmlns:a16="http://schemas.microsoft.com/office/drawing/2014/main" id="{7E864079-D988-2634-3B6E-EA4F29129A93}"/>
              </a:ext>
            </a:extLst>
          </p:cNvPr>
          <p:cNvSpPr/>
          <p:nvPr/>
        </p:nvSpPr>
        <p:spPr>
          <a:xfrm>
            <a:off x="915833" y="267567"/>
            <a:ext cx="10522894" cy="884264"/>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6">
            <a:extLst>
              <a:ext uri="{FF2B5EF4-FFF2-40B4-BE49-F238E27FC236}">
                <a16:creationId xmlns:a16="http://schemas.microsoft.com/office/drawing/2014/main" id="{27C68C32-8844-B671-D998-3C6833B644B7}"/>
              </a:ext>
            </a:extLst>
          </p:cNvPr>
          <p:cNvSpPr txBox="1"/>
          <p:nvPr/>
        </p:nvSpPr>
        <p:spPr>
          <a:xfrm>
            <a:off x="1107440" y="355341"/>
            <a:ext cx="10758385" cy="707886"/>
          </a:xfrm>
          <a:prstGeom prst="rect">
            <a:avLst/>
          </a:prstGeom>
          <a:noFill/>
        </p:spPr>
        <p:txBody>
          <a:bodyPr wrap="square">
            <a:spAutoFit/>
          </a:bodyPr>
          <a:lstStyle/>
          <a:p>
            <a:pPr lvl="0" eaLnBrk="0" fontAlgn="base" hangingPunct="0">
              <a:spcBef>
                <a:spcPct val="0"/>
              </a:spcBef>
              <a:spcAft>
                <a:spcPct val="0"/>
              </a:spcAft>
            </a:pPr>
            <a:r>
              <a:rPr lang="en-US" altLang="en-US" sz="4000" b="1" dirty="0">
                <a:solidFill>
                  <a:srgbClr val="FF0C56"/>
                </a:solidFill>
                <a:latin typeface="Calibri" panose="020F0502020204030204" pitchFamily="34" charset="0"/>
                <a:cs typeface="Calibri" panose="020F0502020204030204" pitchFamily="34" charset="0"/>
              </a:rPr>
              <a:t>1. </a:t>
            </a:r>
            <a:r>
              <a:rPr lang="vi-VN" altLang="en-US" sz="4000" b="1" dirty="0">
                <a:solidFill>
                  <a:srgbClr val="FF0C56"/>
                </a:solidFill>
                <a:latin typeface="Calibri" panose="020F0502020204030204" pitchFamily="34" charset="0"/>
                <a:cs typeface="Calibri" panose="020F0502020204030204" pitchFamily="34" charset="0"/>
              </a:rPr>
              <a:t>Đọc đoạn văn dưới đây và thực hiện yêu cầu.</a:t>
            </a:r>
            <a:endParaRPr lang="en-US" altLang="en-US" sz="4000" b="1" dirty="0">
              <a:solidFill>
                <a:srgbClr val="FF0C56"/>
              </a:solidFill>
              <a:latin typeface="Calibri" panose="020F0502020204030204" pitchFamily="34" charset="0"/>
              <a:cs typeface="Calibri" panose="020F0502020204030204" pitchFamily="34" charset="0"/>
            </a:endParaRPr>
          </a:p>
        </p:txBody>
      </p:sp>
      <p:sp>
        <p:nvSpPr>
          <p:cNvPr id="5" name="Hộp Văn bản 4">
            <a:extLst>
              <a:ext uri="{FF2B5EF4-FFF2-40B4-BE49-F238E27FC236}">
                <a16:creationId xmlns:a16="http://schemas.microsoft.com/office/drawing/2014/main" id="{499F324E-3375-6391-3CF7-02090742A780}"/>
              </a:ext>
            </a:extLst>
          </p:cNvPr>
          <p:cNvSpPr txBox="1"/>
          <p:nvPr/>
        </p:nvSpPr>
        <p:spPr>
          <a:xfrm>
            <a:off x="810855" y="1225097"/>
            <a:ext cx="10651569" cy="3970318"/>
          </a:xfrm>
          <a:prstGeom prst="rect">
            <a:avLst/>
          </a:prstGeom>
          <a:noFill/>
        </p:spPr>
        <p:txBody>
          <a:bodyPr wrap="square" rtlCol="0">
            <a:spAutoFit/>
          </a:bodyPr>
          <a:lstStyle/>
          <a:p>
            <a:pPr algn="just"/>
            <a:r>
              <a:rPr lang="en-US" sz="2800" dirty="0"/>
              <a:t>   </a:t>
            </a:r>
            <a:r>
              <a:rPr lang="vi-VN" sz="2800" dirty="0"/>
              <a:t>Trên con đường từ nhà đến trường, tôi phải đi qua Hồ Gươm. Lúc có bạn thì chuyện trò tíu tít, có khi đuổi nhau suốt dọc đường. </a:t>
            </a:r>
            <a:r>
              <a:rPr lang="vi-VN" sz="2800" b="1" dirty="0"/>
              <a:t>Nhưng</a:t>
            </a:r>
            <a:r>
              <a:rPr lang="vi-VN" sz="2800" dirty="0"/>
              <a:t> khi đi một mình, tôi thích ôm cặp vào ngực, nhìn lên các vòm cây, vừa đi vừa lẩm nhẩm ôn bài. </a:t>
            </a:r>
            <a:r>
              <a:rPr lang="vi-VN" sz="2800" b="1" dirty="0"/>
              <a:t>Vì thế</a:t>
            </a:r>
            <a:r>
              <a:rPr lang="vi-VN" sz="2800" dirty="0"/>
              <a:t>, tôi thường là đứa phát hiện ra bông hoa đầu tiên nở trên cây gạo trước đền Ngọc Sơn. </a:t>
            </a:r>
            <a:r>
              <a:rPr lang="vi-VN" sz="2800" b="1" dirty="0"/>
              <a:t>Rồi</a:t>
            </a:r>
            <a:r>
              <a:rPr lang="vi-VN" sz="2800" dirty="0"/>
              <a:t> bông nọ gọi bông kia, bông nọ ganh bông kia, chỉ vài hôm sau, cây gạo đã như một cây đuốc lớn cháy rừng rực giữa trời.</a:t>
            </a:r>
          </a:p>
          <a:p>
            <a:pPr algn="r"/>
            <a:r>
              <a:rPr lang="vi-VN" sz="2800" dirty="0"/>
              <a:t>(</a:t>
            </a:r>
            <a:r>
              <a:rPr lang="vi-VN" sz="2800" i="1" dirty="0"/>
              <a:t>Theo</a:t>
            </a:r>
            <a:r>
              <a:rPr lang="vi-VN" sz="2800" dirty="0"/>
              <a:t> Vân Long)</a:t>
            </a:r>
          </a:p>
        </p:txBody>
      </p:sp>
      <p:sp>
        <p:nvSpPr>
          <p:cNvPr id="6" name="TextBox 5">
            <a:extLst>
              <a:ext uri="{FF2B5EF4-FFF2-40B4-BE49-F238E27FC236}">
                <a16:creationId xmlns:a16="http://schemas.microsoft.com/office/drawing/2014/main" id="{50DCEE86-0286-FA57-F991-8527ACD5D5F3}"/>
              </a:ext>
            </a:extLst>
          </p:cNvPr>
          <p:cNvSpPr txBox="1"/>
          <p:nvPr/>
        </p:nvSpPr>
        <p:spPr>
          <a:xfrm>
            <a:off x="782320" y="5130800"/>
            <a:ext cx="9977120" cy="1077218"/>
          </a:xfrm>
          <a:prstGeom prst="rect">
            <a:avLst/>
          </a:prstGeom>
          <a:noFill/>
        </p:spPr>
        <p:txBody>
          <a:bodyPr wrap="square" rtlCol="0">
            <a:spAutoFit/>
          </a:bodyPr>
          <a:lstStyle/>
          <a:p>
            <a:pPr algn="just"/>
            <a:r>
              <a:rPr lang="en-US" sz="3200" b="0" i="1" dirty="0">
                <a:solidFill>
                  <a:srgbClr val="000000"/>
                </a:solidFill>
                <a:effectLst/>
                <a:latin typeface="Cambria" panose="02040503050406030204" pitchFamily="18" charset="0"/>
                <a:ea typeface="Cambria" panose="02040503050406030204" pitchFamily="18" charset="0"/>
              </a:rPr>
              <a:t>a. </a:t>
            </a:r>
            <a:r>
              <a:rPr lang="en-US" sz="3200" b="0" i="1" dirty="0" err="1">
                <a:solidFill>
                  <a:srgbClr val="000000"/>
                </a:solidFill>
                <a:effectLst/>
                <a:latin typeface="Cambria" panose="02040503050406030204" pitchFamily="18" charset="0"/>
                <a:ea typeface="Cambria" panose="02040503050406030204" pitchFamily="18" charset="0"/>
              </a:rPr>
              <a:t>Nhận</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xét</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về</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vị</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trí</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của</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các</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từ</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ngữ</a:t>
            </a:r>
            <a:r>
              <a:rPr lang="en-US" sz="3200" b="0" i="1" dirty="0">
                <a:solidFill>
                  <a:srgbClr val="000000"/>
                </a:solidFill>
                <a:effectLst/>
                <a:latin typeface="Cambria" panose="02040503050406030204" pitchFamily="18" charset="0"/>
                <a:ea typeface="Cambria" panose="02040503050406030204" pitchFamily="18" charset="0"/>
              </a:rPr>
              <a:t> in </a:t>
            </a:r>
            <a:r>
              <a:rPr lang="en-US" sz="3200" b="0" i="1" dirty="0" err="1">
                <a:solidFill>
                  <a:srgbClr val="000000"/>
                </a:solidFill>
                <a:effectLst/>
                <a:latin typeface="Cambria" panose="02040503050406030204" pitchFamily="18" charset="0"/>
                <a:ea typeface="Cambria" panose="02040503050406030204" pitchFamily="18" charset="0"/>
              </a:rPr>
              <a:t>đậm</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trong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câu</a:t>
            </a:r>
            <a:r>
              <a:rPr lang="en-US" sz="3200" b="0" i="1" dirty="0">
                <a:solidFill>
                  <a:srgbClr val="000000"/>
                </a:solidFill>
                <a:effectLst/>
                <a:latin typeface="Cambria" panose="02040503050406030204" pitchFamily="18" charset="0"/>
                <a:ea typeface="Cambria" panose="02040503050406030204" pitchFamily="18" charset="0"/>
              </a:rPr>
              <a:t>.</a:t>
            </a:r>
          </a:p>
          <a:p>
            <a:pPr algn="just"/>
            <a:r>
              <a:rPr lang="en-US" sz="3200" b="0" i="1" dirty="0">
                <a:solidFill>
                  <a:srgbClr val="000000"/>
                </a:solidFill>
                <a:effectLst/>
                <a:latin typeface="Cambria" panose="02040503050406030204" pitchFamily="18" charset="0"/>
                <a:ea typeface="Cambria" panose="02040503050406030204" pitchFamily="18" charset="0"/>
              </a:rPr>
              <a:t>b. </a:t>
            </a:r>
            <a:r>
              <a:rPr lang="en-US" sz="3200" b="0" i="1" dirty="0" err="1">
                <a:solidFill>
                  <a:srgbClr val="000000"/>
                </a:solidFill>
                <a:effectLst/>
                <a:latin typeface="Cambria" panose="02040503050406030204" pitchFamily="18" charset="0"/>
                <a:ea typeface="Cambria" panose="02040503050406030204" pitchFamily="18" charset="0"/>
              </a:rPr>
              <a:t>Nêu</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tác</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dụng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của</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những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từ</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ngữ</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đó</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trong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đoạn</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văn</a:t>
            </a:r>
            <a:r>
              <a:rPr lang="en-US" sz="3200" b="0" i="1"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613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ầu trời, cối xay gió, cây cối, mây&#10;&#10;Mô tả được tạo tự động">
            <a:extLst>
              <a:ext uri="{FF2B5EF4-FFF2-40B4-BE49-F238E27FC236}">
                <a16:creationId xmlns:a16="http://schemas.microsoft.com/office/drawing/2014/main" id="{B37414B9-9BF6-59DB-1E1E-4BE84F24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8" name="Rectangle: Rounded Corners 7">
            <a:extLst>
              <a:ext uri="{FF2B5EF4-FFF2-40B4-BE49-F238E27FC236}">
                <a16:creationId xmlns:a16="http://schemas.microsoft.com/office/drawing/2014/main" id="{BC69AC41-DD09-587A-69CF-EFDCB747E34C}"/>
              </a:ext>
            </a:extLst>
          </p:cNvPr>
          <p:cNvSpPr/>
          <p:nvPr/>
        </p:nvSpPr>
        <p:spPr>
          <a:xfrm>
            <a:off x="244894" y="237152"/>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6">
            <a:extLst>
              <a:ext uri="{FF2B5EF4-FFF2-40B4-BE49-F238E27FC236}">
                <a16:creationId xmlns:a16="http://schemas.microsoft.com/office/drawing/2014/main" id="{D467DBC4-E4A8-1062-3158-3A15D8DC1D66}"/>
              </a:ext>
            </a:extLst>
          </p:cNvPr>
          <p:cNvSpPr txBox="1"/>
          <p:nvPr/>
        </p:nvSpPr>
        <p:spPr>
          <a:xfrm>
            <a:off x="682827" y="263046"/>
            <a:ext cx="10728956" cy="1569660"/>
          </a:xfrm>
          <a:prstGeom prst="rect">
            <a:avLst/>
          </a:prstGeom>
          <a:noFill/>
        </p:spPr>
        <p:txBody>
          <a:bodyPr wrap="square">
            <a:spAutoFit/>
          </a:bodyPr>
          <a:lstStyle/>
          <a:p>
            <a:pPr lvl="0" algn="just"/>
            <a:r>
              <a:rPr lang="en-US" sz="3200" b="1" dirty="0">
                <a:solidFill>
                  <a:srgbClr val="002060"/>
                </a:solidFill>
                <a:latin typeface="Arial-Rounded-Bold"/>
              </a:rPr>
              <a:t>4. </a:t>
            </a:r>
            <a:r>
              <a:rPr lang="en-US" sz="3200" b="1" dirty="0" err="1">
                <a:solidFill>
                  <a:srgbClr val="002060"/>
                </a:solidFill>
                <a:latin typeface="Arial-Rounded-Bold"/>
              </a:rPr>
              <a:t>Viết</a:t>
            </a:r>
            <a:r>
              <a:rPr lang="en-US" sz="3200" b="1" dirty="0">
                <a:solidFill>
                  <a:srgbClr val="002060"/>
                </a:solidFill>
                <a:latin typeface="Arial-Rounded-Bold"/>
              </a:rPr>
              <a:t> </a:t>
            </a:r>
            <a:r>
              <a:rPr lang="en-US" sz="3200" b="1" dirty="0" err="1">
                <a:solidFill>
                  <a:srgbClr val="002060"/>
                </a:solidFill>
                <a:latin typeface="Arial-Rounded-Bold"/>
              </a:rPr>
              <a:t>đoạn</a:t>
            </a:r>
            <a:r>
              <a:rPr lang="en-US" sz="3200" b="1" dirty="0">
                <a:solidFill>
                  <a:srgbClr val="002060"/>
                </a:solidFill>
                <a:latin typeface="Arial-Rounded-Bold"/>
              </a:rPr>
              <a:t> </a:t>
            </a:r>
            <a:r>
              <a:rPr lang="en-US" sz="3200" b="1" dirty="0" err="1">
                <a:solidFill>
                  <a:srgbClr val="002060"/>
                </a:solidFill>
                <a:latin typeface="Arial-Rounded-Bold"/>
              </a:rPr>
              <a:t>văn</a:t>
            </a:r>
            <a:r>
              <a:rPr lang="en-US" sz="3200" b="1" dirty="0">
                <a:solidFill>
                  <a:srgbClr val="002060"/>
                </a:solidFill>
                <a:latin typeface="Arial-Rounded-Bold"/>
              </a:rPr>
              <a:t> (3 – 5 </a:t>
            </a:r>
            <a:r>
              <a:rPr lang="en-US" sz="3200" b="1" dirty="0" err="1">
                <a:solidFill>
                  <a:srgbClr val="002060"/>
                </a:solidFill>
                <a:latin typeface="Arial-Rounded-Bold"/>
              </a:rPr>
              <a:t>câu</a:t>
            </a:r>
            <a:r>
              <a:rPr lang="en-US" sz="3200" b="1" dirty="0">
                <a:solidFill>
                  <a:srgbClr val="002060"/>
                </a:solidFill>
                <a:latin typeface="Arial-Rounded-Bold"/>
              </a:rPr>
              <a:t>) </a:t>
            </a:r>
            <a:r>
              <a:rPr lang="en-US" sz="3200" b="1" dirty="0" err="1">
                <a:solidFill>
                  <a:srgbClr val="002060"/>
                </a:solidFill>
                <a:latin typeface="Arial-Rounded-Bold"/>
              </a:rPr>
              <a:t>về</a:t>
            </a:r>
            <a:r>
              <a:rPr lang="en-US" sz="3200" b="1" dirty="0">
                <a:solidFill>
                  <a:srgbClr val="002060"/>
                </a:solidFill>
                <a:latin typeface="Arial-Rounded-Bold"/>
              </a:rPr>
              <a:t> </a:t>
            </a:r>
            <a:r>
              <a:rPr lang="en-US" sz="3200" b="1" dirty="0" err="1">
                <a:solidFill>
                  <a:srgbClr val="002060"/>
                </a:solidFill>
                <a:latin typeface="Arial-Rounded-Bold"/>
              </a:rPr>
              <a:t>một</a:t>
            </a:r>
            <a:r>
              <a:rPr lang="en-US" sz="3200" b="1" dirty="0">
                <a:solidFill>
                  <a:srgbClr val="002060"/>
                </a:solidFill>
                <a:latin typeface="Arial-Rounded-Bold"/>
              </a:rPr>
              <a:t> </a:t>
            </a:r>
            <a:r>
              <a:rPr lang="en-US" sz="3200" b="1" dirty="0" err="1">
                <a:solidFill>
                  <a:srgbClr val="002060"/>
                </a:solidFill>
                <a:latin typeface="Arial-Rounded-Bold"/>
              </a:rPr>
              <a:t>địa</a:t>
            </a:r>
            <a:r>
              <a:rPr lang="en-US" sz="3200" b="1" dirty="0">
                <a:solidFill>
                  <a:srgbClr val="002060"/>
                </a:solidFill>
                <a:latin typeface="Arial-Rounded-Bold"/>
              </a:rPr>
              <a:t> </a:t>
            </a:r>
            <a:r>
              <a:rPr lang="en-US" sz="3200" b="1" dirty="0" err="1">
                <a:solidFill>
                  <a:srgbClr val="002060"/>
                </a:solidFill>
                <a:latin typeface="Arial-Rounded-Bold"/>
              </a:rPr>
              <a:t>điểm</a:t>
            </a:r>
            <a:r>
              <a:rPr lang="en-US" sz="3200" b="1" dirty="0">
                <a:solidFill>
                  <a:srgbClr val="002060"/>
                </a:solidFill>
                <a:latin typeface="Arial-Rounded-Bold"/>
              </a:rPr>
              <a:t> du </a:t>
            </a:r>
            <a:r>
              <a:rPr lang="en-US" sz="3200" b="1" dirty="0" err="1">
                <a:solidFill>
                  <a:srgbClr val="002060"/>
                </a:solidFill>
                <a:latin typeface="Arial-Rounded-Bold"/>
              </a:rPr>
              <a:t>lịch</a:t>
            </a:r>
            <a:r>
              <a:rPr lang="en-US" sz="3200" b="1" dirty="0">
                <a:solidFill>
                  <a:srgbClr val="002060"/>
                </a:solidFill>
                <a:latin typeface="Arial-Rounded-Bold"/>
              </a:rPr>
              <a:t> </a:t>
            </a:r>
            <a:r>
              <a:rPr lang="en-US" sz="3200" b="1" dirty="0" err="1">
                <a:solidFill>
                  <a:srgbClr val="002060"/>
                </a:solidFill>
                <a:latin typeface="Arial-Rounded-Bold"/>
              </a:rPr>
              <a:t>hoặc</a:t>
            </a:r>
            <a:r>
              <a:rPr lang="en-US" sz="3200" b="1" dirty="0">
                <a:solidFill>
                  <a:srgbClr val="002060"/>
                </a:solidFill>
                <a:latin typeface="Arial-Rounded-Bold"/>
              </a:rPr>
              <a:t> </a:t>
            </a:r>
            <a:r>
              <a:rPr lang="en-US" sz="3200" b="1" dirty="0" err="1">
                <a:solidFill>
                  <a:srgbClr val="002060"/>
                </a:solidFill>
                <a:latin typeface="Arial-Rounded-Bold"/>
              </a:rPr>
              <a:t>khu</a:t>
            </a:r>
            <a:r>
              <a:rPr lang="en-US" sz="3200" b="1" dirty="0">
                <a:solidFill>
                  <a:srgbClr val="002060"/>
                </a:solidFill>
                <a:latin typeface="Arial-Rounded-Bold"/>
              </a:rPr>
              <a:t> di </a:t>
            </a:r>
            <a:r>
              <a:rPr lang="en-US" sz="3200" b="1" dirty="0" err="1">
                <a:solidFill>
                  <a:srgbClr val="002060"/>
                </a:solidFill>
                <a:latin typeface="Arial-Rounded-Bold"/>
              </a:rPr>
              <a:t>tích</a:t>
            </a:r>
            <a:r>
              <a:rPr lang="en-US" sz="3200" b="1" dirty="0">
                <a:solidFill>
                  <a:srgbClr val="002060"/>
                </a:solidFill>
                <a:latin typeface="Arial-Rounded-Bold"/>
              </a:rPr>
              <a:t> </a:t>
            </a:r>
            <a:r>
              <a:rPr lang="en-US" sz="3200" b="1" dirty="0" err="1">
                <a:solidFill>
                  <a:srgbClr val="002060"/>
                </a:solidFill>
                <a:latin typeface="Arial-Rounded-Bold"/>
              </a:rPr>
              <a:t>lịch</a:t>
            </a:r>
            <a:r>
              <a:rPr lang="en-US" sz="3200" b="1" dirty="0">
                <a:solidFill>
                  <a:srgbClr val="002060"/>
                </a:solidFill>
                <a:latin typeface="Arial-Rounded-Bold"/>
              </a:rPr>
              <a:t> </a:t>
            </a:r>
            <a:r>
              <a:rPr lang="en-US" sz="3200" b="1" dirty="0" err="1">
                <a:solidFill>
                  <a:srgbClr val="002060"/>
                </a:solidFill>
                <a:latin typeface="Arial-Rounded-Bold"/>
              </a:rPr>
              <a:t>sử</a:t>
            </a:r>
            <a:r>
              <a:rPr lang="en-US" sz="3200" b="1" dirty="0">
                <a:solidFill>
                  <a:srgbClr val="002060"/>
                </a:solidFill>
                <a:latin typeface="Arial-Rounded-Bold"/>
              </a:rPr>
              <a:t> </a:t>
            </a:r>
            <a:r>
              <a:rPr lang="en-US" sz="3200" b="1" dirty="0" err="1">
                <a:solidFill>
                  <a:srgbClr val="002060"/>
                </a:solidFill>
                <a:latin typeface="Arial-Rounded-Bold"/>
              </a:rPr>
              <a:t>mà</a:t>
            </a:r>
            <a:r>
              <a:rPr lang="en-US" sz="3200" b="1" dirty="0">
                <a:solidFill>
                  <a:srgbClr val="002060"/>
                </a:solidFill>
                <a:latin typeface="Arial-Rounded-Bold"/>
              </a:rPr>
              <a:t> </a:t>
            </a:r>
            <a:r>
              <a:rPr lang="en-US" sz="3200" b="1" dirty="0" err="1">
                <a:solidFill>
                  <a:srgbClr val="002060"/>
                </a:solidFill>
                <a:latin typeface="Arial-Rounded-Bold"/>
              </a:rPr>
              <a:t>em</a:t>
            </a:r>
            <a:r>
              <a:rPr lang="en-US" sz="3200" b="1" dirty="0">
                <a:solidFill>
                  <a:srgbClr val="002060"/>
                </a:solidFill>
                <a:latin typeface="Arial-Rounded-Bold"/>
              </a:rPr>
              <a:t> </a:t>
            </a:r>
            <a:r>
              <a:rPr lang="en-US" sz="3200" b="1" dirty="0" err="1">
                <a:solidFill>
                  <a:srgbClr val="002060"/>
                </a:solidFill>
                <a:latin typeface="Arial-Rounded-Bold"/>
              </a:rPr>
              <a:t>biết</a:t>
            </a:r>
            <a:r>
              <a:rPr lang="en-US" sz="3200" b="1" dirty="0">
                <a:solidFill>
                  <a:srgbClr val="002060"/>
                </a:solidFill>
                <a:latin typeface="Arial-Rounded-Bold"/>
              </a:rPr>
              <a:t>, </a:t>
            </a:r>
            <a:r>
              <a:rPr lang="en-US" sz="3200" b="1" dirty="0" err="1">
                <a:solidFill>
                  <a:srgbClr val="002060"/>
                </a:solidFill>
                <a:latin typeface="Arial-Rounded-Bold"/>
              </a:rPr>
              <a:t>trong</a:t>
            </a:r>
            <a:r>
              <a:rPr lang="en-US" sz="3200" b="1" dirty="0">
                <a:solidFill>
                  <a:srgbClr val="002060"/>
                </a:solidFill>
                <a:latin typeface="Arial-Rounded-Bold"/>
              </a:rPr>
              <a:t> </a:t>
            </a:r>
            <a:r>
              <a:rPr lang="en-US" sz="3200" b="1" dirty="0" err="1">
                <a:solidFill>
                  <a:srgbClr val="002060"/>
                </a:solidFill>
                <a:latin typeface="Arial-Rounded-Bold"/>
              </a:rPr>
              <a:t>đó</a:t>
            </a:r>
            <a:r>
              <a:rPr lang="en-US" sz="3200" b="1" dirty="0">
                <a:solidFill>
                  <a:srgbClr val="002060"/>
                </a:solidFill>
                <a:latin typeface="Arial-Rounded-Bold"/>
              </a:rPr>
              <a:t> </a:t>
            </a:r>
            <a:r>
              <a:rPr lang="en-US" sz="3200" b="1" dirty="0" err="1">
                <a:solidFill>
                  <a:srgbClr val="002060"/>
                </a:solidFill>
                <a:latin typeface="Arial-Rounded-Bold"/>
              </a:rPr>
              <a:t>có</a:t>
            </a:r>
            <a:r>
              <a:rPr lang="en-US" sz="3200" b="1" dirty="0">
                <a:solidFill>
                  <a:srgbClr val="002060"/>
                </a:solidFill>
                <a:latin typeface="Arial-Rounded-Bold"/>
              </a:rPr>
              <a:t> </a:t>
            </a:r>
            <a:r>
              <a:rPr lang="en-US" sz="3200" b="1" dirty="0" err="1">
                <a:solidFill>
                  <a:srgbClr val="002060"/>
                </a:solidFill>
                <a:latin typeface="Arial-Rounded-Bold"/>
              </a:rPr>
              <a:t>sử</a:t>
            </a:r>
            <a:r>
              <a:rPr lang="en-US" sz="3200" b="1" dirty="0">
                <a:solidFill>
                  <a:srgbClr val="002060"/>
                </a:solidFill>
                <a:latin typeface="Arial-Rounded-Bold"/>
              </a:rPr>
              <a:t> </a:t>
            </a:r>
            <a:r>
              <a:rPr lang="en-US" sz="3200" b="1" dirty="0" err="1">
                <a:solidFill>
                  <a:srgbClr val="002060"/>
                </a:solidFill>
                <a:latin typeface="Arial-Rounded-Bold"/>
              </a:rPr>
              <a:t>dụng</a:t>
            </a:r>
            <a:r>
              <a:rPr lang="en-US" sz="3200" b="1" dirty="0">
                <a:solidFill>
                  <a:srgbClr val="002060"/>
                </a:solidFill>
                <a:latin typeface="Arial-Rounded-Bold"/>
              </a:rPr>
              <a:t> </a:t>
            </a:r>
            <a:r>
              <a:rPr lang="en-US" sz="3200" b="1" dirty="0" err="1">
                <a:solidFill>
                  <a:srgbClr val="002060"/>
                </a:solidFill>
                <a:latin typeface="Arial-Rounded-Bold"/>
              </a:rPr>
              <a:t>từ</a:t>
            </a:r>
            <a:r>
              <a:rPr lang="en-US" sz="3200" b="1" dirty="0">
                <a:solidFill>
                  <a:srgbClr val="002060"/>
                </a:solidFill>
                <a:latin typeface="Arial-Rounded-Bold"/>
              </a:rPr>
              <a:t> </a:t>
            </a:r>
            <a:r>
              <a:rPr lang="en-US" sz="3200" b="1" dirty="0" err="1">
                <a:solidFill>
                  <a:srgbClr val="002060"/>
                </a:solidFill>
                <a:latin typeface="Arial-Rounded-Bold"/>
              </a:rPr>
              <a:t>ngữ</a:t>
            </a:r>
            <a:r>
              <a:rPr lang="en-US" sz="3200" b="1" dirty="0">
                <a:solidFill>
                  <a:srgbClr val="002060"/>
                </a:solidFill>
                <a:latin typeface="Arial-Rounded-Bold"/>
              </a:rPr>
              <a:t> </a:t>
            </a:r>
            <a:r>
              <a:rPr lang="en-US" sz="3200" b="1" dirty="0" err="1">
                <a:solidFill>
                  <a:srgbClr val="002060"/>
                </a:solidFill>
                <a:latin typeface="Arial-Rounded-Bold"/>
              </a:rPr>
              <a:t>nối</a:t>
            </a:r>
            <a:r>
              <a:rPr lang="en-US" sz="3200" b="1" dirty="0">
                <a:solidFill>
                  <a:srgbClr val="002060"/>
                </a:solidFill>
                <a:latin typeface="Arial-Rounded-Bold"/>
              </a:rPr>
              <a:t> </a:t>
            </a:r>
            <a:r>
              <a:rPr lang="en-US" sz="3200" b="1" dirty="0" err="1">
                <a:solidFill>
                  <a:srgbClr val="002060"/>
                </a:solidFill>
                <a:latin typeface="Arial-Rounded-Bold"/>
              </a:rPr>
              <a:t>để</a:t>
            </a:r>
            <a:r>
              <a:rPr lang="en-US" sz="3200" b="1" dirty="0">
                <a:solidFill>
                  <a:srgbClr val="002060"/>
                </a:solidFill>
                <a:latin typeface="Arial-Rounded-Bold"/>
              </a:rPr>
              <a:t> </a:t>
            </a:r>
            <a:r>
              <a:rPr lang="en-US" sz="3200" b="1" dirty="0" err="1">
                <a:solidFill>
                  <a:srgbClr val="002060"/>
                </a:solidFill>
                <a:latin typeface="Arial-Rounded-Bold"/>
              </a:rPr>
              <a:t>liên</a:t>
            </a:r>
            <a:r>
              <a:rPr lang="en-US" sz="3200" b="1" dirty="0">
                <a:solidFill>
                  <a:srgbClr val="002060"/>
                </a:solidFill>
                <a:latin typeface="Arial-Rounded-Bold"/>
              </a:rPr>
              <a:t> </a:t>
            </a:r>
            <a:r>
              <a:rPr lang="en-US" sz="3200" b="1" dirty="0" err="1">
                <a:solidFill>
                  <a:srgbClr val="002060"/>
                </a:solidFill>
                <a:latin typeface="Arial-Rounded-Bold"/>
              </a:rPr>
              <a:t>kết</a:t>
            </a:r>
            <a:r>
              <a:rPr lang="en-US" sz="3200" b="1" dirty="0">
                <a:solidFill>
                  <a:srgbClr val="002060"/>
                </a:solidFill>
                <a:latin typeface="Arial-Rounded-Bold"/>
              </a:rPr>
              <a:t> </a:t>
            </a:r>
            <a:r>
              <a:rPr lang="en-US" sz="3200" b="1" dirty="0" err="1">
                <a:solidFill>
                  <a:srgbClr val="002060"/>
                </a:solidFill>
                <a:latin typeface="Arial-Rounded-Bold"/>
              </a:rPr>
              <a:t>câu</a:t>
            </a:r>
            <a:r>
              <a:rPr lang="en-US" sz="3200" b="1" dirty="0">
                <a:solidFill>
                  <a:srgbClr val="002060"/>
                </a:solidFill>
                <a:latin typeface="Arial-Rounded-Bold"/>
              </a:rPr>
              <a:t>.</a:t>
            </a:r>
            <a:endParaRPr kumimoji="0" lang="en-US" alt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CA5A6950-8501-9201-F6B3-376467AC164B}"/>
              </a:ext>
            </a:extLst>
          </p:cNvPr>
          <p:cNvPicPr>
            <a:picLocks noChangeAspect="1"/>
          </p:cNvPicPr>
          <p:nvPr/>
        </p:nvPicPr>
        <p:blipFill>
          <a:blip r:embed="rId3"/>
          <a:stretch>
            <a:fillRect/>
          </a:stretch>
        </p:blipFill>
        <p:spPr>
          <a:xfrm>
            <a:off x="822960" y="2069194"/>
            <a:ext cx="10637520" cy="4041762"/>
          </a:xfrm>
          <a:prstGeom prst="rect">
            <a:avLst/>
          </a:prstGeom>
        </p:spPr>
      </p:pic>
    </p:spTree>
    <p:extLst>
      <p:ext uri="{BB962C8B-B14F-4D97-AF65-F5344CB8AC3E}">
        <p14:creationId xmlns:p14="http://schemas.microsoft.com/office/powerpoint/2010/main" val="7814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bầu trời, cối xay gió, cây cối, mây&#10;&#10;Mô tả được tạo tự động">
            <a:extLst>
              <a:ext uri="{FF2B5EF4-FFF2-40B4-BE49-F238E27FC236}">
                <a16:creationId xmlns:a16="http://schemas.microsoft.com/office/drawing/2014/main" id="{6F784640-A296-94AC-E20D-D7D4A1F41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7" name="Rectangle: Rounded Corners 7">
            <a:extLst>
              <a:ext uri="{FF2B5EF4-FFF2-40B4-BE49-F238E27FC236}">
                <a16:creationId xmlns:a16="http://schemas.microsoft.com/office/drawing/2014/main" id="{F7013049-0F35-9761-228A-BFFF84889B25}"/>
              </a:ext>
            </a:extLst>
          </p:cNvPr>
          <p:cNvSpPr/>
          <p:nvPr/>
        </p:nvSpPr>
        <p:spPr>
          <a:xfrm>
            <a:off x="274321" y="180975"/>
            <a:ext cx="11754066" cy="6428169"/>
          </a:xfrm>
          <a:custGeom>
            <a:avLst/>
            <a:gdLst>
              <a:gd name="connsiteX0" fmla="*/ 0 w 11754066"/>
              <a:gd name="connsiteY0" fmla="*/ 639153 h 6428169"/>
              <a:gd name="connsiteX1" fmla="*/ 639153 w 11754066"/>
              <a:gd name="connsiteY1" fmla="*/ 0 h 6428169"/>
              <a:gd name="connsiteX2" fmla="*/ 11114913 w 11754066"/>
              <a:gd name="connsiteY2" fmla="*/ 0 h 6428169"/>
              <a:gd name="connsiteX3" fmla="*/ 11754066 w 11754066"/>
              <a:gd name="connsiteY3" fmla="*/ 639153 h 6428169"/>
              <a:gd name="connsiteX4" fmla="*/ 11754066 w 11754066"/>
              <a:gd name="connsiteY4" fmla="*/ 5789016 h 6428169"/>
              <a:gd name="connsiteX5" fmla="*/ 11114913 w 11754066"/>
              <a:gd name="connsiteY5" fmla="*/ 6428169 h 6428169"/>
              <a:gd name="connsiteX6" fmla="*/ 639153 w 11754066"/>
              <a:gd name="connsiteY6" fmla="*/ 6428169 h 6428169"/>
              <a:gd name="connsiteX7" fmla="*/ 0 w 11754066"/>
              <a:gd name="connsiteY7" fmla="*/ 5789016 h 6428169"/>
              <a:gd name="connsiteX8" fmla="*/ 0 w 11754066"/>
              <a:gd name="connsiteY8" fmla="*/ 639153 h 642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66" h="6428169" fill="none" extrusionOk="0">
                <a:moveTo>
                  <a:pt x="0" y="639153"/>
                </a:moveTo>
                <a:cubicBezTo>
                  <a:pt x="-49430" y="278164"/>
                  <a:pt x="296202" y="8213"/>
                  <a:pt x="639153" y="0"/>
                </a:cubicBezTo>
                <a:cubicBezTo>
                  <a:pt x="4275710" y="130954"/>
                  <a:pt x="5918937" y="43574"/>
                  <a:pt x="11114913" y="0"/>
                </a:cubicBezTo>
                <a:cubicBezTo>
                  <a:pt x="11484039" y="24849"/>
                  <a:pt x="11758167" y="291182"/>
                  <a:pt x="11754066" y="639153"/>
                </a:cubicBezTo>
                <a:cubicBezTo>
                  <a:pt x="11603627" y="2173699"/>
                  <a:pt x="11839945" y="3796800"/>
                  <a:pt x="11754066" y="5789016"/>
                </a:cubicBezTo>
                <a:cubicBezTo>
                  <a:pt x="11723871" y="6146968"/>
                  <a:pt x="11424939" y="6398522"/>
                  <a:pt x="11114913" y="6428169"/>
                </a:cubicBezTo>
                <a:cubicBezTo>
                  <a:pt x="9296797" y="6583366"/>
                  <a:pt x="2021114" y="6591189"/>
                  <a:pt x="639153" y="6428169"/>
                </a:cubicBezTo>
                <a:cubicBezTo>
                  <a:pt x="289805" y="6378848"/>
                  <a:pt x="-54209" y="6173663"/>
                  <a:pt x="0" y="5789016"/>
                </a:cubicBezTo>
                <a:cubicBezTo>
                  <a:pt x="64656" y="3496118"/>
                  <a:pt x="-17807" y="2059126"/>
                  <a:pt x="0" y="639153"/>
                </a:cubicBezTo>
                <a:close/>
              </a:path>
              <a:path w="11754066" h="6428169" stroke="0" extrusionOk="0">
                <a:moveTo>
                  <a:pt x="0" y="639153"/>
                </a:moveTo>
                <a:cubicBezTo>
                  <a:pt x="-36943" y="263371"/>
                  <a:pt x="265341" y="7813"/>
                  <a:pt x="639153" y="0"/>
                </a:cubicBezTo>
                <a:cubicBezTo>
                  <a:pt x="3526256" y="132882"/>
                  <a:pt x="9537861" y="-84951"/>
                  <a:pt x="11114913" y="0"/>
                </a:cubicBezTo>
                <a:cubicBezTo>
                  <a:pt x="11446755" y="20656"/>
                  <a:pt x="11743831" y="342731"/>
                  <a:pt x="11754066" y="639153"/>
                </a:cubicBezTo>
                <a:cubicBezTo>
                  <a:pt x="11774253" y="3114585"/>
                  <a:pt x="11906546" y="3862670"/>
                  <a:pt x="11754066" y="5789016"/>
                </a:cubicBezTo>
                <a:cubicBezTo>
                  <a:pt x="11802487" y="6147754"/>
                  <a:pt x="11476695" y="6410084"/>
                  <a:pt x="11114913" y="6428169"/>
                </a:cubicBezTo>
                <a:cubicBezTo>
                  <a:pt x="9708429" y="6515808"/>
                  <a:pt x="2210521" y="6355490"/>
                  <a:pt x="639153" y="6428169"/>
                </a:cubicBezTo>
                <a:cubicBezTo>
                  <a:pt x="281178" y="6380671"/>
                  <a:pt x="-29926" y="6183598"/>
                  <a:pt x="0" y="5789016"/>
                </a:cubicBezTo>
                <a:cubicBezTo>
                  <a:pt x="-38581" y="3874350"/>
                  <a:pt x="63341" y="1440364"/>
                  <a:pt x="0" y="639153"/>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18">
            <a:extLst>
              <a:ext uri="{FF2B5EF4-FFF2-40B4-BE49-F238E27FC236}">
                <a16:creationId xmlns:a16="http://schemas.microsoft.com/office/drawing/2014/main" id="{7F30156C-960B-DEBE-01BC-C62D0F36AA3B}"/>
              </a:ext>
            </a:extLst>
          </p:cNvPr>
          <p:cNvSpPr/>
          <p:nvPr/>
        </p:nvSpPr>
        <p:spPr>
          <a:xfrm>
            <a:off x="470243" y="471374"/>
            <a:ext cx="2336019" cy="880684"/>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6">
            <a:extLst>
              <a:ext uri="{FF2B5EF4-FFF2-40B4-BE49-F238E27FC236}">
                <a16:creationId xmlns:a16="http://schemas.microsoft.com/office/drawing/2014/main" id="{86EC8CE6-02CE-1DEC-13D6-F4D3EDC02F81}"/>
              </a:ext>
            </a:extLst>
          </p:cNvPr>
          <p:cNvSpPr txBox="1"/>
          <p:nvPr/>
        </p:nvSpPr>
        <p:spPr>
          <a:xfrm>
            <a:off x="-990170" y="546192"/>
            <a:ext cx="5256844" cy="7694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0C56"/>
                </a:solidFill>
                <a:effectLst/>
                <a:uLnTx/>
                <a:uFillTx/>
                <a:latin typeface="Calibri" panose="020F0502020204030204" pitchFamily="34" charset="0"/>
                <a:ea typeface="+mn-ea"/>
                <a:cs typeface="Calibri" panose="020F0502020204030204" pitchFamily="34" charset="0"/>
              </a:rPr>
              <a:t>MẪU</a:t>
            </a:r>
            <a:endParaRPr kumimoji="0" lang="en-US" altLang="en-US" sz="44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9" name="Hình ảnh 8" descr="Ảnh có chứa hình vẽ, minh họa, phim hoạt hình, tác phẩm nghệ thuật&#10;&#10;Mô tả được tạo tự động">
            <a:extLst>
              <a:ext uri="{FF2B5EF4-FFF2-40B4-BE49-F238E27FC236}">
                <a16:creationId xmlns:a16="http://schemas.microsoft.com/office/drawing/2014/main" id="{9C064C04-0377-0F78-7529-DD6C2CFF6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94" y="1848532"/>
            <a:ext cx="4861980" cy="4861980"/>
          </a:xfrm>
          <a:prstGeom prst="rect">
            <a:avLst/>
          </a:prstGeom>
        </p:spPr>
      </p:pic>
      <p:sp>
        <p:nvSpPr>
          <p:cNvPr id="19" name="TextBox 6">
            <a:extLst>
              <a:ext uri="{FF2B5EF4-FFF2-40B4-BE49-F238E27FC236}">
                <a16:creationId xmlns:a16="http://schemas.microsoft.com/office/drawing/2014/main" id="{71F204D2-B85F-5F4E-F308-A1C2E3B731F5}"/>
              </a:ext>
            </a:extLst>
          </p:cNvPr>
          <p:cNvSpPr txBox="1"/>
          <p:nvPr/>
        </p:nvSpPr>
        <p:spPr>
          <a:xfrm>
            <a:off x="3002184" y="561908"/>
            <a:ext cx="8719573" cy="5632311"/>
          </a:xfrm>
          <a:prstGeom prst="rect">
            <a:avLst/>
          </a:prstGeom>
          <a:noFill/>
        </p:spPr>
        <p:txBody>
          <a:bodyPr wrap="square">
            <a:spAutoFit/>
          </a:bodyPr>
          <a:lstStyle/>
          <a:p>
            <a:pPr lvl="0" algn="just" eaLnBrk="0" fontAlgn="base" hangingPunct="0">
              <a:spcBef>
                <a:spcPct val="0"/>
              </a:spcBef>
              <a:spcAft>
                <a:spcPct val="0"/>
              </a:spcAft>
            </a:pPr>
            <a:r>
              <a:rPr lang="en-US" altLang="en-US" sz="3600" b="1" dirty="0">
                <a:solidFill>
                  <a:prstClr val="black"/>
                </a:solidFill>
                <a:latin typeface="Calibri" panose="020F0502020204030204" pitchFamily="34" charset="0"/>
                <a:cs typeface="Calibri" panose="020F0502020204030204" pitchFamily="34" charset="0"/>
              </a:rPr>
              <a:t>   </a:t>
            </a:r>
            <a:r>
              <a:rPr lang="vi-VN" altLang="en-US" sz="3600" b="1" dirty="0">
                <a:solidFill>
                  <a:prstClr val="black"/>
                </a:solidFill>
                <a:latin typeface="Calibri" panose="020F0502020204030204" pitchFamily="34" charset="0"/>
                <a:cs typeface="Calibri" panose="020F0502020204030204" pitchFamily="34" charset="0"/>
              </a:rPr>
              <a:t>Khu di tích lịch sử em từng ghé thăm gần đây là Nhà tù Hoả Lò. Đây là nơi giam giữ và cầm tù những chiến sĩ cách mạng nổi tiếng của dân tộc, những người có mong muốn giải phóng áp bức bóc lột, cứu lấy tự do dân tộc Việt Nam như: Phan Bội Châu, Lương Văn Can, Hồ Tùng Mậu, Nguyễn Lương Bằng. Vì thế, để hiểu được những gian khổ người lính cách mạng xưa phải chịu, các bạn hãy ghé thăm đến Nhà tù Hoả Lò. </a:t>
            </a:r>
            <a:endParaRPr kumimoji="0" lang="vi-VN" alt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11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C60DD275-4246-401E-BA17-E6BAE60632D0}"/>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49CD258A-AD72-42B2-ACCF-A5966C93E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FCC04B38-87A0-4292-84B8-0EE3BAC31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6760FB0B-1ABC-4A59-A737-277D091FD5A7}"/>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CA6693FD-857D-4189-BA78-21BFBE636C2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a16="http://schemas.microsoft.com/office/drawing/2014/main" id="{7ACB3BA8-ACD1-4DBF-8113-171993D78EE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a16="http://schemas.microsoft.com/office/drawing/2014/main" id="{ABCAA27F-064C-4803-B10A-7CC06377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a16="http://schemas.microsoft.com/office/drawing/2014/main" id="{09C9CDD6-0BAF-415B-A1AA-F363B4B7B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2" name="Speech Bubble: Rectangle with Corners Rounded 21">
            <a:extLst>
              <a:ext uri="{FF2B5EF4-FFF2-40B4-BE49-F238E27FC236}">
                <a16:creationId xmlns:a16="http://schemas.microsoft.com/office/drawing/2014/main" id="{5E572BFD-54A5-189E-5E18-4CFCB4E1EC99}"/>
              </a:ext>
            </a:extLst>
          </p:cNvPr>
          <p:cNvSpPr/>
          <p:nvPr/>
        </p:nvSpPr>
        <p:spPr>
          <a:xfrm>
            <a:off x="5359078" y="208344"/>
            <a:ext cx="6539697" cy="2893671"/>
          </a:xfrm>
          <a:custGeom>
            <a:avLst/>
            <a:gdLst>
              <a:gd name="connsiteX0" fmla="*/ 0 w 6539697"/>
              <a:gd name="connsiteY0" fmla="*/ 482288 h 2893671"/>
              <a:gd name="connsiteX1" fmla="*/ 482288 w 6539697"/>
              <a:gd name="connsiteY1" fmla="*/ 0 h 2893671"/>
              <a:gd name="connsiteX2" fmla="*/ 1089950 w 6539697"/>
              <a:gd name="connsiteY2" fmla="*/ 0 h 2893671"/>
              <a:gd name="connsiteX3" fmla="*/ 1089950 w 6539697"/>
              <a:gd name="connsiteY3" fmla="*/ 0 h 2893671"/>
              <a:gd name="connsiteX4" fmla="*/ 2724874 w 6539697"/>
              <a:gd name="connsiteY4" fmla="*/ 0 h 2893671"/>
              <a:gd name="connsiteX5" fmla="*/ 6057409 w 6539697"/>
              <a:gd name="connsiteY5" fmla="*/ 0 h 2893671"/>
              <a:gd name="connsiteX6" fmla="*/ 6539697 w 6539697"/>
              <a:gd name="connsiteY6" fmla="*/ 482288 h 2893671"/>
              <a:gd name="connsiteX7" fmla="*/ 6539697 w 6539697"/>
              <a:gd name="connsiteY7" fmla="*/ 482279 h 2893671"/>
              <a:gd name="connsiteX8" fmla="*/ 6539697 w 6539697"/>
              <a:gd name="connsiteY8" fmla="*/ 482279 h 2893671"/>
              <a:gd name="connsiteX9" fmla="*/ 6539697 w 6539697"/>
              <a:gd name="connsiteY9" fmla="*/ 1205696 h 2893671"/>
              <a:gd name="connsiteX10" fmla="*/ 6539697 w 6539697"/>
              <a:gd name="connsiteY10" fmla="*/ 2411383 h 2893671"/>
              <a:gd name="connsiteX11" fmla="*/ 6057409 w 6539697"/>
              <a:gd name="connsiteY11" fmla="*/ 2893671 h 2893671"/>
              <a:gd name="connsiteX12" fmla="*/ 2724874 w 6539697"/>
              <a:gd name="connsiteY12" fmla="*/ 2893671 h 2893671"/>
              <a:gd name="connsiteX13" fmla="*/ 1089950 w 6539697"/>
              <a:gd name="connsiteY13" fmla="*/ 2893671 h 2893671"/>
              <a:gd name="connsiteX14" fmla="*/ 1089950 w 6539697"/>
              <a:gd name="connsiteY14" fmla="*/ 2893671 h 2893671"/>
              <a:gd name="connsiteX15" fmla="*/ 482288 w 6539697"/>
              <a:gd name="connsiteY15" fmla="*/ 2893671 h 2893671"/>
              <a:gd name="connsiteX16" fmla="*/ 0 w 6539697"/>
              <a:gd name="connsiteY16" fmla="*/ 2411383 h 2893671"/>
              <a:gd name="connsiteX17" fmla="*/ 0 w 6539697"/>
              <a:gd name="connsiteY17" fmla="*/ 1205696 h 2893671"/>
              <a:gd name="connsiteX18" fmla="*/ -986252 w 6539697"/>
              <a:gd name="connsiteY18" fmla="*/ 1333982 h 2893671"/>
              <a:gd name="connsiteX19" fmla="*/ 0 w 6539697"/>
              <a:gd name="connsiteY19" fmla="*/ 482279 h 2893671"/>
              <a:gd name="connsiteX20" fmla="*/ 0 w 6539697"/>
              <a:gd name="connsiteY20" fmla="*/ 482288 h 28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9697" h="2893671" fill="none" extrusionOk="0">
                <a:moveTo>
                  <a:pt x="0" y="482288"/>
                </a:moveTo>
                <a:cubicBezTo>
                  <a:pt x="7814" y="220157"/>
                  <a:pt x="170985" y="18072"/>
                  <a:pt x="482288" y="0"/>
                </a:cubicBezTo>
                <a:cubicBezTo>
                  <a:pt x="623586" y="12302"/>
                  <a:pt x="872281" y="-30554"/>
                  <a:pt x="1089950" y="0"/>
                </a:cubicBezTo>
                <a:lnTo>
                  <a:pt x="1089950" y="0"/>
                </a:lnTo>
                <a:cubicBezTo>
                  <a:pt x="1743397" y="-130545"/>
                  <a:pt x="1927923" y="108287"/>
                  <a:pt x="2724874" y="0"/>
                </a:cubicBezTo>
                <a:cubicBezTo>
                  <a:pt x="3983452" y="-117130"/>
                  <a:pt x="4902334" y="123459"/>
                  <a:pt x="6057409" y="0"/>
                </a:cubicBezTo>
                <a:cubicBezTo>
                  <a:pt x="6330772" y="11158"/>
                  <a:pt x="6496223" y="222008"/>
                  <a:pt x="6539697" y="482288"/>
                </a:cubicBezTo>
                <a:lnTo>
                  <a:pt x="6539697" y="482279"/>
                </a:lnTo>
                <a:lnTo>
                  <a:pt x="6539697" y="482279"/>
                </a:lnTo>
                <a:cubicBezTo>
                  <a:pt x="6582900" y="688613"/>
                  <a:pt x="6539997" y="1087099"/>
                  <a:pt x="6539697" y="1205696"/>
                </a:cubicBezTo>
                <a:cubicBezTo>
                  <a:pt x="6477065" y="1357982"/>
                  <a:pt x="6586978" y="2200229"/>
                  <a:pt x="6539697" y="2411383"/>
                </a:cubicBezTo>
                <a:cubicBezTo>
                  <a:pt x="6531065" y="2666933"/>
                  <a:pt x="6319460" y="2907704"/>
                  <a:pt x="6057409" y="2893671"/>
                </a:cubicBezTo>
                <a:cubicBezTo>
                  <a:pt x="5478032" y="3027065"/>
                  <a:pt x="3197994" y="2762951"/>
                  <a:pt x="2724874" y="2893671"/>
                </a:cubicBezTo>
                <a:cubicBezTo>
                  <a:pt x="2096175" y="2978136"/>
                  <a:pt x="1358787" y="2835829"/>
                  <a:pt x="1089950" y="2893671"/>
                </a:cubicBezTo>
                <a:lnTo>
                  <a:pt x="1089950" y="2893671"/>
                </a:lnTo>
                <a:cubicBezTo>
                  <a:pt x="818320" y="2853809"/>
                  <a:pt x="635611" y="2870237"/>
                  <a:pt x="482288" y="2893671"/>
                </a:cubicBezTo>
                <a:cubicBezTo>
                  <a:pt x="180810" y="2893523"/>
                  <a:pt x="1574" y="2674514"/>
                  <a:pt x="0" y="2411383"/>
                </a:cubicBezTo>
                <a:cubicBezTo>
                  <a:pt x="-8316" y="1901794"/>
                  <a:pt x="-54409" y="1345354"/>
                  <a:pt x="0" y="1205696"/>
                </a:cubicBezTo>
                <a:cubicBezTo>
                  <a:pt x="-265775" y="1270088"/>
                  <a:pt x="-803596" y="1322659"/>
                  <a:pt x="-986252" y="1333982"/>
                </a:cubicBezTo>
                <a:cubicBezTo>
                  <a:pt x="-620192" y="921151"/>
                  <a:pt x="-217305" y="693206"/>
                  <a:pt x="0" y="482279"/>
                </a:cubicBezTo>
                <a:lnTo>
                  <a:pt x="0" y="482288"/>
                </a:lnTo>
                <a:close/>
              </a:path>
              <a:path w="6539697" h="2893671" stroke="0" extrusionOk="0">
                <a:moveTo>
                  <a:pt x="0" y="482288"/>
                </a:moveTo>
                <a:cubicBezTo>
                  <a:pt x="-15507" y="242446"/>
                  <a:pt x="249098" y="-22432"/>
                  <a:pt x="482288" y="0"/>
                </a:cubicBezTo>
                <a:cubicBezTo>
                  <a:pt x="696677" y="-49375"/>
                  <a:pt x="914385" y="37835"/>
                  <a:pt x="1089950" y="0"/>
                </a:cubicBezTo>
                <a:lnTo>
                  <a:pt x="1089950" y="0"/>
                </a:lnTo>
                <a:cubicBezTo>
                  <a:pt x="1612570" y="-115022"/>
                  <a:pt x="2202136" y="-4817"/>
                  <a:pt x="2724874" y="0"/>
                </a:cubicBezTo>
                <a:cubicBezTo>
                  <a:pt x="4104890" y="-134364"/>
                  <a:pt x="5159158" y="130381"/>
                  <a:pt x="6057409" y="0"/>
                </a:cubicBezTo>
                <a:cubicBezTo>
                  <a:pt x="6319036" y="-11157"/>
                  <a:pt x="6547089" y="210198"/>
                  <a:pt x="6539697" y="482288"/>
                </a:cubicBezTo>
                <a:lnTo>
                  <a:pt x="6539697" y="482279"/>
                </a:lnTo>
                <a:lnTo>
                  <a:pt x="6539697" y="482279"/>
                </a:lnTo>
                <a:cubicBezTo>
                  <a:pt x="6592718" y="678963"/>
                  <a:pt x="6515236" y="1118879"/>
                  <a:pt x="6539697" y="1205696"/>
                </a:cubicBezTo>
                <a:cubicBezTo>
                  <a:pt x="6528885" y="1582627"/>
                  <a:pt x="6547199" y="1809260"/>
                  <a:pt x="6539697" y="2411383"/>
                </a:cubicBezTo>
                <a:cubicBezTo>
                  <a:pt x="6578878" y="2673469"/>
                  <a:pt x="6288353" y="2903932"/>
                  <a:pt x="6057409" y="2893671"/>
                </a:cubicBezTo>
                <a:cubicBezTo>
                  <a:pt x="4629407" y="2855912"/>
                  <a:pt x="3825707" y="2944169"/>
                  <a:pt x="2724874" y="2893671"/>
                </a:cubicBezTo>
                <a:cubicBezTo>
                  <a:pt x="2174419" y="2969985"/>
                  <a:pt x="1489365" y="2913852"/>
                  <a:pt x="1089950" y="2893671"/>
                </a:cubicBezTo>
                <a:lnTo>
                  <a:pt x="1089950" y="2893671"/>
                </a:lnTo>
                <a:cubicBezTo>
                  <a:pt x="918981" y="2926999"/>
                  <a:pt x="698080" y="2901625"/>
                  <a:pt x="482288" y="2893671"/>
                </a:cubicBezTo>
                <a:cubicBezTo>
                  <a:pt x="183632" y="2864218"/>
                  <a:pt x="20864" y="2672859"/>
                  <a:pt x="0" y="2411383"/>
                </a:cubicBezTo>
                <a:cubicBezTo>
                  <a:pt x="-98787" y="1841521"/>
                  <a:pt x="32831" y="1521345"/>
                  <a:pt x="0" y="1205696"/>
                </a:cubicBezTo>
                <a:cubicBezTo>
                  <a:pt x="-185681" y="1304493"/>
                  <a:pt x="-576771" y="1351528"/>
                  <a:pt x="-986252" y="1333982"/>
                </a:cubicBezTo>
                <a:cubicBezTo>
                  <a:pt x="-600401" y="970856"/>
                  <a:pt x="-319322" y="659725"/>
                  <a:pt x="0" y="482279"/>
                </a:cubicBezTo>
                <a:lnTo>
                  <a:pt x="0" y="482288"/>
                </a:lnTo>
                <a:close/>
              </a:path>
            </a:pathLst>
          </a:custGeom>
          <a:solidFill>
            <a:schemeClr val="bg1">
              <a:alpha val="89000"/>
            </a:schemeClr>
          </a:solidFill>
          <a:ln w="38100">
            <a:solidFill>
              <a:srgbClr val="002060"/>
            </a:solidFill>
            <a:extLst>
              <a:ext uri="{C807C97D-BFC1-408E-A445-0C87EB9F89A2}">
                <ask:lineSketchStyleProps xmlns:ask="http://schemas.microsoft.com/office/drawing/2018/sketchyshapes" sd="2842418190">
                  <a:prstGeom prst="wedgeRoundRectCallout">
                    <a:avLst>
                      <a:gd name="adj1" fmla="val -65081"/>
                      <a:gd name="adj2" fmla="val -390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UTM Cookies" panose="02040603050506020204" pitchFamily="18" charset="0"/>
                <a:ea typeface="+mn-ea"/>
                <a:cs typeface="+mn-cs"/>
              </a:rPr>
              <a:t>CHIA SẺ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UTM Cookies" panose="02040603050506020204" pitchFamily="18" charset="0"/>
                <a:ea typeface="+mn-ea"/>
                <a:cs typeface="+mn-cs"/>
              </a:rPr>
              <a:t>TRƯỚC LỚP</a:t>
            </a:r>
          </a:p>
        </p:txBody>
      </p:sp>
    </p:spTree>
    <p:extLst>
      <p:ext uri="{BB962C8B-B14F-4D97-AF65-F5344CB8AC3E}">
        <p14:creationId xmlns:p14="http://schemas.microsoft.com/office/powerpoint/2010/main" val="1517844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
                                            <p:txEl>
                                              <p:pRg st="0" end="0"/>
                                            </p:txEl>
                                          </p:spTgt>
                                        </p:tgtEl>
                                        <p:attrNameLst>
                                          <p:attrName>ppt_x</p:attrName>
                                          <p:attrName>ppt_y</p:attrName>
                                        </p:attrNameLst>
                                      </p:cBhvr>
                                    </p:animMotion>
                                    <p:animRot by="1500000">
                                      <p:cBhvr>
                                        <p:cTn id="7" dur="125" fill="hold">
                                          <p:stCondLst>
                                            <p:cond delay="0"/>
                                          </p:stCondLst>
                                        </p:cTn>
                                        <p:tgtEl>
                                          <p:spTgt spid="22">
                                            <p:txEl>
                                              <p:pRg st="0" end="0"/>
                                            </p:txEl>
                                          </p:spTgt>
                                        </p:tgtEl>
                                        <p:attrNameLst>
                                          <p:attrName>r</p:attrName>
                                        </p:attrNameLst>
                                      </p:cBhvr>
                                    </p:animRot>
                                    <p:animRot by="-1500000">
                                      <p:cBhvr>
                                        <p:cTn id="8" dur="125" fill="hold">
                                          <p:stCondLst>
                                            <p:cond delay="125"/>
                                          </p:stCondLst>
                                        </p:cTn>
                                        <p:tgtEl>
                                          <p:spTgt spid="22">
                                            <p:txEl>
                                              <p:pRg st="0" end="0"/>
                                            </p:txEl>
                                          </p:spTgt>
                                        </p:tgtEl>
                                        <p:attrNameLst>
                                          <p:attrName>r</p:attrName>
                                        </p:attrNameLst>
                                      </p:cBhvr>
                                    </p:animRot>
                                    <p:animRot by="-1500000">
                                      <p:cBhvr>
                                        <p:cTn id="9" dur="125" fill="hold">
                                          <p:stCondLst>
                                            <p:cond delay="250"/>
                                          </p:stCondLst>
                                        </p:cTn>
                                        <p:tgtEl>
                                          <p:spTgt spid="22">
                                            <p:txEl>
                                              <p:pRg st="0" end="0"/>
                                            </p:txEl>
                                          </p:spTgt>
                                        </p:tgtEl>
                                        <p:attrNameLst>
                                          <p:attrName>r</p:attrName>
                                        </p:attrNameLst>
                                      </p:cBhvr>
                                    </p:animRot>
                                    <p:animRot by="1500000">
                                      <p:cBhvr>
                                        <p:cTn id="10" dur="125" fill="hold">
                                          <p:stCondLst>
                                            <p:cond delay="375"/>
                                          </p:stCondLst>
                                        </p:cTn>
                                        <p:tgtEl>
                                          <p:spTgt spid="22">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2">
                                            <p:txEl>
                                              <p:pRg st="1" end="1"/>
                                            </p:txEl>
                                          </p:spTgt>
                                        </p:tgtEl>
                                        <p:attrNameLst>
                                          <p:attrName>ppt_x</p:attrName>
                                          <p:attrName>ppt_y</p:attrName>
                                        </p:attrNameLst>
                                      </p:cBhvr>
                                    </p:animMotion>
                                    <p:animRot by="1500000">
                                      <p:cBhvr>
                                        <p:cTn id="13" dur="125" fill="hold">
                                          <p:stCondLst>
                                            <p:cond delay="0"/>
                                          </p:stCondLst>
                                        </p:cTn>
                                        <p:tgtEl>
                                          <p:spTgt spid="22">
                                            <p:txEl>
                                              <p:pRg st="1" end="1"/>
                                            </p:txEl>
                                          </p:spTgt>
                                        </p:tgtEl>
                                        <p:attrNameLst>
                                          <p:attrName>r</p:attrName>
                                        </p:attrNameLst>
                                      </p:cBhvr>
                                    </p:animRot>
                                    <p:animRot by="-1500000">
                                      <p:cBhvr>
                                        <p:cTn id="14" dur="125" fill="hold">
                                          <p:stCondLst>
                                            <p:cond delay="125"/>
                                          </p:stCondLst>
                                        </p:cTn>
                                        <p:tgtEl>
                                          <p:spTgt spid="22">
                                            <p:txEl>
                                              <p:pRg st="1" end="1"/>
                                            </p:txEl>
                                          </p:spTgt>
                                        </p:tgtEl>
                                        <p:attrNameLst>
                                          <p:attrName>r</p:attrName>
                                        </p:attrNameLst>
                                      </p:cBhvr>
                                    </p:animRot>
                                    <p:animRot by="-1500000">
                                      <p:cBhvr>
                                        <p:cTn id="15" dur="125" fill="hold">
                                          <p:stCondLst>
                                            <p:cond delay="250"/>
                                          </p:stCondLst>
                                        </p:cTn>
                                        <p:tgtEl>
                                          <p:spTgt spid="22">
                                            <p:txEl>
                                              <p:pRg st="1" end="1"/>
                                            </p:txEl>
                                          </p:spTgt>
                                        </p:tgtEl>
                                        <p:attrNameLst>
                                          <p:attrName>r</p:attrName>
                                        </p:attrNameLst>
                                      </p:cBhvr>
                                    </p:animRot>
                                    <p:animRot by="1500000">
                                      <p:cBhvr>
                                        <p:cTn id="16" dur="125" fill="hold">
                                          <p:stCondLst>
                                            <p:cond delay="375"/>
                                          </p:stCondLst>
                                        </p:cTn>
                                        <p:tgtEl>
                                          <p:spTgt spid="2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ình ảnh 17" descr="Ảnh có chứa bầu trời, cối xay gió, cây cối, mây&#10;&#10;Mô tả được tạo tự động">
            <a:extLst>
              <a:ext uri="{FF2B5EF4-FFF2-40B4-BE49-F238E27FC236}">
                <a16:creationId xmlns:a16="http://schemas.microsoft.com/office/drawing/2014/main" id="{FC8A0472-D9F5-779D-82F8-AC90F7EEC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 name="Rectangle: Rounded Corners 7">
            <a:extLst>
              <a:ext uri="{FF2B5EF4-FFF2-40B4-BE49-F238E27FC236}">
                <a16:creationId xmlns:a16="http://schemas.microsoft.com/office/drawing/2014/main" id="{93019B97-1BAE-11F3-4D3F-CDA95BE1F3D7}"/>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Hộp Văn bản 4">
            <a:extLst>
              <a:ext uri="{FF2B5EF4-FFF2-40B4-BE49-F238E27FC236}">
                <a16:creationId xmlns:a16="http://schemas.microsoft.com/office/drawing/2014/main" id="{B1DCBCB3-6236-82C2-5794-EFE8BEB023B8}"/>
              </a:ext>
            </a:extLst>
          </p:cNvPr>
          <p:cNvSpPr txBox="1"/>
          <p:nvPr/>
        </p:nvSpPr>
        <p:spPr>
          <a:xfrm>
            <a:off x="680721" y="554537"/>
            <a:ext cx="11135360" cy="3539430"/>
          </a:xfrm>
          <a:prstGeom prst="rect">
            <a:avLst/>
          </a:prstGeom>
          <a:noFill/>
        </p:spPr>
        <p:txBody>
          <a:bodyPr wrap="square" rtlCol="0">
            <a:spAutoFit/>
          </a:bodyPr>
          <a:lstStyle/>
          <a:p>
            <a:pPr algn="just"/>
            <a:r>
              <a:rPr lang="en-US" sz="2800" dirty="0"/>
              <a:t>   </a:t>
            </a:r>
            <a:r>
              <a:rPr lang="vi-VN" sz="2800" dirty="0"/>
              <a:t>Trên con đường từ nhà đến trường, tôi phải đi qua Hồ Gươm. Lúc có bạn thì chuyện trò tíu tít, có khi đuổi nhau suốt dọc đường. </a:t>
            </a:r>
            <a:r>
              <a:rPr lang="vi-VN" sz="2800" b="1" dirty="0"/>
              <a:t>Nhưng</a:t>
            </a:r>
            <a:r>
              <a:rPr lang="vi-VN" sz="2800" dirty="0"/>
              <a:t> khi đi một mình, tôi thích ôm cặp vào ngực, nhìn lên các vòm cây, vừa đi vừa lẩm nhẩm ôn bài. </a:t>
            </a:r>
            <a:r>
              <a:rPr lang="vi-VN" sz="2800" b="1" dirty="0"/>
              <a:t>Vì thế</a:t>
            </a:r>
            <a:r>
              <a:rPr lang="vi-VN" sz="2800" dirty="0"/>
              <a:t>, tôi thường là đứa phát hiện ra bông hoa đầu tiên nở trên cây gạo trước đền Ngọc Sơn. </a:t>
            </a:r>
            <a:r>
              <a:rPr lang="vi-VN" sz="2800" b="1" dirty="0"/>
              <a:t>Rồi</a:t>
            </a:r>
            <a:r>
              <a:rPr lang="vi-VN" sz="2800" dirty="0"/>
              <a:t> bông nọ gọi bông kia, bông nọ ganh bông kia, chỉ vài hôm sau, cây gạo đã như một cây đuốc lớn cháy rừng rực giữa trời.</a:t>
            </a:r>
          </a:p>
          <a:p>
            <a:pPr algn="r"/>
            <a:r>
              <a:rPr lang="vi-VN" sz="2800" dirty="0"/>
              <a:t>(</a:t>
            </a:r>
            <a:r>
              <a:rPr lang="vi-VN" sz="2800" i="1" dirty="0"/>
              <a:t>Theo</a:t>
            </a:r>
            <a:r>
              <a:rPr lang="vi-VN" sz="2800" dirty="0"/>
              <a:t> Vân Long)</a:t>
            </a:r>
          </a:p>
        </p:txBody>
      </p:sp>
      <p:sp>
        <p:nvSpPr>
          <p:cNvPr id="4" name="Rectangle: Rounded Corners 18">
            <a:extLst>
              <a:ext uri="{FF2B5EF4-FFF2-40B4-BE49-F238E27FC236}">
                <a16:creationId xmlns:a16="http://schemas.microsoft.com/office/drawing/2014/main" id="{6BBB7EC4-E9EB-E52E-2B57-E349FC869884}"/>
              </a:ext>
            </a:extLst>
          </p:cNvPr>
          <p:cNvSpPr/>
          <p:nvPr/>
        </p:nvSpPr>
        <p:spPr>
          <a:xfrm>
            <a:off x="966630" y="4163124"/>
            <a:ext cx="11044241" cy="884264"/>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chemeClr val="tx1"/>
                </a:solidFill>
                <a:latin typeface="Calibri" panose="020F0502020204030204" pitchFamily="34" charset="0"/>
                <a:cs typeface="Calibri" panose="020F0502020204030204" pitchFamily="34" charset="0"/>
              </a:rPr>
              <a:t>Các</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từ</a:t>
            </a:r>
            <a:r>
              <a:rPr lang="en-US" sz="4000" b="1" dirty="0">
                <a:solidFill>
                  <a:schemeClr val="tx1"/>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đậm</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trong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văn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đều</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đứng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đầu</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câu</a:t>
            </a:r>
            <a:r>
              <a:rPr lang="en-US" sz="4000" b="1" dirty="0">
                <a:solidFill>
                  <a:schemeClr val="tx1"/>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5" name="Rectangle: Rounded Corners 18">
            <a:extLst>
              <a:ext uri="{FF2B5EF4-FFF2-40B4-BE49-F238E27FC236}">
                <a16:creationId xmlns:a16="http://schemas.microsoft.com/office/drawing/2014/main" id="{BD126438-FAEC-D31E-1126-A6AF38CC27FC}"/>
              </a:ext>
            </a:extLst>
          </p:cNvPr>
          <p:cNvSpPr/>
          <p:nvPr/>
        </p:nvSpPr>
        <p:spPr>
          <a:xfrm>
            <a:off x="956470" y="5321364"/>
            <a:ext cx="11044241" cy="1130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err="1">
                <a:solidFill>
                  <a:schemeClr val="tx1"/>
                </a:solidFill>
                <a:latin typeface="Calibri" panose="020F0502020204030204" pitchFamily="34" charset="0"/>
                <a:cs typeface="Calibri" panose="020F0502020204030204" pitchFamily="34" charset="0"/>
              </a:rPr>
              <a:t>Tác</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dụng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của</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những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từ</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ngữ</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này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trong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văn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Nối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các</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câu</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trong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văn</a:t>
            </a:r>
            <a:r>
              <a:rPr lang="en-US" sz="4000" b="1" dirty="0">
                <a:solidFill>
                  <a:schemeClr val="tx1"/>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4264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descr="Ảnh có chứa bầu trời, cối xay gió, cây cối, mây&#10;&#10;Mô tả được tạo tự động">
            <a:extLst>
              <a:ext uri="{FF2B5EF4-FFF2-40B4-BE49-F238E27FC236}">
                <a16:creationId xmlns:a16="http://schemas.microsoft.com/office/drawing/2014/main" id="{AB6B8B2F-D4AD-5E90-570B-5A588C4B9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3" name="Rectangle: Rounded Corners 7">
            <a:extLst>
              <a:ext uri="{FF2B5EF4-FFF2-40B4-BE49-F238E27FC236}">
                <a16:creationId xmlns:a16="http://schemas.microsoft.com/office/drawing/2014/main" id="{11318066-AD9D-8866-E6C5-45173376F8AD}"/>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4" name="Hộp Văn bản 3">
            <a:extLst>
              <a:ext uri="{FF2B5EF4-FFF2-40B4-BE49-F238E27FC236}">
                <a16:creationId xmlns:a16="http://schemas.microsoft.com/office/drawing/2014/main" id="{BF6CD3E7-FDAF-E407-3318-61F9ED2E50BA}"/>
              </a:ext>
            </a:extLst>
          </p:cNvPr>
          <p:cNvSpPr txBox="1"/>
          <p:nvPr/>
        </p:nvSpPr>
        <p:spPr>
          <a:xfrm>
            <a:off x="559042" y="2080168"/>
            <a:ext cx="11154384" cy="3046988"/>
          </a:xfrm>
          <a:prstGeom prst="rect">
            <a:avLst/>
          </a:prstGeom>
          <a:noFill/>
        </p:spPr>
        <p:txBody>
          <a:bodyPr wrap="square" rtlCol="0">
            <a:spAutoFit/>
          </a:bodyPr>
          <a:lstStyle/>
          <a:p>
            <a:pPr algn="just"/>
            <a:r>
              <a:rPr lang="vi-VN" sz="3200" b="0" i="0" baseline="30000" dirty="0">
                <a:solidFill>
                  <a:srgbClr val="000000"/>
                </a:solidFill>
                <a:effectLst/>
                <a:latin typeface="Cambria" panose="02040503050406030204" pitchFamily="18" charset="0"/>
                <a:ea typeface="Cambria" panose="02040503050406030204" pitchFamily="18" charset="0"/>
              </a:rPr>
              <a:t>(1)</a:t>
            </a:r>
            <a:r>
              <a:rPr lang="vi-VN" sz="3200" b="0" i="0" dirty="0">
                <a:solidFill>
                  <a:srgbClr val="000000"/>
                </a:solidFill>
                <a:effectLst/>
                <a:latin typeface="Cambria" panose="02040503050406030204" pitchFamily="18" charset="0"/>
                <a:ea typeface="Cambria" panose="02040503050406030204" pitchFamily="18" charset="0"/>
              </a:rPr>
              <a:t> Quy trình làm cốm gồm nhiều công đoạn. </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 </a:t>
            </a:r>
            <a:r>
              <a:rPr lang="vi-VN" sz="3200" b="0" i="0" dirty="0">
                <a:solidFill>
                  <a:srgbClr val="000000"/>
                </a:solidFill>
                <a:effectLst/>
                <a:latin typeface="Cambria" panose="02040503050406030204" pitchFamily="18" charset="0"/>
                <a:ea typeface="Cambria" panose="02040503050406030204" pitchFamily="18" charset="0"/>
              </a:rPr>
              <a:t>người ta gặt lúa non về để tuốt và lấy hạt. </a:t>
            </a:r>
            <a:r>
              <a:rPr lang="vi-VN" sz="3200" b="0" i="0" baseline="30000" dirty="0">
                <a:solidFill>
                  <a:srgbClr val="000000"/>
                </a:solidFill>
                <a:effectLst/>
                <a:latin typeface="Cambria" panose="02040503050406030204" pitchFamily="18" charset="0"/>
                <a:ea typeface="Cambria" panose="02040503050406030204" pitchFamily="18" charset="0"/>
              </a:rPr>
              <a:t>(3)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họ đãi lúa qua nước để loại bỏ các hạt lép. </a:t>
            </a:r>
            <a:r>
              <a:rPr lang="vi-VN" sz="3200" b="0" i="0" baseline="30000" dirty="0">
                <a:solidFill>
                  <a:srgbClr val="000000"/>
                </a:solidFill>
                <a:effectLst/>
                <a:latin typeface="Cambria" panose="02040503050406030204" pitchFamily="18" charset="0"/>
                <a:ea typeface="Cambria" panose="02040503050406030204" pitchFamily="18" charset="0"/>
              </a:rPr>
              <a:t>(4)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hạt lúa được rang và giã thành cốm. </a:t>
            </a:r>
            <a:r>
              <a:rPr lang="vi-VN" sz="3200" b="0" i="0" baseline="30000" dirty="0">
                <a:solidFill>
                  <a:srgbClr val="000000"/>
                </a:solidFill>
                <a:effectLst/>
                <a:latin typeface="Cambria" panose="02040503050406030204" pitchFamily="18" charset="0"/>
                <a:ea typeface="Cambria" panose="02040503050406030204" pitchFamily="18" charset="0"/>
              </a:rPr>
              <a:t>(5)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người ta sàng sảy cốm thật kĩ và để trong những chiếc thúng nhỏ lót lá sen.</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Ngọc Hà)</a:t>
            </a:r>
          </a:p>
        </p:txBody>
      </p:sp>
      <p:sp>
        <p:nvSpPr>
          <p:cNvPr id="19" name="Rectangle: Rounded Corners 18">
            <a:extLst>
              <a:ext uri="{FF2B5EF4-FFF2-40B4-BE49-F238E27FC236}">
                <a16:creationId xmlns:a16="http://schemas.microsoft.com/office/drawing/2014/main" id="{CBB0F07C-F63B-8448-B6B0-8C9AF61A0682}"/>
              </a:ext>
            </a:extLst>
          </p:cNvPr>
          <p:cNvSpPr/>
          <p:nvPr/>
        </p:nvSpPr>
        <p:spPr>
          <a:xfrm>
            <a:off x="470243" y="413803"/>
            <a:ext cx="11251513" cy="1199850"/>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6">
            <a:extLst>
              <a:ext uri="{FF2B5EF4-FFF2-40B4-BE49-F238E27FC236}">
                <a16:creationId xmlns:a16="http://schemas.microsoft.com/office/drawing/2014/main" id="{1AAEE2C7-ECB0-0C85-7E7B-874BDB8C17F0}"/>
              </a:ext>
            </a:extLst>
          </p:cNvPr>
          <p:cNvSpPr txBox="1"/>
          <p:nvPr/>
        </p:nvSpPr>
        <p:spPr>
          <a:xfrm>
            <a:off x="904008" y="446101"/>
            <a:ext cx="10617432" cy="954107"/>
          </a:xfrm>
          <a:prstGeom prst="rect">
            <a:avLst/>
          </a:prstGeom>
          <a:noFill/>
        </p:spPr>
        <p:txBody>
          <a:bodyPr wrap="square">
            <a:spAutoFit/>
          </a:bodyPr>
          <a:lstStyle/>
          <a:p>
            <a:pPr lvl="0" eaLnBrk="0" fontAlgn="base" hangingPunct="0">
              <a:spcBef>
                <a:spcPct val="0"/>
              </a:spcBef>
              <a:spcAft>
                <a:spcPct val="0"/>
              </a:spcAft>
            </a:pPr>
            <a:r>
              <a:rPr lang="en-US" sz="2800" b="1" dirty="0">
                <a:solidFill>
                  <a:srgbClr val="000000"/>
                </a:solidFill>
                <a:latin typeface="Cambria" panose="02040503050406030204" pitchFamily="18" charset="0"/>
                <a:ea typeface="Cambria" panose="02040503050406030204" pitchFamily="18" charset="0"/>
              </a:rPr>
              <a:t>2. </a:t>
            </a:r>
            <a:r>
              <a:rPr lang="en-US" sz="2800" b="1" dirty="0" err="1">
                <a:solidFill>
                  <a:srgbClr val="000000"/>
                </a:solidFill>
                <a:latin typeface="Cambria" panose="02040503050406030204" pitchFamily="18" charset="0"/>
                <a:ea typeface="Cambria" panose="02040503050406030204" pitchFamily="18" charset="0"/>
              </a:rPr>
              <a:t>Chọn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từ</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ngữ</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cuối</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cùng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tiếp</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theo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sau</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đó</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đầu</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tiên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thay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cho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bông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hoa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để</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tạo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sự</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liên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kết</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giữa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các</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câu</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trong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đoạn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văn</a:t>
            </a:r>
            <a:r>
              <a:rPr lang="en-US" sz="2800" b="1" dirty="0">
                <a:solidFill>
                  <a:srgbClr val="000000"/>
                </a:solidFill>
                <a:latin typeface="Cambria" panose="02040503050406030204" pitchFamily="18" charset="0"/>
                <a:ea typeface="Cambria" panose="02040503050406030204" pitchFamily="18" charset="0"/>
              </a:rPr>
              <a:t>.</a:t>
            </a:r>
            <a:endParaRPr kumimoji="0" lang="en-US" altLang="en-US" sz="2800" b="0" i="0" u="none" strike="noStrike" cap="none" normalizeH="0" baseline="0" dirty="0">
              <a:ln>
                <a:noFill/>
              </a:ln>
              <a:solidFill>
                <a:srgbClr val="FF0C56"/>
              </a:solidFill>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9011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C60DD275-4246-401E-BA17-E6BAE60632D0}"/>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49CD258A-AD72-42B2-ACCF-A5966C93E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FCC04B38-87A0-4292-84B8-0EE3BAC31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6760FB0B-1ABC-4A59-A737-277D091FD5A7}"/>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CA6693FD-857D-4189-BA78-21BFBE636C2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a16="http://schemas.microsoft.com/office/drawing/2014/main" id="{7ACB3BA8-ACD1-4DBF-8113-171993D78EE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a16="http://schemas.microsoft.com/office/drawing/2014/main" id="{ABCAA27F-064C-4803-B10A-7CC06377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a16="http://schemas.microsoft.com/office/drawing/2014/main" id="{09C9CDD6-0BAF-415B-A1AA-F363B4B7B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2" name="Speech Bubble: Rectangle with Corners Rounded 21">
            <a:extLst>
              <a:ext uri="{FF2B5EF4-FFF2-40B4-BE49-F238E27FC236}">
                <a16:creationId xmlns:a16="http://schemas.microsoft.com/office/drawing/2014/main" id="{5E572BFD-54A5-189E-5E18-4CFCB4E1EC99}"/>
              </a:ext>
            </a:extLst>
          </p:cNvPr>
          <p:cNvSpPr/>
          <p:nvPr/>
        </p:nvSpPr>
        <p:spPr>
          <a:xfrm>
            <a:off x="5359078" y="208344"/>
            <a:ext cx="6539697" cy="2893671"/>
          </a:xfrm>
          <a:custGeom>
            <a:avLst/>
            <a:gdLst>
              <a:gd name="connsiteX0" fmla="*/ 0 w 6539697"/>
              <a:gd name="connsiteY0" fmla="*/ 482288 h 2893671"/>
              <a:gd name="connsiteX1" fmla="*/ 482288 w 6539697"/>
              <a:gd name="connsiteY1" fmla="*/ 0 h 2893671"/>
              <a:gd name="connsiteX2" fmla="*/ 1089950 w 6539697"/>
              <a:gd name="connsiteY2" fmla="*/ 0 h 2893671"/>
              <a:gd name="connsiteX3" fmla="*/ 1089950 w 6539697"/>
              <a:gd name="connsiteY3" fmla="*/ 0 h 2893671"/>
              <a:gd name="connsiteX4" fmla="*/ 2724874 w 6539697"/>
              <a:gd name="connsiteY4" fmla="*/ 0 h 2893671"/>
              <a:gd name="connsiteX5" fmla="*/ 6057409 w 6539697"/>
              <a:gd name="connsiteY5" fmla="*/ 0 h 2893671"/>
              <a:gd name="connsiteX6" fmla="*/ 6539697 w 6539697"/>
              <a:gd name="connsiteY6" fmla="*/ 482288 h 2893671"/>
              <a:gd name="connsiteX7" fmla="*/ 6539697 w 6539697"/>
              <a:gd name="connsiteY7" fmla="*/ 482279 h 2893671"/>
              <a:gd name="connsiteX8" fmla="*/ 6539697 w 6539697"/>
              <a:gd name="connsiteY8" fmla="*/ 482279 h 2893671"/>
              <a:gd name="connsiteX9" fmla="*/ 6539697 w 6539697"/>
              <a:gd name="connsiteY9" fmla="*/ 1205696 h 2893671"/>
              <a:gd name="connsiteX10" fmla="*/ 6539697 w 6539697"/>
              <a:gd name="connsiteY10" fmla="*/ 2411383 h 2893671"/>
              <a:gd name="connsiteX11" fmla="*/ 6057409 w 6539697"/>
              <a:gd name="connsiteY11" fmla="*/ 2893671 h 2893671"/>
              <a:gd name="connsiteX12" fmla="*/ 2724874 w 6539697"/>
              <a:gd name="connsiteY12" fmla="*/ 2893671 h 2893671"/>
              <a:gd name="connsiteX13" fmla="*/ 1089950 w 6539697"/>
              <a:gd name="connsiteY13" fmla="*/ 2893671 h 2893671"/>
              <a:gd name="connsiteX14" fmla="*/ 1089950 w 6539697"/>
              <a:gd name="connsiteY14" fmla="*/ 2893671 h 2893671"/>
              <a:gd name="connsiteX15" fmla="*/ 482288 w 6539697"/>
              <a:gd name="connsiteY15" fmla="*/ 2893671 h 2893671"/>
              <a:gd name="connsiteX16" fmla="*/ 0 w 6539697"/>
              <a:gd name="connsiteY16" fmla="*/ 2411383 h 2893671"/>
              <a:gd name="connsiteX17" fmla="*/ 0 w 6539697"/>
              <a:gd name="connsiteY17" fmla="*/ 1205696 h 2893671"/>
              <a:gd name="connsiteX18" fmla="*/ -986252 w 6539697"/>
              <a:gd name="connsiteY18" fmla="*/ 1333982 h 2893671"/>
              <a:gd name="connsiteX19" fmla="*/ 0 w 6539697"/>
              <a:gd name="connsiteY19" fmla="*/ 482279 h 2893671"/>
              <a:gd name="connsiteX20" fmla="*/ 0 w 6539697"/>
              <a:gd name="connsiteY20" fmla="*/ 482288 h 28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9697" h="2893671" fill="none" extrusionOk="0">
                <a:moveTo>
                  <a:pt x="0" y="482288"/>
                </a:moveTo>
                <a:cubicBezTo>
                  <a:pt x="7814" y="220157"/>
                  <a:pt x="170985" y="18072"/>
                  <a:pt x="482288" y="0"/>
                </a:cubicBezTo>
                <a:cubicBezTo>
                  <a:pt x="623586" y="12302"/>
                  <a:pt x="872281" y="-30554"/>
                  <a:pt x="1089950" y="0"/>
                </a:cubicBezTo>
                <a:lnTo>
                  <a:pt x="1089950" y="0"/>
                </a:lnTo>
                <a:cubicBezTo>
                  <a:pt x="1743397" y="-130545"/>
                  <a:pt x="1927923" y="108287"/>
                  <a:pt x="2724874" y="0"/>
                </a:cubicBezTo>
                <a:cubicBezTo>
                  <a:pt x="3983452" y="-117130"/>
                  <a:pt x="4902334" y="123459"/>
                  <a:pt x="6057409" y="0"/>
                </a:cubicBezTo>
                <a:cubicBezTo>
                  <a:pt x="6330772" y="11158"/>
                  <a:pt x="6496223" y="222008"/>
                  <a:pt x="6539697" y="482288"/>
                </a:cubicBezTo>
                <a:lnTo>
                  <a:pt x="6539697" y="482279"/>
                </a:lnTo>
                <a:lnTo>
                  <a:pt x="6539697" y="482279"/>
                </a:lnTo>
                <a:cubicBezTo>
                  <a:pt x="6582900" y="688613"/>
                  <a:pt x="6539997" y="1087099"/>
                  <a:pt x="6539697" y="1205696"/>
                </a:cubicBezTo>
                <a:cubicBezTo>
                  <a:pt x="6477065" y="1357982"/>
                  <a:pt x="6586978" y="2200229"/>
                  <a:pt x="6539697" y="2411383"/>
                </a:cubicBezTo>
                <a:cubicBezTo>
                  <a:pt x="6531065" y="2666933"/>
                  <a:pt x="6319460" y="2907704"/>
                  <a:pt x="6057409" y="2893671"/>
                </a:cubicBezTo>
                <a:cubicBezTo>
                  <a:pt x="5478032" y="3027065"/>
                  <a:pt x="3197994" y="2762951"/>
                  <a:pt x="2724874" y="2893671"/>
                </a:cubicBezTo>
                <a:cubicBezTo>
                  <a:pt x="2096175" y="2978136"/>
                  <a:pt x="1358787" y="2835829"/>
                  <a:pt x="1089950" y="2893671"/>
                </a:cubicBezTo>
                <a:lnTo>
                  <a:pt x="1089950" y="2893671"/>
                </a:lnTo>
                <a:cubicBezTo>
                  <a:pt x="818320" y="2853809"/>
                  <a:pt x="635611" y="2870237"/>
                  <a:pt x="482288" y="2893671"/>
                </a:cubicBezTo>
                <a:cubicBezTo>
                  <a:pt x="180810" y="2893523"/>
                  <a:pt x="1574" y="2674514"/>
                  <a:pt x="0" y="2411383"/>
                </a:cubicBezTo>
                <a:cubicBezTo>
                  <a:pt x="-8316" y="1901794"/>
                  <a:pt x="-54409" y="1345354"/>
                  <a:pt x="0" y="1205696"/>
                </a:cubicBezTo>
                <a:cubicBezTo>
                  <a:pt x="-265775" y="1270088"/>
                  <a:pt x="-803596" y="1322659"/>
                  <a:pt x="-986252" y="1333982"/>
                </a:cubicBezTo>
                <a:cubicBezTo>
                  <a:pt x="-620192" y="921151"/>
                  <a:pt x="-217305" y="693206"/>
                  <a:pt x="0" y="482279"/>
                </a:cubicBezTo>
                <a:lnTo>
                  <a:pt x="0" y="482288"/>
                </a:lnTo>
                <a:close/>
              </a:path>
              <a:path w="6539697" h="2893671" stroke="0" extrusionOk="0">
                <a:moveTo>
                  <a:pt x="0" y="482288"/>
                </a:moveTo>
                <a:cubicBezTo>
                  <a:pt x="-15507" y="242446"/>
                  <a:pt x="249098" y="-22432"/>
                  <a:pt x="482288" y="0"/>
                </a:cubicBezTo>
                <a:cubicBezTo>
                  <a:pt x="696677" y="-49375"/>
                  <a:pt x="914385" y="37835"/>
                  <a:pt x="1089950" y="0"/>
                </a:cubicBezTo>
                <a:lnTo>
                  <a:pt x="1089950" y="0"/>
                </a:lnTo>
                <a:cubicBezTo>
                  <a:pt x="1612570" y="-115022"/>
                  <a:pt x="2202136" y="-4817"/>
                  <a:pt x="2724874" y="0"/>
                </a:cubicBezTo>
                <a:cubicBezTo>
                  <a:pt x="4104890" y="-134364"/>
                  <a:pt x="5159158" y="130381"/>
                  <a:pt x="6057409" y="0"/>
                </a:cubicBezTo>
                <a:cubicBezTo>
                  <a:pt x="6319036" y="-11157"/>
                  <a:pt x="6547089" y="210198"/>
                  <a:pt x="6539697" y="482288"/>
                </a:cubicBezTo>
                <a:lnTo>
                  <a:pt x="6539697" y="482279"/>
                </a:lnTo>
                <a:lnTo>
                  <a:pt x="6539697" y="482279"/>
                </a:lnTo>
                <a:cubicBezTo>
                  <a:pt x="6592718" y="678963"/>
                  <a:pt x="6515236" y="1118879"/>
                  <a:pt x="6539697" y="1205696"/>
                </a:cubicBezTo>
                <a:cubicBezTo>
                  <a:pt x="6528885" y="1582627"/>
                  <a:pt x="6547199" y="1809260"/>
                  <a:pt x="6539697" y="2411383"/>
                </a:cubicBezTo>
                <a:cubicBezTo>
                  <a:pt x="6578878" y="2673469"/>
                  <a:pt x="6288353" y="2903932"/>
                  <a:pt x="6057409" y="2893671"/>
                </a:cubicBezTo>
                <a:cubicBezTo>
                  <a:pt x="4629407" y="2855912"/>
                  <a:pt x="3825707" y="2944169"/>
                  <a:pt x="2724874" y="2893671"/>
                </a:cubicBezTo>
                <a:cubicBezTo>
                  <a:pt x="2174419" y="2969985"/>
                  <a:pt x="1489365" y="2913852"/>
                  <a:pt x="1089950" y="2893671"/>
                </a:cubicBezTo>
                <a:lnTo>
                  <a:pt x="1089950" y="2893671"/>
                </a:lnTo>
                <a:cubicBezTo>
                  <a:pt x="918981" y="2926999"/>
                  <a:pt x="698080" y="2901625"/>
                  <a:pt x="482288" y="2893671"/>
                </a:cubicBezTo>
                <a:cubicBezTo>
                  <a:pt x="183632" y="2864218"/>
                  <a:pt x="20864" y="2672859"/>
                  <a:pt x="0" y="2411383"/>
                </a:cubicBezTo>
                <a:cubicBezTo>
                  <a:pt x="-98787" y="1841521"/>
                  <a:pt x="32831" y="1521345"/>
                  <a:pt x="0" y="1205696"/>
                </a:cubicBezTo>
                <a:cubicBezTo>
                  <a:pt x="-185681" y="1304493"/>
                  <a:pt x="-576771" y="1351528"/>
                  <a:pt x="-986252" y="1333982"/>
                </a:cubicBezTo>
                <a:cubicBezTo>
                  <a:pt x="-600401" y="970856"/>
                  <a:pt x="-319322" y="659725"/>
                  <a:pt x="0" y="482279"/>
                </a:cubicBezTo>
                <a:lnTo>
                  <a:pt x="0" y="482288"/>
                </a:lnTo>
                <a:close/>
              </a:path>
            </a:pathLst>
          </a:custGeom>
          <a:solidFill>
            <a:schemeClr val="bg1">
              <a:alpha val="89000"/>
            </a:schemeClr>
          </a:solidFill>
          <a:ln w="38100">
            <a:solidFill>
              <a:srgbClr val="002060"/>
            </a:solidFill>
            <a:extLst>
              <a:ext uri="{C807C97D-BFC1-408E-A445-0C87EB9F89A2}">
                <ask:lineSketchStyleProps xmlns:ask="http://schemas.microsoft.com/office/drawing/2018/sketchyshapes" sd="2842418190">
                  <a:prstGeom prst="wedgeRoundRectCallout">
                    <a:avLst>
                      <a:gd name="adj1" fmla="val -65081"/>
                      <a:gd name="adj2" fmla="val -390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UTM Cookies" panose="02040603050506020204" pitchFamily="18" charset="0"/>
                <a:ea typeface="+mn-ea"/>
                <a:cs typeface="+mn-cs"/>
              </a:rPr>
              <a:t>CHIA SẺ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UTM Cookies" panose="02040603050506020204" pitchFamily="18" charset="0"/>
                <a:ea typeface="+mn-ea"/>
                <a:cs typeface="+mn-cs"/>
              </a:rPr>
              <a:t>TRƯỚC LỚP</a:t>
            </a:r>
          </a:p>
        </p:txBody>
      </p:sp>
    </p:spTree>
    <p:extLst>
      <p:ext uri="{BB962C8B-B14F-4D97-AF65-F5344CB8AC3E}">
        <p14:creationId xmlns:p14="http://schemas.microsoft.com/office/powerpoint/2010/main" val="256116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
                                            <p:txEl>
                                              <p:pRg st="0" end="0"/>
                                            </p:txEl>
                                          </p:spTgt>
                                        </p:tgtEl>
                                        <p:attrNameLst>
                                          <p:attrName>ppt_x</p:attrName>
                                          <p:attrName>ppt_y</p:attrName>
                                        </p:attrNameLst>
                                      </p:cBhvr>
                                    </p:animMotion>
                                    <p:animRot by="1500000">
                                      <p:cBhvr>
                                        <p:cTn id="7" dur="125" fill="hold">
                                          <p:stCondLst>
                                            <p:cond delay="0"/>
                                          </p:stCondLst>
                                        </p:cTn>
                                        <p:tgtEl>
                                          <p:spTgt spid="22">
                                            <p:txEl>
                                              <p:pRg st="0" end="0"/>
                                            </p:txEl>
                                          </p:spTgt>
                                        </p:tgtEl>
                                        <p:attrNameLst>
                                          <p:attrName>r</p:attrName>
                                        </p:attrNameLst>
                                      </p:cBhvr>
                                    </p:animRot>
                                    <p:animRot by="-1500000">
                                      <p:cBhvr>
                                        <p:cTn id="8" dur="125" fill="hold">
                                          <p:stCondLst>
                                            <p:cond delay="125"/>
                                          </p:stCondLst>
                                        </p:cTn>
                                        <p:tgtEl>
                                          <p:spTgt spid="22">
                                            <p:txEl>
                                              <p:pRg st="0" end="0"/>
                                            </p:txEl>
                                          </p:spTgt>
                                        </p:tgtEl>
                                        <p:attrNameLst>
                                          <p:attrName>r</p:attrName>
                                        </p:attrNameLst>
                                      </p:cBhvr>
                                    </p:animRot>
                                    <p:animRot by="-1500000">
                                      <p:cBhvr>
                                        <p:cTn id="9" dur="125" fill="hold">
                                          <p:stCondLst>
                                            <p:cond delay="250"/>
                                          </p:stCondLst>
                                        </p:cTn>
                                        <p:tgtEl>
                                          <p:spTgt spid="22">
                                            <p:txEl>
                                              <p:pRg st="0" end="0"/>
                                            </p:txEl>
                                          </p:spTgt>
                                        </p:tgtEl>
                                        <p:attrNameLst>
                                          <p:attrName>r</p:attrName>
                                        </p:attrNameLst>
                                      </p:cBhvr>
                                    </p:animRot>
                                    <p:animRot by="1500000">
                                      <p:cBhvr>
                                        <p:cTn id="10" dur="125" fill="hold">
                                          <p:stCondLst>
                                            <p:cond delay="375"/>
                                          </p:stCondLst>
                                        </p:cTn>
                                        <p:tgtEl>
                                          <p:spTgt spid="22">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2">
                                            <p:txEl>
                                              <p:pRg st="1" end="1"/>
                                            </p:txEl>
                                          </p:spTgt>
                                        </p:tgtEl>
                                        <p:attrNameLst>
                                          <p:attrName>ppt_x</p:attrName>
                                          <p:attrName>ppt_y</p:attrName>
                                        </p:attrNameLst>
                                      </p:cBhvr>
                                    </p:animMotion>
                                    <p:animRot by="1500000">
                                      <p:cBhvr>
                                        <p:cTn id="13" dur="125" fill="hold">
                                          <p:stCondLst>
                                            <p:cond delay="0"/>
                                          </p:stCondLst>
                                        </p:cTn>
                                        <p:tgtEl>
                                          <p:spTgt spid="22">
                                            <p:txEl>
                                              <p:pRg st="1" end="1"/>
                                            </p:txEl>
                                          </p:spTgt>
                                        </p:tgtEl>
                                        <p:attrNameLst>
                                          <p:attrName>r</p:attrName>
                                        </p:attrNameLst>
                                      </p:cBhvr>
                                    </p:animRot>
                                    <p:animRot by="-1500000">
                                      <p:cBhvr>
                                        <p:cTn id="14" dur="125" fill="hold">
                                          <p:stCondLst>
                                            <p:cond delay="125"/>
                                          </p:stCondLst>
                                        </p:cTn>
                                        <p:tgtEl>
                                          <p:spTgt spid="22">
                                            <p:txEl>
                                              <p:pRg st="1" end="1"/>
                                            </p:txEl>
                                          </p:spTgt>
                                        </p:tgtEl>
                                        <p:attrNameLst>
                                          <p:attrName>r</p:attrName>
                                        </p:attrNameLst>
                                      </p:cBhvr>
                                    </p:animRot>
                                    <p:animRot by="-1500000">
                                      <p:cBhvr>
                                        <p:cTn id="15" dur="125" fill="hold">
                                          <p:stCondLst>
                                            <p:cond delay="250"/>
                                          </p:stCondLst>
                                        </p:cTn>
                                        <p:tgtEl>
                                          <p:spTgt spid="22">
                                            <p:txEl>
                                              <p:pRg st="1" end="1"/>
                                            </p:txEl>
                                          </p:spTgt>
                                        </p:tgtEl>
                                        <p:attrNameLst>
                                          <p:attrName>r</p:attrName>
                                        </p:attrNameLst>
                                      </p:cBhvr>
                                    </p:animRot>
                                    <p:animRot by="1500000">
                                      <p:cBhvr>
                                        <p:cTn id="16" dur="125" fill="hold">
                                          <p:stCondLst>
                                            <p:cond delay="375"/>
                                          </p:stCondLst>
                                        </p:cTn>
                                        <p:tgtEl>
                                          <p:spTgt spid="2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descr="Ảnh có chứa bầu trời, cối xay gió, cây cối, mây&#10;&#10;Mô tả được tạo tự động">
            <a:extLst>
              <a:ext uri="{FF2B5EF4-FFF2-40B4-BE49-F238E27FC236}">
                <a16:creationId xmlns:a16="http://schemas.microsoft.com/office/drawing/2014/main" id="{AB6B8B2F-D4AD-5E90-570B-5A588C4B9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3" name="Rectangle: Rounded Corners 7">
            <a:extLst>
              <a:ext uri="{FF2B5EF4-FFF2-40B4-BE49-F238E27FC236}">
                <a16:creationId xmlns:a16="http://schemas.microsoft.com/office/drawing/2014/main" id="{11318066-AD9D-8866-E6C5-45173376F8AD}"/>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Hộp Văn bản 3">
            <a:extLst>
              <a:ext uri="{FF2B5EF4-FFF2-40B4-BE49-F238E27FC236}">
                <a16:creationId xmlns:a16="http://schemas.microsoft.com/office/drawing/2014/main" id="{5851F86D-DE75-F9B3-6129-CB25E83D6367}"/>
              </a:ext>
            </a:extLst>
          </p:cNvPr>
          <p:cNvSpPr txBox="1"/>
          <p:nvPr/>
        </p:nvSpPr>
        <p:spPr>
          <a:xfrm>
            <a:off x="548882" y="1592488"/>
            <a:ext cx="11154384" cy="3046988"/>
          </a:xfrm>
          <a:prstGeom prst="rect">
            <a:avLst/>
          </a:prstGeom>
          <a:noFill/>
        </p:spPr>
        <p:txBody>
          <a:bodyPr wrap="square" rtlCol="0">
            <a:spAutoFit/>
          </a:bodyPr>
          <a:lstStyle/>
          <a:p>
            <a:pPr algn="just"/>
            <a:r>
              <a:rPr lang="vi-VN" sz="3200" b="0" i="0" baseline="30000" dirty="0">
                <a:solidFill>
                  <a:srgbClr val="000000"/>
                </a:solidFill>
                <a:effectLst/>
                <a:latin typeface="Cambria" panose="02040503050406030204" pitchFamily="18" charset="0"/>
                <a:ea typeface="Cambria" panose="02040503050406030204" pitchFamily="18" charset="0"/>
              </a:rPr>
              <a:t>(1)</a:t>
            </a:r>
            <a:r>
              <a:rPr lang="vi-VN" sz="3200" b="0" i="0" dirty="0">
                <a:solidFill>
                  <a:srgbClr val="000000"/>
                </a:solidFill>
                <a:effectLst/>
                <a:latin typeface="Cambria" panose="02040503050406030204" pitchFamily="18" charset="0"/>
                <a:ea typeface="Cambria" panose="02040503050406030204" pitchFamily="18" charset="0"/>
              </a:rPr>
              <a:t> Quy trình làm cốm gồm nhiều công đoạn. </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 </a:t>
            </a:r>
            <a:r>
              <a:rPr lang="vi-VN" sz="3200" b="0" i="0" dirty="0">
                <a:solidFill>
                  <a:srgbClr val="000000"/>
                </a:solidFill>
                <a:effectLst/>
                <a:latin typeface="Cambria" panose="02040503050406030204" pitchFamily="18" charset="0"/>
                <a:ea typeface="Cambria" panose="02040503050406030204" pitchFamily="18" charset="0"/>
              </a:rPr>
              <a:t>người ta gặt lúa non về để tuốt và lấy hạt. </a:t>
            </a:r>
            <a:r>
              <a:rPr lang="vi-VN" sz="3200" b="0" i="0" baseline="30000" dirty="0">
                <a:solidFill>
                  <a:srgbClr val="000000"/>
                </a:solidFill>
                <a:effectLst/>
                <a:latin typeface="Cambria" panose="02040503050406030204" pitchFamily="18" charset="0"/>
                <a:ea typeface="Cambria" panose="02040503050406030204" pitchFamily="18" charset="0"/>
              </a:rPr>
              <a:t>(3)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họ đãi lúa qua nước để loại bỏ các hạt lép. </a:t>
            </a:r>
            <a:r>
              <a:rPr lang="vi-VN" sz="3200" b="0" i="0" baseline="30000" dirty="0">
                <a:solidFill>
                  <a:srgbClr val="000000"/>
                </a:solidFill>
                <a:effectLst/>
                <a:latin typeface="Cambria" panose="02040503050406030204" pitchFamily="18" charset="0"/>
                <a:ea typeface="Cambria" panose="02040503050406030204" pitchFamily="18" charset="0"/>
              </a:rPr>
              <a:t>(4)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hạt lúa được rang và giã thành cốm. </a:t>
            </a:r>
            <a:r>
              <a:rPr lang="vi-VN" sz="3200" b="0" i="0" baseline="30000" dirty="0">
                <a:solidFill>
                  <a:srgbClr val="000000"/>
                </a:solidFill>
                <a:effectLst/>
                <a:latin typeface="Cambria" panose="02040503050406030204" pitchFamily="18" charset="0"/>
                <a:ea typeface="Cambria" panose="02040503050406030204" pitchFamily="18" charset="0"/>
              </a:rPr>
              <a:t>(5)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người ta sàng sảy cốm thật kĩ và để trong những chiếc thúng nhỏ lót lá sen.</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Ngọc Hà)</a:t>
            </a:r>
          </a:p>
        </p:txBody>
      </p:sp>
      <p:sp>
        <p:nvSpPr>
          <p:cNvPr id="5" name="Rectangle 4">
            <a:extLst>
              <a:ext uri="{FF2B5EF4-FFF2-40B4-BE49-F238E27FC236}">
                <a16:creationId xmlns:a16="http://schemas.microsoft.com/office/drawing/2014/main" id="{65F73863-8E18-B607-5E98-E58339FB3FE2}"/>
              </a:ext>
            </a:extLst>
          </p:cNvPr>
          <p:cNvSpPr/>
          <p:nvPr/>
        </p:nvSpPr>
        <p:spPr>
          <a:xfrm>
            <a:off x="436880" y="1381760"/>
            <a:ext cx="11358880" cy="3352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0" i="0" baseline="30000" dirty="0">
                <a:solidFill>
                  <a:srgbClr val="000000"/>
                </a:solidFill>
                <a:effectLst/>
                <a:latin typeface="Cambria" panose="02040503050406030204" pitchFamily="18" charset="0"/>
                <a:ea typeface="Cambria" panose="02040503050406030204" pitchFamily="18" charset="0"/>
              </a:rPr>
              <a:t>(1)</a:t>
            </a:r>
            <a:r>
              <a:rPr lang="vi-VN" sz="3200" b="0" i="0" dirty="0">
                <a:solidFill>
                  <a:srgbClr val="000000"/>
                </a:solidFill>
                <a:effectLst/>
                <a:latin typeface="Cambria" panose="02040503050406030204" pitchFamily="18" charset="0"/>
                <a:ea typeface="Cambria" panose="02040503050406030204" pitchFamily="18" charset="0"/>
              </a:rPr>
              <a:t> Quy trình làm cốm gồm nhiều công đoạn. </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r>
              <a:rPr lang="vi-VN" sz="3200" b="1" i="0" dirty="0">
                <a:solidFill>
                  <a:srgbClr val="000000"/>
                </a:solidFill>
                <a:effectLst/>
                <a:latin typeface="Cambria" panose="02040503050406030204" pitchFamily="18" charset="0"/>
                <a:ea typeface="Cambria" panose="02040503050406030204" pitchFamily="18" charset="0"/>
              </a:rPr>
              <a:t>Đầu tiên</a:t>
            </a:r>
            <a:r>
              <a:rPr lang="vi-VN" sz="3200" b="0" i="0" dirty="0">
                <a:solidFill>
                  <a:srgbClr val="000000"/>
                </a:solidFill>
                <a:effectLst/>
                <a:latin typeface="Cambria" panose="02040503050406030204" pitchFamily="18" charset="0"/>
                <a:ea typeface="Cambria" panose="02040503050406030204" pitchFamily="18" charset="0"/>
              </a:rPr>
              <a:t>, người ta gặt lúa non về để tuốt và lấy hạt. </a:t>
            </a:r>
            <a:r>
              <a:rPr lang="vi-VN" sz="3200" b="0" i="0" baseline="30000" dirty="0">
                <a:solidFill>
                  <a:srgbClr val="000000"/>
                </a:solidFill>
                <a:effectLst/>
                <a:latin typeface="Cambria" panose="02040503050406030204" pitchFamily="18" charset="0"/>
                <a:ea typeface="Cambria" panose="02040503050406030204" pitchFamily="18" charset="0"/>
              </a:rPr>
              <a:t>(3) </a:t>
            </a:r>
            <a:r>
              <a:rPr lang="vi-VN" sz="3200" b="1" i="0" dirty="0">
                <a:solidFill>
                  <a:srgbClr val="000000"/>
                </a:solidFill>
                <a:effectLst/>
                <a:latin typeface="Cambria" panose="02040503050406030204" pitchFamily="18" charset="0"/>
                <a:ea typeface="Cambria" panose="02040503050406030204" pitchFamily="18" charset="0"/>
              </a:rPr>
              <a:t>Tiếp theo</a:t>
            </a:r>
            <a:r>
              <a:rPr lang="vi-VN" sz="3200" b="0" i="0" dirty="0">
                <a:solidFill>
                  <a:srgbClr val="000000"/>
                </a:solidFill>
                <a:effectLst/>
                <a:latin typeface="Cambria" panose="02040503050406030204" pitchFamily="18" charset="0"/>
                <a:ea typeface="Cambria" panose="02040503050406030204" pitchFamily="18" charset="0"/>
              </a:rPr>
              <a:t>, họ đãi lúa qua nước để loại bỏ các hạt lép. </a:t>
            </a:r>
            <a:r>
              <a:rPr lang="vi-VN" sz="3200" b="0" i="0" baseline="30000" dirty="0">
                <a:solidFill>
                  <a:srgbClr val="000000"/>
                </a:solidFill>
                <a:effectLst/>
                <a:latin typeface="Cambria" panose="02040503050406030204" pitchFamily="18" charset="0"/>
                <a:ea typeface="Cambria" panose="02040503050406030204" pitchFamily="18" charset="0"/>
              </a:rPr>
              <a:t>(4) </a:t>
            </a:r>
            <a:r>
              <a:rPr lang="vi-VN" sz="3200" b="1" i="0" dirty="0">
                <a:solidFill>
                  <a:srgbClr val="000000"/>
                </a:solidFill>
                <a:effectLst/>
                <a:latin typeface="Cambria" panose="02040503050406030204" pitchFamily="18" charset="0"/>
                <a:ea typeface="Cambria" panose="02040503050406030204" pitchFamily="18" charset="0"/>
              </a:rPr>
              <a:t>Sau đó</a:t>
            </a:r>
            <a:r>
              <a:rPr lang="vi-VN" sz="3200" b="0" i="0" dirty="0">
                <a:solidFill>
                  <a:srgbClr val="000000"/>
                </a:solidFill>
                <a:effectLst/>
                <a:latin typeface="Cambria" panose="02040503050406030204" pitchFamily="18" charset="0"/>
                <a:ea typeface="Cambria" panose="02040503050406030204" pitchFamily="18" charset="0"/>
              </a:rPr>
              <a:t>, hạt lúa được rang và giã thành cốm. </a:t>
            </a:r>
            <a:r>
              <a:rPr lang="vi-VN" sz="3200" b="0" i="0" baseline="30000" dirty="0">
                <a:solidFill>
                  <a:srgbClr val="000000"/>
                </a:solidFill>
                <a:effectLst/>
                <a:latin typeface="Cambria" panose="02040503050406030204" pitchFamily="18" charset="0"/>
                <a:ea typeface="Cambria" panose="02040503050406030204" pitchFamily="18" charset="0"/>
              </a:rPr>
              <a:t>(5) </a:t>
            </a:r>
            <a:r>
              <a:rPr lang="vi-VN" sz="3200" b="1" i="0" dirty="0">
                <a:solidFill>
                  <a:srgbClr val="000000"/>
                </a:solidFill>
                <a:effectLst/>
                <a:latin typeface="Cambria" panose="02040503050406030204" pitchFamily="18" charset="0"/>
                <a:ea typeface="Cambria" panose="02040503050406030204" pitchFamily="18" charset="0"/>
              </a:rPr>
              <a:t>Cuối cùng</a:t>
            </a:r>
            <a:r>
              <a:rPr lang="vi-VN" sz="3200" b="0" i="0" dirty="0">
                <a:solidFill>
                  <a:srgbClr val="000000"/>
                </a:solidFill>
                <a:effectLst/>
                <a:latin typeface="Cambria" panose="02040503050406030204" pitchFamily="18" charset="0"/>
                <a:ea typeface="Cambria" panose="02040503050406030204" pitchFamily="18" charset="0"/>
              </a:rPr>
              <a:t>, người ta sàng sảy cốm thật kĩ và để trong những chiếc thúng nhỏ lót lá sen.</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Ngọc Hà)</a:t>
            </a:r>
          </a:p>
        </p:txBody>
      </p:sp>
    </p:spTree>
    <p:extLst>
      <p:ext uri="{BB962C8B-B14F-4D97-AF65-F5344CB8AC3E}">
        <p14:creationId xmlns:p14="http://schemas.microsoft.com/office/powerpoint/2010/main" val="1567884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descr="Ảnh có chứa bầu trời, cối xay gió, cây cối, mây&#10;&#10;Mô tả được tạo tự động">
            <a:extLst>
              <a:ext uri="{FF2B5EF4-FFF2-40B4-BE49-F238E27FC236}">
                <a16:creationId xmlns:a16="http://schemas.microsoft.com/office/drawing/2014/main" id="{AB6B8B2F-D4AD-5E90-570B-5A588C4B9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3" name="Rectangle: Rounded Corners 7">
            <a:extLst>
              <a:ext uri="{FF2B5EF4-FFF2-40B4-BE49-F238E27FC236}">
                <a16:creationId xmlns:a16="http://schemas.microsoft.com/office/drawing/2014/main" id="{11318066-AD9D-8866-E6C5-45173376F8AD}"/>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8518CD7-E910-8D8C-D038-C01051290904}"/>
              </a:ext>
            </a:extLst>
          </p:cNvPr>
          <p:cNvPicPr>
            <a:picLocks noChangeAspect="1"/>
          </p:cNvPicPr>
          <p:nvPr/>
        </p:nvPicPr>
        <p:blipFill>
          <a:blip r:embed="rId3"/>
          <a:stretch>
            <a:fillRect/>
          </a:stretch>
        </p:blipFill>
        <p:spPr>
          <a:xfrm>
            <a:off x="447040" y="1730207"/>
            <a:ext cx="11308080" cy="2737833"/>
          </a:xfrm>
          <a:prstGeom prst="rect">
            <a:avLst/>
          </a:prstGeom>
        </p:spPr>
      </p:pic>
    </p:spTree>
    <p:extLst>
      <p:ext uri="{BB962C8B-B14F-4D97-AF65-F5344CB8AC3E}">
        <p14:creationId xmlns:p14="http://schemas.microsoft.com/office/powerpoint/2010/main" val="257516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ầu trời, cối xay gió, cây cối, mây&#10;&#10;Mô tả được tạo tự động">
            <a:extLst>
              <a:ext uri="{FF2B5EF4-FFF2-40B4-BE49-F238E27FC236}">
                <a16:creationId xmlns:a16="http://schemas.microsoft.com/office/drawing/2014/main" id="{B37414B9-9BF6-59DB-1E1E-4BE84F24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8" name="Rectangle: Rounded Corners 7">
            <a:extLst>
              <a:ext uri="{FF2B5EF4-FFF2-40B4-BE49-F238E27FC236}">
                <a16:creationId xmlns:a16="http://schemas.microsoft.com/office/drawing/2014/main" id="{BC69AC41-DD09-587A-69CF-EFDCB747E34C}"/>
              </a:ext>
            </a:extLst>
          </p:cNvPr>
          <p:cNvSpPr/>
          <p:nvPr/>
        </p:nvSpPr>
        <p:spPr>
          <a:xfrm>
            <a:off x="244894" y="237152"/>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 name="TextBox 6">
            <a:extLst>
              <a:ext uri="{FF2B5EF4-FFF2-40B4-BE49-F238E27FC236}">
                <a16:creationId xmlns:a16="http://schemas.microsoft.com/office/drawing/2014/main" id="{D467DBC4-E4A8-1062-3158-3A15D8DC1D66}"/>
              </a:ext>
            </a:extLst>
          </p:cNvPr>
          <p:cNvSpPr txBox="1"/>
          <p:nvPr/>
        </p:nvSpPr>
        <p:spPr>
          <a:xfrm>
            <a:off x="682827" y="263046"/>
            <a:ext cx="10728956" cy="1077218"/>
          </a:xfrm>
          <a:prstGeom prst="rect">
            <a:avLst/>
          </a:prstGeom>
          <a:noFill/>
        </p:spPr>
        <p:txBody>
          <a:bodyPr wrap="square">
            <a:spAutoFit/>
          </a:bodyPr>
          <a:lstStyle/>
          <a:p>
            <a:pPr algn="just"/>
            <a:r>
              <a:rPr lang="en-US" sz="3200" b="1" dirty="0">
                <a:solidFill>
                  <a:srgbClr val="002060"/>
                </a:solidFill>
                <a:latin typeface="Arial-Rounded-Bold"/>
              </a:rPr>
              <a:t>3. </a:t>
            </a:r>
            <a:r>
              <a:rPr lang="en-US" sz="3200" b="1" dirty="0" err="1">
                <a:solidFill>
                  <a:srgbClr val="002060"/>
                </a:solidFill>
                <a:latin typeface="Arial-Rounded-Bold"/>
              </a:rPr>
              <a:t>Tìm</a:t>
            </a:r>
            <a:r>
              <a:rPr lang="en-US" sz="3200" b="1" dirty="0">
                <a:solidFill>
                  <a:srgbClr val="002060"/>
                </a:solidFill>
                <a:latin typeface="Arial-Rounded-Bold"/>
              </a:rPr>
              <a:t> </a:t>
            </a:r>
            <a:r>
              <a:rPr lang="en-US" sz="3200" b="1" dirty="0" err="1">
                <a:solidFill>
                  <a:srgbClr val="002060"/>
                </a:solidFill>
                <a:latin typeface="Arial-Rounded-Bold"/>
              </a:rPr>
              <a:t>các</a:t>
            </a:r>
            <a:r>
              <a:rPr lang="en-US" sz="3200" b="1" dirty="0">
                <a:solidFill>
                  <a:srgbClr val="002060"/>
                </a:solidFill>
                <a:latin typeface="Arial-Rounded-Bold"/>
              </a:rPr>
              <a:t> </a:t>
            </a:r>
            <a:r>
              <a:rPr lang="en-US" sz="3200" b="1" dirty="0" err="1">
                <a:solidFill>
                  <a:srgbClr val="002060"/>
                </a:solidFill>
                <a:latin typeface="Arial-Rounded-Bold"/>
              </a:rPr>
              <a:t>từ</a:t>
            </a:r>
            <a:r>
              <a:rPr lang="en-US" sz="3200" b="1" dirty="0">
                <a:solidFill>
                  <a:srgbClr val="002060"/>
                </a:solidFill>
                <a:latin typeface="Arial-Rounded-Bold"/>
              </a:rPr>
              <a:t> </a:t>
            </a:r>
            <a:r>
              <a:rPr lang="en-US" sz="3200" b="1" dirty="0" err="1">
                <a:solidFill>
                  <a:srgbClr val="002060"/>
                </a:solidFill>
                <a:latin typeface="Arial-Rounded-Bold"/>
              </a:rPr>
              <a:t>ngữ</a:t>
            </a:r>
            <a:r>
              <a:rPr lang="en-US" sz="3200" b="1" dirty="0">
                <a:solidFill>
                  <a:srgbClr val="002060"/>
                </a:solidFill>
                <a:latin typeface="Arial-Rounded-Bold"/>
              </a:rPr>
              <a:t> </a:t>
            </a:r>
            <a:r>
              <a:rPr lang="en-US" sz="3200" b="1" dirty="0" err="1">
                <a:solidFill>
                  <a:srgbClr val="002060"/>
                </a:solidFill>
                <a:latin typeface="Arial-Rounded-Bold"/>
              </a:rPr>
              <a:t>nối</a:t>
            </a:r>
            <a:r>
              <a:rPr lang="en-US" sz="3200" b="1" dirty="0">
                <a:solidFill>
                  <a:srgbClr val="002060"/>
                </a:solidFill>
                <a:latin typeface="Arial-Rounded-Bold"/>
              </a:rPr>
              <a:t> </a:t>
            </a:r>
            <a:r>
              <a:rPr lang="en-US" sz="3200" b="1" dirty="0" err="1">
                <a:solidFill>
                  <a:srgbClr val="002060"/>
                </a:solidFill>
                <a:latin typeface="Arial-Rounded-Bold"/>
              </a:rPr>
              <a:t>thay</a:t>
            </a:r>
            <a:r>
              <a:rPr lang="en-US" sz="3200" b="1" dirty="0">
                <a:solidFill>
                  <a:srgbClr val="002060"/>
                </a:solidFill>
                <a:latin typeface="Arial-Rounded-Bold"/>
              </a:rPr>
              <a:t> </a:t>
            </a:r>
            <a:r>
              <a:rPr lang="en-US" sz="3200" b="1" dirty="0" err="1">
                <a:solidFill>
                  <a:srgbClr val="002060"/>
                </a:solidFill>
                <a:latin typeface="Arial-Rounded-Bold"/>
              </a:rPr>
              <a:t>cho</a:t>
            </a:r>
            <a:r>
              <a:rPr lang="en-US" sz="3200" b="1" dirty="0">
                <a:solidFill>
                  <a:srgbClr val="002060"/>
                </a:solidFill>
                <a:latin typeface="Arial-Rounded-Bold"/>
              </a:rPr>
              <a:t> </a:t>
            </a:r>
            <a:r>
              <a:rPr lang="en-US" sz="3200" b="1" dirty="0" err="1">
                <a:solidFill>
                  <a:srgbClr val="002060"/>
                </a:solidFill>
                <a:latin typeface="Arial-Rounded-Bold"/>
              </a:rPr>
              <a:t>bông</a:t>
            </a:r>
            <a:r>
              <a:rPr lang="en-US" sz="3200" b="1" dirty="0">
                <a:solidFill>
                  <a:srgbClr val="002060"/>
                </a:solidFill>
                <a:latin typeface="Arial-Rounded-Bold"/>
              </a:rPr>
              <a:t> </a:t>
            </a:r>
            <a:r>
              <a:rPr lang="en-US" sz="3200" b="1" dirty="0" err="1">
                <a:solidFill>
                  <a:srgbClr val="002060"/>
                </a:solidFill>
                <a:latin typeface="Arial-Rounded-Bold"/>
              </a:rPr>
              <a:t>hoa</a:t>
            </a:r>
            <a:r>
              <a:rPr lang="en-US" sz="3200" b="1" dirty="0">
                <a:solidFill>
                  <a:srgbClr val="002060"/>
                </a:solidFill>
                <a:latin typeface="Arial-Rounded-Bold"/>
              </a:rPr>
              <a:t> </a:t>
            </a:r>
            <a:r>
              <a:rPr lang="en-US" sz="3200" b="1" dirty="0" err="1">
                <a:solidFill>
                  <a:srgbClr val="002060"/>
                </a:solidFill>
                <a:latin typeface="Arial-Rounded-Bold"/>
              </a:rPr>
              <a:t>để</a:t>
            </a:r>
            <a:r>
              <a:rPr lang="en-US" sz="3200" b="1" dirty="0">
                <a:solidFill>
                  <a:srgbClr val="002060"/>
                </a:solidFill>
                <a:latin typeface="Arial-Rounded-Bold"/>
              </a:rPr>
              <a:t> </a:t>
            </a:r>
            <a:r>
              <a:rPr lang="en-US" sz="3200" b="1" dirty="0" err="1">
                <a:solidFill>
                  <a:srgbClr val="002060"/>
                </a:solidFill>
                <a:latin typeface="Arial-Rounded-Bold"/>
              </a:rPr>
              <a:t>tạo</a:t>
            </a:r>
            <a:r>
              <a:rPr lang="en-US" sz="3200" b="1" dirty="0">
                <a:solidFill>
                  <a:srgbClr val="002060"/>
                </a:solidFill>
                <a:latin typeface="Arial-Rounded-Bold"/>
              </a:rPr>
              <a:t> </a:t>
            </a:r>
            <a:r>
              <a:rPr lang="en-US" sz="3200" b="1" dirty="0" err="1">
                <a:solidFill>
                  <a:srgbClr val="002060"/>
                </a:solidFill>
                <a:latin typeface="Arial-Rounded-Bold"/>
              </a:rPr>
              <a:t>sự</a:t>
            </a:r>
            <a:r>
              <a:rPr lang="en-US" sz="3200" b="1" dirty="0">
                <a:solidFill>
                  <a:srgbClr val="002060"/>
                </a:solidFill>
                <a:latin typeface="Arial-Rounded-Bold"/>
              </a:rPr>
              <a:t> </a:t>
            </a:r>
            <a:r>
              <a:rPr lang="en-US" sz="3200" b="1" dirty="0" err="1">
                <a:solidFill>
                  <a:srgbClr val="002060"/>
                </a:solidFill>
                <a:latin typeface="Arial-Rounded-Bold"/>
              </a:rPr>
              <a:t>liên</a:t>
            </a:r>
            <a:r>
              <a:rPr lang="en-US" sz="3200" b="1" dirty="0">
                <a:solidFill>
                  <a:srgbClr val="002060"/>
                </a:solidFill>
                <a:latin typeface="Arial-Rounded-Bold"/>
              </a:rPr>
              <a:t> </a:t>
            </a:r>
            <a:r>
              <a:rPr lang="en-US" sz="3200" b="1" dirty="0" err="1">
                <a:solidFill>
                  <a:srgbClr val="002060"/>
                </a:solidFill>
                <a:latin typeface="Arial-Rounded-Bold"/>
              </a:rPr>
              <a:t>kết</a:t>
            </a:r>
            <a:r>
              <a:rPr lang="en-US" sz="3200" b="1" dirty="0">
                <a:solidFill>
                  <a:srgbClr val="002060"/>
                </a:solidFill>
                <a:latin typeface="Arial-Rounded-Bold"/>
              </a:rPr>
              <a:t> </a:t>
            </a:r>
            <a:r>
              <a:rPr lang="en-US" sz="3200" b="1" dirty="0" err="1">
                <a:solidFill>
                  <a:srgbClr val="002060"/>
                </a:solidFill>
                <a:latin typeface="Arial-Rounded-Bold"/>
              </a:rPr>
              <a:t>giữa</a:t>
            </a:r>
            <a:r>
              <a:rPr lang="en-US" sz="3200" b="1" dirty="0">
                <a:solidFill>
                  <a:srgbClr val="002060"/>
                </a:solidFill>
                <a:latin typeface="Arial-Rounded-Bold"/>
              </a:rPr>
              <a:t> </a:t>
            </a:r>
            <a:r>
              <a:rPr lang="en-US" sz="3200" b="1" dirty="0" err="1">
                <a:solidFill>
                  <a:srgbClr val="002060"/>
                </a:solidFill>
                <a:latin typeface="Arial-Rounded-Bold"/>
              </a:rPr>
              <a:t>các</a:t>
            </a:r>
            <a:r>
              <a:rPr lang="en-US" sz="3200" b="1" dirty="0">
                <a:solidFill>
                  <a:srgbClr val="002060"/>
                </a:solidFill>
                <a:latin typeface="Arial-Rounded-Bold"/>
              </a:rPr>
              <a:t> </a:t>
            </a:r>
            <a:r>
              <a:rPr lang="en-US" sz="3200" b="1" dirty="0" err="1">
                <a:solidFill>
                  <a:srgbClr val="002060"/>
                </a:solidFill>
                <a:latin typeface="Arial-Rounded-Bold"/>
              </a:rPr>
              <a:t>câu</a:t>
            </a:r>
            <a:r>
              <a:rPr lang="en-US" sz="3200" b="1" dirty="0">
                <a:solidFill>
                  <a:srgbClr val="002060"/>
                </a:solidFill>
                <a:latin typeface="Arial-Rounded-Bold"/>
              </a:rPr>
              <a:t>.</a:t>
            </a:r>
            <a:endParaRPr kumimoji="0" lang="en-US" altLang="en-US" sz="3600" b="1"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6EBA77E-8027-B59B-F9B8-2DD85756C822}"/>
              </a:ext>
            </a:extLst>
          </p:cNvPr>
          <p:cNvSpPr txBox="1"/>
          <p:nvPr/>
        </p:nvSpPr>
        <p:spPr>
          <a:xfrm>
            <a:off x="650240" y="1595021"/>
            <a:ext cx="10861040" cy="440120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Ở miền Bắc, Tết đến, hoa đào nở rộ.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ở miền Nam, khi Tết về, hoa mai khoe sắc.</a:t>
            </a:r>
          </a:p>
          <a:p>
            <a:pPr algn="just"/>
            <a:r>
              <a:rPr lang="vi-VN" sz="2800" b="0" i="0" dirty="0">
                <a:solidFill>
                  <a:srgbClr val="000000"/>
                </a:solidFill>
                <a:effectLst/>
                <a:latin typeface="Cambria" panose="02040503050406030204" pitchFamily="18" charset="0"/>
                <a:ea typeface="Cambria" panose="02040503050406030204" pitchFamily="18" charset="0"/>
              </a:rPr>
              <a:t>b. Đến Huế, du khách thích được ngắm cảnh trên sông Hương.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 mọi người còn mong muốn được thưởng thức ẩm thực Huế.</a:t>
            </a:r>
          </a:p>
          <a:p>
            <a:pPr algn="just"/>
            <a:r>
              <a:rPr lang="vi-VN" sz="2800" b="0" i="0" dirty="0">
                <a:solidFill>
                  <a:srgbClr val="000000"/>
                </a:solidFill>
                <a:effectLst/>
                <a:latin typeface="Cambria" panose="02040503050406030204" pitchFamily="18" charset="0"/>
                <a:ea typeface="Cambria" panose="02040503050406030204" pitchFamily="18" charset="0"/>
              </a:rPr>
              <a:t>c. Nhiều người thích cốm làng Vòng vì nhiều lí do. Thứ nhất, cốm ở đây rất ngon.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 cốm còn là hình ảnh gợi liên tưởng đến mùa thu Hà Nội.</a:t>
            </a:r>
          </a:p>
          <a:p>
            <a:pPr algn="just"/>
            <a:r>
              <a:rPr lang="vi-VN" sz="2800" b="0" i="0" dirty="0">
                <a:solidFill>
                  <a:srgbClr val="000000"/>
                </a:solidFill>
                <a:effectLst/>
                <a:latin typeface="Cambria" panose="02040503050406030204" pitchFamily="18" charset="0"/>
                <a:ea typeface="Cambria" panose="02040503050406030204" pitchFamily="18" charset="0"/>
              </a:rPr>
              <a:t>d. Đi du lịch ở miền Tây Nam Bộ, du khách sẽ có những trải nghiệm thú vị với nhiều hoạt động hấp dẫn như: chèo xuồng ba lá, đi cầu khỉ, thăm các chợ nổi.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 du khách còn có thể thoả thích hái trái cây khi ghé thăm các miệt vườn.</a:t>
            </a:r>
          </a:p>
        </p:txBody>
      </p:sp>
    </p:spTree>
    <p:extLst>
      <p:ext uri="{BB962C8B-B14F-4D97-AF65-F5344CB8AC3E}">
        <p14:creationId xmlns:p14="http://schemas.microsoft.com/office/powerpoint/2010/main" val="21567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ầu trời, cối xay gió, cây cối, mây&#10;&#10;Mô tả được tạo tự động">
            <a:extLst>
              <a:ext uri="{FF2B5EF4-FFF2-40B4-BE49-F238E27FC236}">
                <a16:creationId xmlns:a16="http://schemas.microsoft.com/office/drawing/2014/main" id="{B37414B9-9BF6-59DB-1E1E-4BE84F24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8" name="Rectangle: Rounded Corners 7">
            <a:extLst>
              <a:ext uri="{FF2B5EF4-FFF2-40B4-BE49-F238E27FC236}">
                <a16:creationId xmlns:a16="http://schemas.microsoft.com/office/drawing/2014/main" id="{BC69AC41-DD09-587A-69CF-EFDCB747E34C}"/>
              </a:ext>
            </a:extLst>
          </p:cNvPr>
          <p:cNvSpPr/>
          <p:nvPr/>
        </p:nvSpPr>
        <p:spPr>
          <a:xfrm>
            <a:off x="244894" y="237152"/>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86EBA77E-8027-B59B-F9B8-2DD85756C822}"/>
              </a:ext>
            </a:extLst>
          </p:cNvPr>
          <p:cNvSpPr txBox="1"/>
          <p:nvPr/>
        </p:nvSpPr>
        <p:spPr>
          <a:xfrm>
            <a:off x="650240" y="954941"/>
            <a:ext cx="1086104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Ở miền Bắc, Tết đến, hoa đào nở rộ.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ở miền Nam, khi Tết về, hoa mai khoe sắc.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Đến Huế, du khách thích được ngắm cảnh trên sông Hương.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mọi người còn mong muốn được thưởng thức ẩm thực Huế.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Nhiều người thích cốm làng Vòng vì nhiều lí do. Thứ nhất, cốm ở đây rất ngon.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cốm còn là hình ảnh gợi liên tưởng đến mùa thu Hà Nội.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Đi du lịch ở miền Tây Nam Bộ, du khách sẽ có những trải nghiệm thú vị với nhiều hoạt động hấp dẫn như: chèo xuồng ba lá, đi cầu khỉ, thăm các chợ nổi.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 khách còn có thể thoả thích hái trái cây khi ghé thăm các miệt vườn.</a:t>
            </a:r>
          </a:p>
        </p:txBody>
      </p:sp>
      <p:sp>
        <p:nvSpPr>
          <p:cNvPr id="5" name="Rectangle 4">
            <a:extLst>
              <a:ext uri="{FF2B5EF4-FFF2-40B4-BE49-F238E27FC236}">
                <a16:creationId xmlns:a16="http://schemas.microsoft.com/office/drawing/2014/main" id="{99772BA7-20DA-38DC-AF07-816533A83570}"/>
              </a:ext>
            </a:extLst>
          </p:cNvPr>
          <p:cNvSpPr/>
          <p:nvPr/>
        </p:nvSpPr>
        <p:spPr>
          <a:xfrm>
            <a:off x="436880" y="589280"/>
            <a:ext cx="11358880" cy="5699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Ở miền Bắc, Tết đến, hoa đào nở rộ. </a:t>
            </a:r>
            <a:r>
              <a:rPr lang="vi-VN" sz="2800" b="1" dirty="0">
                <a:latin typeface="Cambria" panose="02040503050406030204" pitchFamily="18" charset="0"/>
                <a:ea typeface="Cambria" panose="02040503050406030204" pitchFamily="18" charset="0"/>
              </a:rPr>
              <a:t>Còn</a:t>
            </a:r>
            <a:r>
              <a:rPr lang="vi-VN" sz="2800" dirty="0">
                <a:latin typeface="Cambria" panose="02040503050406030204" pitchFamily="18" charset="0"/>
                <a:ea typeface="Cambria" panose="02040503050406030204" pitchFamily="18" charset="0"/>
              </a:rPr>
              <a:t> ở miền Nam, khi Tết về, hoa mai khoe sắc.</a:t>
            </a:r>
          </a:p>
          <a:p>
            <a:pPr algn="just"/>
            <a:r>
              <a:rPr lang="vi-VN" sz="2800" dirty="0">
                <a:latin typeface="Cambria" panose="02040503050406030204" pitchFamily="18" charset="0"/>
                <a:ea typeface="Cambria" panose="02040503050406030204" pitchFamily="18" charset="0"/>
              </a:rPr>
              <a:t>b. Đến Huế, du khách thích được ngắm cảnh trên sông Hương. </a:t>
            </a:r>
            <a:r>
              <a:rPr lang="vi-VN" sz="2800" b="1" dirty="0">
                <a:latin typeface="Cambria" panose="02040503050406030204" pitchFamily="18" charset="0"/>
                <a:ea typeface="Cambria" panose="02040503050406030204" pitchFamily="18" charset="0"/>
              </a:rPr>
              <a:t>Ngoài ra</a:t>
            </a:r>
            <a:r>
              <a:rPr lang="vi-VN" sz="2800" dirty="0">
                <a:latin typeface="Cambria" panose="02040503050406030204" pitchFamily="18" charset="0"/>
                <a:ea typeface="Cambria" panose="02040503050406030204" pitchFamily="18" charset="0"/>
              </a:rPr>
              <a:t>, mọi người còn mong muốn được thưởng thức ẩm thực Huế.</a:t>
            </a:r>
          </a:p>
          <a:p>
            <a:pPr algn="just"/>
            <a:r>
              <a:rPr lang="vi-VN" sz="2800" dirty="0">
                <a:latin typeface="Cambria" panose="02040503050406030204" pitchFamily="18" charset="0"/>
                <a:ea typeface="Cambria" panose="02040503050406030204" pitchFamily="18" charset="0"/>
              </a:rPr>
              <a:t>c. Nhiều người thích cốm làng Vòng vì nhiều lí do. Thứ nhất, cốm ở đây rất ngon. </a:t>
            </a:r>
            <a:r>
              <a:rPr lang="vi-VN" sz="2800" b="1" dirty="0">
                <a:latin typeface="Cambria" panose="02040503050406030204" pitchFamily="18" charset="0"/>
                <a:ea typeface="Cambria" panose="02040503050406030204" pitchFamily="18" charset="0"/>
              </a:rPr>
              <a:t>Thứ hai</a:t>
            </a:r>
            <a:r>
              <a:rPr lang="vi-VN" sz="2800" dirty="0">
                <a:latin typeface="Cambria" panose="02040503050406030204" pitchFamily="18" charset="0"/>
                <a:ea typeface="Cambria" panose="02040503050406030204" pitchFamily="18" charset="0"/>
              </a:rPr>
              <a:t>, cốm còn là hình ảnh gợi liên tưởng đến mùa thu Hà Nội.</a:t>
            </a:r>
          </a:p>
          <a:p>
            <a:pPr algn="just"/>
            <a:r>
              <a:rPr lang="vi-VN" sz="2800" dirty="0">
                <a:latin typeface="Cambria" panose="02040503050406030204" pitchFamily="18" charset="0"/>
                <a:ea typeface="Cambria" panose="02040503050406030204" pitchFamily="18" charset="0"/>
              </a:rPr>
              <a:t>d. Đi du lịch ở miền Tây Nam Bộ, du khách sẽ có những trải nghiệm thú vị với nhiều hoạt động hấp dẫn như: chèo xuồng ba lá, đi cầu khỉ, thăm các chợ nổi. </a:t>
            </a:r>
            <a:r>
              <a:rPr lang="vi-VN" sz="2800" b="1" dirty="0">
                <a:latin typeface="Cambria" panose="02040503050406030204" pitchFamily="18" charset="0"/>
                <a:ea typeface="Cambria" panose="02040503050406030204" pitchFamily="18" charset="0"/>
              </a:rPr>
              <a:t>Không chỉ vậy</a:t>
            </a:r>
            <a:r>
              <a:rPr lang="vi-VN" sz="2800" dirty="0">
                <a:latin typeface="Cambria" panose="02040503050406030204" pitchFamily="18" charset="0"/>
                <a:ea typeface="Cambria" panose="02040503050406030204" pitchFamily="18" charset="0"/>
              </a:rPr>
              <a:t>, du khách còn có thể thoả thích hái trái cây khi ghé thăm các miệt vườn.</a:t>
            </a:r>
          </a:p>
        </p:txBody>
      </p:sp>
    </p:spTree>
    <p:extLst>
      <p:ext uri="{BB962C8B-B14F-4D97-AF65-F5344CB8AC3E}">
        <p14:creationId xmlns:p14="http://schemas.microsoft.com/office/powerpoint/2010/main" val="29171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394</TotalTime>
  <Words>1257</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Arial-Rounded-Bold</vt:lpstr>
      <vt:lpstr>Calibri</vt:lpstr>
      <vt:lpstr>Cambria</vt:lpstr>
      <vt:lpstr>UTM Cookies</vt:lpstr>
      <vt:lpstr>Wingdings-Regular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Bfbfb Hfnfn</cp:lastModifiedBy>
  <cp:revision>55</cp:revision>
  <dcterms:created xsi:type="dcterms:W3CDTF">2023-07-25T03:49:14Z</dcterms:created>
  <dcterms:modified xsi:type="dcterms:W3CDTF">2026-02-24T01:11:06Z</dcterms:modified>
  <cp:category>9Slide.vn</cp:category>
</cp:coreProperties>
</file>