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9" r:id="rId3"/>
  </p:sldMasterIdLst>
  <p:notesMasterIdLst>
    <p:notesMasterId r:id="rId14"/>
  </p:notesMasterIdLst>
  <p:sldIdLst>
    <p:sldId id="256" r:id="rId4"/>
    <p:sldId id="415" r:id="rId5"/>
    <p:sldId id="419" r:id="rId6"/>
    <p:sldId id="423" r:id="rId7"/>
    <p:sldId id="532" r:id="rId8"/>
    <p:sldId id="533" r:id="rId9"/>
    <p:sldId id="534" r:id="rId10"/>
    <p:sldId id="535" r:id="rId11"/>
    <p:sldId id="428" r:id="rId12"/>
    <p:sldId id="4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FE"/>
    <a:srgbClr val="F6FA70"/>
    <a:srgbClr val="CBFFA9"/>
    <a:srgbClr val="FFDB8B"/>
    <a:srgbClr val="FFAB3B"/>
    <a:srgbClr val="FFD271"/>
    <a:srgbClr val="84E63A"/>
    <a:srgbClr val="69C9FF"/>
    <a:srgbClr val="FF0060"/>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9" autoAdjust="0"/>
    <p:restoredTop sz="94660"/>
  </p:normalViewPr>
  <p:slideViewPr>
    <p:cSldViewPr snapToGrid="0">
      <p:cViewPr varScale="1">
        <p:scale>
          <a:sx n="84" d="100"/>
          <a:sy n="84" d="100"/>
        </p:scale>
        <p:origin x="4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05368-2078-432F-BA5D-62ADD0EE8A3B}"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88BC1-828C-42B5-9A89-3AA8C229AECD}" type="slidenum">
              <a:rPr lang="en-US" smtClean="0"/>
              <a:t>‹#›</a:t>
            </a:fld>
            <a:endParaRPr lang="en-US"/>
          </a:p>
        </p:txBody>
      </p:sp>
    </p:spTree>
    <p:extLst>
      <p:ext uri="{BB962C8B-B14F-4D97-AF65-F5344CB8AC3E}">
        <p14:creationId xmlns:p14="http://schemas.microsoft.com/office/powerpoint/2010/main" val="361014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16A54-5F55-1E88-F4DD-0C9FDC4FF1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46AEA6-6AEC-166C-CAA2-BDFDCD453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536129-D2AD-B260-E900-AD46079E11E7}"/>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5" name="Footer Placeholder 4">
            <a:extLst>
              <a:ext uri="{FF2B5EF4-FFF2-40B4-BE49-F238E27FC236}">
                <a16:creationId xmlns:a16="http://schemas.microsoft.com/office/drawing/2014/main" id="{B95E8EB2-FB60-FA8F-93C9-CCF7F9C80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B30833-BF95-97AB-D65F-5654BF3B6F31}"/>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28261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5C73-4248-045C-4E3C-67288D703C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DD9E9-4AFC-4098-C40F-E1FC91715B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39861C-4F48-2B70-E521-E31FA840CE19}"/>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5" name="Footer Placeholder 4">
            <a:extLst>
              <a:ext uri="{FF2B5EF4-FFF2-40B4-BE49-F238E27FC236}">
                <a16:creationId xmlns:a16="http://schemas.microsoft.com/office/drawing/2014/main" id="{1891C8E4-83D4-0A15-177F-8B65539A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4C890-F0A0-25AE-CB2F-44563AFC3618}"/>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13223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83B98-CDFB-3E1A-26BE-098C524545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B4C31D-8222-1306-775A-E58E698878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063472-9237-D3E5-C60F-78B22D8B7633}"/>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5" name="Footer Placeholder 4">
            <a:extLst>
              <a:ext uri="{FF2B5EF4-FFF2-40B4-BE49-F238E27FC236}">
                <a16:creationId xmlns:a16="http://schemas.microsoft.com/office/drawing/2014/main" id="{45F545FA-6459-7E08-D3B0-0360E714D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438FE-BAC0-F47D-14FB-33BD595F93F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868703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761271"/>
      </p:ext>
    </p:extLst>
  </p:cSld>
  <p:clrMapOvr>
    <a:masterClrMapping/>
  </p:clrMapOvr>
  <mc:AlternateContent xmlns:mc="http://schemas.openxmlformats.org/markup-compatibility/2006" xmlns:p14="http://schemas.microsoft.com/office/powerpoint/2010/main">
    <mc:Choice Requires="p14">
      <p:transition spd="med" p14:dur="699">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873960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385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7013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9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5987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60331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309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FB30-DDA7-1157-34C3-AE3403797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2BF4F0-AC22-6044-C3DE-FBB7515D39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BA39E-7156-F2FC-559A-057C478BA4B0}"/>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5" name="Footer Placeholder 4">
            <a:extLst>
              <a:ext uri="{FF2B5EF4-FFF2-40B4-BE49-F238E27FC236}">
                <a16:creationId xmlns:a16="http://schemas.microsoft.com/office/drawing/2014/main" id="{8CB94E10-B554-233A-2BD0-59373FE97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A707F-C8E1-9123-C06A-8CAF9DBD106A}"/>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414831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271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46B7C57-9E90-125C-9127-1BA6A3B2BBA3}"/>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3">
            <a:extLst>
              <a:ext uri="{FF2B5EF4-FFF2-40B4-BE49-F238E27FC236}">
                <a16:creationId xmlns:a16="http://schemas.microsoft.com/office/drawing/2014/main" id="{FBF68884-7406-7BD8-C8A0-C36DB6D4F3E1}"/>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4">
            <a:extLst>
              <a:ext uri="{FF2B5EF4-FFF2-40B4-BE49-F238E27FC236}">
                <a16:creationId xmlns:a16="http://schemas.microsoft.com/office/drawing/2014/main" id="{776854BC-3FE0-EF0D-9BAB-D6E3287EB71C}"/>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5">
            <a:extLst>
              <a:ext uri="{FF2B5EF4-FFF2-40B4-BE49-F238E27FC236}">
                <a16:creationId xmlns:a16="http://schemas.microsoft.com/office/drawing/2014/main" id="{3FC9C5A6-B7BA-3AC5-D8AA-C381F4E174AD}"/>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13">
            <a:extLst>
              <a:ext uri="{FF2B5EF4-FFF2-40B4-BE49-F238E27FC236}">
                <a16:creationId xmlns:a16="http://schemas.microsoft.com/office/drawing/2014/main" id="{CE028829-59EE-7956-F102-6A16E0563F98}"/>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21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7053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6903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5957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5473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391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2952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3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391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DDAE-3444-EDEE-1A44-F0DCF2379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E4B816-ECB0-470F-E199-B1B2C22EC9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F43FF8-EA43-842F-7CFE-4E2202188243}"/>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5" name="Footer Placeholder 4">
            <a:extLst>
              <a:ext uri="{FF2B5EF4-FFF2-40B4-BE49-F238E27FC236}">
                <a16:creationId xmlns:a16="http://schemas.microsoft.com/office/drawing/2014/main" id="{D621B07E-BF9A-98AC-DB3C-0FC1DA8DC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817C8C-8A61-74E1-B19F-43E1449C66C7}"/>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7843052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89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71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788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1355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1510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6994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687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2A142-66BC-13A8-2232-4E4E5CCED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C6C13-D226-6ED3-88A1-02FB92699F5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ED86F-D6DF-CE99-00E2-588548BBA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288D55-1E6D-227C-4708-DC0509889CB8}"/>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6" name="Footer Placeholder 5">
            <a:extLst>
              <a:ext uri="{FF2B5EF4-FFF2-40B4-BE49-F238E27FC236}">
                <a16:creationId xmlns:a16="http://schemas.microsoft.com/office/drawing/2014/main" id="{1433DDDA-CDC5-69FE-6847-0CD75CF5DB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DF13F-2DBE-10E1-504D-BA3D4E1473C0}"/>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69436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0AEE-17D7-8F77-D301-9F4C39D1D6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B2DEC1-2D59-F162-203D-7AF3D51CE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B25EC-8A9D-DCFD-9864-647FDF8429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DF339D-BE25-BDE9-C90F-4D437A5B3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CE2F42-0E4D-428D-8266-9B82529634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143D1F-9B60-EEB1-3A64-F55728A348BF}"/>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8" name="Footer Placeholder 7">
            <a:extLst>
              <a:ext uri="{FF2B5EF4-FFF2-40B4-BE49-F238E27FC236}">
                <a16:creationId xmlns:a16="http://schemas.microsoft.com/office/drawing/2014/main" id="{50448BD3-12C6-75B0-FC57-B26643A989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D300FB-6DDC-A51D-12E9-49D70F1A4F5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8583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3C34-BA82-9802-4359-716DEF9E1E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7A31AC-AD8F-0EFD-5635-B805077663CE}"/>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4" name="Footer Placeholder 3">
            <a:extLst>
              <a:ext uri="{FF2B5EF4-FFF2-40B4-BE49-F238E27FC236}">
                <a16:creationId xmlns:a16="http://schemas.microsoft.com/office/drawing/2014/main" id="{EE47A1A9-9E52-4C61-93EE-23B9CE659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EE46DD-CA81-EAE8-BB5C-874C8A15D7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387344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95E36E-A47A-1DB8-A89E-E9E0129FA9CC}"/>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3" name="Footer Placeholder 2">
            <a:extLst>
              <a:ext uri="{FF2B5EF4-FFF2-40B4-BE49-F238E27FC236}">
                <a16:creationId xmlns:a16="http://schemas.microsoft.com/office/drawing/2014/main" id="{0667A4C2-FEBF-4F7F-9D71-B76B6ABE43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338DE2-A31E-226D-B612-D2AA8240D59B}"/>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2080074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27E6-D336-F8D5-483E-4E805AFE35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5D9BB2-C0B9-D9D6-0936-13408EF578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D2DA3-8071-C854-6582-B2D145384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4A9A8-E12E-61A1-29BB-BC237CD64EC5}"/>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6" name="Footer Placeholder 5">
            <a:extLst>
              <a:ext uri="{FF2B5EF4-FFF2-40B4-BE49-F238E27FC236}">
                <a16:creationId xmlns:a16="http://schemas.microsoft.com/office/drawing/2014/main" id="{415B4120-2E94-7DB6-D897-C70F7656B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7AA14D-EB95-F101-5002-0A299C8B1CDD}"/>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157284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0815-82B8-5D61-73E6-7215E3C361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DA3295-AF1D-7FD0-163A-1DCEDBCD29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0B1A7F-132D-88CC-9B3A-E5F762FFF9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D356B3-12A8-90C6-20FE-3015194ED908}"/>
              </a:ext>
            </a:extLst>
          </p:cNvPr>
          <p:cNvSpPr>
            <a:spLocks noGrp="1"/>
          </p:cNvSpPr>
          <p:nvPr>
            <p:ph type="dt" sz="half" idx="10"/>
          </p:nvPr>
        </p:nvSpPr>
        <p:spPr/>
        <p:txBody>
          <a:bodyPr/>
          <a:lstStyle/>
          <a:p>
            <a:fld id="{9C878E99-2CA5-44A6-8D9C-3F68DB9303B5}" type="datetimeFigureOut">
              <a:rPr lang="en-US" smtClean="0"/>
              <a:t>3/23/2026</a:t>
            </a:fld>
            <a:endParaRPr lang="en-US"/>
          </a:p>
        </p:txBody>
      </p:sp>
      <p:sp>
        <p:nvSpPr>
          <p:cNvPr id="6" name="Footer Placeholder 5">
            <a:extLst>
              <a:ext uri="{FF2B5EF4-FFF2-40B4-BE49-F238E27FC236}">
                <a16:creationId xmlns:a16="http://schemas.microsoft.com/office/drawing/2014/main" id="{2A068180-9294-C44E-A084-09296A2CC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6C66CD-8C4E-8AC3-BB7E-0EB9301AD14C}"/>
              </a:ext>
            </a:extLst>
          </p:cNvPr>
          <p:cNvSpPr>
            <a:spLocks noGrp="1"/>
          </p:cNvSpPr>
          <p:nvPr>
            <p:ph type="sldNum" sz="quarter" idx="12"/>
          </p:nvPr>
        </p:nvSpPr>
        <p:spPr/>
        <p:txBody>
          <a:bodyPr/>
          <a:lstStyle/>
          <a:p>
            <a:fld id="{8879EF1F-5407-4B18-B840-9BB2CFACDC28}" type="slidenum">
              <a:rPr lang="en-US" smtClean="0"/>
              <a:t>‹#›</a:t>
            </a:fld>
            <a:endParaRPr lang="en-US"/>
          </a:p>
        </p:txBody>
      </p:sp>
    </p:spTree>
    <p:extLst>
      <p:ext uri="{BB962C8B-B14F-4D97-AF65-F5344CB8AC3E}">
        <p14:creationId xmlns:p14="http://schemas.microsoft.com/office/powerpoint/2010/main" val="318132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18" Type="http://schemas.openxmlformats.org/officeDocument/2006/relationships/image" Target="../media/image7.svg"/><Relationship Id="rId3" Type="http://schemas.openxmlformats.org/officeDocument/2006/relationships/slideLayout" Target="../slideLayouts/slideLayout17.xml"/><Relationship Id="rId21" Type="http://schemas.openxmlformats.org/officeDocument/2006/relationships/image" Target="../media/image10.png"/><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6.xml"/><Relationship Id="rId16" Type="http://schemas.openxmlformats.org/officeDocument/2006/relationships/image" Target="../media/image5.svg"/><Relationship Id="rId20" Type="http://schemas.openxmlformats.org/officeDocument/2006/relationships/image" Target="../media/image9.sv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8.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svg"/><Relationship Id="rId22" Type="http://schemas.openxmlformats.org/officeDocument/2006/relationships/image" Target="../media/image11.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F4147320-D897-5056-FEE8-A397902AE74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2AA6F58-CDAB-4374-9E06-BB5B7899EC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1011A1-3681-E3AB-9D02-1B178C325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54F15-8C8A-56FD-AE94-9F6294BF32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878E99-2CA5-44A6-8D9C-3F68DB9303B5}" type="datetimeFigureOut">
              <a:rPr lang="en-US" smtClean="0"/>
              <a:t>3/23/2026</a:t>
            </a:fld>
            <a:endParaRPr lang="en-US"/>
          </a:p>
        </p:txBody>
      </p:sp>
      <p:sp>
        <p:nvSpPr>
          <p:cNvPr id="5" name="Footer Placeholder 4">
            <a:extLst>
              <a:ext uri="{FF2B5EF4-FFF2-40B4-BE49-F238E27FC236}">
                <a16:creationId xmlns:a16="http://schemas.microsoft.com/office/drawing/2014/main" id="{224880AC-0D3F-5F61-7027-67A960EB06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29DA9C-A0E9-D9F8-2E0F-69840C9E5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879EF1F-5407-4B18-B840-9BB2CFACDC28}" type="slidenum">
              <a:rPr lang="en-US" smtClean="0"/>
              <a:t>‹#›</a:t>
            </a:fld>
            <a:endParaRPr lang="en-US"/>
          </a:p>
        </p:txBody>
      </p:sp>
      <p:pic>
        <p:nvPicPr>
          <p:cNvPr id="7" name="Picture 6" descr="A round pink circle with white text and a black background&#10;&#10;Description automatically generated">
            <a:extLst>
              <a:ext uri="{FF2B5EF4-FFF2-40B4-BE49-F238E27FC236}">
                <a16:creationId xmlns:a16="http://schemas.microsoft.com/office/drawing/2014/main" id="{670F9ED2-5FCE-0CFE-9034-C7A75F2DBFB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2208564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2">
            <a:extLst>
              <a:ext uri="{FF2B5EF4-FFF2-40B4-BE49-F238E27FC236}">
                <a16:creationId xmlns:a16="http://schemas.microsoft.com/office/drawing/2014/main" id="{65784148-2EE8-300C-EE22-26C67887AC34}"/>
              </a:ext>
            </a:extLst>
          </p:cNvPr>
          <p:cNvSpPr/>
          <p:nvPr userDrawn="1"/>
        </p:nvSpPr>
        <p:spPr>
          <a:xfrm rot="21010154">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3">
            <a:extLst>
              <a:ext uri="{FF2B5EF4-FFF2-40B4-BE49-F238E27FC236}">
                <a16:creationId xmlns:a16="http://schemas.microsoft.com/office/drawing/2014/main" id="{32C79D9B-D219-3608-D97F-87E6209EC56E}"/>
              </a:ext>
            </a:extLst>
          </p:cNvPr>
          <p:cNvSpPr/>
          <p:nvPr userDrawn="1"/>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4">
            <a:extLst>
              <a:ext uri="{FF2B5EF4-FFF2-40B4-BE49-F238E27FC236}">
                <a16:creationId xmlns:a16="http://schemas.microsoft.com/office/drawing/2014/main" id="{5488C6C0-97DA-C4F7-895E-9ABD43FF549E}"/>
              </a:ext>
            </a:extLst>
          </p:cNvPr>
          <p:cNvSpPr/>
          <p:nvPr userDrawn="1"/>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5D29940-A1FC-3F72-DC41-6BE6D9F7CE3B}"/>
              </a:ext>
            </a:extLst>
          </p:cNvPr>
          <p:cNvSpPr/>
          <p:nvPr userDrawn="1"/>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a:extLst>
              <a:ext uri="{FF2B5EF4-FFF2-40B4-BE49-F238E27FC236}">
                <a16:creationId xmlns:a16="http://schemas.microsoft.com/office/drawing/2014/main" id="{E18B1A1B-48FC-BDD2-B247-867B28DD7FBF}"/>
              </a:ext>
            </a:extLst>
          </p:cNvPr>
          <p:cNvSpPr/>
          <p:nvPr userDrawn="1"/>
        </p:nvSpPr>
        <p:spPr>
          <a:xfrm>
            <a:off x="542349" y="480833"/>
            <a:ext cx="11313320" cy="599879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21">
              <a:extLst>
                <a:ext uri="{96DAC541-7B7A-43D3-8B79-37D633B846F1}">
                  <asvg:svgBlip xmlns:asvg="http://schemas.microsoft.com/office/drawing/2016/SVG/main" r:embed="rId22"/>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19946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6F732F5-725D-D2FD-C473-966F3F9A307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3/23/2026</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circle with white text and a black background&#10;&#10;Description automatically generated">
            <a:extLst>
              <a:ext uri="{FF2B5EF4-FFF2-40B4-BE49-F238E27FC236}">
                <a16:creationId xmlns:a16="http://schemas.microsoft.com/office/drawing/2014/main" id="{124F8C31-7E01-24E5-6349-113CF826BC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73925" y="0"/>
            <a:ext cx="1463925" cy="1463925"/>
          </a:xfrm>
          <a:prstGeom prst="rect">
            <a:avLst/>
          </a:prstGeom>
        </p:spPr>
      </p:pic>
    </p:spTree>
    <p:extLst>
      <p:ext uri="{BB962C8B-B14F-4D97-AF65-F5344CB8AC3E}">
        <p14:creationId xmlns:p14="http://schemas.microsoft.com/office/powerpoint/2010/main" val="41620944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5.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13.svg"/><Relationship Id="rId12" Type="http://schemas.openxmlformats.org/officeDocument/2006/relationships/image" Target="../media/image14.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9.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1.svg"/><Relationship Id="rId23" Type="http://schemas.openxmlformats.org/officeDocument/2006/relationships/image" Target="../media/image23.svg"/><Relationship Id="rId28" Type="http://schemas.openxmlformats.org/officeDocument/2006/relationships/image" Target="../media/image28.svg"/><Relationship Id="rId10" Type="http://schemas.openxmlformats.org/officeDocument/2006/relationships/image" Target="../media/image8.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7.svg"/><Relationship Id="rId14" Type="http://schemas.openxmlformats.org/officeDocument/2006/relationships/image" Target="../media/image10.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18" Type="http://schemas.openxmlformats.org/officeDocument/2006/relationships/image" Target="../media/image3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5.svg"/><Relationship Id="rId15" Type="http://schemas.openxmlformats.org/officeDocument/2006/relationships/image" Target="../media/image32.svg"/><Relationship Id="rId10" Type="http://schemas.openxmlformats.org/officeDocument/2006/relationships/image" Target="../media/image14.png"/><Relationship Id="rId19" Type="http://schemas.openxmlformats.org/officeDocument/2006/relationships/image" Target="../media/image36.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1.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21.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0.png"/><Relationship Id="rId17" Type="http://schemas.openxmlformats.org/officeDocument/2006/relationships/image" Target="../media/image34.svg"/><Relationship Id="rId2" Type="http://schemas.openxmlformats.org/officeDocument/2006/relationships/image" Target="../media/image2.png"/><Relationship Id="rId16" Type="http://schemas.openxmlformats.org/officeDocument/2006/relationships/image" Target="../media/image33.png"/><Relationship Id="rId1" Type="http://schemas.openxmlformats.org/officeDocument/2006/relationships/slideLayout" Target="../slideLayouts/slideLayout32.xml"/><Relationship Id="rId6" Type="http://schemas.openxmlformats.org/officeDocument/2006/relationships/image" Target="../media/image6.png"/><Relationship Id="rId11" Type="http://schemas.openxmlformats.org/officeDocument/2006/relationships/image" Target="../media/image15.svg"/><Relationship Id="rId5" Type="http://schemas.openxmlformats.org/officeDocument/2006/relationships/image" Target="../media/image5.svg"/><Relationship Id="rId15" Type="http://schemas.openxmlformats.org/officeDocument/2006/relationships/image" Target="../media/image32.sv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2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295670" y="4055239"/>
            <a:ext cx="1010977" cy="1706289"/>
          </a:xfrm>
          <a:custGeom>
            <a:avLst/>
            <a:gdLst/>
            <a:ahLst/>
            <a:cxnLst/>
            <a:rect l="l" t="t" r="r" b="b"/>
            <a:pathLst>
              <a:path w="1516465" h="2559434">
                <a:moveTo>
                  <a:pt x="0" y="0"/>
                </a:moveTo>
                <a:lnTo>
                  <a:pt x="1516465" y="0"/>
                </a:lnTo>
                <a:lnTo>
                  <a:pt x="1516465" y="2559435"/>
                </a:lnTo>
                <a:lnTo>
                  <a:pt x="0" y="25594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1366658" y="978341"/>
            <a:ext cx="9458684" cy="4901318"/>
          </a:xfrm>
          <a:custGeom>
            <a:avLst/>
            <a:gdLst/>
            <a:ahLst/>
            <a:cxnLst/>
            <a:rect l="l" t="t" r="r" b="b"/>
            <a:pathLst>
              <a:path w="14188026" h="7351977">
                <a:moveTo>
                  <a:pt x="0" y="0"/>
                </a:moveTo>
                <a:lnTo>
                  <a:pt x="14188026" y="0"/>
                </a:lnTo>
                <a:lnTo>
                  <a:pt x="14188026" y="7351978"/>
                </a:lnTo>
                <a:lnTo>
                  <a:pt x="0" y="7351978"/>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8" name="Freeform 8"/>
          <p:cNvSpPr/>
          <p:nvPr/>
        </p:nvSpPr>
        <p:spPr>
          <a:xfrm>
            <a:off x="1594630" y="1096472"/>
            <a:ext cx="9002741" cy="4665057"/>
          </a:xfrm>
          <a:custGeom>
            <a:avLst/>
            <a:gdLst/>
            <a:ahLst/>
            <a:cxnLst/>
            <a:rect l="l" t="t" r="r" b="b"/>
            <a:pathLst>
              <a:path w="13504112" h="6997585">
                <a:moveTo>
                  <a:pt x="0" y="0"/>
                </a:moveTo>
                <a:lnTo>
                  <a:pt x="13504112" y="0"/>
                </a:lnTo>
                <a:lnTo>
                  <a:pt x="13504112" y="6997586"/>
                </a:lnTo>
                <a:lnTo>
                  <a:pt x="0" y="6997586"/>
                </a:lnTo>
                <a:lnTo>
                  <a:pt x="0" y="0"/>
                </a:lnTo>
                <a:close/>
              </a:path>
            </a:pathLst>
          </a:custGeom>
          <a:blipFill>
            <a:blip r:embed="rId14">
              <a:extLst>
                <a:ext uri="{96DAC541-7B7A-43D3-8B79-37D633B846F1}">
                  <asvg:svgBlip xmlns:asvg="http://schemas.microsoft.com/office/drawing/2016/SVG/main" r:embed="rId15"/>
                </a:ext>
              </a:extLst>
            </a:blip>
            <a:stretch>
              <a:fillRect/>
            </a:stretch>
          </a:blipFill>
          <a:ln cap="sq">
            <a:noFill/>
            <a:prstDash val="solid"/>
            <a:miter/>
          </a:ln>
        </p:spPr>
        <p:txBody>
          <a:bodyPr/>
          <a:lstStyle/>
          <a:p>
            <a:pPr defTabSz="609630"/>
            <a:endParaRPr lang="en-US" sz="1200">
              <a:solidFill>
                <a:prstClr val="black"/>
              </a:solidFill>
              <a:latin typeface="Calibri"/>
            </a:endParaRPr>
          </a:p>
        </p:txBody>
      </p:sp>
      <p:sp>
        <p:nvSpPr>
          <p:cNvPr id="12" name="TextBox 12"/>
          <p:cNvSpPr txBox="1"/>
          <p:nvPr/>
        </p:nvSpPr>
        <p:spPr>
          <a:xfrm>
            <a:off x="3690335" y="4429089"/>
            <a:ext cx="5087307" cy="915781"/>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sp>
        <p:nvSpPr>
          <p:cNvPr id="13" name="Freeform 13"/>
          <p:cNvSpPr/>
          <p:nvPr/>
        </p:nvSpPr>
        <p:spPr>
          <a:xfrm rot="1930541">
            <a:off x="9035466" y="1656466"/>
            <a:ext cx="1375435" cy="601753"/>
          </a:xfrm>
          <a:custGeom>
            <a:avLst/>
            <a:gdLst/>
            <a:ahLst/>
            <a:cxnLst/>
            <a:rect l="l" t="t" r="r" b="b"/>
            <a:pathLst>
              <a:path w="2063153" h="902630">
                <a:moveTo>
                  <a:pt x="0" y="0"/>
                </a:moveTo>
                <a:lnTo>
                  <a:pt x="2063153" y="0"/>
                </a:lnTo>
                <a:lnTo>
                  <a:pt x="2063153" y="902630"/>
                </a:lnTo>
                <a:lnTo>
                  <a:pt x="0" y="90263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4" name="Freeform 14"/>
          <p:cNvSpPr/>
          <p:nvPr/>
        </p:nvSpPr>
        <p:spPr>
          <a:xfrm rot="-747101">
            <a:off x="1910417" y="4528830"/>
            <a:ext cx="1375435" cy="601753"/>
          </a:xfrm>
          <a:custGeom>
            <a:avLst/>
            <a:gdLst/>
            <a:ahLst/>
            <a:cxnLst/>
            <a:rect l="l" t="t" r="r" b="b"/>
            <a:pathLst>
              <a:path w="2063153" h="902630">
                <a:moveTo>
                  <a:pt x="0" y="0"/>
                </a:moveTo>
                <a:lnTo>
                  <a:pt x="2063153" y="0"/>
                </a:lnTo>
                <a:lnTo>
                  <a:pt x="2063153" y="902629"/>
                </a:lnTo>
                <a:lnTo>
                  <a:pt x="0" y="90262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defTabSz="609630"/>
            <a:endParaRPr lang="en-US" sz="1200">
              <a:solidFill>
                <a:prstClr val="black"/>
              </a:solidFill>
              <a:latin typeface="Calibri"/>
            </a:endParaRPr>
          </a:p>
        </p:txBody>
      </p:sp>
      <p:sp>
        <p:nvSpPr>
          <p:cNvPr id="16" name="Freeform 16"/>
          <p:cNvSpPr/>
          <p:nvPr/>
        </p:nvSpPr>
        <p:spPr>
          <a:xfrm rot="-1308520">
            <a:off x="9012981" y="5072579"/>
            <a:ext cx="2138519" cy="652248"/>
          </a:xfrm>
          <a:custGeom>
            <a:avLst/>
            <a:gdLst/>
            <a:ahLst/>
            <a:cxnLst/>
            <a:rect l="l" t="t" r="r" b="b"/>
            <a:pathLst>
              <a:path w="3207778" h="978372">
                <a:moveTo>
                  <a:pt x="0" y="0"/>
                </a:moveTo>
                <a:lnTo>
                  <a:pt x="3207778" y="0"/>
                </a:lnTo>
                <a:lnTo>
                  <a:pt x="3207778" y="978372"/>
                </a:lnTo>
                <a:lnTo>
                  <a:pt x="0" y="9783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defTabSz="609630"/>
            <a:endParaRPr lang="en-US" sz="1200">
              <a:solidFill>
                <a:prstClr val="black"/>
              </a:solidFill>
              <a:latin typeface="Calibri"/>
            </a:endParaRPr>
          </a:p>
        </p:txBody>
      </p:sp>
      <p:sp>
        <p:nvSpPr>
          <p:cNvPr id="17" name="Freeform 17"/>
          <p:cNvSpPr/>
          <p:nvPr/>
        </p:nvSpPr>
        <p:spPr>
          <a:xfrm rot="-1158448">
            <a:off x="1205400" y="1160882"/>
            <a:ext cx="1907486" cy="686695"/>
          </a:xfrm>
          <a:custGeom>
            <a:avLst/>
            <a:gdLst/>
            <a:ahLst/>
            <a:cxnLst/>
            <a:rect l="l" t="t" r="r" b="b"/>
            <a:pathLst>
              <a:path w="2861229" h="1030042">
                <a:moveTo>
                  <a:pt x="0" y="0"/>
                </a:moveTo>
                <a:lnTo>
                  <a:pt x="2861229" y="0"/>
                </a:lnTo>
                <a:lnTo>
                  <a:pt x="2861229" y="1030042"/>
                </a:lnTo>
                <a:lnTo>
                  <a:pt x="0" y="10300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defTabSz="609630"/>
            <a:endParaRPr lang="en-US" sz="1200">
              <a:solidFill>
                <a:prstClr val="black"/>
              </a:solidFill>
              <a:latin typeface="Calibri"/>
            </a:endParaRPr>
          </a:p>
        </p:txBody>
      </p:sp>
      <p:sp>
        <p:nvSpPr>
          <p:cNvPr id="18" name="Freeform 18"/>
          <p:cNvSpPr/>
          <p:nvPr/>
        </p:nvSpPr>
        <p:spPr>
          <a:xfrm>
            <a:off x="10353725" y="3278328"/>
            <a:ext cx="842406" cy="720257"/>
          </a:xfrm>
          <a:custGeom>
            <a:avLst/>
            <a:gdLst/>
            <a:ahLst/>
            <a:cxnLst/>
            <a:rect l="l" t="t" r="r" b="b"/>
            <a:pathLst>
              <a:path w="1263609" h="1080386">
                <a:moveTo>
                  <a:pt x="0" y="0"/>
                </a:moveTo>
                <a:lnTo>
                  <a:pt x="1263609" y="0"/>
                </a:lnTo>
                <a:lnTo>
                  <a:pt x="1263609" y="1080385"/>
                </a:lnTo>
                <a:lnTo>
                  <a:pt x="0" y="108038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defTabSz="609630"/>
            <a:endParaRPr lang="en-US" sz="1200">
              <a:solidFill>
                <a:prstClr val="black"/>
              </a:solidFill>
              <a:latin typeface="Calibri"/>
            </a:endParaRPr>
          </a:p>
        </p:txBody>
      </p:sp>
      <p:sp>
        <p:nvSpPr>
          <p:cNvPr id="19" name="Freeform 19"/>
          <p:cNvSpPr/>
          <p:nvPr/>
        </p:nvSpPr>
        <p:spPr>
          <a:xfrm>
            <a:off x="5119640" y="310765"/>
            <a:ext cx="1952720" cy="1108169"/>
          </a:xfrm>
          <a:custGeom>
            <a:avLst/>
            <a:gdLst/>
            <a:ahLst/>
            <a:cxnLst/>
            <a:rect l="l" t="t" r="r" b="b"/>
            <a:pathLst>
              <a:path w="2929080" h="1662253">
                <a:moveTo>
                  <a:pt x="0" y="0"/>
                </a:moveTo>
                <a:lnTo>
                  <a:pt x="2929080" y="0"/>
                </a:lnTo>
                <a:lnTo>
                  <a:pt x="2929080" y="1662254"/>
                </a:lnTo>
                <a:lnTo>
                  <a:pt x="0" y="1662254"/>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pPr defTabSz="609630"/>
            <a:endParaRPr lang="en-US" sz="1200">
              <a:solidFill>
                <a:prstClr val="black"/>
              </a:solidFill>
              <a:latin typeface="Calibri"/>
            </a:endParaRPr>
          </a:p>
        </p:txBody>
      </p:sp>
      <p:sp>
        <p:nvSpPr>
          <p:cNvPr id="21" name="Freeform 21"/>
          <p:cNvSpPr/>
          <p:nvPr/>
        </p:nvSpPr>
        <p:spPr>
          <a:xfrm>
            <a:off x="9539555" y="4381423"/>
            <a:ext cx="2389063" cy="2639849"/>
          </a:xfrm>
          <a:custGeom>
            <a:avLst/>
            <a:gdLst/>
            <a:ahLst/>
            <a:cxnLst/>
            <a:rect l="l" t="t" r="r" b="b"/>
            <a:pathLst>
              <a:path w="7447788" h="8229600">
                <a:moveTo>
                  <a:pt x="0" y="0"/>
                </a:moveTo>
                <a:lnTo>
                  <a:pt x="7447788" y="0"/>
                </a:lnTo>
                <a:lnTo>
                  <a:pt x="7447788" y="8229600"/>
                </a:lnTo>
                <a:lnTo>
                  <a:pt x="0" y="8229600"/>
                </a:lnTo>
                <a:lnTo>
                  <a:pt x="0" y="0"/>
                </a:lnTo>
                <a:close/>
              </a:path>
            </a:pathLst>
          </a:custGeom>
          <a:blipFill>
            <a:blip r:embed="rId26"/>
            <a:stretch>
              <a:fillRect/>
            </a:stretch>
          </a:blipFill>
        </p:spPr>
        <p:txBody>
          <a:bodyPr/>
          <a:lstStyle/>
          <a:p>
            <a:pPr defTabSz="609630"/>
            <a:endParaRPr lang="en-US" sz="1200">
              <a:solidFill>
                <a:prstClr val="black"/>
              </a:solidFill>
              <a:latin typeface="Calibri"/>
            </a:endParaRPr>
          </a:p>
        </p:txBody>
      </p:sp>
      <p:sp>
        <p:nvSpPr>
          <p:cNvPr id="26" name="Freeform 26"/>
          <p:cNvSpPr/>
          <p:nvPr/>
        </p:nvSpPr>
        <p:spPr>
          <a:xfrm>
            <a:off x="59495" y="4671152"/>
            <a:ext cx="2485402" cy="2233484"/>
          </a:xfrm>
          <a:custGeom>
            <a:avLst/>
            <a:gdLst/>
            <a:ahLst/>
            <a:cxnLst/>
            <a:rect l="l" t="t" r="r" b="b"/>
            <a:pathLst>
              <a:path w="4756994" h="4114800">
                <a:moveTo>
                  <a:pt x="0" y="0"/>
                </a:moveTo>
                <a:lnTo>
                  <a:pt x="4756994" y="0"/>
                </a:lnTo>
                <a:lnTo>
                  <a:pt x="4756994" y="4114800"/>
                </a:lnTo>
                <a:lnTo>
                  <a:pt x="0" y="4114800"/>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defTabSz="609630"/>
            <a:endParaRPr lang="en-US" sz="1200">
              <a:solidFill>
                <a:prstClr val="black"/>
              </a:solidFill>
              <a:latin typeface="Calibri"/>
            </a:endParaRPr>
          </a:p>
        </p:txBody>
      </p:sp>
      <p:pic>
        <p:nvPicPr>
          <p:cNvPr id="10" name="Picture 9">
            <a:extLst>
              <a:ext uri="{FF2B5EF4-FFF2-40B4-BE49-F238E27FC236}">
                <a16:creationId xmlns:a16="http://schemas.microsoft.com/office/drawing/2014/main" id="{E657F6AC-E6A3-CEE4-17E8-2B2B168664AC}"/>
              </a:ext>
            </a:extLst>
          </p:cNvPr>
          <p:cNvPicPr>
            <a:picLocks noChangeAspect="1"/>
          </p:cNvPicPr>
          <p:nvPr/>
        </p:nvPicPr>
        <p:blipFill>
          <a:blip r:embed="rId29"/>
          <a:stretch>
            <a:fillRect/>
          </a:stretch>
        </p:blipFill>
        <p:spPr>
          <a:xfrm>
            <a:off x="4578130" y="1598660"/>
            <a:ext cx="3432345" cy="774259"/>
          </a:xfrm>
          <a:prstGeom prst="rect">
            <a:avLst/>
          </a:prstGeom>
        </p:spPr>
      </p:pic>
      <p:pic>
        <p:nvPicPr>
          <p:cNvPr id="22" name="Picture 21">
            <a:extLst>
              <a:ext uri="{FF2B5EF4-FFF2-40B4-BE49-F238E27FC236}">
                <a16:creationId xmlns:a16="http://schemas.microsoft.com/office/drawing/2014/main" id="{E2F7E6BB-16A9-3FEF-0836-F1271C11C904}"/>
              </a:ext>
            </a:extLst>
          </p:cNvPr>
          <p:cNvPicPr>
            <a:picLocks noChangeAspect="1"/>
          </p:cNvPicPr>
          <p:nvPr/>
        </p:nvPicPr>
        <p:blipFill>
          <a:blip r:embed="rId30"/>
          <a:stretch>
            <a:fillRect/>
          </a:stretch>
        </p:blipFill>
        <p:spPr>
          <a:xfrm>
            <a:off x="1110530" y="2826423"/>
            <a:ext cx="9486198" cy="232887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53F58A-AB38-D2FE-BEB1-2062768564AC}"/>
              </a:ext>
            </a:extLst>
          </p:cNvPr>
          <p:cNvGrpSpPr/>
          <p:nvPr/>
        </p:nvGrpSpPr>
        <p:grpSpPr>
          <a:xfrm>
            <a:off x="3810000" y="279400"/>
            <a:ext cx="8057224" cy="5537200"/>
            <a:chOff x="5744964" y="1101216"/>
            <a:chExt cx="9876036" cy="6796649"/>
          </a:xfrm>
        </p:grpSpPr>
        <p:pic>
          <p:nvPicPr>
            <p:cNvPr id="5" name="Picture 4">
              <a:extLst>
                <a:ext uri="{FF2B5EF4-FFF2-40B4-BE49-F238E27FC236}">
                  <a16:creationId xmlns:a16="http://schemas.microsoft.com/office/drawing/2014/main" id="{1F753E1E-F60F-705E-9B3D-1D7EE4D8508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44964" y="1101216"/>
              <a:ext cx="9876036" cy="6796649"/>
            </a:xfrm>
            <a:prstGeom prst="rect">
              <a:avLst/>
            </a:prstGeom>
          </p:spPr>
        </p:pic>
        <p:sp>
          <p:nvSpPr>
            <p:cNvPr id="3" name="TextBox 2">
              <a:extLst>
                <a:ext uri="{FF2B5EF4-FFF2-40B4-BE49-F238E27FC236}">
                  <a16:creationId xmlns:a16="http://schemas.microsoft.com/office/drawing/2014/main" id="{CDBB4E79-FDC2-63F4-EB27-EB2BEA5441B4}"/>
                </a:ext>
              </a:extLst>
            </p:cNvPr>
            <p:cNvSpPr txBox="1"/>
            <p:nvPr/>
          </p:nvSpPr>
          <p:spPr>
            <a:xfrm>
              <a:off x="7100595" y="3332209"/>
              <a:ext cx="7059475" cy="3513364"/>
            </a:xfrm>
            <a:prstGeom prst="rect">
              <a:avLst/>
            </a:prstGeom>
            <a:noFill/>
            <a:ln>
              <a:noFill/>
            </a:ln>
          </p:spPr>
          <p:txBody>
            <a:bodyPr wrap="square">
              <a:spAutoFit/>
            </a:bodyPr>
            <a:lstStyle/>
            <a:p>
              <a:pPr algn="ctr" defTabSz="609630"/>
              <a:r>
                <a:rPr lang="en-US" sz="3600" b="1" dirty="0">
                  <a:solidFill>
                    <a:prstClr val="black"/>
                  </a:solidFill>
                  <a:latin typeface="Arial" panose="020B0604020202020204" pitchFamily="34" charset="0"/>
                </a:rPr>
                <a:t>1. </a:t>
              </a:r>
              <a:r>
                <a:rPr lang="vi-VN" sz="3600" b="1" dirty="0">
                  <a:solidFill>
                    <a:prstClr val="black"/>
                  </a:solidFill>
                  <a:latin typeface="Arial" panose="020B0604020202020204" pitchFamily="34" charset="0"/>
                </a:rPr>
                <a:t>Trao đổi với người thân về một chương trình truyền hình có tác động tích cực đối với học sinh.</a:t>
              </a:r>
              <a:endParaRPr lang="en-US" sz="3600" b="1" dirty="0">
                <a:solidFill>
                  <a:prstClr val="black"/>
                </a:solidFill>
                <a:latin typeface="Calibri"/>
              </a:endParaRPr>
            </a:p>
          </p:txBody>
        </p:sp>
      </p:grpSp>
    </p:spTree>
    <p:extLst>
      <p:ext uri="{BB962C8B-B14F-4D97-AF65-F5344CB8AC3E}">
        <p14:creationId xmlns:p14="http://schemas.microsoft.com/office/powerpoint/2010/main" val="3842447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8961463" cy="464366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929715" y="776024"/>
            <a:ext cx="8529488" cy="4419825"/>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9849161" y="3989151"/>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5678654" y="260220"/>
            <a:ext cx="1031609" cy="103160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8">
            <a:extLst>
              <a:ext uri="{FF2B5EF4-FFF2-40B4-BE49-F238E27FC236}">
                <a16:creationId xmlns:a16="http://schemas.microsoft.com/office/drawing/2014/main" id="{94011437-1254-25FB-6E83-B2A12B3E6611}"/>
              </a:ext>
            </a:extLst>
          </p:cNvPr>
          <p:cNvSpPr/>
          <p:nvPr/>
        </p:nvSpPr>
        <p:spPr>
          <a:xfrm flipH="1">
            <a:off x="-215613" y="1786997"/>
            <a:ext cx="3534103" cy="5283819"/>
          </a:xfrm>
          <a:custGeom>
            <a:avLst/>
            <a:gdLst/>
            <a:ahLst/>
            <a:cxnLst/>
            <a:rect l="l" t="t" r="r" b="b"/>
            <a:pathLst>
              <a:path w="3245584" h="6080720">
                <a:moveTo>
                  <a:pt x="3245585" y="0"/>
                </a:moveTo>
                <a:lnTo>
                  <a:pt x="0" y="0"/>
                </a:lnTo>
                <a:lnTo>
                  <a:pt x="0" y="6080720"/>
                </a:lnTo>
                <a:lnTo>
                  <a:pt x="3245585" y="6080720"/>
                </a:lnTo>
                <a:lnTo>
                  <a:pt x="3245585" y="0"/>
                </a:lnTo>
                <a:close/>
              </a:path>
            </a:pathLst>
          </a:custGeom>
          <a:blipFill>
            <a:blip r:embed="rId18">
              <a:extLst>
                <a:ext uri="{96DAC541-7B7A-43D3-8B79-37D633B846F1}">
                  <asvg:svgBlip xmlns:asvg="http://schemas.microsoft.com/office/drawing/2016/SVG/main" r:embed="rId19"/>
                </a:ext>
              </a:extLst>
            </a:blip>
            <a:stretch>
              <a:fillRect b="-24410"/>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6CEE479E-AF42-0176-8D54-CF9D50D60212}"/>
              </a:ext>
            </a:extLst>
          </p:cNvPr>
          <p:cNvPicPr>
            <a:picLocks noChangeAspect="1"/>
          </p:cNvPicPr>
          <p:nvPr/>
        </p:nvPicPr>
        <p:blipFill>
          <a:blip r:embed="rId20"/>
          <a:stretch>
            <a:fillRect/>
          </a:stretch>
        </p:blipFill>
        <p:spPr>
          <a:xfrm>
            <a:off x="2379107" y="399505"/>
            <a:ext cx="8138865" cy="5992887"/>
          </a:xfrm>
          <a:prstGeom prst="rect">
            <a:avLst/>
          </a:prstGeom>
        </p:spPr>
      </p:pic>
    </p:spTree>
    <p:extLst>
      <p:ext uri="{BB962C8B-B14F-4D97-AF65-F5344CB8AC3E}">
        <p14:creationId xmlns:p14="http://schemas.microsoft.com/office/powerpoint/2010/main" val="90871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922130" y="366308"/>
            <a:ext cx="10073023" cy="707886"/>
          </a:xfrm>
          <a:prstGeom prst="rect">
            <a:avLst/>
          </a:prstGeom>
          <a:noFill/>
        </p:spPr>
        <p:txBody>
          <a:bodyPr wrap="square" rtlCol="0">
            <a:spAutoFit/>
          </a:bodyPr>
          <a:lstStyle/>
          <a:p>
            <a:pPr algn="l"/>
            <a:r>
              <a:rPr lang="en-US" sz="4000" b="1" i="0" u="none" strike="noStrike" baseline="0" dirty="0">
                <a:solidFill>
                  <a:srgbClr val="FF00FF"/>
                </a:solidFill>
                <a:latin typeface="Cambria" panose="02040503050406030204" pitchFamily="18" charset="0"/>
                <a:ea typeface="Cambria" panose="02040503050406030204" pitchFamily="18" charset="0"/>
              </a:rPr>
              <a:t>1. </a:t>
            </a:r>
            <a:r>
              <a:rPr lang="en-US" sz="4000" b="1" i="0" u="none" strike="noStrike" baseline="0" dirty="0" err="1">
                <a:solidFill>
                  <a:srgbClr val="FF00FF"/>
                </a:solidFill>
                <a:latin typeface="Cambria" panose="02040503050406030204" pitchFamily="18" charset="0"/>
                <a:ea typeface="Cambria" panose="02040503050406030204" pitchFamily="18" charset="0"/>
              </a:rPr>
              <a:t>Đọc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bài</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văn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và</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thực</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hiện</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yêu</a:t>
            </a:r>
            <a:r>
              <a:rPr lang="en-US" sz="4000" b="1" i="0" u="none" strike="noStrike" baseline="0" dirty="0">
                <a:solidFill>
                  <a:srgbClr val="FF00FF"/>
                </a:solidFill>
                <a:latin typeface="Cambria" panose="02040503050406030204" pitchFamily="18" charset="0"/>
                <a:ea typeface="Cambria" panose="02040503050406030204" pitchFamily="18" charset="0"/>
              </a:rPr>
              <a:t> </a:t>
            </a:r>
            <a:r>
              <a:rPr lang="en-US" sz="4000" b="1" i="0" u="none" strike="noStrike" baseline="0" dirty="0" err="1">
                <a:solidFill>
                  <a:srgbClr val="FF00FF"/>
                </a:solidFill>
                <a:latin typeface="Cambria" panose="02040503050406030204" pitchFamily="18" charset="0"/>
                <a:ea typeface="Cambria" panose="02040503050406030204" pitchFamily="18" charset="0"/>
              </a:rPr>
              <a:t>cầu</a:t>
            </a:r>
            <a:r>
              <a:rPr lang="en-US" sz="4000" b="1" i="0" u="none" strike="noStrike" baseline="0" dirty="0">
                <a:solidFill>
                  <a:srgbClr val="FF00FF"/>
                </a:solidFill>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5B25A8F4-9345-C1BA-B7E9-C5CDD8A3B4C8}"/>
              </a:ext>
            </a:extLst>
          </p:cNvPr>
          <p:cNvSpPr/>
          <p:nvPr/>
        </p:nvSpPr>
        <p:spPr>
          <a:xfrm>
            <a:off x="914400" y="1377107"/>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Tree>
    <p:extLst>
      <p:ext uri="{BB962C8B-B14F-4D97-AF65-F5344CB8AC3E}">
        <p14:creationId xmlns:p14="http://schemas.microsoft.com/office/powerpoint/2010/main" val="19124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655497"/>
            <a:chOff x="749595" y="1031748"/>
            <a:chExt cx="16509705" cy="248324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714500"/>
              <a:ext cx="14820906" cy="1800494"/>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defTabSz="609630"/>
              <a:r>
                <a:rPr lang="vi-VN" sz="3600" b="1" dirty="0">
                  <a:ln w="0"/>
                  <a:solidFill>
                    <a:srgbClr val="134630"/>
                  </a:solidFill>
                  <a:latin typeface="Cambria" panose="02040503050406030204" pitchFamily="18" charset="0"/>
                  <a:ea typeface="Cambria" panose="02040503050406030204" pitchFamily="18" charset="0"/>
                </a:rPr>
                <a:t>Đoạn văn trên nói về sự việc gì? Người viết có ý kiến thế nào về sự việc đó.</a:t>
              </a:r>
              <a:endParaRPr lang="en-US" sz="4400" b="1" dirty="0">
                <a:ln w="0"/>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r>
              <a:rPr lang="en-US" sz="3600" dirty="0"/>
              <a:t>a</a:t>
            </a:r>
          </a:p>
        </p:txBody>
      </p:sp>
      <p:sp>
        <p:nvSpPr>
          <p:cNvPr id="11" name="Rectangle: Rounded Corners 10">
            <a:extLst>
              <a:ext uri="{FF2B5EF4-FFF2-40B4-BE49-F238E27FC236}">
                <a16:creationId xmlns:a16="http://schemas.microsoft.com/office/drawing/2014/main" id="{FC373192-687C-EC5C-7F6D-959C90B265C5}"/>
              </a:ext>
            </a:extLst>
          </p:cNvPr>
          <p:cNvSpPr/>
          <p:nvPr/>
        </p:nvSpPr>
        <p:spPr>
          <a:xfrm>
            <a:off x="1906009" y="2963537"/>
            <a:ext cx="9132892" cy="2291509"/>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a:solidFill>
                  <a:srgbClr val="002060"/>
                </a:solidFill>
              </a:rPr>
              <a:t>   </a:t>
            </a:r>
            <a:r>
              <a:rPr lang="vi-VN" sz="4000" dirty="0">
                <a:solidFill>
                  <a:srgbClr val="002060"/>
                </a:solidFill>
              </a:rPr>
              <a:t>Đoạn văn nói về việc cần bảo vệ di sản của cha ông để lại. Người viết tán thành ý kiến đó.</a:t>
            </a:r>
            <a:endParaRPr lang="en-US" sz="4000" dirty="0">
              <a:solidFill>
                <a:srgbClr val="002060"/>
              </a:solidFill>
            </a:endParaRPr>
          </a:p>
        </p:txBody>
      </p:sp>
    </p:spTree>
    <p:extLst>
      <p:ext uri="{BB962C8B-B14F-4D97-AF65-F5344CB8AC3E}">
        <p14:creationId xmlns:p14="http://schemas.microsoft.com/office/powerpoint/2010/main" val="440591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282992"/>
            <a:ext cx="11017487" cy="1077218"/>
            <a:chOff x="749595" y="970861"/>
            <a:chExt cx="16526231" cy="1615827"/>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54920" y="970861"/>
              <a:ext cx="14820906" cy="1615827"/>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Xác định các phần (mở đầu, triển khai, kết thúc) của đoạn văn.</a:t>
              </a:r>
              <a:endParaRPr kumimoji="0" lang="en-US" sz="4000" b="1" i="0" u="none" strike="noStrike" kern="1200" cap="none" spc="0" normalizeH="0" baseline="0" noProof="0" dirty="0">
                <a:ln w="0"/>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 name="Rectangle: Rounded Corners 5">
            <a:extLst>
              <a:ext uri="{FF2B5EF4-FFF2-40B4-BE49-F238E27FC236}">
                <a16:creationId xmlns:a16="http://schemas.microsoft.com/office/drawing/2014/main" id="{92062108-131B-BC31-6FEB-B40FC1487B55}"/>
              </a:ext>
            </a:extLst>
          </p:cNvPr>
          <p:cNvSpPr/>
          <p:nvPr/>
        </p:nvSpPr>
        <p:spPr>
          <a:xfrm>
            <a:off x="1388125" y="1520326"/>
            <a:ext cx="10410940" cy="5122844"/>
          </a:xfrm>
          <a:prstGeom prst="roundRect">
            <a:avLst/>
          </a:prstGeom>
          <a:solidFill>
            <a:srgbClr val="C6F2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300" b="0" i="0" dirty="0">
                <a:solidFill>
                  <a:srgbClr val="000000"/>
                </a:solidFill>
                <a:effectLst/>
                <a:latin typeface="Cambria" panose="02040503050406030204" pitchFamily="18" charset="0"/>
                <a:ea typeface="Cambria" panose="02040503050406030204" pitchFamily="18" charset="0"/>
              </a:rPr>
              <a:t>   </a:t>
            </a:r>
            <a:r>
              <a:rPr lang="vi-VN" sz="2300" b="0" i="0" dirty="0">
                <a:solidFill>
                  <a:srgbClr val="000000"/>
                </a:solidFill>
                <a:effectLst/>
                <a:latin typeface="Cambria" panose="02040503050406030204" pitchFamily="18" charset="0"/>
                <a:ea typeface="Cambria" panose="02040503050406030204" pitchFamily="18" charset="0"/>
              </a:rPr>
              <a:t>Hôm nay, lớp tôi thảo luận về chủ điểm “Tiếp bước cha ông”. Một trong những ý kiến các bạn nêu ra là cần bảo vệ di sản của cha ông để lại. Tôi rất tán thành ý kiến này. Di sản là tài sản quý báu của cha ông, được trao truyền từ thế hệ này sang thế hệ khác. Tôi và bạn nhìn thấy di sản qua di tích lịch sử, danh lam thắng cảnh, phong tục, lễ hội,... Vì sao phải giữ gìn di sản của cha ông để lại? Vì giữ gìn di sản của cha ông để lại chính là giữ gìn thành quả lao động của những thế hệ trước. Để có một công trình kiến trúc, một mái đình, ngôi chùa,... cha ông ta đã phải đổ biết bao mồ hôi, công sức lao động thậm chí cả xương máu. Biết bao khát vọng của người xưa được gửi gắm vào mỗi di sản đó. Từ những di sản của cha ông, chúng ta thấy lòng yêu quê hương, đất nước, tinh thần xây dựng và bảo vệ Tổ quốc. Những giá trị ấy đã nối kết quá khứ với hiện tại. Tôi nghĩ bảo vệ di sản của cha ông để lại là trách nhiệm của thế hệ trẻ, trong đó có tôi và các bạn.</a:t>
            </a:r>
          </a:p>
          <a:p>
            <a:pPr algn="r"/>
            <a:r>
              <a:rPr lang="vi-VN" sz="2300" b="0" i="0" dirty="0">
                <a:solidFill>
                  <a:srgbClr val="000000"/>
                </a:solidFill>
                <a:effectLst/>
                <a:latin typeface="Cambria" panose="02040503050406030204" pitchFamily="18" charset="0"/>
                <a:ea typeface="Cambria" panose="02040503050406030204" pitchFamily="18" charset="0"/>
              </a:rPr>
              <a:t>(Đăng Dương)</a:t>
            </a:r>
          </a:p>
        </p:txBody>
      </p:sp>
      <p:sp>
        <p:nvSpPr>
          <p:cNvPr id="7" name="Rectangle 6">
            <a:extLst>
              <a:ext uri="{FF2B5EF4-FFF2-40B4-BE49-F238E27FC236}">
                <a16:creationId xmlns:a16="http://schemas.microsoft.com/office/drawing/2014/main" id="{D1877533-237F-6A8D-FC32-84C4D8CD9DBB}"/>
              </a:ext>
            </a:extLst>
          </p:cNvPr>
          <p:cNvSpPr/>
          <p:nvPr/>
        </p:nvSpPr>
        <p:spPr>
          <a:xfrm>
            <a:off x="1740665" y="1674564"/>
            <a:ext cx="9827046" cy="638978"/>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8FDC4C-12FC-A5B2-16BD-1C5AB683B26A}"/>
              </a:ext>
            </a:extLst>
          </p:cNvPr>
          <p:cNvSpPr/>
          <p:nvPr/>
        </p:nvSpPr>
        <p:spPr>
          <a:xfrm>
            <a:off x="1718631" y="2335575"/>
            <a:ext cx="2236424" cy="37457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54E2F2D-F998-E334-82DB-DAC61BE1E88C}"/>
              </a:ext>
            </a:extLst>
          </p:cNvPr>
          <p:cNvSpPr/>
          <p:nvPr/>
        </p:nvSpPr>
        <p:spPr>
          <a:xfrm>
            <a:off x="253388" y="1850834"/>
            <a:ext cx="1388125" cy="583894"/>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002060"/>
                </a:solidFill>
              </a:rPr>
              <a:t>Mở</a:t>
            </a:r>
            <a:r>
              <a:rPr lang="en-US" sz="2800" dirty="0">
                <a:solidFill>
                  <a:srgbClr val="002060"/>
                </a:solidFill>
              </a:rPr>
              <a:t> </a:t>
            </a:r>
            <a:r>
              <a:rPr lang="en-US" sz="2800" dirty="0" err="1">
                <a:solidFill>
                  <a:srgbClr val="002060"/>
                </a:solidFill>
              </a:rPr>
              <a:t>đầu</a:t>
            </a:r>
            <a:endParaRPr lang="en-US" sz="2800" dirty="0">
              <a:solidFill>
                <a:srgbClr val="002060"/>
              </a:solidFill>
            </a:endParaRPr>
          </a:p>
        </p:txBody>
      </p:sp>
      <p:sp>
        <p:nvSpPr>
          <p:cNvPr id="12" name="Rectangle 11">
            <a:extLst>
              <a:ext uri="{FF2B5EF4-FFF2-40B4-BE49-F238E27FC236}">
                <a16:creationId xmlns:a16="http://schemas.microsoft.com/office/drawing/2014/main" id="{1DC53A9F-DE33-EF89-399C-6709A8359317}"/>
              </a:ext>
            </a:extLst>
          </p:cNvPr>
          <p:cNvSpPr/>
          <p:nvPr/>
        </p:nvSpPr>
        <p:spPr>
          <a:xfrm>
            <a:off x="3988106" y="2357610"/>
            <a:ext cx="7601639" cy="374573"/>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0B35D76-0F57-D6BA-7A9F-39CC75B3F185}"/>
              </a:ext>
            </a:extLst>
          </p:cNvPr>
          <p:cNvSpPr/>
          <p:nvPr/>
        </p:nvSpPr>
        <p:spPr>
          <a:xfrm>
            <a:off x="1707614" y="2732183"/>
            <a:ext cx="9805013" cy="276523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40E4D8-0A38-A5C0-C75D-7C4559E37408}"/>
              </a:ext>
            </a:extLst>
          </p:cNvPr>
          <p:cNvSpPr/>
          <p:nvPr/>
        </p:nvSpPr>
        <p:spPr>
          <a:xfrm>
            <a:off x="1685581" y="5552502"/>
            <a:ext cx="1079653" cy="308472"/>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A79FA1D-7D5F-8DDD-B00E-06632B53343D}"/>
              </a:ext>
            </a:extLst>
          </p:cNvPr>
          <p:cNvSpPr/>
          <p:nvPr/>
        </p:nvSpPr>
        <p:spPr>
          <a:xfrm>
            <a:off x="132203" y="3668617"/>
            <a:ext cx="1487278" cy="583894"/>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err="1">
                <a:solidFill>
                  <a:srgbClr val="002060"/>
                </a:solidFill>
              </a:rPr>
              <a:t>Triển</a:t>
            </a:r>
            <a:r>
              <a:rPr lang="en-US" sz="2400" dirty="0">
                <a:solidFill>
                  <a:srgbClr val="002060"/>
                </a:solidFill>
              </a:rPr>
              <a:t> </a:t>
            </a:r>
            <a:r>
              <a:rPr lang="en-US" sz="2400" dirty="0" err="1">
                <a:solidFill>
                  <a:srgbClr val="002060"/>
                </a:solidFill>
              </a:rPr>
              <a:t>khai</a:t>
            </a:r>
            <a:endParaRPr lang="en-US" sz="2400" dirty="0">
              <a:solidFill>
                <a:srgbClr val="002060"/>
              </a:solidFill>
            </a:endParaRPr>
          </a:p>
        </p:txBody>
      </p:sp>
      <p:sp>
        <p:nvSpPr>
          <p:cNvPr id="16" name="Rectangle 15">
            <a:extLst>
              <a:ext uri="{FF2B5EF4-FFF2-40B4-BE49-F238E27FC236}">
                <a16:creationId xmlns:a16="http://schemas.microsoft.com/office/drawing/2014/main" id="{C696076C-26D5-0736-18C5-75D316E75715}"/>
              </a:ext>
            </a:extLst>
          </p:cNvPr>
          <p:cNvSpPr/>
          <p:nvPr/>
        </p:nvSpPr>
        <p:spPr>
          <a:xfrm>
            <a:off x="2787268" y="5541484"/>
            <a:ext cx="8736375" cy="341523"/>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D0E8264-CF01-E7A9-3CBC-33DAAE7E8D81}"/>
              </a:ext>
            </a:extLst>
          </p:cNvPr>
          <p:cNvSpPr/>
          <p:nvPr/>
        </p:nvSpPr>
        <p:spPr>
          <a:xfrm>
            <a:off x="1674565" y="5916057"/>
            <a:ext cx="3481330" cy="341524"/>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594B1960-9A6B-C91F-AEFF-F721B193544A}"/>
              </a:ext>
            </a:extLst>
          </p:cNvPr>
          <p:cNvSpPr/>
          <p:nvPr/>
        </p:nvSpPr>
        <p:spPr>
          <a:xfrm>
            <a:off x="143220" y="5629620"/>
            <a:ext cx="1487278" cy="583894"/>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rPr>
              <a:t>Kết</a:t>
            </a:r>
            <a:r>
              <a:rPr lang="en-US" sz="2800" dirty="0">
                <a:solidFill>
                  <a:srgbClr val="002060"/>
                </a:solidFill>
              </a:rPr>
              <a:t> </a:t>
            </a:r>
            <a:r>
              <a:rPr lang="en-US" sz="2800" dirty="0" err="1">
                <a:solidFill>
                  <a:srgbClr val="002060"/>
                </a:solidFill>
              </a:rPr>
              <a:t>thúc</a:t>
            </a:r>
            <a:endParaRPr lang="en-US" sz="2800" dirty="0">
              <a:solidFill>
                <a:srgbClr val="002060"/>
              </a:solidFill>
            </a:endParaRPr>
          </a:p>
        </p:txBody>
      </p:sp>
    </p:spTree>
    <p:extLst>
      <p:ext uri="{BB962C8B-B14F-4D97-AF65-F5344CB8AC3E}">
        <p14:creationId xmlns:p14="http://schemas.microsoft.com/office/powerpoint/2010/main" val="724074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514203"/>
            <a:chOff x="749595" y="1031748"/>
            <a:chExt cx="16509705" cy="2271305"/>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1985159"/>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Chọn nội dung tương ứng với mỗi phần của đoạn văn.</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c</a:t>
            </a:r>
          </a:p>
        </p:txBody>
      </p:sp>
      <p:pic>
        <p:nvPicPr>
          <p:cNvPr id="8" name="Picture 7">
            <a:extLst>
              <a:ext uri="{FF2B5EF4-FFF2-40B4-BE49-F238E27FC236}">
                <a16:creationId xmlns:a16="http://schemas.microsoft.com/office/drawing/2014/main" id="{73BFAE33-053C-46AE-24DC-9CC09A48EDF0}"/>
              </a:ext>
            </a:extLst>
          </p:cNvPr>
          <p:cNvPicPr>
            <a:picLocks noChangeAspect="1"/>
          </p:cNvPicPr>
          <p:nvPr/>
        </p:nvPicPr>
        <p:blipFill>
          <a:blip r:embed="rId4"/>
          <a:stretch>
            <a:fillRect/>
          </a:stretch>
        </p:blipFill>
        <p:spPr>
          <a:xfrm>
            <a:off x="385074" y="2210201"/>
            <a:ext cx="1704975" cy="3076575"/>
          </a:xfrm>
          <a:prstGeom prst="rect">
            <a:avLst/>
          </a:prstGeom>
        </p:spPr>
      </p:pic>
      <p:pic>
        <p:nvPicPr>
          <p:cNvPr id="12" name="Picture 11">
            <a:extLst>
              <a:ext uri="{FF2B5EF4-FFF2-40B4-BE49-F238E27FC236}">
                <a16:creationId xmlns:a16="http://schemas.microsoft.com/office/drawing/2014/main" id="{5DBAD6DF-6C39-6304-89E4-3FB835CB309F}"/>
              </a:ext>
            </a:extLst>
          </p:cNvPr>
          <p:cNvPicPr>
            <a:picLocks noChangeAspect="1"/>
          </p:cNvPicPr>
          <p:nvPr/>
        </p:nvPicPr>
        <p:blipFill>
          <a:blip r:embed="rId5"/>
          <a:stretch>
            <a:fillRect/>
          </a:stretch>
        </p:blipFill>
        <p:spPr>
          <a:xfrm>
            <a:off x="4095232" y="2240555"/>
            <a:ext cx="6602145" cy="3106892"/>
          </a:xfrm>
          <a:prstGeom prst="rect">
            <a:avLst/>
          </a:prstGeom>
        </p:spPr>
      </p:pic>
      <p:cxnSp>
        <p:nvCxnSpPr>
          <p:cNvPr id="14" name="Straight Connector 13">
            <a:extLst>
              <a:ext uri="{FF2B5EF4-FFF2-40B4-BE49-F238E27FC236}">
                <a16:creationId xmlns:a16="http://schemas.microsoft.com/office/drawing/2014/main" id="{F16E4A47-B0A9-3567-1A9B-06A53C5D0CB4}"/>
              </a:ext>
            </a:extLst>
          </p:cNvPr>
          <p:cNvCxnSpPr/>
          <p:nvPr/>
        </p:nvCxnSpPr>
        <p:spPr>
          <a:xfrm>
            <a:off x="2005070" y="2721166"/>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7C9945-63F3-7620-4427-1D3D50E5E522}"/>
              </a:ext>
            </a:extLst>
          </p:cNvPr>
          <p:cNvCxnSpPr/>
          <p:nvPr/>
        </p:nvCxnSpPr>
        <p:spPr>
          <a:xfrm>
            <a:off x="2016086" y="3712684"/>
            <a:ext cx="2159306" cy="9474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4372F2F-F2F9-167A-A509-595FD7651E25}"/>
              </a:ext>
            </a:extLst>
          </p:cNvPr>
          <p:cNvCxnSpPr>
            <a:cxnSpLocks/>
          </p:cNvCxnSpPr>
          <p:nvPr/>
        </p:nvCxnSpPr>
        <p:spPr>
          <a:xfrm flipV="1">
            <a:off x="2005069" y="2754217"/>
            <a:ext cx="2104223" cy="21372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6304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5DAAF04-AA0A-C6A8-56C5-F20541775722}"/>
              </a:ext>
            </a:extLst>
          </p:cNvPr>
          <p:cNvGrpSpPr/>
          <p:nvPr/>
        </p:nvGrpSpPr>
        <p:grpSpPr>
          <a:xfrm>
            <a:off x="592765" y="323583"/>
            <a:ext cx="11006470" cy="1945090"/>
            <a:chOff x="749595" y="1031748"/>
            <a:chExt cx="16509705" cy="2917636"/>
          </a:xfrm>
        </p:grpSpPr>
        <p:sp>
          <p:nvSpPr>
            <p:cNvPr id="4" name="Rectangle 3">
              <a:extLst>
                <a:ext uri="{FF2B5EF4-FFF2-40B4-BE49-F238E27FC236}">
                  <a16:creationId xmlns:a16="http://schemas.microsoft.com/office/drawing/2014/main" id="{949A89B0-A174-945D-3CFE-64302E815B66}"/>
                </a:ext>
              </a:extLst>
            </p:cNvPr>
            <p:cNvSpPr>
              <a:spLocks noChangeAspect="1"/>
            </p:cNvSpPr>
            <p:nvPr/>
          </p:nvSpPr>
          <p:spPr>
            <a:xfrm>
              <a:off x="2438394" y="1317894"/>
              <a:ext cx="14820906" cy="2631490"/>
            </a:xfrm>
            <a:prstGeom prst="rect">
              <a:avLst/>
            </a:prstGeom>
            <a:ln w="38100">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w="0"/>
                  <a:solidFill>
                    <a:srgbClr val="134630"/>
                  </a:solidFill>
                  <a:effectLst/>
                  <a:uLnTx/>
                  <a:uFillTx/>
                  <a:latin typeface="Cambria" panose="02040503050406030204" pitchFamily="18" charset="0"/>
                  <a:ea typeface="Cambria" panose="02040503050406030204" pitchFamily="18" charset="0"/>
                  <a:cs typeface="+mn-cs"/>
                </a:rPr>
                <a:t>Trong phần triển khai, người viết đã đưa ra lí do và những dẫn chứng nào để chứng minh ý kiến của mình là đúng?</a:t>
              </a:r>
            </a:p>
          </p:txBody>
        </p:sp>
        <p:pic>
          <p:nvPicPr>
            <p:cNvPr id="5" name="Picture 21">
              <a:extLst>
                <a:ext uri="{FF2B5EF4-FFF2-40B4-BE49-F238E27FC236}">
                  <a16:creationId xmlns:a16="http://schemas.microsoft.com/office/drawing/2014/main" id="{25F7D83D-CCBB-B643-7BAC-1A1C4D9771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49595" y="1031748"/>
              <a:ext cx="2133600" cy="1365504"/>
            </a:xfrm>
            <a:prstGeom prst="rect">
              <a:avLst/>
            </a:prstGeom>
          </p:spPr>
        </p:pic>
      </p:grpSp>
      <p:sp>
        <p:nvSpPr>
          <p:cNvPr id="9" name="TextBox 8">
            <a:extLst>
              <a:ext uri="{FF2B5EF4-FFF2-40B4-BE49-F238E27FC236}">
                <a16:creationId xmlns:a16="http://schemas.microsoft.com/office/drawing/2014/main" id="{23C48B4A-48AA-3228-DCB5-1F1333BE4130}"/>
              </a:ext>
            </a:extLst>
          </p:cNvPr>
          <p:cNvSpPr txBox="1"/>
          <p:nvPr/>
        </p:nvSpPr>
        <p:spPr>
          <a:xfrm>
            <a:off x="1236330" y="455585"/>
            <a:ext cx="9588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d</a:t>
            </a:r>
          </a:p>
        </p:txBody>
      </p:sp>
      <p:pic>
        <p:nvPicPr>
          <p:cNvPr id="6" name="Picture 5">
            <a:extLst>
              <a:ext uri="{FF2B5EF4-FFF2-40B4-BE49-F238E27FC236}">
                <a16:creationId xmlns:a16="http://schemas.microsoft.com/office/drawing/2014/main" id="{F231CFAA-4618-AD1A-C6F3-53E9F2F43039}"/>
              </a:ext>
            </a:extLst>
          </p:cNvPr>
          <p:cNvPicPr>
            <a:picLocks noChangeAspect="1"/>
          </p:cNvPicPr>
          <p:nvPr/>
        </p:nvPicPr>
        <p:blipFill>
          <a:blip r:embed="rId4"/>
          <a:stretch>
            <a:fillRect/>
          </a:stretch>
        </p:blipFill>
        <p:spPr>
          <a:xfrm>
            <a:off x="1087227" y="2916314"/>
            <a:ext cx="10050826" cy="2818823"/>
          </a:xfrm>
          <a:prstGeom prst="rect">
            <a:avLst/>
          </a:prstGeom>
        </p:spPr>
      </p:pic>
    </p:spTree>
    <p:extLst>
      <p:ext uri="{BB962C8B-B14F-4D97-AF65-F5344CB8AC3E}">
        <p14:creationId xmlns:p14="http://schemas.microsoft.com/office/powerpoint/2010/main" val="5756796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71310" y="4973993"/>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542349" y="189187"/>
            <a:ext cx="11313320" cy="6290442"/>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17" name="TextBox 16">
            <a:extLst>
              <a:ext uri="{FF2B5EF4-FFF2-40B4-BE49-F238E27FC236}">
                <a16:creationId xmlns:a16="http://schemas.microsoft.com/office/drawing/2014/main" id="{372A2589-B594-BA65-8C18-9793E71E11A7}"/>
              </a:ext>
            </a:extLst>
          </p:cNvPr>
          <p:cNvSpPr txBox="1"/>
          <p:nvPr/>
        </p:nvSpPr>
        <p:spPr>
          <a:xfrm>
            <a:off x="1481455" y="410375"/>
            <a:ext cx="10073023" cy="1077218"/>
          </a:xfrm>
          <a:prstGeom prst="rect">
            <a:avLst/>
          </a:prstGeom>
          <a:noFill/>
        </p:spPr>
        <p:txBody>
          <a:bodyPr wrap="square" rtlCol="0">
            <a:spAutoFit/>
          </a:bodyPr>
          <a:lstStyle/>
          <a:p>
            <a:pPr lvl="0" algn="ctr"/>
            <a:r>
              <a:rPr lang="en-US" sz="3200" b="1" dirty="0">
                <a:solidFill>
                  <a:srgbClr val="FF00FF"/>
                </a:solidFill>
                <a:latin typeface="Cambria" panose="02040503050406030204" pitchFamily="18" charset="0"/>
                <a:ea typeface="Cambria" panose="02040503050406030204" pitchFamily="18" charset="0"/>
              </a:rPr>
              <a:t>2. </a:t>
            </a:r>
            <a:r>
              <a:rPr lang="vi-VN" sz="3200" b="1" dirty="0">
                <a:solidFill>
                  <a:srgbClr val="FF00FF"/>
                </a:solidFill>
                <a:latin typeface="Cambria" panose="02040503050406030204" pitchFamily="18" charset="0"/>
                <a:ea typeface="Cambria" panose="02040503050406030204" pitchFamily="18" charset="0"/>
              </a:rPr>
              <a:t>Trao đổi về những điểm cần lưu ý khi viết đoạn văn nêu ý kiến tán thành một sự việc, hiện tượng.</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BD5677FE-6F85-79AB-E9EF-C6ECB5EC32C2}"/>
              </a:ext>
            </a:extLst>
          </p:cNvPr>
          <p:cNvSpPr/>
          <p:nvPr/>
        </p:nvSpPr>
        <p:spPr>
          <a:xfrm>
            <a:off x="1421266" y="1839815"/>
            <a:ext cx="9683735" cy="4274546"/>
          </a:xfrm>
          <a:prstGeom prst="roundRect">
            <a:avLst/>
          </a:prstGeom>
          <a:solidFill>
            <a:srgbClr val="CBFFA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rPr>
              <a:t>G:</a:t>
            </a:r>
          </a:p>
          <a:p>
            <a:pPr algn="just"/>
            <a:r>
              <a:rPr lang="vi-VN" sz="3600" dirty="0">
                <a:solidFill>
                  <a:srgbClr val="002060"/>
                </a:solidFill>
              </a:rPr>
              <a:t>– Đoạn văn nêu ý kiến tán thành một sự việc, hiện tượng thường có mấy phần? Đó là những phần nào?</a:t>
            </a:r>
          </a:p>
          <a:p>
            <a:pPr algn="just"/>
            <a:r>
              <a:rPr lang="vi-VN" sz="3600" dirty="0">
                <a:solidFill>
                  <a:srgbClr val="002060"/>
                </a:solidFill>
              </a:rPr>
              <a:t>– Làm thế nào để ý kiến tán thành có sức thuyết phục?</a:t>
            </a:r>
            <a:endParaRPr lang="en-US" sz="3600" dirty="0">
              <a:solidFill>
                <a:srgbClr val="002060"/>
              </a:solidFill>
            </a:endParaRPr>
          </a:p>
          <a:p>
            <a:pPr algn="just"/>
            <a:r>
              <a:rPr lang="vi-VN" sz="3600" dirty="0">
                <a:solidFill>
                  <a:srgbClr val="002060"/>
                </a:solidFill>
              </a:rPr>
              <a:t>–</a:t>
            </a:r>
            <a:r>
              <a:rPr lang="en-US" sz="3600" dirty="0">
                <a:solidFill>
                  <a:srgbClr val="002060"/>
                </a:solidFill>
              </a:rPr>
              <a:t> ….</a:t>
            </a:r>
          </a:p>
        </p:txBody>
      </p:sp>
    </p:spTree>
    <p:extLst>
      <p:ext uri="{BB962C8B-B14F-4D97-AF65-F5344CB8AC3E}">
        <p14:creationId xmlns:p14="http://schemas.microsoft.com/office/powerpoint/2010/main" val="78525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5EC"/>
        </a:solidFill>
        <a:effectLst/>
      </p:bgPr>
    </p:bg>
    <p:spTree>
      <p:nvGrpSpPr>
        <p:cNvPr id="1" name=""/>
        <p:cNvGrpSpPr/>
        <p:nvPr/>
      </p:nvGrpSpPr>
      <p:grpSpPr>
        <a:xfrm>
          <a:off x="0" y="0"/>
          <a:ext cx="0" cy="0"/>
          <a:chOff x="0" y="0"/>
          <a:chExt cx="0" cy="0"/>
        </a:xfrm>
      </p:grpSpPr>
      <p:sp>
        <p:nvSpPr>
          <p:cNvPr id="2" name="Freeform 2"/>
          <p:cNvSpPr/>
          <p:nvPr/>
        </p:nvSpPr>
        <p:spPr>
          <a:xfrm rot="-589846">
            <a:off x="-2306905" y="-1059213"/>
            <a:ext cx="5077465" cy="2602201"/>
          </a:xfrm>
          <a:custGeom>
            <a:avLst/>
            <a:gdLst/>
            <a:ahLst/>
            <a:cxnLst/>
            <a:rect l="l" t="t" r="r" b="b"/>
            <a:pathLst>
              <a:path w="7616198" h="3903301">
                <a:moveTo>
                  <a:pt x="0" y="0"/>
                </a:moveTo>
                <a:lnTo>
                  <a:pt x="7616198" y="0"/>
                </a:lnTo>
                <a:lnTo>
                  <a:pt x="7616198" y="3903301"/>
                </a:lnTo>
                <a:lnTo>
                  <a:pt x="0" y="39033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9871310" y="-2264838"/>
            <a:ext cx="3986673" cy="3769067"/>
          </a:xfrm>
          <a:custGeom>
            <a:avLst/>
            <a:gdLst/>
            <a:ahLst/>
            <a:cxnLst/>
            <a:rect l="l" t="t" r="r" b="b"/>
            <a:pathLst>
              <a:path w="5980010" h="5653601">
                <a:moveTo>
                  <a:pt x="0" y="0"/>
                </a:moveTo>
                <a:lnTo>
                  <a:pt x="5980010" y="0"/>
                </a:lnTo>
                <a:lnTo>
                  <a:pt x="5980010" y="5653601"/>
                </a:lnTo>
                <a:lnTo>
                  <a:pt x="0" y="5653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rot="796691">
            <a:off x="-1671885" y="5354058"/>
            <a:ext cx="3935109" cy="3374357"/>
          </a:xfrm>
          <a:custGeom>
            <a:avLst/>
            <a:gdLst/>
            <a:ahLst/>
            <a:cxnLst/>
            <a:rect l="l" t="t" r="r" b="b"/>
            <a:pathLst>
              <a:path w="5902664" h="5061535">
                <a:moveTo>
                  <a:pt x="0" y="0"/>
                </a:moveTo>
                <a:lnTo>
                  <a:pt x="5902665" y="0"/>
                </a:lnTo>
                <a:lnTo>
                  <a:pt x="5902665" y="5061535"/>
                </a:lnTo>
                <a:lnTo>
                  <a:pt x="0" y="506153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a:off x="9822677" y="4947256"/>
            <a:ext cx="3987317" cy="3768015"/>
          </a:xfrm>
          <a:custGeom>
            <a:avLst/>
            <a:gdLst/>
            <a:ahLst/>
            <a:cxnLst/>
            <a:rect l="l" t="t" r="r" b="b"/>
            <a:pathLst>
              <a:path w="5980976" h="5652023">
                <a:moveTo>
                  <a:pt x="0" y="0"/>
                </a:moveTo>
                <a:lnTo>
                  <a:pt x="5980976" y="0"/>
                </a:lnTo>
                <a:lnTo>
                  <a:pt x="5980976" y="5652022"/>
                </a:lnTo>
                <a:lnTo>
                  <a:pt x="0" y="56520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a:off x="1713727" y="664103"/>
            <a:ext cx="9490427" cy="5736697"/>
          </a:xfrm>
          <a:custGeom>
            <a:avLst/>
            <a:gdLst/>
            <a:ahLst/>
            <a:cxnLst/>
            <a:rect l="l" t="t" r="r" b="b"/>
            <a:pathLst>
              <a:path w="13442194" h="6965501">
                <a:moveTo>
                  <a:pt x="0" y="0"/>
                </a:moveTo>
                <a:lnTo>
                  <a:pt x="13442194" y="0"/>
                </a:lnTo>
                <a:lnTo>
                  <a:pt x="13442194" y="6965501"/>
                </a:lnTo>
                <a:lnTo>
                  <a:pt x="0" y="6965501"/>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1797512" y="759499"/>
            <a:ext cx="9428675" cy="5514607"/>
          </a:xfrm>
          <a:custGeom>
            <a:avLst/>
            <a:gdLst/>
            <a:ahLst/>
            <a:cxnLst/>
            <a:rect l="l" t="t" r="r" b="b"/>
            <a:pathLst>
              <a:path w="12794232" h="6629738">
                <a:moveTo>
                  <a:pt x="0" y="0"/>
                </a:moveTo>
                <a:lnTo>
                  <a:pt x="12794232" y="0"/>
                </a:lnTo>
                <a:lnTo>
                  <a:pt x="12794232" y="6629739"/>
                </a:lnTo>
                <a:lnTo>
                  <a:pt x="0" y="6629739"/>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801859" y="5711085"/>
            <a:ext cx="2921591"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+123-456-7890</a:t>
            </a:r>
          </a:p>
        </p:txBody>
      </p:sp>
      <p:sp>
        <p:nvSpPr>
          <p:cNvPr id="20" name="TextBox 20"/>
          <p:cNvSpPr txBox="1"/>
          <p:nvPr/>
        </p:nvSpPr>
        <p:spPr>
          <a:xfrm>
            <a:off x="4531035" y="5711085"/>
            <a:ext cx="2921591" cy="516039"/>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HELLO@REALLYGREATSITE.COM</a:t>
            </a:r>
          </a:p>
        </p:txBody>
      </p:sp>
      <p:sp>
        <p:nvSpPr>
          <p:cNvPr id="21" name="TextBox 21"/>
          <p:cNvSpPr txBox="1"/>
          <p:nvPr/>
        </p:nvSpPr>
        <p:spPr>
          <a:xfrm>
            <a:off x="8146088" y="5711085"/>
            <a:ext cx="3151288" cy="246734"/>
          </a:xfrm>
          <a:prstGeom prst="rect">
            <a:avLst/>
          </a:prstGeom>
        </p:spPr>
        <p:txBody>
          <a:bodyPr lIns="0" tIns="0" rIns="0" bIns="0" rtlCol="0" anchor="t">
            <a:spAutoFit/>
          </a:bodyPr>
          <a:lstStyle/>
          <a:p>
            <a:pPr marL="0" marR="0" lvl="0" indent="0" algn="ctr" defTabSz="609630" rtl="0" eaLnBrk="1" fontAlgn="auto" latinLnBrk="0" hangingPunct="1">
              <a:lnSpc>
                <a:spcPts val="2147"/>
              </a:lnSpc>
              <a:spcBef>
                <a:spcPts val="0"/>
              </a:spcBef>
              <a:spcAft>
                <a:spcPts val="0"/>
              </a:spcAft>
              <a:buClrTx/>
              <a:buSzTx/>
              <a:buFontTx/>
              <a:buNone/>
              <a:tabLst/>
              <a:defRPr/>
            </a:pPr>
            <a:r>
              <a:rPr kumimoji="0" lang="en-US" sz="1533" b="0" i="0" u="none" strike="noStrike" kern="1200" cap="none" spc="0" normalizeH="0" baseline="0" noProof="0">
                <a:ln>
                  <a:noFill/>
                </a:ln>
                <a:solidFill>
                  <a:srgbClr val="F8F5EC"/>
                </a:solidFill>
                <a:effectLst/>
                <a:uLnTx/>
                <a:uFillTx/>
                <a:latin typeface="Handyman"/>
                <a:ea typeface="Handyman"/>
                <a:cs typeface="Handyman"/>
                <a:sym typeface="Handyman"/>
              </a:rPr>
              <a:t>WWW.REALLYGREATSITE.COM</a:t>
            </a:r>
          </a:p>
        </p:txBody>
      </p:sp>
      <p:sp>
        <p:nvSpPr>
          <p:cNvPr id="27" name="Freeform 27"/>
          <p:cNvSpPr/>
          <p:nvPr/>
        </p:nvSpPr>
        <p:spPr>
          <a:xfrm rot="853537">
            <a:off x="11171186" y="5399310"/>
            <a:ext cx="1089532" cy="1089532"/>
          </a:xfrm>
          <a:custGeom>
            <a:avLst/>
            <a:gdLst/>
            <a:ahLst/>
            <a:cxnLst/>
            <a:rect l="l" t="t" r="r" b="b"/>
            <a:pathLst>
              <a:path w="1634298" h="1634298">
                <a:moveTo>
                  <a:pt x="0" y="0"/>
                </a:moveTo>
                <a:lnTo>
                  <a:pt x="1634299" y="0"/>
                </a:lnTo>
                <a:lnTo>
                  <a:pt x="1634299" y="1634298"/>
                </a:lnTo>
                <a:lnTo>
                  <a:pt x="0" y="163429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28"/>
          <p:cNvSpPr/>
          <p:nvPr/>
        </p:nvSpPr>
        <p:spPr>
          <a:xfrm>
            <a:off x="6488935" y="264405"/>
            <a:ext cx="827256" cy="729969"/>
          </a:xfrm>
          <a:custGeom>
            <a:avLst/>
            <a:gdLst/>
            <a:ahLst/>
            <a:cxnLst/>
            <a:rect l="l" t="t" r="r" b="b"/>
            <a:pathLst>
              <a:path w="1547413" h="1547413">
                <a:moveTo>
                  <a:pt x="0" y="0"/>
                </a:moveTo>
                <a:lnTo>
                  <a:pt x="1547413" y="0"/>
                </a:lnTo>
                <a:lnTo>
                  <a:pt x="1547413" y="1547413"/>
                </a:lnTo>
                <a:lnTo>
                  <a:pt x="0" y="154741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9D143CA3-BCEF-DFD2-21DD-54B5C8DE35D5}"/>
              </a:ext>
            </a:extLst>
          </p:cNvPr>
          <p:cNvSpPr txBox="1"/>
          <p:nvPr/>
        </p:nvSpPr>
        <p:spPr>
          <a:xfrm>
            <a:off x="2698344" y="1285614"/>
            <a:ext cx="8329540" cy="4524315"/>
          </a:xfrm>
          <a:prstGeom prst="rect">
            <a:avLst/>
          </a:prstGeom>
          <a:noFill/>
        </p:spPr>
        <p:txBody>
          <a:bodyPr wrap="square">
            <a:spAutoFit/>
          </a:bodyPr>
          <a:lstStyle/>
          <a:p>
            <a:pPr algn="just"/>
            <a:r>
              <a:rPr lang="nl-NL" sz="3200" b="1" dirty="0">
                <a:solidFill>
                  <a:srgbClr val="FF0000"/>
                </a:solidFill>
                <a:latin typeface="Cambria" panose="02040503050406030204" pitchFamily="18" charset="0"/>
                <a:ea typeface="Cambria" panose="02040503050406030204" pitchFamily="18" charset="0"/>
              </a:rPr>
              <a:t>Đoạn văn nêu ý kiến tán thành một sự việc, hiện tượng thường có 3 phần:</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Mở đầu: </a:t>
            </a:r>
            <a:r>
              <a:rPr lang="nl-NL" sz="3200" dirty="0">
                <a:solidFill>
                  <a:srgbClr val="FF0000"/>
                </a:solidFill>
                <a:latin typeface="Cambria" panose="02040503050406030204" pitchFamily="18" charset="0"/>
                <a:ea typeface="Cambria" panose="02040503050406030204" pitchFamily="18" charset="0"/>
              </a:rPr>
              <a:t>Giới thiệu sự việc, hiện tượng và nêu ý kiến tán thành của người viết.</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Triển khai: </a:t>
            </a:r>
            <a:r>
              <a:rPr lang="nl-NL" sz="3200" dirty="0">
                <a:solidFill>
                  <a:srgbClr val="FF0000"/>
                </a:solidFill>
                <a:latin typeface="Cambria" panose="02040503050406030204" pitchFamily="18" charset="0"/>
                <a:ea typeface="Cambria" panose="02040503050406030204" pitchFamily="18" charset="0"/>
              </a:rPr>
              <a:t>Trình bày lí do, dẫn chứng để chứng minh ý kiến đó là đúng.</a:t>
            </a:r>
            <a:endParaRPr lang="en-US" sz="3200" dirty="0">
              <a:solidFill>
                <a:srgbClr val="FF0000"/>
              </a:solidFill>
              <a:latin typeface="Cambria" panose="02040503050406030204" pitchFamily="18" charset="0"/>
              <a:ea typeface="Cambria" panose="02040503050406030204" pitchFamily="18" charset="0"/>
            </a:endParaRPr>
          </a:p>
          <a:p>
            <a:pPr algn="just"/>
            <a:r>
              <a:rPr lang="nl-NL" sz="3200" b="1" dirty="0">
                <a:solidFill>
                  <a:srgbClr val="FF0000"/>
                </a:solidFill>
                <a:latin typeface="Cambria" panose="02040503050406030204" pitchFamily="18" charset="0"/>
                <a:ea typeface="Cambria" panose="02040503050406030204" pitchFamily="18" charset="0"/>
              </a:rPr>
              <a:t>+ Kết thúc:</a:t>
            </a:r>
            <a:r>
              <a:rPr lang="nl-NL" sz="3200" dirty="0">
                <a:solidFill>
                  <a:srgbClr val="FF0000"/>
                </a:solidFill>
                <a:latin typeface="Cambria" panose="02040503050406030204" pitchFamily="18" charset="0"/>
                <a:ea typeface="Cambria" panose="02040503050406030204" pitchFamily="18" charset="0"/>
              </a:rPr>
              <a:t>Khẳng định lại ý kiến tán thành hoặc nêu ý nghĩa của sự việc, hiện tượng đó đối với cuộc sống.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47385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8" grpId="0" animBg="1"/>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372</TotalTime>
  <Words>860</Words>
  <Application>Microsoft Office PowerPoint</Application>
  <PresentationFormat>Widescreen</PresentationFormat>
  <Paragraphs>39</Paragraphs>
  <Slides>10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10</vt:i4>
      </vt:variant>
    </vt:vector>
  </HeadingPairs>
  <TitlesOfParts>
    <vt:vector size="19" baseType="lpstr">
      <vt:lpstr>Aptos</vt:lpstr>
      <vt:lpstr>Aptos Display</vt:lpstr>
      <vt:lpstr>Arial</vt:lpstr>
      <vt:lpstr>Calibri</vt:lpstr>
      <vt:lpstr>Cambria</vt:lpstr>
      <vt:lpstr>Handyman</vt:lpstr>
      <vt:lpstr>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Bfbfb Hfnfn</cp:lastModifiedBy>
  <cp:revision>58</cp:revision>
  <dcterms:created xsi:type="dcterms:W3CDTF">2023-09-08T12:48:23Z</dcterms:created>
  <dcterms:modified xsi:type="dcterms:W3CDTF">2026-03-23T07:20:51Z</dcterms:modified>
  <cp:category>9Slide.vn</cp:category>
</cp:coreProperties>
</file>