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</p:sldIdLst>
  <p:sldSz cx="18288000" cy="10287000"/>
  <p:notesSz cx="6858000" cy="9144000"/>
  <p:embeddedFontLst>
    <p:embeddedFont>
      <p:font typeface="Bungee" panose="020B0604020202020204" charset="0"/>
      <p:regular r:id="rId7"/>
    </p:embeddedFont>
    <p:embeddedFont>
      <p:font typeface="Cardo Bold" panose="020B0604020202020204" charset="-79"/>
      <p:regular r:id="rId8"/>
    </p:embeddedFont>
    <p:embeddedFont>
      <p:font typeface="Inter" panose="020B0604020202020204" charset="0"/>
      <p:regular r:id="rId9"/>
    </p:embeddedFont>
    <p:embeddedFont>
      <p:font typeface="Sriracha" panose="020B0604020202020204" charset="-3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531" y="224932"/>
            <a:ext cx="985326" cy="1010808"/>
          </a:xfrm>
          <a:custGeom>
            <a:avLst/>
            <a:gdLst/>
            <a:ahLst/>
            <a:cxnLst/>
            <a:rect l="l" t="t" r="r" b="b"/>
            <a:pathLst>
              <a:path w="985326" h="1010808">
                <a:moveTo>
                  <a:pt x="0" y="0"/>
                </a:moveTo>
                <a:lnTo>
                  <a:pt x="985325" y="0"/>
                </a:lnTo>
                <a:lnTo>
                  <a:pt x="985325" y="1010809"/>
                </a:lnTo>
                <a:lnTo>
                  <a:pt x="0" y="1010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906735" y="2416610"/>
            <a:ext cx="13517582" cy="7405307"/>
          </a:xfrm>
          <a:custGeom>
            <a:avLst/>
            <a:gdLst/>
            <a:ahLst/>
            <a:cxnLst/>
            <a:rect l="l" t="t" r="r" b="b"/>
            <a:pathLst>
              <a:path w="13517582" h="7405307">
                <a:moveTo>
                  <a:pt x="0" y="0"/>
                </a:moveTo>
                <a:lnTo>
                  <a:pt x="13517582" y="0"/>
                </a:lnTo>
                <a:lnTo>
                  <a:pt x="13517582" y="7405307"/>
                </a:lnTo>
                <a:lnTo>
                  <a:pt x="0" y="7405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735509" y="220980"/>
            <a:ext cx="6930017" cy="156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9"/>
              </a:lnSpc>
            </a:pPr>
            <a:r>
              <a:rPr lang="en-US" sz="4799">
                <a:solidFill>
                  <a:srgbClr val="231F20"/>
                </a:solidFill>
                <a:latin typeface="Cardo Bold"/>
              </a:rPr>
              <a:t>Hoạt động thực hành</a:t>
            </a:r>
          </a:p>
          <a:p>
            <a:pPr>
              <a:lnSpc>
                <a:spcPts val="6239"/>
              </a:lnSpc>
            </a:pPr>
            <a:endParaRPr lang="en-US" sz="47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38046" y="1336580"/>
            <a:ext cx="16473872" cy="146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1"/>
              </a:lnSpc>
            </a:pPr>
            <a:r>
              <a:rPr lang="en-US" sz="4215">
                <a:solidFill>
                  <a:srgbClr val="231F20"/>
                </a:solidFill>
                <a:latin typeface="Sriracha"/>
              </a:rPr>
              <a:t>3. Viết tên hoặc dán tranh, ảnh các con vật theo sơ đồ gợi ý sau:</a:t>
            </a:r>
          </a:p>
          <a:p>
            <a:pPr>
              <a:lnSpc>
                <a:spcPts val="5901"/>
              </a:lnSpc>
              <a:spcBef>
                <a:spcPct val="0"/>
              </a:spcBef>
            </a:pPr>
            <a:endParaRPr lang="en-US" sz="4215">
              <a:solidFill>
                <a:srgbClr val="231F20"/>
              </a:solidFill>
              <a:latin typeface="Srirach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628" y="174184"/>
            <a:ext cx="1114014" cy="1257030"/>
          </a:xfrm>
          <a:custGeom>
            <a:avLst/>
            <a:gdLst/>
            <a:ahLst/>
            <a:cxnLst/>
            <a:rect l="l" t="t" r="r" b="b"/>
            <a:pathLst>
              <a:path w="1114014" h="1257030">
                <a:moveTo>
                  <a:pt x="0" y="0"/>
                </a:moveTo>
                <a:lnTo>
                  <a:pt x="1114014" y="0"/>
                </a:lnTo>
                <a:lnTo>
                  <a:pt x="1114014" y="1257029"/>
                </a:lnTo>
                <a:lnTo>
                  <a:pt x="0" y="125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1935" y="3432184"/>
            <a:ext cx="8213591" cy="3817958"/>
          </a:xfrm>
          <a:custGeom>
            <a:avLst/>
            <a:gdLst/>
            <a:ahLst/>
            <a:cxnLst/>
            <a:rect l="l" t="t" r="r" b="b"/>
            <a:pathLst>
              <a:path w="8213591" h="3817958">
                <a:moveTo>
                  <a:pt x="0" y="0"/>
                </a:moveTo>
                <a:lnTo>
                  <a:pt x="8213591" y="0"/>
                </a:lnTo>
                <a:lnTo>
                  <a:pt x="8213591" y="3817958"/>
                </a:lnTo>
                <a:lnTo>
                  <a:pt x="0" y="3817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59" r="-4959" b="-43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44000" y="3492283"/>
            <a:ext cx="8593774" cy="3757859"/>
          </a:xfrm>
          <a:custGeom>
            <a:avLst/>
            <a:gdLst/>
            <a:ahLst/>
            <a:cxnLst/>
            <a:rect l="l" t="t" r="r" b="b"/>
            <a:pathLst>
              <a:path w="8593774" h="3757859">
                <a:moveTo>
                  <a:pt x="0" y="0"/>
                </a:moveTo>
                <a:lnTo>
                  <a:pt x="8593774" y="0"/>
                </a:lnTo>
                <a:lnTo>
                  <a:pt x="8593774" y="3757859"/>
                </a:lnTo>
                <a:lnTo>
                  <a:pt x="0" y="37578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" r="-2730" b="-49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735509" y="220980"/>
            <a:ext cx="6930017" cy="156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9"/>
              </a:lnSpc>
            </a:pPr>
            <a:r>
              <a:rPr lang="en-US" sz="4799">
                <a:solidFill>
                  <a:srgbClr val="231F20"/>
                </a:solidFill>
                <a:latin typeface="Cardo Bold"/>
              </a:rPr>
              <a:t>Hoạt động vận dụng</a:t>
            </a:r>
          </a:p>
          <a:p>
            <a:pPr>
              <a:lnSpc>
                <a:spcPts val="6239"/>
              </a:lnSpc>
            </a:pPr>
            <a:endParaRPr lang="en-US" sz="47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8046" y="1336580"/>
            <a:ext cx="16473872" cy="146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1"/>
              </a:lnSpc>
            </a:pPr>
            <a:r>
              <a:rPr lang="en-US" sz="4215">
                <a:solidFill>
                  <a:srgbClr val="231F20"/>
                </a:solidFill>
                <a:latin typeface="Sriracha"/>
              </a:rPr>
              <a:t>1. Các con vật trong hình sau đang gặp nguy hiểm gì?</a:t>
            </a:r>
          </a:p>
          <a:p>
            <a:pPr>
              <a:lnSpc>
                <a:spcPts val="5901"/>
              </a:lnSpc>
              <a:spcBef>
                <a:spcPct val="0"/>
              </a:spcBef>
            </a:pPr>
            <a:endParaRPr lang="en-US" sz="4215">
              <a:solidFill>
                <a:srgbClr val="231F20"/>
              </a:solidFill>
              <a:latin typeface="Sriracha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1935" y="7881191"/>
            <a:ext cx="8213591" cy="1696999"/>
            <a:chOff x="0" y="0"/>
            <a:chExt cx="2163250" cy="4469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3250" cy="446946"/>
            </a:xfrm>
            <a:custGeom>
              <a:avLst/>
              <a:gdLst/>
              <a:ahLst/>
              <a:cxnLst/>
              <a:rect l="l" t="t" r="r" b="b"/>
              <a:pathLst>
                <a:path w="2163250" h="446946">
                  <a:moveTo>
                    <a:pt x="48071" y="0"/>
                  </a:moveTo>
                  <a:lnTo>
                    <a:pt x="2115179" y="0"/>
                  </a:lnTo>
                  <a:cubicBezTo>
                    <a:pt x="2141728" y="0"/>
                    <a:pt x="2163250" y="21522"/>
                    <a:pt x="2163250" y="48071"/>
                  </a:cubicBezTo>
                  <a:lnTo>
                    <a:pt x="2163250" y="398875"/>
                  </a:lnTo>
                  <a:cubicBezTo>
                    <a:pt x="2163250" y="411624"/>
                    <a:pt x="2158186" y="423851"/>
                    <a:pt x="2149171" y="432866"/>
                  </a:cubicBezTo>
                  <a:cubicBezTo>
                    <a:pt x="2140155" y="441882"/>
                    <a:pt x="2127928" y="446946"/>
                    <a:pt x="2115179" y="446946"/>
                  </a:cubicBezTo>
                  <a:lnTo>
                    <a:pt x="48071" y="446946"/>
                  </a:lnTo>
                  <a:cubicBezTo>
                    <a:pt x="21522" y="446946"/>
                    <a:pt x="0" y="425424"/>
                    <a:pt x="0" y="398875"/>
                  </a:cubicBezTo>
                  <a:lnTo>
                    <a:pt x="0" y="48071"/>
                  </a:lnTo>
                  <a:cubicBezTo>
                    <a:pt x="0" y="21522"/>
                    <a:pt x="21522" y="0"/>
                    <a:pt x="48071" y="0"/>
                  </a:cubicBezTo>
                  <a:close/>
                </a:path>
              </a:pathLst>
            </a:custGeom>
            <a:solidFill>
              <a:srgbClr val="FFDED7"/>
            </a:solidFill>
            <a:ln w="381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34091" y="7881191"/>
            <a:ext cx="8213591" cy="1696999"/>
            <a:chOff x="0" y="0"/>
            <a:chExt cx="2163250" cy="446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3250" cy="446946"/>
            </a:xfrm>
            <a:custGeom>
              <a:avLst/>
              <a:gdLst/>
              <a:ahLst/>
              <a:cxnLst/>
              <a:rect l="l" t="t" r="r" b="b"/>
              <a:pathLst>
                <a:path w="2163250" h="446946">
                  <a:moveTo>
                    <a:pt x="48071" y="0"/>
                  </a:moveTo>
                  <a:lnTo>
                    <a:pt x="2115179" y="0"/>
                  </a:lnTo>
                  <a:cubicBezTo>
                    <a:pt x="2141728" y="0"/>
                    <a:pt x="2163250" y="21522"/>
                    <a:pt x="2163250" y="48071"/>
                  </a:cubicBezTo>
                  <a:lnTo>
                    <a:pt x="2163250" y="398875"/>
                  </a:lnTo>
                  <a:cubicBezTo>
                    <a:pt x="2163250" y="411624"/>
                    <a:pt x="2158186" y="423851"/>
                    <a:pt x="2149171" y="432866"/>
                  </a:cubicBezTo>
                  <a:cubicBezTo>
                    <a:pt x="2140155" y="441882"/>
                    <a:pt x="2127928" y="446946"/>
                    <a:pt x="2115179" y="446946"/>
                  </a:cubicBezTo>
                  <a:lnTo>
                    <a:pt x="48071" y="446946"/>
                  </a:lnTo>
                  <a:cubicBezTo>
                    <a:pt x="21522" y="446946"/>
                    <a:pt x="0" y="425424"/>
                    <a:pt x="0" y="398875"/>
                  </a:cubicBezTo>
                  <a:lnTo>
                    <a:pt x="0" y="48071"/>
                  </a:lnTo>
                  <a:cubicBezTo>
                    <a:pt x="0" y="21522"/>
                    <a:pt x="21522" y="0"/>
                    <a:pt x="48071" y="0"/>
                  </a:cubicBezTo>
                  <a:close/>
                </a:path>
              </a:pathLst>
            </a:custGeom>
            <a:solidFill>
              <a:srgbClr val="FFDED7"/>
            </a:solidFill>
            <a:ln w="381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76635" y="8185000"/>
            <a:ext cx="7696571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0"/>
              </a:lnSpc>
            </a:pPr>
            <a:r>
              <a:rPr lang="en-US" sz="4300">
                <a:solidFill>
                  <a:srgbClr val="000000"/>
                </a:solidFill>
                <a:latin typeface="Inter"/>
              </a:rPr>
              <a:t>Con mèo đang bị đuối nước.</a:t>
            </a:r>
          </a:p>
          <a:p>
            <a:pPr>
              <a:lnSpc>
                <a:spcPts val="5590"/>
              </a:lnSpc>
            </a:pPr>
            <a:endParaRPr lang="en-US" sz="430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592601" y="8185000"/>
            <a:ext cx="7696571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0"/>
              </a:lnSpc>
            </a:pPr>
            <a:r>
              <a:rPr lang="en-US" sz="4300">
                <a:solidFill>
                  <a:srgbClr val="000000"/>
                </a:solidFill>
                <a:latin typeface="Inter"/>
              </a:rPr>
              <a:t>Con cá đang bị mắc cạn.</a:t>
            </a:r>
          </a:p>
          <a:p>
            <a:pPr>
              <a:lnSpc>
                <a:spcPts val="5590"/>
              </a:lnSpc>
            </a:pPr>
            <a:endParaRPr lang="en-US" sz="4300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628" y="174184"/>
            <a:ext cx="1114014" cy="1257030"/>
          </a:xfrm>
          <a:custGeom>
            <a:avLst/>
            <a:gdLst/>
            <a:ahLst/>
            <a:cxnLst/>
            <a:rect l="l" t="t" r="r" b="b"/>
            <a:pathLst>
              <a:path w="1114014" h="1257030">
                <a:moveTo>
                  <a:pt x="0" y="0"/>
                </a:moveTo>
                <a:lnTo>
                  <a:pt x="1114014" y="0"/>
                </a:lnTo>
                <a:lnTo>
                  <a:pt x="1114014" y="1257029"/>
                </a:lnTo>
                <a:lnTo>
                  <a:pt x="0" y="125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35509" y="220980"/>
            <a:ext cx="6930017" cy="156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9"/>
              </a:lnSpc>
            </a:pPr>
            <a:r>
              <a:rPr lang="en-US" sz="4799">
                <a:solidFill>
                  <a:srgbClr val="231F20"/>
                </a:solidFill>
                <a:latin typeface="Cardo Bold"/>
              </a:rPr>
              <a:t>Hoạt động vận dụng</a:t>
            </a:r>
          </a:p>
          <a:p>
            <a:pPr>
              <a:lnSpc>
                <a:spcPts val="6239"/>
              </a:lnSpc>
            </a:pPr>
            <a:endParaRPr lang="en-US" sz="47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8046" y="1336580"/>
            <a:ext cx="16473872" cy="146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1"/>
              </a:lnSpc>
            </a:pPr>
            <a:r>
              <a:rPr lang="en-US" sz="4215">
                <a:solidFill>
                  <a:srgbClr val="231F20"/>
                </a:solidFill>
                <a:latin typeface="Sriracha"/>
              </a:rPr>
              <a:t>2. Dự đoán xem các con vật sẽ như thế nào nếu không được giải cứu.</a:t>
            </a:r>
          </a:p>
          <a:p>
            <a:pPr>
              <a:lnSpc>
                <a:spcPts val="5901"/>
              </a:lnSpc>
              <a:spcBef>
                <a:spcPct val="0"/>
              </a:spcBef>
            </a:pPr>
            <a:endParaRPr lang="en-US" sz="4215">
              <a:solidFill>
                <a:srgbClr val="231F20"/>
              </a:solidFill>
              <a:latin typeface="Sriracha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51935" y="3432184"/>
            <a:ext cx="8213591" cy="3817958"/>
          </a:xfrm>
          <a:custGeom>
            <a:avLst/>
            <a:gdLst/>
            <a:ahLst/>
            <a:cxnLst/>
            <a:rect l="l" t="t" r="r" b="b"/>
            <a:pathLst>
              <a:path w="8213591" h="3817958">
                <a:moveTo>
                  <a:pt x="0" y="0"/>
                </a:moveTo>
                <a:lnTo>
                  <a:pt x="8213591" y="0"/>
                </a:lnTo>
                <a:lnTo>
                  <a:pt x="8213591" y="3817958"/>
                </a:lnTo>
                <a:lnTo>
                  <a:pt x="0" y="3817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59" r="-4959" b="-434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38046" y="7878792"/>
            <a:ext cx="15491672" cy="1696999"/>
            <a:chOff x="0" y="0"/>
            <a:chExt cx="4080111" cy="4469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0111" cy="446946"/>
            </a:xfrm>
            <a:custGeom>
              <a:avLst/>
              <a:gdLst/>
              <a:ahLst/>
              <a:cxnLst/>
              <a:rect l="l" t="t" r="r" b="b"/>
              <a:pathLst>
                <a:path w="4080111" h="446946">
                  <a:moveTo>
                    <a:pt x="25487" y="0"/>
                  </a:moveTo>
                  <a:lnTo>
                    <a:pt x="4054624" y="0"/>
                  </a:lnTo>
                  <a:cubicBezTo>
                    <a:pt x="4061383" y="0"/>
                    <a:pt x="4067866" y="2685"/>
                    <a:pt x="4072646" y="7465"/>
                  </a:cubicBezTo>
                  <a:cubicBezTo>
                    <a:pt x="4077426" y="12245"/>
                    <a:pt x="4080111" y="18728"/>
                    <a:pt x="4080111" y="25487"/>
                  </a:cubicBezTo>
                  <a:lnTo>
                    <a:pt x="4080111" y="421459"/>
                  </a:lnTo>
                  <a:cubicBezTo>
                    <a:pt x="4080111" y="428219"/>
                    <a:pt x="4077426" y="434701"/>
                    <a:pt x="4072646" y="439481"/>
                  </a:cubicBezTo>
                  <a:cubicBezTo>
                    <a:pt x="4067866" y="444261"/>
                    <a:pt x="4061383" y="446946"/>
                    <a:pt x="4054624" y="446946"/>
                  </a:cubicBezTo>
                  <a:lnTo>
                    <a:pt x="25487" y="446946"/>
                  </a:lnTo>
                  <a:cubicBezTo>
                    <a:pt x="18728" y="446946"/>
                    <a:pt x="12245" y="444261"/>
                    <a:pt x="7465" y="439481"/>
                  </a:cubicBezTo>
                  <a:cubicBezTo>
                    <a:pt x="2685" y="434701"/>
                    <a:pt x="0" y="428219"/>
                    <a:pt x="0" y="421459"/>
                  </a:cubicBezTo>
                  <a:lnTo>
                    <a:pt x="0" y="25487"/>
                  </a:lnTo>
                  <a:cubicBezTo>
                    <a:pt x="0" y="18728"/>
                    <a:pt x="2685" y="12245"/>
                    <a:pt x="7465" y="7465"/>
                  </a:cubicBezTo>
                  <a:cubicBezTo>
                    <a:pt x="12245" y="2685"/>
                    <a:pt x="18728" y="0"/>
                    <a:pt x="25487" y="0"/>
                  </a:cubicBezTo>
                  <a:close/>
                </a:path>
              </a:pathLst>
            </a:custGeom>
            <a:solidFill>
              <a:srgbClr val="FFDED7"/>
            </a:solidFill>
            <a:ln w="381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144000" y="3492283"/>
            <a:ext cx="8593774" cy="3757859"/>
          </a:xfrm>
          <a:custGeom>
            <a:avLst/>
            <a:gdLst/>
            <a:ahLst/>
            <a:cxnLst/>
            <a:rect l="l" t="t" r="r" b="b"/>
            <a:pathLst>
              <a:path w="8593774" h="3757859">
                <a:moveTo>
                  <a:pt x="0" y="0"/>
                </a:moveTo>
                <a:lnTo>
                  <a:pt x="8593774" y="0"/>
                </a:lnTo>
                <a:lnTo>
                  <a:pt x="8593774" y="3757859"/>
                </a:lnTo>
                <a:lnTo>
                  <a:pt x="0" y="37578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" r="-2730" b="-49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674705" y="8207930"/>
            <a:ext cx="14938589" cy="136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6"/>
              </a:lnSpc>
            </a:pPr>
            <a:r>
              <a:rPr lang="en-US" sz="4159">
                <a:solidFill>
                  <a:srgbClr val="000000"/>
                </a:solidFill>
                <a:latin typeface="Inter"/>
              </a:rPr>
              <a:t>Các con vật sẽ bị chết nếu không được giải cứu kịp thời.</a:t>
            </a:r>
          </a:p>
          <a:p>
            <a:pPr>
              <a:lnSpc>
                <a:spcPts val="5406"/>
              </a:lnSpc>
            </a:pPr>
            <a:endParaRPr lang="en-US" sz="4159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628" y="174184"/>
            <a:ext cx="1114014" cy="1257030"/>
          </a:xfrm>
          <a:custGeom>
            <a:avLst/>
            <a:gdLst/>
            <a:ahLst/>
            <a:cxnLst/>
            <a:rect l="l" t="t" r="r" b="b"/>
            <a:pathLst>
              <a:path w="1114014" h="1257030">
                <a:moveTo>
                  <a:pt x="0" y="0"/>
                </a:moveTo>
                <a:lnTo>
                  <a:pt x="1114014" y="0"/>
                </a:lnTo>
                <a:lnTo>
                  <a:pt x="1114014" y="1257029"/>
                </a:lnTo>
                <a:lnTo>
                  <a:pt x="0" y="125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35509" y="220980"/>
            <a:ext cx="6930017" cy="156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9"/>
              </a:lnSpc>
            </a:pPr>
            <a:r>
              <a:rPr lang="en-US" sz="4799">
                <a:solidFill>
                  <a:srgbClr val="231F20"/>
                </a:solidFill>
                <a:latin typeface="Cardo Bold"/>
              </a:rPr>
              <a:t>Hoạt động vận dụng</a:t>
            </a:r>
          </a:p>
          <a:p>
            <a:pPr>
              <a:lnSpc>
                <a:spcPts val="6239"/>
              </a:lnSpc>
            </a:pPr>
            <a:endParaRPr lang="en-US" sz="47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8046" y="1336580"/>
            <a:ext cx="16473872" cy="146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1"/>
              </a:lnSpc>
            </a:pPr>
            <a:r>
              <a:rPr lang="en-US" sz="4215">
                <a:solidFill>
                  <a:srgbClr val="231F20"/>
                </a:solidFill>
                <a:latin typeface="Sriracha"/>
              </a:rPr>
              <a:t>3. Điều gì sẽ xảy ra nếu môi trường sống của động vật bị thay đổi ?</a:t>
            </a:r>
          </a:p>
          <a:p>
            <a:pPr>
              <a:lnSpc>
                <a:spcPts val="5901"/>
              </a:lnSpc>
              <a:spcBef>
                <a:spcPct val="0"/>
              </a:spcBef>
            </a:pPr>
            <a:endParaRPr lang="en-US" sz="4215">
              <a:solidFill>
                <a:srgbClr val="231F20"/>
              </a:solidFill>
              <a:latin typeface="Sriracha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51935" y="3432184"/>
            <a:ext cx="8213591" cy="3817958"/>
          </a:xfrm>
          <a:custGeom>
            <a:avLst/>
            <a:gdLst/>
            <a:ahLst/>
            <a:cxnLst/>
            <a:rect l="l" t="t" r="r" b="b"/>
            <a:pathLst>
              <a:path w="8213591" h="3817958">
                <a:moveTo>
                  <a:pt x="0" y="0"/>
                </a:moveTo>
                <a:lnTo>
                  <a:pt x="8213591" y="0"/>
                </a:lnTo>
                <a:lnTo>
                  <a:pt x="8213591" y="3817958"/>
                </a:lnTo>
                <a:lnTo>
                  <a:pt x="0" y="3817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59" r="-4959" b="-43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144000" y="3492283"/>
            <a:ext cx="8593774" cy="3757859"/>
          </a:xfrm>
          <a:custGeom>
            <a:avLst/>
            <a:gdLst/>
            <a:ahLst/>
            <a:cxnLst/>
            <a:rect l="l" t="t" r="r" b="b"/>
            <a:pathLst>
              <a:path w="8593774" h="3757859">
                <a:moveTo>
                  <a:pt x="0" y="0"/>
                </a:moveTo>
                <a:lnTo>
                  <a:pt x="8593774" y="0"/>
                </a:lnTo>
                <a:lnTo>
                  <a:pt x="8593774" y="3757859"/>
                </a:lnTo>
                <a:lnTo>
                  <a:pt x="0" y="37578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30" r="-2730" b="-49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38046" y="7878792"/>
            <a:ext cx="15491672" cy="1696999"/>
            <a:chOff x="0" y="0"/>
            <a:chExt cx="4080111" cy="4469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80111" cy="446946"/>
            </a:xfrm>
            <a:custGeom>
              <a:avLst/>
              <a:gdLst/>
              <a:ahLst/>
              <a:cxnLst/>
              <a:rect l="l" t="t" r="r" b="b"/>
              <a:pathLst>
                <a:path w="4080111" h="446946">
                  <a:moveTo>
                    <a:pt x="25487" y="0"/>
                  </a:moveTo>
                  <a:lnTo>
                    <a:pt x="4054624" y="0"/>
                  </a:lnTo>
                  <a:cubicBezTo>
                    <a:pt x="4061383" y="0"/>
                    <a:pt x="4067866" y="2685"/>
                    <a:pt x="4072646" y="7465"/>
                  </a:cubicBezTo>
                  <a:cubicBezTo>
                    <a:pt x="4077426" y="12245"/>
                    <a:pt x="4080111" y="18728"/>
                    <a:pt x="4080111" y="25487"/>
                  </a:cubicBezTo>
                  <a:lnTo>
                    <a:pt x="4080111" y="421459"/>
                  </a:lnTo>
                  <a:cubicBezTo>
                    <a:pt x="4080111" y="428219"/>
                    <a:pt x="4077426" y="434701"/>
                    <a:pt x="4072646" y="439481"/>
                  </a:cubicBezTo>
                  <a:cubicBezTo>
                    <a:pt x="4067866" y="444261"/>
                    <a:pt x="4061383" y="446946"/>
                    <a:pt x="4054624" y="446946"/>
                  </a:cubicBezTo>
                  <a:lnTo>
                    <a:pt x="25487" y="446946"/>
                  </a:lnTo>
                  <a:cubicBezTo>
                    <a:pt x="18728" y="446946"/>
                    <a:pt x="12245" y="444261"/>
                    <a:pt x="7465" y="439481"/>
                  </a:cubicBezTo>
                  <a:cubicBezTo>
                    <a:pt x="2685" y="434701"/>
                    <a:pt x="0" y="428219"/>
                    <a:pt x="0" y="421459"/>
                  </a:cubicBezTo>
                  <a:lnTo>
                    <a:pt x="0" y="25487"/>
                  </a:lnTo>
                  <a:cubicBezTo>
                    <a:pt x="0" y="18728"/>
                    <a:pt x="2685" y="12245"/>
                    <a:pt x="7465" y="7465"/>
                  </a:cubicBezTo>
                  <a:cubicBezTo>
                    <a:pt x="12245" y="2685"/>
                    <a:pt x="18728" y="0"/>
                    <a:pt x="25487" y="0"/>
                  </a:cubicBezTo>
                  <a:close/>
                </a:path>
              </a:pathLst>
            </a:custGeom>
            <a:solidFill>
              <a:srgbClr val="FFDED7"/>
            </a:solidFill>
            <a:ln w="381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91745" y="7888317"/>
            <a:ext cx="15104510" cy="204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6"/>
              </a:lnSpc>
            </a:pPr>
            <a:r>
              <a:rPr lang="en-US" sz="4159">
                <a:solidFill>
                  <a:srgbClr val="000000"/>
                </a:solidFill>
                <a:latin typeface="Inter"/>
              </a:rPr>
              <a:t>Nếu môi trường sống của động vật bị thay đổi thì chúng sẽ bị chết.</a:t>
            </a:r>
          </a:p>
          <a:p>
            <a:pPr>
              <a:lnSpc>
                <a:spcPts val="5406"/>
              </a:lnSpc>
            </a:pPr>
            <a:endParaRPr lang="en-US" sz="4159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86197" y="269837"/>
            <a:ext cx="8462186" cy="1969381"/>
          </a:xfrm>
          <a:custGeom>
            <a:avLst/>
            <a:gdLst/>
            <a:ahLst/>
            <a:cxnLst/>
            <a:rect l="l" t="t" r="r" b="b"/>
            <a:pathLst>
              <a:path w="8462186" h="1969381">
                <a:moveTo>
                  <a:pt x="0" y="0"/>
                </a:moveTo>
                <a:lnTo>
                  <a:pt x="8462186" y="0"/>
                </a:lnTo>
                <a:lnTo>
                  <a:pt x="8462186" y="1969381"/>
                </a:lnTo>
                <a:lnTo>
                  <a:pt x="0" y="1969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191304" y="-1229223"/>
            <a:ext cx="5483701" cy="3468441"/>
          </a:xfrm>
          <a:custGeom>
            <a:avLst/>
            <a:gdLst/>
            <a:ahLst/>
            <a:cxnLst/>
            <a:rect l="l" t="t" r="r" b="b"/>
            <a:pathLst>
              <a:path w="5483701" h="3468441">
                <a:moveTo>
                  <a:pt x="0" y="0"/>
                </a:moveTo>
                <a:lnTo>
                  <a:pt x="5483701" y="0"/>
                </a:lnTo>
                <a:lnTo>
                  <a:pt x="5483701" y="3468441"/>
                </a:lnTo>
                <a:lnTo>
                  <a:pt x="0" y="3468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524605" y="7592398"/>
            <a:ext cx="5483701" cy="3468441"/>
          </a:xfrm>
          <a:custGeom>
            <a:avLst/>
            <a:gdLst/>
            <a:ahLst/>
            <a:cxnLst/>
            <a:rect l="l" t="t" r="r" b="b"/>
            <a:pathLst>
              <a:path w="5483701" h="3468441">
                <a:moveTo>
                  <a:pt x="0" y="0"/>
                </a:moveTo>
                <a:lnTo>
                  <a:pt x="5483701" y="0"/>
                </a:lnTo>
                <a:lnTo>
                  <a:pt x="5483701" y="3468441"/>
                </a:lnTo>
                <a:lnTo>
                  <a:pt x="0" y="3468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94830" y="2460446"/>
            <a:ext cx="15098340" cy="7826554"/>
          </a:xfrm>
          <a:custGeom>
            <a:avLst/>
            <a:gdLst/>
            <a:ahLst/>
            <a:cxnLst/>
            <a:rect l="l" t="t" r="r" b="b"/>
            <a:pathLst>
              <a:path w="15098340" h="7826554">
                <a:moveTo>
                  <a:pt x="0" y="0"/>
                </a:moveTo>
                <a:lnTo>
                  <a:pt x="15098340" y="0"/>
                </a:lnTo>
                <a:lnTo>
                  <a:pt x="15098340" y="7826554"/>
                </a:lnTo>
                <a:lnTo>
                  <a:pt x="0" y="78265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270" b="-3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30487" y="205951"/>
            <a:ext cx="11373606" cy="203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0"/>
              </a:lnSpc>
            </a:pPr>
            <a:r>
              <a:rPr lang="en-US" sz="10700">
                <a:solidFill>
                  <a:srgbClr val="E68194"/>
                </a:solidFill>
                <a:latin typeface="Bungee"/>
              </a:rPr>
              <a:t>TỔNG KẾT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131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Bungee</vt:lpstr>
      <vt:lpstr>Arial</vt:lpstr>
      <vt:lpstr>Sriracha</vt:lpstr>
      <vt:lpstr>Inter</vt:lpstr>
      <vt:lpstr>Cardo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</dc:title>
  <dc:creator>Administrator</dc:creator>
  <cp:lastModifiedBy>van chinh</cp:lastModifiedBy>
  <cp:revision>4</cp:revision>
  <dcterms:created xsi:type="dcterms:W3CDTF">2006-08-16T00:00:00Z</dcterms:created>
  <dcterms:modified xsi:type="dcterms:W3CDTF">2026-01-01T12:45:54Z</dcterms:modified>
  <dc:identifier>DAFuUlUbXUk</dc:identifier>
</cp:coreProperties>
</file>