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68" r:id="rId2"/>
  </p:sldMasterIdLst>
  <p:notesMasterIdLst>
    <p:notesMasterId r:id="rId8"/>
  </p:notesMasterIdLst>
  <p:sldIdLst>
    <p:sldId id="2007577160" r:id="rId3"/>
    <p:sldId id="2007577161" r:id="rId4"/>
    <p:sldId id="2007577162" r:id="rId5"/>
    <p:sldId id="2007577163" r:id="rId6"/>
    <p:sldId id="200757716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6" autoAdjust="0"/>
    <p:restoredTop sz="94660"/>
  </p:normalViewPr>
  <p:slideViewPr>
    <p:cSldViewPr snapToGrid="0">
      <p:cViewPr varScale="1">
        <p:scale>
          <a:sx n="63" d="100"/>
          <a:sy n="63" d="100"/>
        </p:scale>
        <p:origin x="6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BFE88-D28B-40D9-BA42-6193E9770DCB}"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9D96B-1500-495F-A19A-3CC1ED13108B}" type="slidenum">
              <a:rPr lang="en-US" smtClean="0"/>
              <a:t>‹#›</a:t>
            </a:fld>
            <a:endParaRPr lang="en-US"/>
          </a:p>
        </p:txBody>
      </p:sp>
    </p:spTree>
    <p:extLst>
      <p:ext uri="{BB962C8B-B14F-4D97-AF65-F5344CB8AC3E}">
        <p14:creationId xmlns:p14="http://schemas.microsoft.com/office/powerpoint/2010/main" val="161158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DFC7BF0-0F9F-4250-8448-99D98C14468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39019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940403"/>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371562977"/>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18325462"/>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899352109"/>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936425"/>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E7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303671"/>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2510994222"/>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A782555-E932-492A-AF40-6A6DCA1328CC}"/>
              </a:ext>
            </a:extLst>
          </p:cNvPr>
          <p:cNvPicPr>
            <a:picLocks noChangeAspect="1"/>
          </p:cNvPicPr>
          <p:nvPr/>
        </p:nvPicPr>
        <p:blipFill rotWithShape="1">
          <a:blip r:embed="rId3">
            <a:extLst>
              <a:ext uri="{28A0092B-C50C-407E-A947-70E740481C1C}">
                <a14:useLocalDpi xmlns:a14="http://schemas.microsoft.com/office/drawing/2010/main" val="0"/>
              </a:ext>
            </a:extLst>
          </a:blip>
          <a:srcRect l="43854" b="76709"/>
          <a:stretch/>
        </p:blipFill>
        <p:spPr>
          <a:xfrm>
            <a:off x="8996032" y="0"/>
            <a:ext cx="3195968" cy="1920954"/>
          </a:xfrm>
          <a:prstGeom prst="rect">
            <a:avLst/>
          </a:prstGeom>
        </p:spPr>
      </p:pic>
      <p:pic>
        <p:nvPicPr>
          <p:cNvPr id="3" name="图片 2">
            <a:extLst>
              <a:ext uri="{FF2B5EF4-FFF2-40B4-BE49-F238E27FC236}">
                <a16:creationId xmlns:a16="http://schemas.microsoft.com/office/drawing/2014/main" id="{708EFA79-4A60-475B-9D9C-0D22E7CEC4A3}"/>
              </a:ext>
            </a:extLst>
          </p:cNvPr>
          <p:cNvPicPr>
            <a:picLocks noChangeAspect="1"/>
          </p:cNvPicPr>
          <p:nvPr/>
        </p:nvPicPr>
        <p:blipFill rotWithShape="1">
          <a:blip r:embed="rId4">
            <a:extLst>
              <a:ext uri="{28A0092B-C50C-407E-A947-70E740481C1C}">
                <a14:useLocalDpi xmlns:a14="http://schemas.microsoft.com/office/drawing/2010/main" val="0"/>
              </a:ext>
            </a:extLst>
          </a:blip>
          <a:srcRect r="40821" b="72996"/>
          <a:stretch/>
        </p:blipFill>
        <p:spPr>
          <a:xfrm>
            <a:off x="-9748" y="0"/>
            <a:ext cx="3186219" cy="2106592"/>
          </a:xfrm>
          <a:prstGeom prst="rect">
            <a:avLst/>
          </a:prstGeom>
        </p:spPr>
      </p:pic>
      <p:pic>
        <p:nvPicPr>
          <p:cNvPr id="4" name="图片 3">
            <a:extLst>
              <a:ext uri="{FF2B5EF4-FFF2-40B4-BE49-F238E27FC236}">
                <a16:creationId xmlns:a16="http://schemas.microsoft.com/office/drawing/2014/main" id="{FB72E5C8-3A7C-49F6-8AFA-9C7B6B682BA3}"/>
              </a:ext>
            </a:extLst>
          </p:cNvPr>
          <p:cNvPicPr>
            <a:picLocks noChangeAspect="1"/>
          </p:cNvPicPr>
          <p:nvPr/>
        </p:nvPicPr>
        <p:blipFill rotWithShape="1">
          <a:blip r:embed="rId4">
            <a:extLst>
              <a:ext uri="{28A0092B-C50C-407E-A947-70E740481C1C}">
                <a14:useLocalDpi xmlns:a14="http://schemas.microsoft.com/office/drawing/2010/main" val="0"/>
              </a:ext>
            </a:extLst>
          </a:blip>
          <a:srcRect l="98" t="62109" r="28789" b="-55"/>
          <a:stretch/>
        </p:blipFill>
        <p:spPr>
          <a:xfrm>
            <a:off x="0" y="3794967"/>
            <a:ext cx="3961708" cy="3063033"/>
          </a:xfrm>
          <a:prstGeom prst="rect">
            <a:avLst/>
          </a:prstGeom>
        </p:spPr>
      </p:pic>
      <p:pic>
        <p:nvPicPr>
          <p:cNvPr id="5" name="图片 4">
            <a:extLst>
              <a:ext uri="{FF2B5EF4-FFF2-40B4-BE49-F238E27FC236}">
                <a16:creationId xmlns:a16="http://schemas.microsoft.com/office/drawing/2014/main" id="{57E0B756-4E9C-4D6B-A07C-1C0F24BCE6FD}"/>
              </a:ext>
            </a:extLst>
          </p:cNvPr>
          <p:cNvPicPr>
            <a:picLocks noChangeAspect="1"/>
          </p:cNvPicPr>
          <p:nvPr/>
        </p:nvPicPr>
        <p:blipFill rotWithShape="1">
          <a:blip r:embed="rId3">
            <a:extLst>
              <a:ext uri="{28A0092B-C50C-407E-A947-70E740481C1C}">
                <a14:useLocalDpi xmlns:a14="http://schemas.microsoft.com/office/drawing/2010/main" val="0"/>
              </a:ext>
            </a:extLst>
          </a:blip>
          <a:srcRect l="44445" t="61875" r="1276" b="171"/>
          <a:stretch/>
        </p:blipFill>
        <p:spPr>
          <a:xfrm>
            <a:off x="9418966" y="4048530"/>
            <a:ext cx="2773034" cy="2809470"/>
          </a:xfrm>
          <a:prstGeom prst="rect">
            <a:avLst/>
          </a:prstGeom>
        </p:spPr>
      </p:pic>
      <p:grpSp>
        <p:nvGrpSpPr>
          <p:cNvPr id="6" name="组合 5">
            <a:extLst>
              <a:ext uri="{FF2B5EF4-FFF2-40B4-BE49-F238E27FC236}">
                <a16:creationId xmlns:a16="http://schemas.microsoft.com/office/drawing/2014/main" id="{E0DD14E7-2DA3-416A-A02D-B1FE574EB50B}"/>
              </a:ext>
            </a:extLst>
          </p:cNvPr>
          <p:cNvGrpSpPr/>
          <p:nvPr/>
        </p:nvGrpSpPr>
        <p:grpSpPr>
          <a:xfrm>
            <a:off x="757803" y="1631894"/>
            <a:ext cx="10676394" cy="3594211"/>
            <a:chOff x="2364936" y="2051505"/>
            <a:chExt cx="7917564" cy="2665450"/>
          </a:xfrm>
        </p:grpSpPr>
        <p:sp>
          <p:nvSpPr>
            <p:cNvPr id="7" name="矩形 6">
              <a:extLst>
                <a:ext uri="{FF2B5EF4-FFF2-40B4-BE49-F238E27FC236}">
                  <a16:creationId xmlns:a16="http://schemas.microsoft.com/office/drawing/2014/main" id="{497EF31D-0906-4E93-856E-FB0B7E553560}"/>
                </a:ext>
              </a:extLst>
            </p:cNvPr>
            <p:cNvSpPr/>
            <p:nvPr/>
          </p:nvSpPr>
          <p:spPr>
            <a:xfrm>
              <a:off x="2428568" y="2128383"/>
              <a:ext cx="7816645" cy="2512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8000" b="1" i="0" u="none" strike="noStrike" kern="1200" cap="none" spc="0" normalizeH="0" baseline="0" noProof="0" dirty="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sp>
          <p:nvSpPr>
            <p:cNvPr id="8" name="矩形 7">
              <a:extLst>
                <a:ext uri="{FF2B5EF4-FFF2-40B4-BE49-F238E27FC236}">
                  <a16:creationId xmlns:a16="http://schemas.microsoft.com/office/drawing/2014/main" id="{3ACF40AE-4493-4B3D-960D-1A90D63A9428}"/>
                </a:ext>
              </a:extLst>
            </p:cNvPr>
            <p:cNvSpPr/>
            <p:nvPr/>
          </p:nvSpPr>
          <p:spPr>
            <a:xfrm>
              <a:off x="2580968" y="2280784"/>
              <a:ext cx="7497097" cy="2251888"/>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sp>
          <p:nvSpPr>
            <p:cNvPr id="9" name="矩形 8">
              <a:extLst>
                <a:ext uri="{FF2B5EF4-FFF2-40B4-BE49-F238E27FC236}">
                  <a16:creationId xmlns:a16="http://schemas.microsoft.com/office/drawing/2014/main" id="{B6C76500-9C8A-42F6-9A0C-AF1F67B42B4F}"/>
                </a:ext>
              </a:extLst>
            </p:cNvPr>
            <p:cNvSpPr/>
            <p:nvPr/>
          </p:nvSpPr>
          <p:spPr>
            <a:xfrm>
              <a:off x="2364936" y="2051505"/>
              <a:ext cx="294967" cy="321591"/>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sp>
          <p:nvSpPr>
            <p:cNvPr id="10" name="矩形 9">
              <a:extLst>
                <a:ext uri="{FF2B5EF4-FFF2-40B4-BE49-F238E27FC236}">
                  <a16:creationId xmlns:a16="http://schemas.microsoft.com/office/drawing/2014/main" id="{2798C677-93DB-496B-BB9D-C39F40B69718}"/>
                </a:ext>
              </a:extLst>
            </p:cNvPr>
            <p:cNvSpPr/>
            <p:nvPr/>
          </p:nvSpPr>
          <p:spPr>
            <a:xfrm>
              <a:off x="9987533" y="4395364"/>
              <a:ext cx="294967" cy="321591"/>
            </a:xfrm>
            <a:prstGeom prst="rect">
              <a:avLst/>
            </a:prstGeom>
            <a:noFill/>
            <a:ln>
              <a:solidFill>
                <a:srgbClr val="A26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a:ln>
                  <a:noFill/>
                </a:ln>
                <a:solidFill>
                  <a:srgbClr val="A26D3D"/>
                </a:solidFill>
                <a:effectLst/>
                <a:uLnTx/>
                <a:uFillTx/>
                <a:latin typeface="小单纯体" panose="02010601030101010101" pitchFamily="2" charset="-122"/>
                <a:ea typeface="小单纯体" panose="02010601030101010101" pitchFamily="2" charset="-122"/>
                <a:cs typeface="+mn-cs"/>
              </a:endParaRPr>
            </a:p>
          </p:txBody>
        </p:sp>
      </p:grpSp>
      <p:sp>
        <p:nvSpPr>
          <p:cNvPr id="14" name="文本框 13">
            <a:extLst>
              <a:ext uri="{FF2B5EF4-FFF2-40B4-BE49-F238E27FC236}">
                <a16:creationId xmlns:a16="http://schemas.microsoft.com/office/drawing/2014/main" id="{5A63B608-23EF-4F26-B83A-98934782C019}"/>
              </a:ext>
            </a:extLst>
          </p:cNvPr>
          <p:cNvSpPr txBox="1"/>
          <p:nvPr/>
        </p:nvSpPr>
        <p:spPr>
          <a:xfrm>
            <a:off x="4323771" y="2393576"/>
            <a:ext cx="6487290" cy="175432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altLang="zh-CN" sz="5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 Việt 2</a:t>
            </a:r>
          </a:p>
          <a:p>
            <a:pPr marL="0" marR="0" lvl="0" indent="0" algn="ctr" defTabSz="457200" rtl="0" eaLnBrk="1" fontAlgn="auto" latinLnBrk="0" hangingPunct="1">
              <a:lnSpc>
                <a:spcPct val="100000"/>
              </a:lnSpc>
              <a:spcBef>
                <a:spcPts val="0"/>
              </a:spcBef>
              <a:spcAft>
                <a:spcPts val="0"/>
              </a:spcAft>
              <a:buClrTx/>
              <a:buSzTx/>
              <a:buFontTx/>
              <a:buNone/>
              <a:tabLst/>
              <a:defRPr/>
            </a:pPr>
            <a:r>
              <a:rPr lang="vi-VN" altLang="zh-CN" sz="5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Viết thiệp chúc Tết</a:t>
            </a:r>
            <a:endParaRPr kumimoji="0" lang="zh-CN" altLang="en-US" sz="54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5" name="组合 24">
            <a:extLst>
              <a:ext uri="{FF2B5EF4-FFF2-40B4-BE49-F238E27FC236}">
                <a16:creationId xmlns:a16="http://schemas.microsoft.com/office/drawing/2014/main" id="{49701490-7986-458B-93BD-0D31ADDB7E7C}"/>
              </a:ext>
            </a:extLst>
          </p:cNvPr>
          <p:cNvGrpSpPr/>
          <p:nvPr/>
        </p:nvGrpSpPr>
        <p:grpSpPr>
          <a:xfrm>
            <a:off x="2241542" y="1012782"/>
            <a:ext cx="2644727" cy="4631866"/>
            <a:chOff x="1794768" y="1421343"/>
            <a:chExt cx="2024065" cy="3544864"/>
          </a:xfrm>
        </p:grpSpPr>
        <p:pic>
          <p:nvPicPr>
            <p:cNvPr id="23" name="图片 22">
              <a:extLst>
                <a:ext uri="{FF2B5EF4-FFF2-40B4-BE49-F238E27FC236}">
                  <a16:creationId xmlns:a16="http://schemas.microsoft.com/office/drawing/2014/main" id="{092DCF09-A8D9-4C10-9CC4-384CB2BB72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995" t="36034" r="2829" b="41425"/>
            <a:stretch/>
          </p:blipFill>
          <p:spPr>
            <a:xfrm>
              <a:off x="1794768" y="2842025"/>
              <a:ext cx="1204652" cy="2124182"/>
            </a:xfrm>
            <a:prstGeom prst="rect">
              <a:avLst/>
            </a:prstGeom>
          </p:spPr>
        </p:pic>
        <p:pic>
          <p:nvPicPr>
            <p:cNvPr id="24" name="图片 23">
              <a:extLst>
                <a:ext uri="{FF2B5EF4-FFF2-40B4-BE49-F238E27FC236}">
                  <a16:creationId xmlns:a16="http://schemas.microsoft.com/office/drawing/2014/main" id="{CCF4C5AB-5233-4AE7-A1FD-7810AD1B6F3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7995" t="36034" r="2829" b="41425"/>
            <a:stretch/>
          </p:blipFill>
          <p:spPr>
            <a:xfrm>
              <a:off x="2550691" y="2739370"/>
              <a:ext cx="989583" cy="1744947"/>
            </a:xfrm>
            <a:prstGeom prst="rect">
              <a:avLst/>
            </a:prstGeom>
          </p:spPr>
        </p:pic>
        <p:pic>
          <p:nvPicPr>
            <p:cNvPr id="22" name="图片 21">
              <a:extLst>
                <a:ext uri="{FF2B5EF4-FFF2-40B4-BE49-F238E27FC236}">
                  <a16:creationId xmlns:a16="http://schemas.microsoft.com/office/drawing/2014/main" id="{A5E9C73B-783D-4462-B02B-E4B83A85B1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7995" t="36034" r="2829" b="41425"/>
            <a:stretch/>
          </p:blipFill>
          <p:spPr>
            <a:xfrm>
              <a:off x="2130119" y="1782289"/>
              <a:ext cx="1204652" cy="2124182"/>
            </a:xfrm>
            <a:prstGeom prst="rect">
              <a:avLst/>
            </a:prstGeom>
          </p:spPr>
        </p:pic>
        <p:pic>
          <p:nvPicPr>
            <p:cNvPr id="20" name="图片 19">
              <a:extLst>
                <a:ext uri="{FF2B5EF4-FFF2-40B4-BE49-F238E27FC236}">
                  <a16:creationId xmlns:a16="http://schemas.microsoft.com/office/drawing/2014/main" id="{35098846-14D1-4193-A37D-4CC2959D7AC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637" t="26498" r="72450" b="67088"/>
            <a:stretch/>
          </p:blipFill>
          <p:spPr>
            <a:xfrm>
              <a:off x="2202236" y="1421343"/>
              <a:ext cx="1616597" cy="1204528"/>
            </a:xfrm>
            <a:prstGeom prst="rect">
              <a:avLst/>
            </a:prstGeom>
          </p:spPr>
        </p:pic>
      </p:grpSp>
    </p:spTree>
    <p:extLst>
      <p:ext uri="{BB962C8B-B14F-4D97-AF65-F5344CB8AC3E}">
        <p14:creationId xmlns:p14="http://schemas.microsoft.com/office/powerpoint/2010/main" val="579810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41B321-1436-441E-B8DE-5FBAEE8C7F54}"/>
              </a:ext>
            </a:extLst>
          </p:cNvPr>
          <p:cNvSpPr txBox="1"/>
          <p:nvPr/>
        </p:nvSpPr>
        <p:spPr>
          <a:xfrm>
            <a:off x="955040" y="572254"/>
            <a:ext cx="7051040" cy="523220"/>
          </a:xfrm>
          <a:prstGeom prst="rect">
            <a:avLst/>
          </a:prstGeom>
          <a:noFill/>
        </p:spPr>
        <p:txBody>
          <a:bodyPr wrap="square">
            <a:spAutoFit/>
          </a:bodyPr>
          <a:lstStyle/>
          <a:p>
            <a:r>
              <a:rPr lang="en-US" sz="2800" b="1" i="0" dirty="0">
                <a:solidFill>
                  <a:srgbClr val="000000"/>
                </a:solidFill>
                <a:effectLst/>
                <a:latin typeface="Times New Roman" panose="02020603050405020304" pitchFamily="18" charset="0"/>
                <a:cs typeface="Times New Roman" panose="02020603050405020304" pitchFamily="18" charset="0"/>
              </a:rPr>
              <a:t>1. </a:t>
            </a:r>
            <a:r>
              <a:rPr lang="vi-VN" sz="2800" b="0" i="0" dirty="0">
                <a:solidFill>
                  <a:srgbClr val="000000"/>
                </a:solidFill>
                <a:effectLst/>
                <a:latin typeface="Times New Roman" panose="02020603050405020304" pitchFamily="18" charset="0"/>
                <a:cs typeface="Times New Roman" panose="02020603050405020304" pitchFamily="18" charset="0"/>
              </a:rPr>
              <a:t>Đọc các tấm thiệp dưới đây và trả lời câu hỏi:</a:t>
            </a:r>
            <a:endParaRPr lang="en-US" sz="2800" dirty="0">
              <a:latin typeface="Times New Roman" panose="02020603050405020304" pitchFamily="18" charset="0"/>
              <a:cs typeface="Times New Roman" panose="02020603050405020304" pitchFamily="18" charset="0"/>
            </a:endParaRPr>
          </a:p>
        </p:txBody>
      </p:sp>
      <p:pic>
        <p:nvPicPr>
          <p:cNvPr id="2050" name="Picture 2" descr="Luyện tập trang 21, 22">
            <a:extLst>
              <a:ext uri="{FF2B5EF4-FFF2-40B4-BE49-F238E27FC236}">
                <a16:creationId xmlns:a16="http://schemas.microsoft.com/office/drawing/2014/main" id="{390495CD-3238-4CBC-B7FD-DD134E971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894" y="1095474"/>
            <a:ext cx="8556625" cy="402516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EFFBEED-2645-4F4E-BC40-642520853251}"/>
              </a:ext>
            </a:extLst>
          </p:cNvPr>
          <p:cNvSpPr txBox="1"/>
          <p:nvPr/>
        </p:nvSpPr>
        <p:spPr>
          <a:xfrm>
            <a:off x="2032000" y="5070028"/>
            <a:ext cx="7051040" cy="1384995"/>
          </a:xfrm>
          <a:prstGeom prst="rect">
            <a:avLst/>
          </a:prstGeom>
          <a:noFill/>
        </p:spPr>
        <p:txBody>
          <a:bodyPr wrap="square">
            <a:spAutoFit/>
          </a:bodyPr>
          <a:lstStyle/>
          <a:p>
            <a:pPr algn="just"/>
            <a:r>
              <a:rPr lang="vi-VN" sz="2800" b="0" i="0" dirty="0">
                <a:solidFill>
                  <a:srgbClr val="000000"/>
                </a:solidFill>
                <a:effectLst/>
                <a:latin typeface="+mj-lt"/>
              </a:rPr>
              <a:t>a. Mỗi tấm thiệp trên là của ai viết gửi đến ai?</a:t>
            </a:r>
          </a:p>
          <a:p>
            <a:pPr algn="just"/>
            <a:r>
              <a:rPr lang="vi-VN" sz="2800" b="0" i="0" dirty="0">
                <a:solidFill>
                  <a:srgbClr val="000000"/>
                </a:solidFill>
                <a:effectLst/>
                <a:latin typeface="+mj-lt"/>
              </a:rPr>
              <a:t>b. Mỗi tấm thiệp đó được viết trong dịp nào?</a:t>
            </a:r>
          </a:p>
          <a:p>
            <a:pPr algn="just"/>
            <a:r>
              <a:rPr lang="vi-VN" sz="2800" b="0" i="0" dirty="0">
                <a:solidFill>
                  <a:srgbClr val="000000"/>
                </a:solidFill>
                <a:effectLst/>
                <a:latin typeface="+mj-lt"/>
              </a:rPr>
              <a:t>c. Người viết chúc điều gì?</a:t>
            </a:r>
          </a:p>
        </p:txBody>
      </p:sp>
    </p:spTree>
    <p:extLst>
      <p:ext uri="{BB962C8B-B14F-4D97-AF65-F5344CB8AC3E}">
        <p14:creationId xmlns:p14="http://schemas.microsoft.com/office/powerpoint/2010/main" val="2454174337"/>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542E15-EEFB-49E5-844B-1B9851298CCD}"/>
              </a:ext>
            </a:extLst>
          </p:cNvPr>
          <p:cNvSpPr txBox="1"/>
          <p:nvPr/>
        </p:nvSpPr>
        <p:spPr>
          <a:xfrm>
            <a:off x="640080" y="580797"/>
            <a:ext cx="10668000" cy="4401205"/>
          </a:xfrm>
          <a:prstGeom prst="rect">
            <a:avLst/>
          </a:prstGeom>
          <a:noFill/>
        </p:spPr>
        <p:txBody>
          <a:bodyPr wrap="square">
            <a:spAutoFit/>
          </a:bodyPr>
          <a:lstStyle/>
          <a:p>
            <a:pPr algn="just"/>
            <a:r>
              <a:rPr lang="vi-VN" sz="4000" i="0" dirty="0">
                <a:solidFill>
                  <a:srgbClr val="FF0000"/>
                </a:solidFill>
                <a:effectLst/>
                <a:latin typeface="+mj-lt"/>
              </a:rPr>
              <a:t>a. Tấm thiệp 1 là của bạn Lê Hiếu viết gửi đến ông bà; tấm thiệp 2 của bạn Phương Mai gửi đến bố mẹ. </a:t>
            </a:r>
          </a:p>
          <a:p>
            <a:pPr algn="just"/>
            <a:r>
              <a:rPr lang="vi-VN" sz="4000" i="0" dirty="0">
                <a:solidFill>
                  <a:srgbClr val="FF0000"/>
                </a:solidFill>
                <a:effectLst/>
                <a:latin typeface="+mj-lt"/>
              </a:rPr>
              <a:t>b. Hai tấm thiệp đó đều được viết trong dịp Tết. </a:t>
            </a:r>
          </a:p>
          <a:p>
            <a:pPr algn="just"/>
            <a:r>
              <a:rPr lang="vi-VN" sz="4000" i="0" dirty="0">
                <a:solidFill>
                  <a:srgbClr val="FF0000"/>
                </a:solidFill>
                <a:effectLst/>
                <a:latin typeface="+mj-lt"/>
              </a:rPr>
              <a:t>c. Tấm thiệp 1, người viết chúc ông bà mạnh khỏe và vui vẻ. Tấm thiệp 2, người viết chúc bố mẹ mọi điều tốt đẹp. </a:t>
            </a:r>
          </a:p>
        </p:txBody>
      </p:sp>
    </p:spTree>
    <p:extLst>
      <p:ext uri="{BB962C8B-B14F-4D97-AF65-F5344CB8AC3E}">
        <p14:creationId xmlns:p14="http://schemas.microsoft.com/office/powerpoint/2010/main" val="3594621099"/>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D84C72-3297-4D60-8D90-D6C290FA1306}"/>
              </a:ext>
            </a:extLst>
          </p:cNvPr>
          <p:cNvSpPr txBox="1"/>
          <p:nvPr/>
        </p:nvSpPr>
        <p:spPr>
          <a:xfrm>
            <a:off x="711200" y="565835"/>
            <a:ext cx="9956800" cy="954107"/>
          </a:xfrm>
          <a:prstGeom prst="rect">
            <a:avLst/>
          </a:prstGeom>
          <a:noFill/>
        </p:spPr>
        <p:txBody>
          <a:bodyPr wrap="square">
            <a:spAutoFit/>
          </a:bodyPr>
          <a:lstStyle/>
          <a:p>
            <a:r>
              <a:rPr lang="en-US" sz="2800" b="1" i="0" dirty="0">
                <a:solidFill>
                  <a:srgbClr val="000000"/>
                </a:solidFill>
                <a:effectLst/>
                <a:latin typeface="Times New Roman" panose="02020603050405020304" pitchFamily="18" charset="0"/>
                <a:cs typeface="Times New Roman" panose="02020603050405020304" pitchFamily="18" charset="0"/>
              </a:rPr>
              <a:t>2. </a:t>
            </a:r>
            <a:r>
              <a:rPr lang="vi-VN" sz="2800" b="0" i="0" dirty="0">
                <a:solidFill>
                  <a:srgbClr val="000000"/>
                </a:solidFill>
                <a:effectLst/>
                <a:latin typeface="Times New Roman" panose="02020603050405020304" pitchFamily="18" charset="0"/>
                <a:cs typeface="Times New Roman" panose="02020603050405020304" pitchFamily="18" charset="0"/>
              </a:rPr>
              <a:t>Em hãy viết một tấm thiệp chúc Tết gửi cho một người bạn hoặc người thân ở xa.</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B2A4766-2DDA-41D9-A25F-C673B384A8AA}"/>
              </a:ext>
            </a:extLst>
          </p:cNvPr>
          <p:cNvSpPr txBox="1"/>
          <p:nvPr/>
        </p:nvSpPr>
        <p:spPr>
          <a:xfrm>
            <a:off x="782320" y="1519942"/>
            <a:ext cx="10485120" cy="2246769"/>
          </a:xfrm>
          <a:prstGeom prst="rect">
            <a:avLst/>
          </a:prstGeom>
          <a:noFill/>
        </p:spPr>
        <p:txBody>
          <a:bodyPr wrap="square">
            <a:spAutoFit/>
          </a:bodyPr>
          <a:lstStyle/>
          <a:p>
            <a:pPr indent="457200" algn="just"/>
            <a:r>
              <a:rPr lang="vi-VN" sz="2800" b="0" i="0" dirty="0">
                <a:solidFill>
                  <a:srgbClr val="FF0000"/>
                </a:solidFill>
                <a:effectLst/>
                <a:latin typeface="+mj-lt"/>
              </a:rPr>
              <a:t>Nhân dịp năm mới 2021, tớ chúc bạn luôn xinh đẹp, học giỏi, chăm ngoan, đạt được nhiều thành tích hơn nữa trong học tập. Hẹn một ngày sớm được gặp lạ bạn.</a:t>
            </a:r>
          </a:p>
          <a:p>
            <a:pPr algn="r"/>
            <a:r>
              <a:rPr lang="vi-VN" sz="2800" b="0" i="0" dirty="0">
                <a:solidFill>
                  <a:srgbClr val="FF0000"/>
                </a:solidFill>
                <a:effectLst/>
                <a:latin typeface="+mj-lt"/>
              </a:rPr>
              <a:t>   Bạn thân </a:t>
            </a:r>
          </a:p>
          <a:p>
            <a:pPr algn="r"/>
            <a:r>
              <a:rPr lang="vi-VN" sz="2800" b="0" i="0" dirty="0">
                <a:solidFill>
                  <a:srgbClr val="FF0000"/>
                </a:solidFill>
                <a:effectLst/>
                <a:latin typeface="+mj-lt"/>
              </a:rPr>
              <a:t>Lâm Nhi</a:t>
            </a:r>
          </a:p>
        </p:txBody>
      </p:sp>
    </p:spTree>
    <p:extLst>
      <p:ext uri="{BB962C8B-B14F-4D97-AF65-F5344CB8AC3E}">
        <p14:creationId xmlns:p14="http://schemas.microsoft.com/office/powerpoint/2010/main" val="2940251473"/>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701915-95FF-448B-9DAF-6896EAB92F71}"/>
              </a:ext>
            </a:extLst>
          </p:cNvPr>
          <p:cNvPicPr>
            <a:picLocks noChangeAspect="1"/>
          </p:cNvPicPr>
          <p:nvPr/>
        </p:nvPicPr>
        <p:blipFill>
          <a:blip r:embed="rId2"/>
          <a:stretch>
            <a:fillRect/>
          </a:stretch>
        </p:blipFill>
        <p:spPr>
          <a:xfrm>
            <a:off x="894080" y="873760"/>
            <a:ext cx="10403840" cy="4484370"/>
          </a:xfrm>
          <a:prstGeom prst="rect">
            <a:avLst/>
          </a:prstGeom>
        </p:spPr>
      </p:pic>
    </p:spTree>
    <p:extLst>
      <p:ext uri="{BB962C8B-B14F-4D97-AF65-F5344CB8AC3E}">
        <p14:creationId xmlns:p14="http://schemas.microsoft.com/office/powerpoint/2010/main" val="2469524788"/>
      </p:ext>
    </p:extLst>
  </p:cSld>
  <p:clrMapOvr>
    <a:masterClrMapping/>
  </p:clrMapOvr>
  <mc:AlternateContent xmlns:mc="http://schemas.openxmlformats.org/markup-compatibility/2006" xmlns:p14="http://schemas.microsoft.com/office/powerpoint/2010/main">
    <mc:Choice Requires="p14">
      <p:transition spd="slow" p14:dur="3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193</Words>
  <Application>Microsoft Office PowerPoint</Application>
  <PresentationFormat>Widescreen</PresentationFormat>
  <Paragraphs>14</Paragraphs>
  <Slides>5</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vt:i4>
      </vt:variant>
    </vt:vector>
  </HeadingPairs>
  <TitlesOfParts>
    <vt:vector size="15" baseType="lpstr">
      <vt:lpstr>等线</vt:lpstr>
      <vt:lpstr>Arial</vt:lpstr>
      <vt:lpstr>Arial-Rounded</vt:lpstr>
      <vt:lpstr>Calibri</vt:lpstr>
      <vt:lpstr>Kalam</vt:lpstr>
      <vt:lpstr>Montserrat</vt:lpstr>
      <vt:lpstr>Times New Roman</vt:lpstr>
      <vt:lpstr>小单纯体</vt:lpstr>
      <vt:lpstr>1_Office Theme</vt:lpstr>
      <vt:lpstr>Doodle Sketchbook by Slidesgo</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STD_DELL</cp:lastModifiedBy>
  <cp:revision>28</cp:revision>
  <dcterms:created xsi:type="dcterms:W3CDTF">2021-07-31T15:43:01Z</dcterms:created>
  <dcterms:modified xsi:type="dcterms:W3CDTF">2026-01-21T13:07:01Z</dcterms:modified>
</cp:coreProperties>
</file>